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7" r:id="rId4"/>
    <p:sldId id="261" r:id="rId5"/>
    <p:sldId id="259" r:id="rId6"/>
    <p:sldId id="263" r:id="rId7"/>
    <p:sldId id="258" r:id="rId8"/>
    <p:sldId id="262" r:id="rId9"/>
    <p:sldId id="266" r:id="rId10"/>
    <p:sldId id="267" r:id="rId11"/>
    <p:sldId id="268" r:id="rId12"/>
    <p:sldId id="264" r:id="rId13"/>
    <p:sldId id="265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3"/>
    <p:restoredTop sz="94737"/>
  </p:normalViewPr>
  <p:slideViewPr>
    <p:cSldViewPr>
      <p:cViewPr varScale="1">
        <p:scale>
          <a:sx n="82" d="100"/>
          <a:sy n="82" d="100"/>
        </p:scale>
        <p:origin x="160" y="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9035DB-F06B-4D7A-9FE3-D8573A51B52D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d-ID"/>
        </a:p>
      </dgm:t>
    </dgm:pt>
    <dgm:pt modelId="{F066CAD2-5F68-4021-A797-04FB5EE34817}">
      <dgm:prSet phldrT="[Text]"/>
      <dgm:spPr/>
      <dgm:t>
        <a:bodyPr/>
        <a:lstStyle/>
        <a:p>
          <a:r>
            <a:rPr lang="id-ID" dirty="0"/>
            <a:t>Pendidikan karier</a:t>
          </a:r>
        </a:p>
      </dgm:t>
    </dgm:pt>
    <dgm:pt modelId="{57058555-AD2A-4EEF-ADD1-74089BE8FBC9}" type="parTrans" cxnId="{AFACA34E-95F4-466D-B952-226567E752B2}">
      <dgm:prSet/>
      <dgm:spPr/>
      <dgm:t>
        <a:bodyPr/>
        <a:lstStyle/>
        <a:p>
          <a:endParaRPr lang="id-ID"/>
        </a:p>
      </dgm:t>
    </dgm:pt>
    <dgm:pt modelId="{DA1D399A-27E1-42E8-8867-80DAF8D4FED0}" type="sibTrans" cxnId="{AFACA34E-95F4-466D-B952-226567E752B2}">
      <dgm:prSet/>
      <dgm:spPr/>
      <dgm:t>
        <a:bodyPr/>
        <a:lstStyle/>
        <a:p>
          <a:endParaRPr lang="id-ID"/>
        </a:p>
      </dgm:t>
    </dgm:pt>
    <dgm:pt modelId="{A195C42A-57EC-400B-873C-561CBB57F96E}">
      <dgm:prSet phldrT="[Text]"/>
      <dgm:spPr/>
      <dgm:t>
        <a:bodyPr/>
        <a:lstStyle/>
        <a:p>
          <a:r>
            <a:rPr lang="id-ID" dirty="0"/>
            <a:t>Penyediaan informasi </a:t>
          </a:r>
        </a:p>
      </dgm:t>
    </dgm:pt>
    <dgm:pt modelId="{5CC5D510-2A8B-4620-A704-289019B16785}" type="parTrans" cxnId="{535581B8-1D2D-418E-A296-C1A508DB4AB6}">
      <dgm:prSet/>
      <dgm:spPr/>
      <dgm:t>
        <a:bodyPr/>
        <a:lstStyle/>
        <a:p>
          <a:endParaRPr lang="id-ID"/>
        </a:p>
      </dgm:t>
    </dgm:pt>
    <dgm:pt modelId="{EB02AF67-7FFF-400F-B375-92056B26BFB7}" type="sibTrans" cxnId="{535581B8-1D2D-418E-A296-C1A508DB4AB6}">
      <dgm:prSet/>
      <dgm:spPr/>
      <dgm:t>
        <a:bodyPr/>
        <a:lstStyle/>
        <a:p>
          <a:endParaRPr lang="id-ID"/>
        </a:p>
      </dgm:t>
    </dgm:pt>
    <dgm:pt modelId="{B1BC11BA-78F8-4A69-BCDE-BA12519190F2}">
      <dgm:prSet phldrT="[Text]"/>
      <dgm:spPr/>
      <dgm:t>
        <a:bodyPr/>
        <a:lstStyle/>
        <a:p>
          <a:r>
            <a:rPr lang="id-ID" dirty="0"/>
            <a:t>Konseling </a:t>
          </a:r>
        </a:p>
      </dgm:t>
    </dgm:pt>
    <dgm:pt modelId="{0216A12B-28DE-4E2A-9947-3E0B6C5E390D}" type="parTrans" cxnId="{4EB37555-B61C-4281-8380-3E3D3A02D181}">
      <dgm:prSet/>
      <dgm:spPr/>
      <dgm:t>
        <a:bodyPr/>
        <a:lstStyle/>
        <a:p>
          <a:endParaRPr lang="id-ID"/>
        </a:p>
      </dgm:t>
    </dgm:pt>
    <dgm:pt modelId="{29BD3F7A-307C-4A2B-8088-BE5DA8321069}" type="sibTrans" cxnId="{4EB37555-B61C-4281-8380-3E3D3A02D181}">
      <dgm:prSet/>
      <dgm:spPr/>
      <dgm:t>
        <a:bodyPr/>
        <a:lstStyle/>
        <a:p>
          <a:endParaRPr lang="id-ID"/>
        </a:p>
      </dgm:t>
    </dgm:pt>
    <dgm:pt modelId="{F667A361-96AE-4D5E-BBC5-4DBBA817787A}" type="pres">
      <dgm:prSet presAssocID="{979035DB-F06B-4D7A-9FE3-D8573A51B52D}" presName="linear" presStyleCnt="0">
        <dgm:presLayoutVars>
          <dgm:dir/>
          <dgm:animLvl val="lvl"/>
          <dgm:resizeHandles val="exact"/>
        </dgm:presLayoutVars>
      </dgm:prSet>
      <dgm:spPr/>
    </dgm:pt>
    <dgm:pt modelId="{CFE9818C-0665-4972-8311-72D8DFFBB7BD}" type="pres">
      <dgm:prSet presAssocID="{F066CAD2-5F68-4021-A797-04FB5EE34817}" presName="parentLin" presStyleCnt="0"/>
      <dgm:spPr/>
    </dgm:pt>
    <dgm:pt modelId="{64918135-83E4-4834-B1E6-1955380871AE}" type="pres">
      <dgm:prSet presAssocID="{F066CAD2-5F68-4021-A797-04FB5EE34817}" presName="parentLeftMargin" presStyleLbl="node1" presStyleIdx="0" presStyleCnt="3"/>
      <dgm:spPr/>
    </dgm:pt>
    <dgm:pt modelId="{2D343736-E079-41FD-81F0-4AAC06625A1E}" type="pres">
      <dgm:prSet presAssocID="{F066CAD2-5F68-4021-A797-04FB5EE3481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916BBB0-0967-48B6-89BF-53EECDAA1F59}" type="pres">
      <dgm:prSet presAssocID="{F066CAD2-5F68-4021-A797-04FB5EE34817}" presName="negativeSpace" presStyleCnt="0"/>
      <dgm:spPr/>
    </dgm:pt>
    <dgm:pt modelId="{6425BA5A-C70F-47D7-B7E0-7C00845E2456}" type="pres">
      <dgm:prSet presAssocID="{F066CAD2-5F68-4021-A797-04FB5EE34817}" presName="childText" presStyleLbl="conFgAcc1" presStyleIdx="0" presStyleCnt="3">
        <dgm:presLayoutVars>
          <dgm:bulletEnabled val="1"/>
        </dgm:presLayoutVars>
      </dgm:prSet>
      <dgm:spPr/>
    </dgm:pt>
    <dgm:pt modelId="{A9292AA1-1D79-4BA0-B174-EBEB99AD8E28}" type="pres">
      <dgm:prSet presAssocID="{DA1D399A-27E1-42E8-8867-80DAF8D4FED0}" presName="spaceBetweenRectangles" presStyleCnt="0"/>
      <dgm:spPr/>
    </dgm:pt>
    <dgm:pt modelId="{A9BF4798-0529-414F-AA90-899B9BE6B950}" type="pres">
      <dgm:prSet presAssocID="{A195C42A-57EC-400B-873C-561CBB57F96E}" presName="parentLin" presStyleCnt="0"/>
      <dgm:spPr/>
    </dgm:pt>
    <dgm:pt modelId="{87D0AEF3-33E9-4EAC-B5AC-E09FF076794E}" type="pres">
      <dgm:prSet presAssocID="{A195C42A-57EC-400B-873C-561CBB57F96E}" presName="parentLeftMargin" presStyleLbl="node1" presStyleIdx="0" presStyleCnt="3"/>
      <dgm:spPr/>
    </dgm:pt>
    <dgm:pt modelId="{33CA4FEF-2FC0-4599-AF0C-E11641EC1D11}" type="pres">
      <dgm:prSet presAssocID="{A195C42A-57EC-400B-873C-561CBB57F96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9DF33B1-7630-46CF-B3AE-0E3EC199FCA4}" type="pres">
      <dgm:prSet presAssocID="{A195C42A-57EC-400B-873C-561CBB57F96E}" presName="negativeSpace" presStyleCnt="0"/>
      <dgm:spPr/>
    </dgm:pt>
    <dgm:pt modelId="{7C587968-91B1-4DD6-8786-5CF8A32B41E4}" type="pres">
      <dgm:prSet presAssocID="{A195C42A-57EC-400B-873C-561CBB57F96E}" presName="childText" presStyleLbl="conFgAcc1" presStyleIdx="1" presStyleCnt="3">
        <dgm:presLayoutVars>
          <dgm:bulletEnabled val="1"/>
        </dgm:presLayoutVars>
      </dgm:prSet>
      <dgm:spPr/>
    </dgm:pt>
    <dgm:pt modelId="{D9F9FBE3-82FD-45F1-8316-AE6555218FB3}" type="pres">
      <dgm:prSet presAssocID="{EB02AF67-7FFF-400F-B375-92056B26BFB7}" presName="spaceBetweenRectangles" presStyleCnt="0"/>
      <dgm:spPr/>
    </dgm:pt>
    <dgm:pt modelId="{2651A22B-A650-41A3-B070-145FE2D65D16}" type="pres">
      <dgm:prSet presAssocID="{B1BC11BA-78F8-4A69-BCDE-BA12519190F2}" presName="parentLin" presStyleCnt="0"/>
      <dgm:spPr/>
    </dgm:pt>
    <dgm:pt modelId="{B14E5C09-0084-4955-92CB-2FB9864CD55B}" type="pres">
      <dgm:prSet presAssocID="{B1BC11BA-78F8-4A69-BCDE-BA12519190F2}" presName="parentLeftMargin" presStyleLbl="node1" presStyleIdx="1" presStyleCnt="3"/>
      <dgm:spPr/>
    </dgm:pt>
    <dgm:pt modelId="{DAA449C4-F670-42CD-BE58-D6511A1BBC6A}" type="pres">
      <dgm:prSet presAssocID="{B1BC11BA-78F8-4A69-BCDE-BA12519190F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19B7655-C5A4-4B56-AA08-1B5DC4DC9C7E}" type="pres">
      <dgm:prSet presAssocID="{B1BC11BA-78F8-4A69-BCDE-BA12519190F2}" presName="negativeSpace" presStyleCnt="0"/>
      <dgm:spPr/>
    </dgm:pt>
    <dgm:pt modelId="{044CFC6C-9D04-4941-B2C6-D6C821923C16}" type="pres">
      <dgm:prSet presAssocID="{B1BC11BA-78F8-4A69-BCDE-BA12519190F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70B2A2D-A24F-44DB-B124-194A0B4D1A6D}" type="presOf" srcId="{B1BC11BA-78F8-4A69-BCDE-BA12519190F2}" destId="{DAA449C4-F670-42CD-BE58-D6511A1BBC6A}" srcOrd="1" destOrd="0" presId="urn:microsoft.com/office/officeart/2005/8/layout/list1"/>
    <dgm:cxn modelId="{F8046F43-7C15-4C38-9283-1CB33CDE0E7C}" type="presOf" srcId="{F066CAD2-5F68-4021-A797-04FB5EE34817}" destId="{64918135-83E4-4834-B1E6-1955380871AE}" srcOrd="0" destOrd="0" presId="urn:microsoft.com/office/officeart/2005/8/layout/list1"/>
    <dgm:cxn modelId="{AFACA34E-95F4-466D-B952-226567E752B2}" srcId="{979035DB-F06B-4D7A-9FE3-D8573A51B52D}" destId="{F066CAD2-5F68-4021-A797-04FB5EE34817}" srcOrd="0" destOrd="0" parTransId="{57058555-AD2A-4EEF-ADD1-74089BE8FBC9}" sibTransId="{DA1D399A-27E1-42E8-8867-80DAF8D4FED0}"/>
    <dgm:cxn modelId="{4EB37555-B61C-4281-8380-3E3D3A02D181}" srcId="{979035DB-F06B-4D7A-9FE3-D8573A51B52D}" destId="{B1BC11BA-78F8-4A69-BCDE-BA12519190F2}" srcOrd="2" destOrd="0" parTransId="{0216A12B-28DE-4E2A-9947-3E0B6C5E390D}" sibTransId="{29BD3F7A-307C-4A2B-8088-BE5DA8321069}"/>
    <dgm:cxn modelId="{E474FA70-1F2C-453A-9E72-2936BDD39C9B}" type="presOf" srcId="{A195C42A-57EC-400B-873C-561CBB57F96E}" destId="{87D0AEF3-33E9-4EAC-B5AC-E09FF076794E}" srcOrd="0" destOrd="0" presId="urn:microsoft.com/office/officeart/2005/8/layout/list1"/>
    <dgm:cxn modelId="{8A480A7E-E627-43FB-A047-AC9BFF51F6F2}" type="presOf" srcId="{F066CAD2-5F68-4021-A797-04FB5EE34817}" destId="{2D343736-E079-41FD-81F0-4AAC06625A1E}" srcOrd="1" destOrd="0" presId="urn:microsoft.com/office/officeart/2005/8/layout/list1"/>
    <dgm:cxn modelId="{535581B8-1D2D-418E-A296-C1A508DB4AB6}" srcId="{979035DB-F06B-4D7A-9FE3-D8573A51B52D}" destId="{A195C42A-57EC-400B-873C-561CBB57F96E}" srcOrd="1" destOrd="0" parTransId="{5CC5D510-2A8B-4620-A704-289019B16785}" sibTransId="{EB02AF67-7FFF-400F-B375-92056B26BFB7}"/>
    <dgm:cxn modelId="{5FD4E5D8-197C-4D77-8F3E-E59EF8F71C6F}" type="presOf" srcId="{A195C42A-57EC-400B-873C-561CBB57F96E}" destId="{33CA4FEF-2FC0-4599-AF0C-E11641EC1D11}" srcOrd="1" destOrd="0" presId="urn:microsoft.com/office/officeart/2005/8/layout/list1"/>
    <dgm:cxn modelId="{1BECB6E9-09C0-47D3-92D5-969A79518BF1}" type="presOf" srcId="{979035DB-F06B-4D7A-9FE3-D8573A51B52D}" destId="{F667A361-96AE-4D5E-BBC5-4DBBA817787A}" srcOrd="0" destOrd="0" presId="urn:microsoft.com/office/officeart/2005/8/layout/list1"/>
    <dgm:cxn modelId="{202C17ED-9B58-48E1-BA92-444C8F87F524}" type="presOf" srcId="{B1BC11BA-78F8-4A69-BCDE-BA12519190F2}" destId="{B14E5C09-0084-4955-92CB-2FB9864CD55B}" srcOrd="0" destOrd="0" presId="urn:microsoft.com/office/officeart/2005/8/layout/list1"/>
    <dgm:cxn modelId="{B77FF2BF-BFE7-440C-B25A-F92B6A9ED6A8}" type="presParOf" srcId="{F667A361-96AE-4D5E-BBC5-4DBBA817787A}" destId="{CFE9818C-0665-4972-8311-72D8DFFBB7BD}" srcOrd="0" destOrd="0" presId="urn:microsoft.com/office/officeart/2005/8/layout/list1"/>
    <dgm:cxn modelId="{EA4A7FCD-4EBE-46F1-846E-96A893F7C091}" type="presParOf" srcId="{CFE9818C-0665-4972-8311-72D8DFFBB7BD}" destId="{64918135-83E4-4834-B1E6-1955380871AE}" srcOrd="0" destOrd="0" presId="urn:microsoft.com/office/officeart/2005/8/layout/list1"/>
    <dgm:cxn modelId="{953175E6-C2E2-43E6-9A90-17C8BED77D24}" type="presParOf" srcId="{CFE9818C-0665-4972-8311-72D8DFFBB7BD}" destId="{2D343736-E079-41FD-81F0-4AAC06625A1E}" srcOrd="1" destOrd="0" presId="urn:microsoft.com/office/officeart/2005/8/layout/list1"/>
    <dgm:cxn modelId="{A8E88439-7464-470D-B5AE-45A1BEAF303B}" type="presParOf" srcId="{F667A361-96AE-4D5E-BBC5-4DBBA817787A}" destId="{B916BBB0-0967-48B6-89BF-53EECDAA1F59}" srcOrd="1" destOrd="0" presId="urn:microsoft.com/office/officeart/2005/8/layout/list1"/>
    <dgm:cxn modelId="{744C65D7-464D-458B-B187-6205719086F9}" type="presParOf" srcId="{F667A361-96AE-4D5E-BBC5-4DBBA817787A}" destId="{6425BA5A-C70F-47D7-B7E0-7C00845E2456}" srcOrd="2" destOrd="0" presId="urn:microsoft.com/office/officeart/2005/8/layout/list1"/>
    <dgm:cxn modelId="{37826449-181B-459C-876B-2806EA8AD39E}" type="presParOf" srcId="{F667A361-96AE-4D5E-BBC5-4DBBA817787A}" destId="{A9292AA1-1D79-4BA0-B174-EBEB99AD8E28}" srcOrd="3" destOrd="0" presId="urn:microsoft.com/office/officeart/2005/8/layout/list1"/>
    <dgm:cxn modelId="{95AB1D4B-9FFB-4B51-9F23-B098F095D6FD}" type="presParOf" srcId="{F667A361-96AE-4D5E-BBC5-4DBBA817787A}" destId="{A9BF4798-0529-414F-AA90-899B9BE6B950}" srcOrd="4" destOrd="0" presId="urn:microsoft.com/office/officeart/2005/8/layout/list1"/>
    <dgm:cxn modelId="{4275C704-1674-4D6B-B211-599CD5D4B7B3}" type="presParOf" srcId="{A9BF4798-0529-414F-AA90-899B9BE6B950}" destId="{87D0AEF3-33E9-4EAC-B5AC-E09FF076794E}" srcOrd="0" destOrd="0" presId="urn:microsoft.com/office/officeart/2005/8/layout/list1"/>
    <dgm:cxn modelId="{A2D1414C-93E6-4326-9009-DF605915DA21}" type="presParOf" srcId="{A9BF4798-0529-414F-AA90-899B9BE6B950}" destId="{33CA4FEF-2FC0-4599-AF0C-E11641EC1D11}" srcOrd="1" destOrd="0" presId="urn:microsoft.com/office/officeart/2005/8/layout/list1"/>
    <dgm:cxn modelId="{E186B7E0-F267-4DBA-B56C-2D2540152E56}" type="presParOf" srcId="{F667A361-96AE-4D5E-BBC5-4DBBA817787A}" destId="{B9DF33B1-7630-46CF-B3AE-0E3EC199FCA4}" srcOrd="5" destOrd="0" presId="urn:microsoft.com/office/officeart/2005/8/layout/list1"/>
    <dgm:cxn modelId="{A09C4511-3A1E-49D9-B736-3C6CEFD6A292}" type="presParOf" srcId="{F667A361-96AE-4D5E-BBC5-4DBBA817787A}" destId="{7C587968-91B1-4DD6-8786-5CF8A32B41E4}" srcOrd="6" destOrd="0" presId="urn:microsoft.com/office/officeart/2005/8/layout/list1"/>
    <dgm:cxn modelId="{4856CA34-ED46-409C-BA14-55614D031047}" type="presParOf" srcId="{F667A361-96AE-4D5E-BBC5-4DBBA817787A}" destId="{D9F9FBE3-82FD-45F1-8316-AE6555218FB3}" srcOrd="7" destOrd="0" presId="urn:microsoft.com/office/officeart/2005/8/layout/list1"/>
    <dgm:cxn modelId="{E6C3932B-4078-42EC-AB75-28B732BE3A24}" type="presParOf" srcId="{F667A361-96AE-4D5E-BBC5-4DBBA817787A}" destId="{2651A22B-A650-41A3-B070-145FE2D65D16}" srcOrd="8" destOrd="0" presId="urn:microsoft.com/office/officeart/2005/8/layout/list1"/>
    <dgm:cxn modelId="{64A2BCB0-4C0B-4DA8-93E5-C56A67FB43A9}" type="presParOf" srcId="{2651A22B-A650-41A3-B070-145FE2D65D16}" destId="{B14E5C09-0084-4955-92CB-2FB9864CD55B}" srcOrd="0" destOrd="0" presId="urn:microsoft.com/office/officeart/2005/8/layout/list1"/>
    <dgm:cxn modelId="{3B2A333D-F48F-4751-A2EE-CB679FC52484}" type="presParOf" srcId="{2651A22B-A650-41A3-B070-145FE2D65D16}" destId="{DAA449C4-F670-42CD-BE58-D6511A1BBC6A}" srcOrd="1" destOrd="0" presId="urn:microsoft.com/office/officeart/2005/8/layout/list1"/>
    <dgm:cxn modelId="{B63761DD-43F0-4E54-BD56-691D5AE820C6}" type="presParOf" srcId="{F667A361-96AE-4D5E-BBC5-4DBBA817787A}" destId="{B19B7655-C5A4-4B56-AA08-1B5DC4DC9C7E}" srcOrd="9" destOrd="0" presId="urn:microsoft.com/office/officeart/2005/8/layout/list1"/>
    <dgm:cxn modelId="{890CEBF4-957E-4D58-8ECB-238B5EE56FDB}" type="presParOf" srcId="{F667A361-96AE-4D5E-BBC5-4DBBA817787A}" destId="{044CFC6C-9D04-4941-B2C6-D6C821923C1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25BA5A-C70F-47D7-B7E0-7C00845E2456}">
      <dsp:nvSpPr>
        <dsp:cNvPr id="0" name=""/>
        <dsp:cNvSpPr/>
      </dsp:nvSpPr>
      <dsp:spPr>
        <a:xfrm>
          <a:off x="0" y="543260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343736-E079-41FD-81F0-4AAC06625A1E}">
      <dsp:nvSpPr>
        <dsp:cNvPr id="0" name=""/>
        <dsp:cNvSpPr/>
      </dsp:nvSpPr>
      <dsp:spPr>
        <a:xfrm>
          <a:off x="411480" y="41420"/>
          <a:ext cx="5760720" cy="1003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400" kern="1200" dirty="0"/>
            <a:t>Pendidikan karier</a:t>
          </a:r>
        </a:p>
      </dsp:txBody>
      <dsp:txXfrm>
        <a:off x="460476" y="90416"/>
        <a:ext cx="5662728" cy="905688"/>
      </dsp:txXfrm>
    </dsp:sp>
    <dsp:sp modelId="{7C587968-91B1-4DD6-8786-5CF8A32B41E4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5812304"/>
              <a:satOff val="-18573"/>
              <a:lumOff val="-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CA4FEF-2FC0-4599-AF0C-E11641EC1D11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solidFill>
          <a:schemeClr val="accent3">
            <a:hueOff val="5812304"/>
            <a:satOff val="-18573"/>
            <a:lumOff val="-470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400" kern="1200" dirty="0"/>
            <a:t>Penyediaan informasi </a:t>
          </a:r>
        </a:p>
      </dsp:txBody>
      <dsp:txXfrm>
        <a:off x="460476" y="1632657"/>
        <a:ext cx="5662728" cy="905688"/>
      </dsp:txXfrm>
    </dsp:sp>
    <dsp:sp modelId="{044CFC6C-9D04-4941-B2C6-D6C821923C16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11624607"/>
              <a:satOff val="-37145"/>
              <a:lumOff val="-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A449C4-F670-42CD-BE58-D6511A1BBC6A}">
      <dsp:nvSpPr>
        <dsp:cNvPr id="0" name=""/>
        <dsp:cNvSpPr/>
      </dsp:nvSpPr>
      <dsp:spPr>
        <a:xfrm>
          <a:off x="411480" y="3125900"/>
          <a:ext cx="5760720" cy="1003680"/>
        </a:xfrm>
        <a:prstGeom prst="roundRect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400" kern="1200" dirty="0"/>
            <a:t>Konseling </a:t>
          </a:r>
        </a:p>
      </dsp:txBody>
      <dsp:txXfrm>
        <a:off x="460476" y="3174896"/>
        <a:ext cx="5662728" cy="905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B61433-7EC9-494A-85EC-57E4A9EBA0EE}" type="datetimeFigureOut">
              <a:rPr lang="id-ID" smtClean="0"/>
              <a:pPr/>
              <a:t>29/08/20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56C5EA-46A5-4D06-BC03-38346DAB69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1433-7EC9-494A-85EC-57E4A9EBA0EE}" type="datetimeFigureOut">
              <a:rPr lang="id-ID" smtClean="0"/>
              <a:pPr/>
              <a:t>29/08/20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C5EA-46A5-4D06-BC03-38346DAB69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1433-7EC9-494A-85EC-57E4A9EBA0EE}" type="datetimeFigureOut">
              <a:rPr lang="id-ID" smtClean="0"/>
              <a:pPr/>
              <a:t>29/08/20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C5EA-46A5-4D06-BC03-38346DAB69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1433-7EC9-494A-85EC-57E4A9EBA0EE}" type="datetimeFigureOut">
              <a:rPr lang="id-ID" smtClean="0"/>
              <a:pPr/>
              <a:t>29/08/20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C5EA-46A5-4D06-BC03-38346DAB693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1433-7EC9-494A-85EC-57E4A9EBA0EE}" type="datetimeFigureOut">
              <a:rPr lang="id-ID" smtClean="0"/>
              <a:pPr/>
              <a:t>29/08/20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C5EA-46A5-4D06-BC03-38346DAB693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1433-7EC9-494A-85EC-57E4A9EBA0EE}" type="datetimeFigureOut">
              <a:rPr lang="id-ID" smtClean="0"/>
              <a:pPr/>
              <a:t>29/08/20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C5EA-46A5-4D06-BC03-38346DAB693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1433-7EC9-494A-85EC-57E4A9EBA0EE}" type="datetimeFigureOut">
              <a:rPr lang="id-ID" smtClean="0"/>
              <a:pPr/>
              <a:t>29/08/20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C5EA-46A5-4D06-BC03-38346DAB69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1433-7EC9-494A-85EC-57E4A9EBA0EE}" type="datetimeFigureOut">
              <a:rPr lang="id-ID" smtClean="0"/>
              <a:pPr/>
              <a:t>29/08/20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C5EA-46A5-4D06-BC03-38346DAB693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1433-7EC9-494A-85EC-57E4A9EBA0EE}" type="datetimeFigureOut">
              <a:rPr lang="id-ID" smtClean="0"/>
              <a:pPr/>
              <a:t>29/08/20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C5EA-46A5-4D06-BC03-38346DAB69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1B61433-7EC9-494A-85EC-57E4A9EBA0EE}" type="datetimeFigureOut">
              <a:rPr lang="id-ID" smtClean="0"/>
              <a:pPr/>
              <a:t>29/08/20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C5EA-46A5-4D06-BC03-38346DAB69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B61433-7EC9-494A-85EC-57E4A9EBA0EE}" type="datetimeFigureOut">
              <a:rPr lang="id-ID" smtClean="0"/>
              <a:pPr/>
              <a:t>29/08/20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56C5EA-46A5-4D06-BC03-38346DAB693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1B61433-7EC9-494A-85EC-57E4A9EBA0EE}" type="datetimeFigureOut">
              <a:rPr lang="id-ID" smtClean="0"/>
              <a:pPr/>
              <a:t>29/08/20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156C5EA-46A5-4D06-BC03-38346DAB693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dirty="0">
                <a:solidFill>
                  <a:srgbClr val="002060"/>
                </a:solidFill>
                <a:effectLst/>
              </a:rPr>
              <a:t>PERENCANAAN KARIER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2000" dirty="0">
                <a:solidFill>
                  <a:srgbClr val="0070C0"/>
                </a:solidFill>
              </a:rPr>
              <a:t>Prodi Agribisnis FP UNS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Sistem informasi perencanaan karier ada di SI SDM</a:t>
            </a:r>
          </a:p>
          <a:p>
            <a:r>
              <a:rPr lang="id-ID" dirty="0"/>
              <a:t>Misal: deskripsi dan spesifikasi jabatan adalah informasi yg sangat berguna bagi seseorang karyawan yg sedang mencoba untuk mengestimasi sasaran-sasaran kariernya</a:t>
            </a:r>
          </a:p>
          <a:p>
            <a:r>
              <a:rPr lang="id-ID" dirty="0"/>
              <a:t>Lowongan pekerjaan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sz="3600" dirty="0">
                <a:solidFill>
                  <a:schemeClr val="tx1"/>
                </a:solidFill>
                <a:effectLst/>
              </a:rPr>
              <a:t>Informasi Perencanaan Karier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Untuk membantu para karyawan menetapkan sasaran-sasaran dan jalur karier dg bimbingan karier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sz="3600" dirty="0">
                <a:solidFill>
                  <a:schemeClr val="tx1"/>
                </a:solidFill>
                <a:effectLst/>
              </a:rPr>
              <a:t>Konseling Karier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Prestasi kerja: kemajuan karier – prestasi kerja</a:t>
            </a:r>
          </a:p>
          <a:p>
            <a:r>
              <a:rPr lang="id-ID" dirty="0"/>
              <a:t>Exposure: menjadi dikenal dr prestasi, laporan, presentasi, kerja panitia, pelayanan masy</a:t>
            </a:r>
          </a:p>
          <a:p>
            <a:r>
              <a:rPr lang="id-ID" dirty="0"/>
              <a:t>Permintaan berhenti: melanjutkan karier di perusahaan lain</a:t>
            </a:r>
          </a:p>
          <a:p>
            <a:r>
              <a:rPr lang="id-ID" dirty="0"/>
              <a:t>Kesetiaan organisasional: dedikasi jangka panjang akan menurunkan tgkt perputaran pekerjaan</a:t>
            </a:r>
          </a:p>
          <a:p>
            <a:r>
              <a:rPr lang="id-ID" dirty="0"/>
              <a:t>Mentors dan sponsor: bimbingan dan org yg memberikan kesempatan pengembangan karier</a:t>
            </a:r>
          </a:p>
          <a:p>
            <a:r>
              <a:rPr lang="id-ID" dirty="0"/>
              <a:t>Kesempatan-kesempatan untuk tumbuh: latihan, kursus, penambahan gelar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>
                <a:solidFill>
                  <a:srgbClr val="002060"/>
                </a:solidFill>
                <a:effectLst/>
              </a:rPr>
              <a:t>Pengembangan Karier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Dukungan manajemen</a:t>
            </a:r>
          </a:p>
          <a:p>
            <a:r>
              <a:rPr lang="id-ID" dirty="0"/>
              <a:t>Umpan balik, tujuan:</a:t>
            </a:r>
          </a:p>
          <a:p>
            <a:pPr marL="720725" indent="-360363">
              <a:buSzPct val="100000"/>
              <a:buFont typeface="+mj-lt"/>
              <a:buAutoNum type="alphaLcPeriod"/>
            </a:pPr>
            <a:r>
              <a:rPr lang="id-ID" dirty="0"/>
              <a:t>Menjamin karyawan yg tdk dipromosikan bahwa mereka masih bernilai dan akan dipertimbangkan untuk promosi selanjutnya</a:t>
            </a:r>
          </a:p>
          <a:p>
            <a:pPr marL="720725" indent="-360363">
              <a:buSzPct val="100000"/>
              <a:buFont typeface="+mj-lt"/>
              <a:buAutoNum type="alphaLcPeriod"/>
            </a:pPr>
            <a:r>
              <a:rPr lang="id-ID" dirty="0"/>
              <a:t>Menjelaskan mengapa mereka tidak dipilih</a:t>
            </a:r>
          </a:p>
          <a:p>
            <a:pPr marL="720725" indent="-360363">
              <a:buSzPct val="100000"/>
              <a:buFont typeface="+mj-lt"/>
              <a:buAutoNum type="alphaLcPeriod"/>
            </a:pPr>
            <a:r>
              <a:rPr lang="id-ID" dirty="0"/>
              <a:t>Menunjukkan apa kegiatan-kegiatan pengembangan karier yg harus diambil</a:t>
            </a:r>
          </a:p>
          <a:p>
            <a:r>
              <a:rPr lang="id-ID" dirty="0"/>
              <a:t>Kelompok kerja kohesif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dirty="0">
                <a:solidFill>
                  <a:srgbClr val="002060"/>
                </a:solidFill>
                <a:effectLst/>
              </a:rPr>
              <a:t>Peranan Departemen Personalia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US" sz="2800" dirty="0" err="1"/>
              <a:t>Karier</a:t>
            </a:r>
            <a:r>
              <a:rPr lang="id-ID" sz="2800" dirty="0"/>
              <a:t>: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(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jabatan</a:t>
            </a:r>
            <a:r>
              <a:rPr lang="en-US" sz="2800" dirty="0"/>
              <a:t>)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dipunyai</a:t>
            </a:r>
            <a:r>
              <a:rPr lang="en-US" sz="2800" dirty="0"/>
              <a:t> (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dipegang</a:t>
            </a:r>
            <a:r>
              <a:rPr lang="en-US" sz="2800" dirty="0"/>
              <a:t>) </a:t>
            </a:r>
            <a:r>
              <a:rPr lang="en-US" sz="2800" dirty="0" err="1"/>
              <a:t>selama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endParaRPr lang="en-US" sz="2800" dirty="0"/>
          </a:p>
          <a:p>
            <a:pPr>
              <a:spcBef>
                <a:spcPts val="600"/>
              </a:spcBef>
            </a:pPr>
            <a:r>
              <a:rPr lang="en-US" sz="2800" dirty="0"/>
              <a:t>B</a:t>
            </a:r>
            <a:r>
              <a:rPr lang="id-ID" sz="2800" dirty="0"/>
              <a:t>a</a:t>
            </a:r>
            <a:r>
              <a:rPr lang="en-US" sz="2800" dirty="0"/>
              <a:t>g</a:t>
            </a:r>
            <a:r>
              <a:rPr lang="id-ID" sz="2800" dirty="0"/>
              <a:t>i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orang</a:t>
            </a:r>
            <a:r>
              <a:rPr lang="en-US" sz="2800" dirty="0"/>
              <a:t>, </a:t>
            </a:r>
            <a:r>
              <a:rPr lang="en-US" sz="2800" dirty="0" err="1"/>
              <a:t>pekerjaan</a:t>
            </a:r>
            <a:r>
              <a:rPr lang="en-US" sz="2800" dirty="0"/>
              <a:t> </a:t>
            </a:r>
            <a:r>
              <a:rPr lang="en-US" sz="2800" dirty="0" err="1"/>
              <a:t>tsb</a:t>
            </a:r>
            <a:r>
              <a:rPr lang="en-US" sz="2800" dirty="0"/>
              <a:t> </a:t>
            </a:r>
            <a:r>
              <a:rPr lang="id-ID" sz="2800" dirty="0"/>
              <a:t>merupakan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d</a:t>
            </a:r>
            <a:r>
              <a:rPr lang="id-ID" sz="2800" dirty="0"/>
              <a:t>a</a:t>
            </a:r>
            <a:r>
              <a:rPr lang="en-US" sz="2800" dirty="0"/>
              <a:t>r</a:t>
            </a:r>
            <a:r>
              <a:rPr lang="id-ID" sz="2800" dirty="0"/>
              <a:t>i</a:t>
            </a:r>
            <a:r>
              <a:rPr lang="en-US" sz="2800" dirty="0"/>
              <a:t> </a:t>
            </a:r>
            <a:r>
              <a:rPr lang="en-US" sz="2800" dirty="0" err="1"/>
              <a:t>rencana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disusun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hati-hati</a:t>
            </a:r>
            <a:endParaRPr lang="en-US" sz="2800" dirty="0"/>
          </a:p>
          <a:p>
            <a:pPr>
              <a:spcBef>
                <a:spcPts val="600"/>
              </a:spcBef>
            </a:pP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jug</a:t>
            </a:r>
            <a:r>
              <a:rPr lang="id-ID" sz="2800" dirty="0"/>
              <a:t>a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memandang</a:t>
            </a:r>
            <a:r>
              <a:rPr lang="en-US" sz="2800" dirty="0"/>
              <a:t> </a:t>
            </a:r>
            <a:r>
              <a:rPr lang="en-US" sz="2800" dirty="0" err="1"/>
              <a:t>karier</a:t>
            </a:r>
            <a:r>
              <a:rPr lang="en-US" sz="2800" dirty="0"/>
              <a:t> </a:t>
            </a:r>
            <a:r>
              <a:rPr lang="en-US" sz="2800" dirty="0" err="1"/>
              <a:t>sbg</a:t>
            </a:r>
            <a:r>
              <a:rPr lang="en-US" sz="2800" dirty="0"/>
              <a:t> “</a:t>
            </a:r>
            <a:r>
              <a:rPr lang="en-US" sz="2800" b="1" dirty="0" err="1"/>
              <a:t>nasib</a:t>
            </a:r>
            <a:r>
              <a:rPr lang="en-US" sz="2800" dirty="0"/>
              <a:t>”</a:t>
            </a:r>
          </a:p>
          <a:p>
            <a:pPr>
              <a:spcBef>
                <a:spcPts val="600"/>
              </a:spcBef>
            </a:pPr>
            <a:r>
              <a:rPr lang="en-US" sz="2800" dirty="0" err="1"/>
              <a:t>Perencanaan</a:t>
            </a:r>
            <a:r>
              <a:rPr lang="en-US" sz="2800" dirty="0"/>
              <a:t> </a:t>
            </a:r>
            <a:r>
              <a:rPr lang="en-US" sz="2800" dirty="0" err="1"/>
              <a:t>karier</a:t>
            </a:r>
            <a:r>
              <a:rPr lang="en-US" sz="2800" dirty="0"/>
              <a:t> </a:t>
            </a:r>
            <a:r>
              <a:rPr lang="id-ID" sz="2800" dirty="0"/>
              <a:t>tidak </a:t>
            </a:r>
            <a:r>
              <a:rPr lang="en-US" sz="2800" dirty="0" err="1"/>
              <a:t>menjamin</a:t>
            </a:r>
            <a:r>
              <a:rPr lang="en-US" sz="2800" dirty="0"/>
              <a:t> </a:t>
            </a:r>
            <a:r>
              <a:rPr lang="en-US" sz="2800" dirty="0" err="1"/>
              <a:t>keberhasilan</a:t>
            </a:r>
            <a:r>
              <a:rPr lang="en-US" sz="2800" dirty="0"/>
              <a:t> </a:t>
            </a:r>
            <a:r>
              <a:rPr lang="en-US" sz="2800" dirty="0" err="1"/>
              <a:t>karier</a:t>
            </a:r>
            <a:r>
              <a:rPr lang="en-US" sz="2800" dirty="0"/>
              <a:t>, </a:t>
            </a:r>
            <a:r>
              <a:rPr lang="id-ID" sz="2800" dirty="0"/>
              <a:t>tetapi </a:t>
            </a:r>
            <a:r>
              <a:rPr lang="en-US" sz="2800" dirty="0" err="1"/>
              <a:t>orang</a:t>
            </a:r>
            <a:r>
              <a:rPr lang="id-ID" sz="2800" dirty="0"/>
              <a:t>-orang</a:t>
            </a:r>
            <a:r>
              <a:rPr lang="en-US" sz="2800" dirty="0"/>
              <a:t> </a:t>
            </a:r>
            <a:r>
              <a:rPr lang="en-US" sz="2800" dirty="0" err="1"/>
              <a:t>sukses</a:t>
            </a:r>
            <a:r>
              <a:rPr lang="en-US" sz="2800" dirty="0"/>
              <a:t> </a:t>
            </a:r>
            <a:r>
              <a:rPr lang="en-US" sz="2800" dirty="0" err="1"/>
              <a:t>mengembangk</a:t>
            </a:r>
            <a:r>
              <a:rPr lang="id-ID" sz="2800" dirty="0"/>
              <a:t>an </a:t>
            </a:r>
            <a:r>
              <a:rPr lang="en-US" sz="2800" dirty="0" err="1"/>
              <a:t>rencana</a:t>
            </a:r>
            <a:r>
              <a:rPr lang="en-US" sz="2800" dirty="0"/>
              <a:t> </a:t>
            </a:r>
            <a:r>
              <a:rPr lang="en-US" sz="2800" dirty="0" err="1"/>
              <a:t>karier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berupaya</a:t>
            </a:r>
            <a:r>
              <a:rPr lang="en-US" sz="2800" dirty="0"/>
              <a:t> </a:t>
            </a:r>
            <a:r>
              <a:rPr lang="en-US" sz="2800" dirty="0" err="1"/>
              <a:t>utk</a:t>
            </a:r>
            <a:r>
              <a:rPr lang="en-US" sz="2800" dirty="0"/>
              <a:t> </a:t>
            </a:r>
            <a:r>
              <a:rPr lang="en-US" sz="2800" dirty="0" err="1"/>
              <a:t>mencapainya</a:t>
            </a:r>
            <a:endParaRPr lang="en-US" sz="2800" dirty="0"/>
          </a:p>
          <a:p>
            <a:pPr>
              <a:spcBef>
                <a:spcPts val="600"/>
              </a:spcBef>
            </a:pPr>
            <a:endParaRPr lang="id-ID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>
                <a:solidFill>
                  <a:srgbClr val="002060"/>
                </a:solidFill>
                <a:effectLst/>
              </a:rPr>
              <a:t>Pendahuluan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Karier</a:t>
            </a:r>
            <a:r>
              <a:rPr lang="en-US" sz="2800" dirty="0"/>
              <a:t> </a:t>
            </a:r>
            <a:r>
              <a:rPr lang="en-US" sz="2800" dirty="0" err="1"/>
              <a:t>sbg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urutan</a:t>
            </a:r>
            <a:r>
              <a:rPr lang="en-US" sz="2800" dirty="0"/>
              <a:t> </a:t>
            </a:r>
            <a:r>
              <a:rPr lang="en-US" sz="2800" dirty="0" err="1"/>
              <a:t>promosi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pemindahan</a:t>
            </a:r>
            <a:r>
              <a:rPr lang="en-US" sz="2800" dirty="0"/>
              <a:t> (transfer) lateral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jabatan-jabatan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menuntut</a:t>
            </a:r>
            <a:r>
              <a:rPr lang="en-US" sz="2800" dirty="0"/>
              <a:t> </a:t>
            </a:r>
            <a:r>
              <a:rPr lang="en-US" sz="2800" dirty="0" err="1"/>
              <a:t>tanggung</a:t>
            </a:r>
            <a:r>
              <a:rPr lang="en-US" sz="2800" dirty="0"/>
              <a:t> </a:t>
            </a:r>
            <a:r>
              <a:rPr lang="en-US" sz="2800" dirty="0" err="1"/>
              <a:t>jawab</a:t>
            </a:r>
            <a:endParaRPr lang="en-US" sz="2800" dirty="0"/>
          </a:p>
          <a:p>
            <a:r>
              <a:rPr lang="en-US" sz="2800" dirty="0" err="1"/>
              <a:t>Karier</a:t>
            </a:r>
            <a:r>
              <a:rPr lang="en-US" sz="2800" dirty="0"/>
              <a:t> </a:t>
            </a:r>
            <a:r>
              <a:rPr lang="en-US" sz="2800" dirty="0" err="1"/>
              <a:t>sbg</a:t>
            </a:r>
            <a:r>
              <a:rPr lang="en-US" sz="2800" dirty="0"/>
              <a:t> </a:t>
            </a:r>
            <a:r>
              <a:rPr lang="en-US" sz="2800" dirty="0" err="1"/>
              <a:t>penunjuk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membentuk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pola</a:t>
            </a:r>
            <a:r>
              <a:rPr lang="en-US" sz="2800" dirty="0"/>
              <a:t> </a:t>
            </a:r>
            <a:r>
              <a:rPr lang="en-US" sz="2800" dirty="0" err="1"/>
              <a:t>kemajuan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sistematik</a:t>
            </a:r>
            <a:r>
              <a:rPr lang="id-ID" sz="2800" dirty="0"/>
              <a:t> dan </a:t>
            </a:r>
            <a:r>
              <a:rPr lang="en-US" sz="2800" dirty="0" err="1"/>
              <a:t>jelas</a:t>
            </a:r>
            <a:r>
              <a:rPr lang="en-US" sz="2800" dirty="0"/>
              <a:t> </a:t>
            </a:r>
            <a:r>
              <a:rPr lang="id-ID" sz="2800" dirty="0"/>
              <a:t>(</a:t>
            </a:r>
            <a:r>
              <a:rPr lang="en-US" sz="2800" dirty="0" err="1"/>
              <a:t>jalur</a:t>
            </a:r>
            <a:r>
              <a:rPr lang="en-US" sz="2800" dirty="0"/>
              <a:t> </a:t>
            </a:r>
            <a:r>
              <a:rPr lang="en-US" sz="2800" dirty="0" err="1"/>
              <a:t>karier</a:t>
            </a:r>
            <a:r>
              <a:rPr lang="id-ID" sz="2800" dirty="0"/>
              <a:t>)</a:t>
            </a:r>
            <a:endParaRPr lang="en-US" sz="2800" dirty="0"/>
          </a:p>
          <a:p>
            <a:r>
              <a:rPr lang="en-US" sz="2800" dirty="0" err="1"/>
              <a:t>Karier</a:t>
            </a:r>
            <a:r>
              <a:rPr lang="en-US" sz="2800" dirty="0"/>
              <a:t> </a:t>
            </a:r>
            <a:r>
              <a:rPr lang="en-US" sz="2800" dirty="0" err="1"/>
              <a:t>sbg</a:t>
            </a:r>
            <a:r>
              <a:rPr lang="en-US" sz="2800" dirty="0"/>
              <a:t> </a:t>
            </a:r>
            <a:r>
              <a:rPr lang="en-US" sz="2800" dirty="0" err="1"/>
              <a:t>sejarah</a:t>
            </a:r>
            <a:r>
              <a:rPr lang="en-US" sz="2800" dirty="0"/>
              <a:t> </a:t>
            </a:r>
            <a:r>
              <a:rPr lang="en-US" sz="2800" dirty="0" err="1"/>
              <a:t>pekerjaan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serangkaian</a:t>
            </a:r>
            <a:r>
              <a:rPr lang="en-US" sz="2800" dirty="0"/>
              <a:t> </a:t>
            </a:r>
            <a:r>
              <a:rPr lang="en-US" sz="2800" dirty="0" err="1"/>
              <a:t>posisi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dipegang</a:t>
            </a:r>
            <a:r>
              <a:rPr lang="en-US" sz="2800" dirty="0"/>
              <a:t> </a:t>
            </a:r>
            <a:r>
              <a:rPr lang="en-US" sz="2800" dirty="0" err="1"/>
              <a:t>selama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endParaRPr lang="en-US" sz="2800" dirty="0"/>
          </a:p>
          <a:p>
            <a:endParaRPr lang="id-ID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>
                <a:solidFill>
                  <a:srgbClr val="002060"/>
                </a:solidFill>
                <a:effectLst/>
              </a:rPr>
              <a:t>Konsep Karier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b="1" dirty="0"/>
              <a:t>Karier</a:t>
            </a:r>
            <a:r>
              <a:rPr lang="id-ID" dirty="0"/>
              <a:t>: seluruh pekerjaan/jabatan yg ditangani atau dipegang selama kehidupan kerja seseorang.</a:t>
            </a:r>
          </a:p>
          <a:p>
            <a:r>
              <a:rPr lang="id-ID" b="1" dirty="0"/>
              <a:t>Jalur karier</a:t>
            </a:r>
            <a:r>
              <a:rPr lang="id-ID" dirty="0"/>
              <a:t>: pola pekerjaan2 berurutan yg membentuk karier seseorang.</a:t>
            </a:r>
          </a:p>
          <a:p>
            <a:r>
              <a:rPr lang="id-ID" b="1" dirty="0"/>
              <a:t>Sasaran-sasaran karier</a:t>
            </a:r>
            <a:r>
              <a:rPr lang="id-ID" dirty="0"/>
              <a:t>: posisi di waktu yad dmn seseorang berjuang untuk mencapainya sbg bag dari kariernya.</a:t>
            </a:r>
          </a:p>
          <a:p>
            <a:r>
              <a:rPr lang="id-ID" b="1" dirty="0"/>
              <a:t>Perencanaan karier</a:t>
            </a:r>
            <a:r>
              <a:rPr lang="id-ID" dirty="0"/>
              <a:t>: proses melalui mana seseorang memilih sasaran karier dan jalur ke sasaran tersebut.</a:t>
            </a:r>
          </a:p>
          <a:p>
            <a:r>
              <a:rPr lang="id-ID" b="1" dirty="0"/>
              <a:t>Pengembangan karier</a:t>
            </a:r>
            <a:r>
              <a:rPr lang="id-ID" dirty="0"/>
              <a:t>: peningkatan-peningkatan pribadi yg dilakukan seseorang untuk mencapai suatu rencana karier.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>
                <a:solidFill>
                  <a:srgbClr val="002060"/>
                </a:solidFill>
                <a:effectLst/>
              </a:rPr>
              <a:t>Istilah Perencanaan Karier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642918"/>
            <a:ext cx="7858180" cy="45005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umpan </a:t>
            </a:r>
          </a:p>
        </p:txBody>
      </p:sp>
      <p:sp>
        <p:nvSpPr>
          <p:cNvPr id="3" name="Rectangle 2"/>
          <p:cNvSpPr/>
          <p:nvPr/>
        </p:nvSpPr>
        <p:spPr>
          <a:xfrm>
            <a:off x="928662" y="857232"/>
            <a:ext cx="2000264" cy="10715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Perencanaan karier</a:t>
            </a:r>
          </a:p>
        </p:txBody>
      </p:sp>
      <p:sp>
        <p:nvSpPr>
          <p:cNvPr id="4" name="Rectangle 3"/>
          <p:cNvSpPr/>
          <p:nvPr/>
        </p:nvSpPr>
        <p:spPr>
          <a:xfrm>
            <a:off x="3643306" y="857232"/>
            <a:ext cx="2000264" cy="10715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Jalur-jalur </a:t>
            </a:r>
          </a:p>
          <a:p>
            <a:pPr algn="ctr"/>
            <a:r>
              <a:rPr lang="id-ID" dirty="0"/>
              <a:t>karier</a:t>
            </a:r>
          </a:p>
        </p:txBody>
      </p:sp>
      <p:sp>
        <p:nvSpPr>
          <p:cNvPr id="5" name="Rectangle 4"/>
          <p:cNvSpPr/>
          <p:nvPr/>
        </p:nvSpPr>
        <p:spPr>
          <a:xfrm>
            <a:off x="6357950" y="857232"/>
            <a:ext cx="2000264" cy="10715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Sasaran-sasaran karier</a:t>
            </a:r>
          </a:p>
        </p:txBody>
      </p:sp>
      <p:sp>
        <p:nvSpPr>
          <p:cNvPr id="6" name="Rectangle 5"/>
          <p:cNvSpPr/>
          <p:nvPr/>
        </p:nvSpPr>
        <p:spPr>
          <a:xfrm>
            <a:off x="3643306" y="2714620"/>
            <a:ext cx="2000264" cy="10715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/>
              <a:t>Pengembangan</a:t>
            </a:r>
          </a:p>
          <a:p>
            <a:pPr algn="ctr"/>
            <a:r>
              <a:rPr lang="id-ID" dirty="0"/>
              <a:t>karier</a:t>
            </a:r>
          </a:p>
        </p:txBody>
      </p:sp>
      <p:sp>
        <p:nvSpPr>
          <p:cNvPr id="7" name="Double Bracket 6"/>
          <p:cNvSpPr/>
          <p:nvPr/>
        </p:nvSpPr>
        <p:spPr>
          <a:xfrm>
            <a:off x="3571868" y="857232"/>
            <a:ext cx="2143140" cy="1071570"/>
          </a:xfrm>
          <a:prstGeom prst="bracket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9" name="Straight Arrow Connector 8"/>
          <p:cNvCxnSpPr>
            <a:stCxn id="3" idx="3"/>
            <a:endCxn id="7" idx="1"/>
          </p:cNvCxnSpPr>
          <p:nvPr/>
        </p:nvCxnSpPr>
        <p:spPr>
          <a:xfrm>
            <a:off x="2928926" y="1393017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715008" y="142873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V="1">
            <a:off x="4270200" y="2305660"/>
            <a:ext cx="756000" cy="95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2"/>
          </p:cNvCxnSpPr>
          <p:nvPr/>
        </p:nvCxnSpPr>
        <p:spPr>
          <a:xfrm rot="5400000">
            <a:off x="4319438" y="4110190"/>
            <a:ext cx="6480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V="1">
            <a:off x="664031" y="3184040"/>
            <a:ext cx="2520000" cy="95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V="1">
            <a:off x="6102845" y="3184040"/>
            <a:ext cx="2520000" cy="95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928794" y="4429132"/>
            <a:ext cx="54360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924412" y="4572008"/>
            <a:ext cx="1433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/>
              <a:t>Umpan balik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43108" y="5429264"/>
            <a:ext cx="5087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/>
              <a:t>Kerangka Perencanaan dan Pengembangan Karier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682152"/>
          <a:ext cx="9144000" cy="596155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0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89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29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r>
                        <a:rPr lang="id-ID" sz="1600" dirty="0"/>
                        <a:t>No.</a:t>
                      </a:r>
                    </a:p>
                    <a:p>
                      <a:r>
                        <a:rPr lang="id-ID" sz="1600" dirty="0"/>
                        <a:t>Jabatan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Tingkatan </a:t>
                      </a:r>
                    </a:p>
                    <a:p>
                      <a:r>
                        <a:rPr lang="id-ID" sz="1600" dirty="0"/>
                        <a:t>Jabatan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Nama</a:t>
                      </a:r>
                    </a:p>
                    <a:p>
                      <a:r>
                        <a:rPr lang="id-ID" sz="1600" dirty="0"/>
                        <a:t>Jabatan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Tipe Perubahan</a:t>
                      </a:r>
                      <a:r>
                        <a:rPr lang="id-ID" sz="1600" baseline="0" dirty="0"/>
                        <a:t> Jabatan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Lama Waktu (dalam tahun)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Umur Terakhir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034">
                <a:tc>
                  <a:txBody>
                    <a:bodyPr/>
                    <a:lstStyle/>
                    <a:p>
                      <a:r>
                        <a:rPr lang="id-ID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Calon Karyawan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/>
                        <a:t>Calon Analis kredit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283">
                <a:tc>
                  <a:txBody>
                    <a:bodyPr/>
                    <a:lstStyle/>
                    <a:p>
                      <a:r>
                        <a:rPr lang="id-ID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Karyawan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Analis kredit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Promosi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034">
                <a:tc>
                  <a:txBody>
                    <a:bodyPr/>
                    <a:lstStyle/>
                    <a:p>
                      <a:r>
                        <a:rPr lang="id-ID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Karyawan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Pembantu  Kepala</a:t>
                      </a:r>
                      <a:r>
                        <a:rPr lang="id-ID" sz="1600" baseline="0" dirty="0"/>
                        <a:t> </a:t>
                      </a:r>
                      <a:r>
                        <a:rPr lang="id-ID" sz="1600" dirty="0"/>
                        <a:t>Analis kredit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Promosi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283">
                <a:tc>
                  <a:txBody>
                    <a:bodyPr/>
                    <a:lstStyle/>
                    <a:p>
                      <a:r>
                        <a:rPr lang="id-ID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Supervisory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Kepala</a:t>
                      </a:r>
                      <a:r>
                        <a:rPr lang="id-ID" sz="1600" baseline="0" dirty="0"/>
                        <a:t> </a:t>
                      </a:r>
                      <a:r>
                        <a:rPr lang="id-ID" sz="1600" dirty="0"/>
                        <a:t>Analis kredit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Promosi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034">
                <a:tc>
                  <a:txBody>
                    <a:bodyPr/>
                    <a:lstStyle/>
                    <a:p>
                      <a:r>
                        <a:rPr lang="id-ID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Supervisory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Kepala</a:t>
                      </a:r>
                      <a:r>
                        <a:rPr lang="id-ID" sz="1600" baseline="0" dirty="0"/>
                        <a:t> </a:t>
                      </a:r>
                      <a:r>
                        <a:rPr lang="id-ID" sz="1600" dirty="0"/>
                        <a:t>Administrasi keuangan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Transfer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034">
                <a:tc>
                  <a:txBody>
                    <a:bodyPr/>
                    <a:lstStyle/>
                    <a:p>
                      <a:r>
                        <a:rPr lang="id-ID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Manajemen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Wakil pemimpin cabang kecil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Promosi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034">
                <a:tc>
                  <a:txBody>
                    <a:bodyPr/>
                    <a:lstStyle/>
                    <a:p>
                      <a:r>
                        <a:rPr lang="id-ID" sz="1600" dirty="0"/>
                        <a:t>7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dirty="0"/>
                        <a:t>Menjalani pendidikan tambahan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034">
                <a:tc>
                  <a:txBody>
                    <a:bodyPr/>
                    <a:lstStyle/>
                    <a:p>
                      <a:r>
                        <a:rPr lang="id-ID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/>
                        <a:t>Manajemen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/>
                        <a:t>Wakil pemimpin cabang besar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Transfer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283">
                <a:tc>
                  <a:txBody>
                    <a:bodyPr/>
                    <a:lstStyle/>
                    <a:p>
                      <a:r>
                        <a:rPr lang="id-ID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/>
                        <a:t>Manajemen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Pemimpin cabang kecil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Promosi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283">
                <a:tc>
                  <a:txBody>
                    <a:bodyPr/>
                    <a:lstStyle/>
                    <a:p>
                      <a:r>
                        <a:rPr lang="id-ID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/>
                        <a:t>Manajemen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Pemimpin cabang besar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Transfer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7034">
                <a:tc>
                  <a:txBody>
                    <a:bodyPr/>
                    <a:lstStyle/>
                    <a:p>
                      <a:r>
                        <a:rPr lang="id-ID" sz="16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/>
                        <a:t>Manajemen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Kepala bag. Kredit</a:t>
                      </a:r>
                      <a:r>
                        <a:rPr lang="id-ID" sz="1600" baseline="0" dirty="0"/>
                        <a:t> investasi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Promosi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7034">
                <a:tc>
                  <a:txBody>
                    <a:bodyPr/>
                    <a:lstStyle/>
                    <a:p>
                      <a:r>
                        <a:rPr lang="id-ID" sz="16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Eksekutif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Wakil direktur bid. operasi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Promosi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283">
                <a:tc>
                  <a:txBody>
                    <a:bodyPr/>
                    <a:lstStyle/>
                    <a:p>
                      <a:r>
                        <a:rPr lang="id-ID" sz="16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Eksekutif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Direktur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Promosi  pensiun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/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1669" y="202148"/>
            <a:ext cx="4250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/>
              <a:t>Contoh: Karier dalam Industri Perbankan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id-ID" dirty="0"/>
              <a:t>Mengembangkan para karyawan yg dapat dipromosikan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/>
              <a:t>Menurunkan perputaran karyawan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/>
              <a:t>Mengungkap potensi karyawan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/>
              <a:t>Mendorong pertumbuhan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/>
              <a:t>Mengurangi penimbunan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/>
              <a:t>Memuaskan kebutuhan karyawan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/>
              <a:t>Membantu pelaksanaan rencana-rencana kegiatan yg telah disetujui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d-ID" dirty="0">
                <a:solidFill>
                  <a:srgbClr val="002060"/>
                </a:solidFill>
                <a:effectLst/>
              </a:rPr>
              <a:t>Departemen Personalia dan Perencanaan Karier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d-ID" dirty="0">
                <a:solidFill>
                  <a:srgbClr val="002060"/>
                </a:solidFill>
                <a:effectLst/>
              </a:rPr>
              <a:t>Upaya Mendorong Perencanaan Karier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Meningkatkan kesadaran karyawan akan pentingnya perencanaan karier melalui berbagai macam teknik pendidikan</a:t>
            </a:r>
          </a:p>
          <a:p>
            <a:r>
              <a:rPr lang="id-ID" dirty="0"/>
              <a:t>Misal: pidato pengarahan, seminar, lokakarya semacam itu akan mampu menentukan jalur karier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sz="3600" dirty="0">
                <a:effectLst/>
              </a:rPr>
              <a:t>Pendidikan Karier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ustom 2">
      <a:majorFont>
        <a:latin typeface="Tahoma"/>
        <a:ea typeface=""/>
        <a:cs typeface=""/>
      </a:majorFont>
      <a:minorFont>
        <a:latin typeface="Cambria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268</TotalTime>
  <Words>575</Words>
  <Application>Microsoft Macintosh PowerPoint</Application>
  <PresentationFormat>On-screen Show (4:3)</PresentationFormat>
  <Paragraphs>147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Cambria</vt:lpstr>
      <vt:lpstr>Tahoma</vt:lpstr>
      <vt:lpstr>Verdana</vt:lpstr>
      <vt:lpstr>Wingdings 2</vt:lpstr>
      <vt:lpstr>Wingdings 3</vt:lpstr>
      <vt:lpstr>Concourse</vt:lpstr>
      <vt:lpstr>PERENCANAAN KARIER</vt:lpstr>
      <vt:lpstr>Pendahuluan </vt:lpstr>
      <vt:lpstr>Konsep Karier</vt:lpstr>
      <vt:lpstr>Istilah Perencanaan Karier</vt:lpstr>
      <vt:lpstr>PowerPoint Presentation</vt:lpstr>
      <vt:lpstr>PowerPoint Presentation</vt:lpstr>
      <vt:lpstr>Departemen Personalia dan Perencanaan Karier</vt:lpstr>
      <vt:lpstr>Upaya Mendorong Perencanaan Karier</vt:lpstr>
      <vt:lpstr>Pendidikan Karier</vt:lpstr>
      <vt:lpstr>Informasi Perencanaan Karier</vt:lpstr>
      <vt:lpstr>Konseling Karier</vt:lpstr>
      <vt:lpstr>Pengembangan Karier</vt:lpstr>
      <vt:lpstr>Peranan Departemen Personalia</vt:lpstr>
    </vt:vector>
  </TitlesOfParts>
  <Company>Deftones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KARIER</dc:title>
  <dc:creator>user</dc:creator>
  <cp:lastModifiedBy>Aiyana Kanza</cp:lastModifiedBy>
  <cp:revision>10</cp:revision>
  <dcterms:created xsi:type="dcterms:W3CDTF">2016-11-07T11:47:42Z</dcterms:created>
  <dcterms:modified xsi:type="dcterms:W3CDTF">2020-08-29T06:23:28Z</dcterms:modified>
</cp:coreProperties>
</file>