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5" r:id="rId3"/>
    <p:sldId id="262" r:id="rId4"/>
    <p:sldId id="263" r:id="rId5"/>
    <p:sldId id="264" r:id="rId6"/>
    <p:sldId id="276" r:id="rId7"/>
    <p:sldId id="277" r:id="rId8"/>
    <p:sldId id="278" r:id="rId9"/>
    <p:sldId id="279" r:id="rId10"/>
    <p:sldId id="280" r:id="rId11"/>
    <p:sldId id="257" r:id="rId12"/>
    <p:sldId id="258" r:id="rId13"/>
    <p:sldId id="259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6626-6818-4E91-9DE4-C85CC5161073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305C-FC8C-424A-A51A-C650802F4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8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6626-6818-4E91-9DE4-C85CC5161073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305C-FC8C-424A-A51A-C650802F4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4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6626-6818-4E91-9DE4-C85CC5161073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305C-FC8C-424A-A51A-C650802F473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7169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6626-6818-4E91-9DE4-C85CC5161073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305C-FC8C-424A-A51A-C650802F4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23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6626-6818-4E91-9DE4-C85CC5161073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305C-FC8C-424A-A51A-C650802F473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6480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6626-6818-4E91-9DE4-C85CC5161073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305C-FC8C-424A-A51A-C650802F4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09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6626-6818-4E91-9DE4-C85CC5161073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305C-FC8C-424A-A51A-C650802F4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463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6626-6818-4E91-9DE4-C85CC5161073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305C-FC8C-424A-A51A-C650802F4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06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6626-6818-4E91-9DE4-C85CC5161073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305C-FC8C-424A-A51A-C650802F4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4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6626-6818-4E91-9DE4-C85CC5161073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305C-FC8C-424A-A51A-C650802F4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91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6626-6818-4E91-9DE4-C85CC5161073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305C-FC8C-424A-A51A-C650802F4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83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6626-6818-4E91-9DE4-C85CC5161073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305C-FC8C-424A-A51A-C650802F4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52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6626-6818-4E91-9DE4-C85CC5161073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305C-FC8C-424A-A51A-C650802F4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065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6626-6818-4E91-9DE4-C85CC5161073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305C-FC8C-424A-A51A-C650802F4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23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6626-6818-4E91-9DE4-C85CC5161073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305C-FC8C-424A-A51A-C650802F4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675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6626-6818-4E91-9DE4-C85CC5161073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A305C-FC8C-424A-A51A-C650802F4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17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E6626-6818-4E91-9DE4-C85CC5161073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4A305C-FC8C-424A-A51A-C650802F4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4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8445E-06C8-4477-9E19-797719AA93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Studi</a:t>
            </a:r>
            <a:r>
              <a:rPr lang="en-US" dirty="0"/>
              <a:t> / </a:t>
            </a:r>
            <a:r>
              <a:rPr lang="en-US" dirty="0" err="1"/>
              <a:t>Riset</a:t>
            </a:r>
            <a:r>
              <a:rPr lang="en-US" dirty="0"/>
              <a:t> dan model </a:t>
            </a:r>
            <a:r>
              <a:rPr lang="en-US" dirty="0" err="1"/>
              <a:t>Implementasi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498B6E-7BD1-4B7C-B95A-6FE204FEDB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97958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93B5C-21A5-4164-89FA-723C43830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Impelemntasi</a:t>
            </a:r>
            <a:r>
              <a:rPr lang="en-US" dirty="0"/>
              <a:t> (</a:t>
            </a:r>
            <a:r>
              <a:rPr lang="en-US" dirty="0" err="1"/>
              <a:t>lanjutan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6ABC1-2C07-4D0C-8982-1A02ED6E6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METODOLOGI</a:t>
            </a:r>
          </a:p>
          <a:p>
            <a:r>
              <a:rPr lang="en-US" dirty="0" err="1"/>
              <a:t>Jenis</a:t>
            </a:r>
            <a:r>
              <a:rPr lang="en-US" dirty="0"/>
              <a:t> dan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peneltian</a:t>
            </a:r>
            <a:r>
              <a:rPr lang="en-US" dirty="0"/>
              <a:t> :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deskriptif</a:t>
            </a:r>
            <a:r>
              <a:rPr lang="en-US" dirty="0"/>
              <a:t> </a:t>
            </a:r>
            <a:r>
              <a:rPr lang="en-US" dirty="0" err="1"/>
              <a:t>kualitatif</a:t>
            </a:r>
            <a:r>
              <a:rPr lang="en-US" dirty="0"/>
              <a:t>. 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juga </a:t>
            </a:r>
            <a:r>
              <a:rPr lang="en-US" dirty="0" err="1"/>
              <a:t>peneltin</a:t>
            </a:r>
            <a:r>
              <a:rPr lang="en-US" dirty="0"/>
              <a:t> </a:t>
            </a:r>
            <a:r>
              <a:rPr lang="en-US" dirty="0" err="1"/>
              <a:t>eksplaantif</a:t>
            </a:r>
            <a:r>
              <a:rPr lang="en-US" dirty="0"/>
              <a:t>, </a:t>
            </a:r>
            <a:r>
              <a:rPr lang="en-US" dirty="0" err="1"/>
              <a:t>manakal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hipotsa</a:t>
            </a:r>
            <a:r>
              <a:rPr lang="en-US" dirty="0"/>
              <a:t> yang </a:t>
            </a:r>
            <a:r>
              <a:rPr lang="en-US" dirty="0" err="1"/>
              <a:t>dibangun</a:t>
            </a:r>
            <a:r>
              <a:rPr lang="en-US" dirty="0"/>
              <a:t> (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kuantitatif</a:t>
            </a:r>
            <a:r>
              <a:rPr lang="en-US" dirty="0"/>
              <a:t>) </a:t>
            </a:r>
          </a:p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deskriptif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hipotes</a:t>
            </a:r>
            <a:r>
              <a:rPr lang="en-US" dirty="0"/>
              <a:t> </a:t>
            </a:r>
            <a:r>
              <a:rPr lang="en-US" dirty="0" err="1"/>
              <a:t>akarena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uji </a:t>
            </a:r>
            <a:r>
              <a:rPr lang="en-US" dirty="0" err="1"/>
              <a:t>hipotesa</a:t>
            </a:r>
            <a:endParaRPr lang="en-US" dirty="0"/>
          </a:p>
          <a:p>
            <a:r>
              <a:rPr lang="en-US" dirty="0" err="1"/>
              <a:t>Tehnik</a:t>
            </a:r>
            <a:r>
              <a:rPr lang="en-US" dirty="0"/>
              <a:t> </a:t>
            </a:r>
            <a:r>
              <a:rPr lang="en-US" dirty="0" err="1"/>
              <a:t>Pengumpulan</a:t>
            </a:r>
            <a:r>
              <a:rPr lang="en-US" dirty="0"/>
              <a:t> data : </a:t>
            </a:r>
            <a:r>
              <a:rPr lang="en-US" dirty="0" err="1"/>
              <a:t>wawancara</a:t>
            </a:r>
            <a:r>
              <a:rPr lang="en-US" dirty="0"/>
              <a:t> </a:t>
            </a:r>
            <a:r>
              <a:rPr lang="en-US" dirty="0" err="1"/>
              <a:t>mendalam</a:t>
            </a:r>
            <a:r>
              <a:rPr lang="en-US" dirty="0"/>
              <a:t>, </a:t>
            </a:r>
            <a:r>
              <a:rPr lang="en-US" dirty="0" err="1"/>
              <a:t>observasi</a:t>
            </a:r>
            <a:r>
              <a:rPr lang="en-US" dirty="0"/>
              <a:t>, </a:t>
            </a:r>
            <a:r>
              <a:rPr lang="en-US" dirty="0" err="1"/>
              <a:t>kuesioner</a:t>
            </a:r>
            <a:r>
              <a:rPr lang="en-US" dirty="0"/>
              <a:t>, </a:t>
            </a:r>
            <a:r>
              <a:rPr lang="en-US" dirty="0" err="1"/>
              <a:t>dokumentasi</a:t>
            </a:r>
            <a:endParaRPr lang="en-US" dirty="0"/>
          </a:p>
          <a:p>
            <a:r>
              <a:rPr lang="en-US" dirty="0" err="1"/>
              <a:t>Tehnik</a:t>
            </a:r>
            <a:r>
              <a:rPr lang="en-US" dirty="0"/>
              <a:t> </a:t>
            </a:r>
            <a:r>
              <a:rPr lang="en-US" dirty="0" err="1"/>
              <a:t>samping</a:t>
            </a:r>
            <a:r>
              <a:rPr lang="en-US" dirty="0"/>
              <a:t> : non random sampling bias purposive bias snow ball </a:t>
            </a:r>
            <a:r>
              <a:rPr lang="en-US" dirty="0" err="1"/>
              <a:t>dsb</a:t>
            </a:r>
            <a:endParaRPr lang="en-US" dirty="0"/>
          </a:p>
          <a:p>
            <a:r>
              <a:rPr lang="en-US" dirty="0"/>
              <a:t>Uji </a:t>
            </a:r>
            <a:r>
              <a:rPr lang="en-US" dirty="0" err="1"/>
              <a:t>validitas</a:t>
            </a:r>
            <a:r>
              <a:rPr lang="en-US" dirty="0"/>
              <a:t> data : </a:t>
            </a:r>
            <a:r>
              <a:rPr lang="en-US" dirty="0" err="1"/>
              <a:t>Triangulasi</a:t>
            </a:r>
            <a:endParaRPr lang="en-US" dirty="0"/>
          </a:p>
          <a:p>
            <a:r>
              <a:rPr lang="en-ID" dirty="0" err="1"/>
              <a:t>Analisisi</a:t>
            </a:r>
            <a:r>
              <a:rPr lang="en-ID" dirty="0"/>
              <a:t> data: </a:t>
            </a:r>
            <a:r>
              <a:rPr lang="en-ID" dirty="0" err="1"/>
              <a:t>analisisi</a:t>
            </a:r>
            <a:r>
              <a:rPr lang="en-ID" dirty="0"/>
              <a:t> data </a:t>
            </a:r>
            <a:r>
              <a:rPr lang="en-ID" dirty="0" err="1"/>
              <a:t>kualitatif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54170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Model </a:t>
            </a:r>
            <a:r>
              <a:rPr lang="en-US" dirty="0" err="1"/>
              <a:t>Implementasi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4619" y="3602037"/>
            <a:ext cx="9393382" cy="2895745"/>
          </a:xfrm>
        </p:spPr>
        <p:txBody>
          <a:bodyPr>
            <a:normAutofit/>
          </a:bodyPr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proses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model </a:t>
            </a:r>
            <a:r>
              <a:rPr lang="en-US" dirty="0" err="1"/>
              <a:t>model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implmentasi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endParaRPr lang="en-US" dirty="0"/>
          </a:p>
          <a:p>
            <a:r>
              <a:rPr lang="en-US" dirty="0"/>
              <a:t>Model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diperbandingkan</a:t>
            </a:r>
            <a:r>
              <a:rPr lang="en-US" dirty="0"/>
              <a:t> </a:t>
            </a:r>
            <a:r>
              <a:rPr lang="en-US" dirty="0" err="1"/>
              <a:t>mengingat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[</a:t>
            </a:r>
            <a:r>
              <a:rPr lang="en-US" dirty="0" err="1"/>
              <a:t>andnag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proses </a:t>
            </a:r>
            <a:r>
              <a:rPr lang="en-US" dirty="0" err="1"/>
              <a:t>impelemntasi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beda</a:t>
            </a:r>
            <a:endParaRPr lang="en-US" dirty="0"/>
          </a:p>
          <a:p>
            <a:r>
              <a:rPr lang="en-US" dirty="0"/>
              <a:t>Model </a:t>
            </a:r>
            <a:r>
              <a:rPr lang="en-US" dirty="0" err="1"/>
              <a:t>ini</a:t>
            </a:r>
            <a:r>
              <a:rPr lang="en-US" dirty="0"/>
              <a:t> juga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pengelompokkan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</a:p>
          <a:p>
            <a:r>
              <a:rPr lang="en-US" dirty="0"/>
              <a:t>Ada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abstrak</a:t>
            </a:r>
            <a:r>
              <a:rPr lang="en-US" dirty="0"/>
              <a:t> </a:t>
            </a:r>
            <a:r>
              <a:rPr lang="en-US" dirty="0" err="1"/>
              <a:t>tetpai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juga yang relative </a:t>
            </a:r>
            <a:r>
              <a:rPr lang="en-US" dirty="0" err="1"/>
              <a:t>operasional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972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Beberapa</a:t>
            </a:r>
            <a:r>
              <a:rPr lang="en-US" dirty="0"/>
              <a:t> model </a:t>
            </a:r>
            <a:r>
              <a:rPr lang="en-US" dirty="0" err="1"/>
              <a:t>impelementasi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1. Model Top down</a:t>
            </a:r>
          </a:p>
          <a:p>
            <a:r>
              <a:rPr lang="en-US" dirty="0"/>
              <a:t> model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factor </a:t>
            </a:r>
            <a:r>
              <a:rPr lang="en-US" dirty="0" err="1"/>
              <a:t>factor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kegagalan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(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(</a:t>
            </a:r>
            <a:r>
              <a:rPr lang="en-US" dirty="0" err="1"/>
              <a:t>juklak</a:t>
            </a:r>
            <a:r>
              <a:rPr lang="en-US" dirty="0"/>
              <a:t>/</a:t>
            </a:r>
            <a:r>
              <a:rPr lang="en-US" dirty="0" err="1"/>
              <a:t>juknis</a:t>
            </a:r>
            <a:r>
              <a:rPr lang="en-US" dirty="0"/>
              <a:t>)yang </a:t>
            </a:r>
            <a:r>
              <a:rPr lang="en-US" dirty="0" err="1"/>
              <a:t>digunakan</a:t>
            </a:r>
            <a:r>
              <a:rPr lang="en-US" dirty="0"/>
              <a:t>)</a:t>
            </a:r>
          </a:p>
          <a:p>
            <a:r>
              <a:rPr lang="en-US" dirty="0" err="1"/>
              <a:t>Misal</a:t>
            </a:r>
            <a:r>
              <a:rPr lang="en-US" dirty="0"/>
              <a:t>: Van Meter dan Van Horn, Paul Sabatier&amp; </a:t>
            </a:r>
            <a:r>
              <a:rPr lang="en-US" dirty="0" err="1"/>
              <a:t>mazmanian</a:t>
            </a:r>
            <a:r>
              <a:rPr lang="en-US" dirty="0"/>
              <a:t>, Grindle , Edward George III, </a:t>
            </a:r>
            <a:r>
              <a:rPr lang="en-US" dirty="0" err="1"/>
              <a:t>hogwoodndan</a:t>
            </a:r>
            <a:r>
              <a:rPr lang="en-US" dirty="0"/>
              <a:t> Gunn,  </a:t>
            </a:r>
            <a:r>
              <a:rPr lang="en-US" dirty="0" err="1"/>
              <a:t>dsb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2. Model Bottom up</a:t>
            </a:r>
          </a:p>
          <a:p>
            <a:r>
              <a:rPr lang="en-US" dirty="0"/>
              <a:t>Model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factor lain yang </a:t>
            </a:r>
            <a:r>
              <a:rPr lang="en-US" dirty="0" err="1"/>
              <a:t>diakibatkan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implementasi</a:t>
            </a:r>
            <a:r>
              <a:rPr lang="en-US" dirty="0"/>
              <a:t> (missal </a:t>
            </a:r>
            <a:r>
              <a:rPr lang="en-US" dirty="0" err="1"/>
              <a:t>inetraksi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actor,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Pmerintah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Negara </a:t>
            </a:r>
            <a:r>
              <a:rPr lang="en-US" dirty="0" err="1"/>
              <a:t>dsb</a:t>
            </a:r>
            <a:r>
              <a:rPr lang="en-US" dirty="0"/>
              <a:t> (</a:t>
            </a:r>
            <a:r>
              <a:rPr lang="en-US" dirty="0" err="1"/>
              <a:t>Lipsky</a:t>
            </a:r>
            <a:r>
              <a:rPr lang="en-US" dirty="0"/>
              <a:t>),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bargaining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impelemnatsi</a:t>
            </a:r>
            <a:r>
              <a:rPr lang="en-US" dirty="0"/>
              <a:t> (</a:t>
            </a:r>
            <a:r>
              <a:rPr lang="en-US" dirty="0" err="1"/>
              <a:t>Watherly</a:t>
            </a:r>
            <a:r>
              <a:rPr lang="en-US" dirty="0"/>
              <a:t>), </a:t>
            </a:r>
            <a:r>
              <a:rPr lang="en-US" dirty="0" err="1"/>
              <a:t>Implemetasi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prose </a:t>
            </a:r>
            <a:r>
              <a:rPr lang="en-US" dirty="0" err="1"/>
              <a:t>alur</a:t>
            </a:r>
            <a:r>
              <a:rPr lang="en-US" dirty="0"/>
              <a:t> (Smith)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960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</a:t>
            </a:r>
            <a:r>
              <a:rPr lang="en-US" dirty="0" err="1"/>
              <a:t>implementasi</a:t>
            </a:r>
            <a:r>
              <a:rPr lang="en-US" dirty="0"/>
              <a:t> (</a:t>
            </a:r>
            <a:r>
              <a:rPr lang="en-US" dirty="0" err="1"/>
              <a:t>lanjutan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515" y="158092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3. Model </a:t>
            </a:r>
            <a:r>
              <a:rPr lang="en-US" b="1" dirty="0" err="1"/>
              <a:t>analisis</a:t>
            </a:r>
            <a:r>
              <a:rPr lang="en-US" b="1" dirty="0"/>
              <a:t> </a:t>
            </a:r>
            <a:r>
              <a:rPr lang="en-US" b="1" dirty="0" err="1"/>
              <a:t>Kegagalan</a:t>
            </a:r>
            <a:r>
              <a:rPr lang="en-US" b="1" dirty="0"/>
              <a:t> </a:t>
            </a:r>
          </a:p>
          <a:p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kegagalan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endParaRPr lang="en-US" dirty="0"/>
          </a:p>
          <a:p>
            <a:r>
              <a:rPr lang="en-US" dirty="0" err="1"/>
              <a:t>Misal</a:t>
            </a:r>
            <a:r>
              <a:rPr lang="en-US" dirty="0"/>
              <a:t> : (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proses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(</a:t>
            </a:r>
            <a:r>
              <a:rPr lang="en-US" dirty="0" err="1"/>
              <a:t>presman</a:t>
            </a:r>
            <a:r>
              <a:rPr lang="en-US" dirty="0"/>
              <a:t> &amp; </a:t>
            </a:r>
            <a:r>
              <a:rPr lang="en-US" dirty="0" err="1"/>
              <a:t>Wildawsky</a:t>
            </a:r>
            <a:r>
              <a:rPr lang="en-US" dirty="0"/>
              <a:t>), </a:t>
            </a:r>
            <a:r>
              <a:rPr lang="en-US" dirty="0" err="1"/>
              <a:t>impelemntasi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adaptasi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menguntungkan</a:t>
            </a:r>
            <a:r>
              <a:rPr lang="en-US" dirty="0"/>
              <a:t> (</a:t>
            </a:r>
            <a:r>
              <a:rPr lang="en-US" dirty="0" err="1"/>
              <a:t>McLaughin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b="1" dirty="0"/>
              <a:t>4. Model </a:t>
            </a:r>
            <a:r>
              <a:rPr lang="en-US" b="1" dirty="0" err="1"/>
              <a:t>sintesis</a:t>
            </a:r>
            <a:endParaRPr lang="en-US" b="1" dirty="0"/>
          </a:p>
          <a:p>
            <a:r>
              <a:rPr lang="en-US" dirty="0" err="1"/>
              <a:t>Sistesis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model top down </a:t>
            </a:r>
            <a:r>
              <a:rPr lang="en-US" dirty="0" err="1"/>
              <a:t>dan</a:t>
            </a:r>
            <a:r>
              <a:rPr lang="en-US" dirty="0"/>
              <a:t> bottom up</a:t>
            </a:r>
          </a:p>
          <a:p>
            <a:r>
              <a:rPr lang="en-US" dirty="0" err="1"/>
              <a:t>Misal</a:t>
            </a:r>
            <a:r>
              <a:rPr lang="en-US" dirty="0"/>
              <a:t> : (Ripley &amp; </a:t>
            </a:r>
            <a:r>
              <a:rPr lang="en-US" dirty="0" err="1"/>
              <a:t>Faknklin</a:t>
            </a:r>
            <a:r>
              <a:rPr lang="en-US" dirty="0"/>
              <a:t>. Nakamura &amp; Smallwood)</a:t>
            </a:r>
          </a:p>
        </p:txBody>
      </p:sp>
    </p:spTree>
    <p:extLst>
      <p:ext uri="{BB962C8B-B14F-4D97-AF65-F5344CB8AC3E}">
        <p14:creationId xmlns:p14="http://schemas.microsoft.com/office/powerpoint/2010/main" val="1495265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1F4D4-7A6E-4405-81C1-FB1908A2A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Van Meter dan Van Horn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21D1F-F0C2-43DC-BCC4-AE6297D6E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implemntasi</a:t>
            </a:r>
            <a:r>
              <a:rPr lang="en-US" dirty="0"/>
              <a:t> pada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.</a:t>
            </a:r>
          </a:p>
          <a:p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oleh </a:t>
            </a:r>
            <a:r>
              <a:rPr lang="en-US" dirty="0" err="1"/>
              <a:t>beberapa</a:t>
            </a:r>
            <a:r>
              <a:rPr lang="en-US" dirty="0"/>
              <a:t> variable yang </a:t>
            </a:r>
            <a:r>
              <a:rPr lang="en-US" dirty="0" err="1"/>
              <a:t>mmebentuk</a:t>
            </a:r>
            <a:r>
              <a:rPr lang="en-US" dirty="0"/>
              <a:t> </a:t>
            </a:r>
            <a:r>
              <a:rPr lang="en-US" dirty="0" err="1"/>
              <a:t>ikatan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dan </a:t>
            </a:r>
            <a:r>
              <a:rPr lang="en-US" dirty="0" err="1"/>
              <a:t>pencapaiannya</a:t>
            </a:r>
            <a:r>
              <a:rPr lang="en-US" dirty="0"/>
              <a:t> (</a:t>
            </a:r>
            <a:r>
              <a:rPr lang="en-US" dirty="0" err="1"/>
              <a:t>kinerja</a:t>
            </a:r>
            <a:r>
              <a:rPr lang="en-US" dirty="0"/>
              <a:t>/ performance</a:t>
            </a:r>
          </a:p>
          <a:p>
            <a:r>
              <a:rPr lang="en-US" dirty="0" err="1"/>
              <a:t>Variabel</a:t>
            </a:r>
            <a:r>
              <a:rPr lang="en-US" dirty="0"/>
              <a:t> variable </a:t>
            </a:r>
            <a:r>
              <a:rPr lang="en-US" dirty="0" err="1"/>
              <a:t>etrsebut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</a:t>
            </a:r>
          </a:p>
          <a:p>
            <a:r>
              <a:rPr lang="en-US" dirty="0"/>
              <a:t>1. Standard (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) dan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ID" dirty="0"/>
          </a:p>
          <a:p>
            <a:r>
              <a:rPr lang="en-ID" dirty="0"/>
              <a:t>2. Resources </a:t>
            </a:r>
            <a:r>
              <a:rPr lang="en-ID" dirty="0" err="1"/>
              <a:t>kebijakan</a:t>
            </a:r>
            <a:endParaRPr lang="en-ID" dirty="0"/>
          </a:p>
          <a:p>
            <a:r>
              <a:rPr lang="en-ID" dirty="0"/>
              <a:t>3. </a:t>
            </a:r>
            <a:r>
              <a:rPr lang="en-ID" dirty="0" err="1"/>
              <a:t>Komunikasi</a:t>
            </a:r>
            <a:r>
              <a:rPr lang="en-ID" dirty="0"/>
              <a:t> </a:t>
            </a:r>
            <a:r>
              <a:rPr lang="en-ID" dirty="0" err="1"/>
              <a:t>antar</a:t>
            </a:r>
            <a:r>
              <a:rPr lang="en-ID" dirty="0"/>
              <a:t> </a:t>
            </a:r>
            <a:r>
              <a:rPr lang="en-ID" dirty="0" err="1"/>
              <a:t>organisasi</a:t>
            </a:r>
            <a:endParaRPr lang="en-ID" dirty="0"/>
          </a:p>
          <a:p>
            <a:r>
              <a:rPr lang="en-ID" dirty="0"/>
              <a:t>4. </a:t>
            </a:r>
            <a:r>
              <a:rPr lang="en-ID" dirty="0" err="1"/>
              <a:t>Karakteristik</a:t>
            </a:r>
            <a:r>
              <a:rPr lang="en-ID" dirty="0"/>
              <a:t> badan </a:t>
            </a:r>
            <a:r>
              <a:rPr lang="en-ID" dirty="0" err="1"/>
              <a:t>pelaksana</a:t>
            </a:r>
            <a:endParaRPr lang="en-ID" dirty="0"/>
          </a:p>
          <a:p>
            <a:r>
              <a:rPr lang="en-ID" dirty="0"/>
              <a:t>5. </a:t>
            </a:r>
            <a:r>
              <a:rPr lang="en-ID" dirty="0" err="1"/>
              <a:t>Kondisi</a:t>
            </a:r>
            <a:r>
              <a:rPr lang="en-ID" dirty="0"/>
              <a:t> social </a:t>
            </a:r>
            <a:r>
              <a:rPr lang="en-ID" dirty="0" err="1"/>
              <a:t>ekonomi</a:t>
            </a:r>
            <a:r>
              <a:rPr lang="en-ID" dirty="0"/>
              <a:t>, </a:t>
            </a:r>
            <a:r>
              <a:rPr lang="en-ID" dirty="0" err="1"/>
              <a:t>politik</a:t>
            </a:r>
            <a:endParaRPr lang="en-ID" dirty="0"/>
          </a:p>
          <a:p>
            <a:r>
              <a:rPr lang="en-ID" dirty="0"/>
              <a:t>6. </a:t>
            </a:r>
            <a:r>
              <a:rPr lang="en-ID" dirty="0" err="1"/>
              <a:t>Sikap</a:t>
            </a:r>
            <a:r>
              <a:rPr lang="en-ID" dirty="0"/>
              <a:t> </a:t>
            </a:r>
            <a:r>
              <a:rPr lang="en-ID" dirty="0" err="1"/>
              <a:t>pelaksana</a:t>
            </a:r>
            <a:endParaRPr lang="en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763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068AD-BD5D-4840-81C4-6FEA860AA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van meter dan Van horn (</a:t>
            </a:r>
            <a:r>
              <a:rPr lang="en-US" dirty="0" err="1"/>
              <a:t>lanjutan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8F1AD-4D11-4DF9-AC5A-17B74E83A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(standard) dan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/>
              <a:t>sejauh</a:t>
            </a:r>
            <a:r>
              <a:rPr lang="en-US" dirty="0"/>
              <a:t> mana standard </a:t>
            </a:r>
            <a:r>
              <a:rPr lang="en-US" dirty="0" err="1"/>
              <a:t>ukuran</a:t>
            </a:r>
            <a:r>
              <a:rPr lang="en-US" dirty="0"/>
              <a:t> dan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direalisasikan</a:t>
            </a:r>
            <a:r>
              <a:rPr lang="en-US" dirty="0"/>
              <a:t>, agar bias </a:t>
            </a:r>
            <a:r>
              <a:rPr lang="en-US" dirty="0" err="1"/>
              <a:t>diukur</a:t>
            </a:r>
            <a:r>
              <a:rPr lang="en-US" dirty="0"/>
              <a:t>.  </a:t>
            </a:r>
          </a:p>
          <a:p>
            <a:pPr marL="0" indent="0">
              <a:buNone/>
            </a:pPr>
            <a:r>
              <a:rPr lang="en-US" dirty="0"/>
              <a:t>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dirty="0"/>
              <a:t>A.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trejadi</a:t>
            </a:r>
            <a:r>
              <a:rPr lang="en-US" dirty="0"/>
              <a:t> </a:t>
            </a:r>
            <a:r>
              <a:rPr lang="en-US" dirty="0" err="1"/>
              <a:t>ukurannya</a:t>
            </a:r>
            <a:r>
              <a:rPr lang="en-US" dirty="0"/>
              <a:t> </a:t>
            </a:r>
            <a:r>
              <a:rPr lang="en-US" dirty="0" err="1"/>
              <a:t>terllau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susah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B.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kekaburan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dan </a:t>
            </a:r>
            <a:r>
              <a:rPr lang="en-US" dirty="0" err="1"/>
              <a:t>tujuannya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2, Policy </a:t>
            </a:r>
            <a:r>
              <a:rPr lang="en-US" dirty="0" err="1"/>
              <a:t>reosurces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err="1"/>
              <a:t>Meliputi</a:t>
            </a:r>
            <a:r>
              <a:rPr lang="en-US" dirty="0"/>
              <a:t> : Dana, SDM dan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peralatan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707247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10794-2F7C-47AF-8754-58DC7DB46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Meter &amp; Horn (</a:t>
            </a:r>
            <a:r>
              <a:rPr lang="en-US" dirty="0" err="1"/>
              <a:t>lanjutan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D0305-2C66-4AFD-B853-1BF872A69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antr</a:t>
            </a:r>
            <a:r>
              <a:rPr lang="en-US" dirty="0"/>
              <a:t> </a:t>
            </a:r>
            <a:r>
              <a:rPr lang="en-US" dirty="0" err="1"/>
              <a:t>oraganisasi</a:t>
            </a:r>
            <a:r>
              <a:rPr lang="en-US" dirty="0"/>
              <a:t> </a:t>
            </a:r>
            <a:r>
              <a:rPr lang="en-US" dirty="0" err="1"/>
              <a:t>pelaksanaan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dilakukann</a:t>
            </a:r>
            <a:r>
              <a:rPr lang="en-US" dirty="0"/>
              <a:t>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dan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shg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ketepatan</a:t>
            </a:r>
            <a:r>
              <a:rPr lang="en-US" dirty="0"/>
              <a:t> dan </a:t>
            </a:r>
            <a:r>
              <a:rPr lang="en-US" dirty="0" err="1"/>
              <a:t>konsiistensi</a:t>
            </a:r>
            <a:r>
              <a:rPr lang="en-US" dirty="0"/>
              <a:t>. Juga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impleemntasi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Karakteristik</a:t>
            </a:r>
            <a:r>
              <a:rPr lang="en-US" dirty="0"/>
              <a:t> Badan </a:t>
            </a:r>
            <a:r>
              <a:rPr lang="en-US" dirty="0" err="1"/>
              <a:t>pelaksana</a:t>
            </a:r>
            <a:r>
              <a:rPr lang="en-US" dirty="0"/>
              <a:t>: </a:t>
            </a:r>
            <a:r>
              <a:rPr lang="en-US" dirty="0" err="1"/>
              <a:t>menyangkut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dan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bberapa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dicermati</a:t>
            </a:r>
            <a:r>
              <a:rPr lang="en-US" dirty="0"/>
              <a:t> </a:t>
            </a:r>
            <a:r>
              <a:rPr lang="en-US" dirty="0" err="1"/>
              <a:t>adlaah</a:t>
            </a:r>
            <a:br>
              <a:rPr lang="en-US" dirty="0"/>
            </a:br>
            <a:r>
              <a:rPr lang="en-US" dirty="0"/>
              <a:t>a. </a:t>
            </a:r>
            <a:r>
              <a:rPr lang="en-US" dirty="0" err="1"/>
              <a:t>Kompetensi</a:t>
            </a:r>
            <a:r>
              <a:rPr lang="en-US" dirty="0"/>
              <a:t> dan </a:t>
            </a:r>
            <a:r>
              <a:rPr lang="en-US" dirty="0" err="1"/>
              <a:t>jumlah</a:t>
            </a:r>
            <a:r>
              <a:rPr lang="en-US" dirty="0"/>
              <a:t> staff</a:t>
            </a:r>
          </a:p>
          <a:p>
            <a:pPr marL="0" indent="0">
              <a:buNone/>
            </a:pPr>
            <a:r>
              <a:rPr lang="en-US" dirty="0"/>
              <a:t>b. </a:t>
            </a:r>
            <a:r>
              <a:rPr lang="en-US" dirty="0" err="1"/>
              <a:t>Rentang</a:t>
            </a:r>
            <a:r>
              <a:rPr lang="en-US" dirty="0"/>
              <a:t> </a:t>
            </a:r>
            <a:r>
              <a:rPr lang="en-US" dirty="0" err="1"/>
              <a:t>kendali</a:t>
            </a:r>
            <a:r>
              <a:rPr lang="en-US" dirty="0"/>
              <a:t> (</a:t>
            </a:r>
            <a:r>
              <a:rPr lang="en-US" dirty="0" err="1"/>
              <a:t>hierarkhi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c.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d.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e. </a:t>
            </a:r>
            <a:r>
              <a:rPr lang="en-US" dirty="0" err="1"/>
              <a:t>Derajad</a:t>
            </a:r>
            <a:r>
              <a:rPr lang="en-US" dirty="0"/>
              <a:t> </a:t>
            </a:r>
            <a:r>
              <a:rPr lang="en-US" dirty="0" err="1"/>
              <a:t>keterbukaan</a:t>
            </a:r>
            <a:r>
              <a:rPr lang="en-US" dirty="0"/>
              <a:t> dan </a:t>
            </a:r>
            <a:r>
              <a:rPr lang="en-US" dirty="0" err="1"/>
              <a:t>kebebasan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f. </a:t>
            </a:r>
            <a:r>
              <a:rPr lang="en-US" dirty="0" err="1"/>
              <a:t>Keterkaitan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pembuat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18607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71708-BD15-4286-AF5D-E08288F20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Meter dan Horn (</a:t>
            </a:r>
            <a:r>
              <a:rPr lang="en-US" dirty="0" err="1"/>
              <a:t>lanjutan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3212A-39B1-4AD3-9AC9-6ECEA20D2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5. </a:t>
            </a:r>
            <a:r>
              <a:rPr lang="en-US" dirty="0" err="1"/>
              <a:t>Kondisi</a:t>
            </a:r>
            <a:r>
              <a:rPr lang="en-US" dirty="0"/>
              <a:t> social, </a:t>
            </a:r>
            <a:r>
              <a:rPr lang="en-US" dirty="0" err="1"/>
              <a:t>ekonomi</a:t>
            </a:r>
            <a:r>
              <a:rPr lang="en-US" dirty="0"/>
              <a:t> dan </a:t>
            </a:r>
            <a:r>
              <a:rPr lang="en-US" dirty="0" err="1"/>
              <a:t>politik</a:t>
            </a:r>
            <a:r>
              <a:rPr lang="en-US" dirty="0"/>
              <a:t>. Hal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diperhatiakn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</a:t>
            </a:r>
          </a:p>
          <a:p>
            <a:pPr marL="514350" indent="-514350">
              <a:buAutoNum type="alphaLcPeriod"/>
            </a:pP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proses </a:t>
            </a:r>
            <a:r>
              <a:rPr lang="en-US" dirty="0" err="1"/>
              <a:t>implementasi</a:t>
            </a:r>
            <a:endParaRPr lang="en-US" dirty="0"/>
          </a:p>
          <a:p>
            <a:pPr marL="514350" indent="-514350">
              <a:buAutoNum type="alphaLcPeriod"/>
            </a:pP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social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ada</a:t>
            </a:r>
            <a:endParaRPr lang="en-US" dirty="0"/>
          </a:p>
          <a:p>
            <a:pPr marL="514350" indent="-514350">
              <a:buAutoNum type="alphaLcPeriod"/>
            </a:pP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opini</a:t>
            </a:r>
            <a:r>
              <a:rPr lang="en-US" dirty="0"/>
              <a:t> public yang </a:t>
            </a:r>
            <a:r>
              <a:rPr lang="en-US" dirty="0" err="1"/>
              <a:t>dominan</a:t>
            </a:r>
            <a:r>
              <a:rPr lang="en-US" dirty="0"/>
              <a:t> dan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publiktentang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tersebut</a:t>
            </a:r>
            <a:endParaRPr lang="en-US" dirty="0"/>
          </a:p>
          <a:p>
            <a:pPr marL="514350" indent="-514350">
              <a:buAutoNum type="alphaLcPeriod"/>
            </a:pP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impleemntasi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tersebut</a:t>
            </a:r>
            <a:endParaRPr lang="en-US" dirty="0"/>
          </a:p>
          <a:p>
            <a:pPr marL="514350" indent="-514350">
              <a:buAutoNum type="alphaLcPeriod"/>
            </a:pPr>
            <a:r>
              <a:rPr lang="en-US" dirty="0" err="1"/>
              <a:t>Bagiaman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oposisi</a:t>
            </a:r>
            <a:r>
              <a:rPr lang="en-US" dirty="0"/>
              <a:t> dan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kekuatannya</a:t>
            </a:r>
            <a:endParaRPr lang="en-US" dirty="0"/>
          </a:p>
          <a:p>
            <a:pPr marL="514350" indent="-514350">
              <a:buAutoNum type="alphaLcPeriod"/>
            </a:pPr>
            <a:r>
              <a:rPr lang="en-US" dirty="0" err="1"/>
              <a:t>Sejauh</a:t>
            </a:r>
            <a:r>
              <a:rPr lang="en-US" dirty="0"/>
              <a:t> mana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dan </a:t>
            </a:r>
            <a:r>
              <a:rPr lang="en-US" dirty="0" err="1"/>
              <a:t>swasta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menentang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28693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0F173-8084-412E-BE00-068F32C19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Meter dan Horn (</a:t>
            </a:r>
            <a:r>
              <a:rPr lang="en-US" dirty="0" err="1"/>
              <a:t>lanjutan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CBA65-14A5-4471-BCBD-6AED739B0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6.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komitmen</a:t>
            </a:r>
            <a:r>
              <a:rPr lang="en-US" dirty="0"/>
              <a:t>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mengimplementasikan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:</a:t>
            </a:r>
          </a:p>
          <a:p>
            <a:pPr marL="514350" indent="-514350">
              <a:buAutoNum type="alphaLcPeriod"/>
            </a:pPr>
            <a:r>
              <a:rPr lang="en-US" dirty="0" err="1"/>
              <a:t>Perspsi</a:t>
            </a:r>
            <a:r>
              <a:rPr lang="en-US" dirty="0"/>
              <a:t> dan </a:t>
            </a:r>
            <a:r>
              <a:rPr lang="en-US" dirty="0" err="1"/>
              <a:t>pendefinisan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oleh apparat </a:t>
            </a:r>
            <a:r>
              <a:rPr lang="en-US" dirty="0" err="1"/>
              <a:t>pelaksana</a:t>
            </a:r>
            <a:endParaRPr lang="en-US" dirty="0"/>
          </a:p>
          <a:p>
            <a:pPr marL="514350" indent="-514350">
              <a:buAutoNum type="alphaLcPeriod"/>
            </a:pP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standard dan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pPr marL="514350" indent="-514350">
              <a:buAutoNum type="alphaLcPeriod"/>
            </a:pPr>
            <a:r>
              <a:rPr lang="en-US" dirty="0" err="1"/>
              <a:t>Sejauh</a:t>
            </a:r>
            <a:r>
              <a:rPr lang="en-US" dirty="0"/>
              <a:t> mana standard dan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 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pelaksana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658104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E49C3-CEC7-4C70-8A37-FDD96C63D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</a:t>
            </a:r>
            <a:r>
              <a:rPr lang="en-US" dirty="0" err="1"/>
              <a:t>Geoarge</a:t>
            </a:r>
            <a:r>
              <a:rPr lang="en-US" dirty="0"/>
              <a:t> Edward III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EBAFD-A691-450A-A55D-A098D2128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Model Edward </a:t>
            </a:r>
            <a:r>
              <a:rPr lang="en-US" dirty="0" err="1"/>
              <a:t>ini</a:t>
            </a:r>
            <a:r>
              <a:rPr lang="en-US" dirty="0"/>
              <a:t> dilator </a:t>
            </a:r>
            <a:r>
              <a:rPr lang="en-US" dirty="0" err="1"/>
              <a:t>belaknagi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yang </a:t>
            </a:r>
            <a:r>
              <a:rPr lang="en-US" dirty="0" err="1"/>
              <a:t>mendasari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r>
              <a:rPr lang="en-US" dirty="0"/>
              <a:t>A. </a:t>
            </a:r>
            <a:r>
              <a:rPr lang="en-US" dirty="0" err="1"/>
              <a:t>Pra</a:t>
            </a:r>
            <a:r>
              <a:rPr lang="en-US" dirty="0"/>
              <a:t> </a:t>
            </a:r>
            <a:r>
              <a:rPr lang="en-US" dirty="0" err="1"/>
              <a:t>konsisi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agar </a:t>
            </a:r>
            <a:r>
              <a:rPr lang="en-US" dirty="0" err="1"/>
              <a:t>impelemntasi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bias </a:t>
            </a:r>
            <a:r>
              <a:rPr lang="en-US" dirty="0" err="1"/>
              <a:t>berhasil</a:t>
            </a:r>
            <a:endParaRPr lang="en-US" dirty="0"/>
          </a:p>
          <a:p>
            <a:r>
              <a:rPr lang="en-US" dirty="0"/>
              <a:t>B. </a:t>
            </a:r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/>
              <a:t>uatama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menyebbakan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gagal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menjawab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Edward </a:t>
            </a:r>
            <a:r>
              <a:rPr lang="en-US" dirty="0" err="1"/>
              <a:t>mengemukakan</a:t>
            </a:r>
            <a:r>
              <a:rPr lang="en-US" dirty="0"/>
              <a:t> 4 </a:t>
            </a:r>
            <a:r>
              <a:rPr lang="en-US" dirty="0" err="1"/>
              <a:t>varaiebl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impelemntasi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 marL="514350" indent="-514350">
              <a:buAutoNum type="arabicPeriod"/>
            </a:pPr>
            <a:r>
              <a:rPr lang="en-US" dirty="0" err="1"/>
              <a:t>Komunikasi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sumber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Pelaksana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birokrasi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4709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5D1F1-2998-4798-BE8A-BA7470C89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(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E2CB6-D788-49D1-8799-C9E35DF29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Banyaknya</a:t>
            </a:r>
            <a:r>
              <a:rPr lang="en-US" dirty="0"/>
              <a:t> </a:t>
            </a:r>
            <a:r>
              <a:rPr lang="en-US" dirty="0" err="1"/>
              <a:t>kegagalan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menjadikan</a:t>
            </a:r>
            <a:r>
              <a:rPr lang="en-US" dirty="0"/>
              <a:t> orang </a:t>
            </a:r>
            <a:r>
              <a:rPr lang="en-US" dirty="0" err="1"/>
              <a:t>berfikir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mengimplementasikan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agar </a:t>
            </a:r>
            <a:r>
              <a:rPr lang="en-US" dirty="0" err="1"/>
              <a:t>berhasil</a:t>
            </a:r>
            <a:endParaRPr lang="en-US" dirty="0"/>
          </a:p>
          <a:p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factor </a:t>
            </a:r>
            <a:r>
              <a:rPr lang="en-US" dirty="0" err="1"/>
              <a:t>factor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dan </a:t>
            </a:r>
            <a:r>
              <a:rPr lang="en-US" dirty="0" err="1"/>
              <a:t>kegagalan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endParaRPr lang="en-US" dirty="0"/>
          </a:p>
          <a:p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yang </a:t>
            </a:r>
            <a:r>
              <a:rPr lang="en-US" dirty="0" err="1"/>
              <a:t>khusus</a:t>
            </a:r>
            <a:r>
              <a:rPr lang="en-US" dirty="0"/>
              <a:t> dan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menejlaskan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 </a:t>
            </a:r>
            <a:r>
              <a:rPr lang="en-US" dirty="0" err="1"/>
              <a:t>tersebut</a:t>
            </a:r>
            <a:endParaRPr lang="en-US" dirty="0"/>
          </a:p>
          <a:p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diupayakan</a:t>
            </a:r>
            <a:r>
              <a:rPr lang="en-US" dirty="0"/>
              <a:t> </a:t>
            </a:r>
            <a:r>
              <a:rPr lang="en-US" dirty="0" err="1"/>
              <a:t>memadukan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reoritis</a:t>
            </a:r>
            <a:r>
              <a:rPr lang="en-US" dirty="0"/>
              <a:t> dan </a:t>
            </a:r>
            <a:r>
              <a:rPr lang="en-US" dirty="0" err="1"/>
              <a:t>praktis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000894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F71A5-290D-4CEC-90E7-02C86C24E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Edward III (</a:t>
            </a:r>
            <a:r>
              <a:rPr lang="en-US" dirty="0" err="1"/>
              <a:t>lanjutan</a:t>
            </a:r>
            <a:r>
              <a:rPr lang="en-US" dirty="0"/>
              <a:t>)</a:t>
            </a:r>
            <a:br>
              <a:rPr lang="en-US" dirty="0"/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5260C-B536-41E1-AEA7-281FDF635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alas an :</a:t>
            </a:r>
          </a:p>
          <a:p>
            <a:r>
              <a:rPr lang="en-US" dirty="0"/>
              <a:t>1.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pelaksnan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memehami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lakukan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Pelaksanan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memehami</a:t>
            </a:r>
            <a:r>
              <a:rPr lang="en-US" dirty="0"/>
              <a:t> </a:t>
            </a:r>
            <a:r>
              <a:rPr lang="en-US" dirty="0" err="1"/>
              <a:t>juklak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Pelaksnan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konsisiten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juklak</a:t>
            </a:r>
            <a:endParaRPr lang="en-US" dirty="0"/>
          </a:p>
          <a:p>
            <a:r>
              <a:rPr lang="en-US" dirty="0"/>
              <a:t>4.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penyampaian</a:t>
            </a:r>
            <a:r>
              <a:rPr lang="en-US" dirty="0"/>
              <a:t> inf, </a:t>
            </a:r>
            <a:r>
              <a:rPr lang="en-US" dirty="0" err="1"/>
              <a:t>mengingat</a:t>
            </a:r>
            <a:r>
              <a:rPr lang="en-US" dirty="0"/>
              <a:t> </a:t>
            </a:r>
            <a:r>
              <a:rPr lang="en-US" dirty="0" err="1"/>
              <a:t>hierakhi</a:t>
            </a:r>
            <a:r>
              <a:rPr lang="en-US" dirty="0"/>
              <a:t> </a:t>
            </a:r>
            <a:r>
              <a:rPr lang="en-US" dirty="0" err="1"/>
              <a:t>organisaisi</a:t>
            </a:r>
            <a:r>
              <a:rPr lang="en-US" dirty="0"/>
              <a:t> yang </a:t>
            </a:r>
            <a:r>
              <a:rPr lang="en-US" dirty="0" err="1"/>
              <a:t>berlapis</a:t>
            </a:r>
            <a:r>
              <a:rPr lang="en-US" dirty="0"/>
              <a:t> lapis</a:t>
            </a:r>
          </a:p>
          <a:p>
            <a:r>
              <a:rPr lang="en-US" dirty="0"/>
              <a:t>5.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distorsi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US" dirty="0"/>
          </a:p>
          <a:p>
            <a:r>
              <a:rPr lang="en-US" dirty="0"/>
              <a:t>6.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transparansi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255082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D3EFC-FCEE-4FD0-95FA-729199511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Edwards (</a:t>
            </a:r>
            <a:r>
              <a:rPr lang="en-US" dirty="0" err="1"/>
              <a:t>lanjutan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15041-6499-4E9D-9ECC-8C8188AFD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menyangkut</a:t>
            </a:r>
            <a:r>
              <a:rPr lang="en-US" dirty="0"/>
              <a:t> :</a:t>
            </a:r>
          </a:p>
          <a:p>
            <a:r>
              <a:rPr lang="en-US" dirty="0"/>
              <a:t>1. Staff yang </a:t>
            </a:r>
            <a:r>
              <a:rPr lang="en-US" dirty="0" err="1"/>
              <a:t>memadai</a:t>
            </a:r>
            <a:r>
              <a:rPr lang="en-US" dirty="0"/>
              <a:t> </a:t>
            </a:r>
            <a:r>
              <a:rPr lang="en-US" dirty="0" err="1"/>
              <a:t>dna</a:t>
            </a:r>
            <a:r>
              <a:rPr lang="en-US" dirty="0"/>
              <a:t> </a:t>
            </a:r>
            <a:r>
              <a:rPr lang="en-US" dirty="0" err="1"/>
              <a:t>berkeahlian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kebutuhan</a:t>
            </a:r>
            <a:endParaRPr lang="en-US" dirty="0"/>
          </a:p>
          <a:p>
            <a:r>
              <a:rPr lang="en-US" dirty="0"/>
              <a:t>2. Inf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kaan</a:t>
            </a:r>
            <a:r>
              <a:rPr lang="en-US" dirty="0"/>
              <a:t> </a:t>
            </a:r>
            <a:r>
              <a:rPr lang="en-US" dirty="0" err="1"/>
              <a:t>diimplementasikan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wewnang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oleh </a:t>
            </a:r>
            <a:r>
              <a:rPr lang="en-US" dirty="0" err="1"/>
              <a:t>pelaksana</a:t>
            </a:r>
            <a:endParaRPr lang="en-US" dirty="0"/>
          </a:p>
          <a:p>
            <a:r>
              <a:rPr lang="en-US" dirty="0"/>
              <a:t>4. dana dan </a:t>
            </a:r>
            <a:r>
              <a:rPr lang="en-US" dirty="0" err="1"/>
              <a:t>sumber</a:t>
            </a:r>
            <a:r>
              <a:rPr lang="en-US" dirty="0"/>
              <a:t> dana</a:t>
            </a:r>
          </a:p>
          <a:p>
            <a:r>
              <a:rPr lang="en-US" dirty="0"/>
              <a:t>5. </a:t>
            </a:r>
            <a:r>
              <a:rPr lang="en-US" dirty="0" err="1"/>
              <a:t>Failitas</a:t>
            </a:r>
            <a:r>
              <a:rPr lang="en-US" dirty="0"/>
              <a:t>/ </a:t>
            </a:r>
            <a:r>
              <a:rPr lang="en-US" dirty="0" err="1"/>
              <a:t>perlengkapan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893976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FAB04-4BC6-4AEB-9B1A-3008B3AD1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Edwards (</a:t>
            </a:r>
            <a:r>
              <a:rPr lang="en-US" dirty="0" err="1"/>
              <a:t>lanjutan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83F92-7528-4C4D-A918-C0FDF8AF5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pelaksana</a:t>
            </a:r>
            <a:r>
              <a:rPr lang="en-US" dirty="0"/>
              <a:t> : </a:t>
            </a:r>
          </a:p>
          <a:p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mneyangkuta</a:t>
            </a:r>
            <a:r>
              <a:rPr lang="en-US" dirty="0"/>
              <a:t> :</a:t>
            </a:r>
          </a:p>
          <a:p>
            <a:r>
              <a:rPr lang="en-US" dirty="0"/>
              <a:t>A. </a:t>
            </a:r>
            <a:r>
              <a:rPr lang="en-US" dirty="0" err="1"/>
              <a:t>Sikap</a:t>
            </a:r>
            <a:r>
              <a:rPr lang="en-US" dirty="0"/>
              <a:t> dan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pelaksnaan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proses </a:t>
            </a:r>
            <a:r>
              <a:rPr lang="en-US" dirty="0" err="1"/>
              <a:t>imepleemnatsi</a:t>
            </a:r>
            <a:endParaRPr lang="en-US" dirty="0"/>
          </a:p>
          <a:p>
            <a:r>
              <a:rPr lang="en-US" dirty="0"/>
              <a:t>B.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birokrasi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Sturuktur</a:t>
            </a:r>
            <a:r>
              <a:rPr lang="en-US" dirty="0"/>
              <a:t> </a:t>
            </a:r>
            <a:r>
              <a:rPr lang="en-US" dirty="0" err="1"/>
              <a:t>birokrasi</a:t>
            </a:r>
            <a:r>
              <a:rPr lang="en-US" dirty="0"/>
              <a:t>,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menyangkut</a:t>
            </a:r>
            <a:r>
              <a:rPr lang="en-US" dirty="0"/>
              <a:t> :</a:t>
            </a:r>
          </a:p>
          <a:p>
            <a:pPr marL="514350" indent="-514350">
              <a:buAutoNum type="alphaLcPeriod"/>
            </a:pPr>
            <a:r>
              <a:rPr lang="en-US" dirty="0" err="1"/>
              <a:t>Prosedru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dan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dasarnya</a:t>
            </a:r>
            <a:endParaRPr lang="en-US" dirty="0"/>
          </a:p>
          <a:p>
            <a:pPr marL="514350" indent="-514350">
              <a:buAutoNum type="alphaLcPeriod"/>
            </a:pPr>
            <a:r>
              <a:rPr lang="en-US" dirty="0" err="1"/>
              <a:t>Hierarkhi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birokrasi</a:t>
            </a:r>
            <a:endParaRPr lang="en-US" dirty="0"/>
          </a:p>
          <a:p>
            <a:pPr marL="514350" indent="-514350">
              <a:buAutoNum type="alphaLcPeriod"/>
            </a:pPr>
            <a:r>
              <a:rPr lang="en-US" dirty="0" err="1"/>
              <a:t>Koordinasi</a:t>
            </a:r>
            <a:r>
              <a:rPr lang="en-US" dirty="0"/>
              <a:t>, </a:t>
            </a:r>
            <a:r>
              <a:rPr lang="en-US" dirty="0" err="1"/>
              <a:t>wewenang</a:t>
            </a:r>
            <a:r>
              <a:rPr lang="en-US" dirty="0"/>
              <a:t>, </a:t>
            </a:r>
            <a:r>
              <a:rPr lang="en-US" dirty="0" err="1"/>
              <a:t>desentralisasi</a:t>
            </a:r>
            <a:r>
              <a:rPr lang="en-US" dirty="0"/>
              <a:t> </a:t>
            </a:r>
            <a:r>
              <a:rPr lang="en-US" dirty="0" err="1"/>
              <a:t>dsb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507082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A4BC2-C5E1-4D78-B396-064201EE4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grindle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4EDB7-0868-40E1-B27C-0C17C534D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 </a:t>
            </a:r>
            <a:r>
              <a:rPr lang="en-US" dirty="0" err="1"/>
              <a:t>dasar</a:t>
            </a:r>
            <a:r>
              <a:rPr lang="en-US" dirty="0"/>
              <a:t> yang </a:t>
            </a:r>
            <a:r>
              <a:rPr lang="en-US" dirty="0" err="1"/>
              <a:t>menadasri</a:t>
            </a:r>
            <a:r>
              <a:rPr lang="en-US" dirty="0"/>
              <a:t> :</a:t>
            </a:r>
          </a:p>
          <a:p>
            <a:r>
              <a:rPr lang="en-US" dirty="0"/>
              <a:t>Setelah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ditransformasukan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program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tindkaan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tentu</a:t>
            </a:r>
            <a:r>
              <a:rPr lang="en-US" dirty="0"/>
              <a:t> lancer. Hal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pada </a:t>
            </a:r>
            <a:r>
              <a:rPr lang="en-US" dirty="0" err="1"/>
              <a:t>implementability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program </a:t>
            </a:r>
            <a:r>
              <a:rPr lang="en-US" dirty="0" err="1"/>
              <a:t>tersbur</a:t>
            </a:r>
            <a:endParaRPr lang="en-US" dirty="0"/>
          </a:p>
          <a:p>
            <a:r>
              <a:rPr lang="en-US" dirty="0"/>
              <a:t>Grindle </a:t>
            </a:r>
            <a:r>
              <a:rPr lang="en-US" dirty="0" err="1"/>
              <a:t>membagi</a:t>
            </a:r>
            <a:r>
              <a:rPr lang="en-US" dirty="0"/>
              <a:t> factor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2 factor </a:t>
            </a:r>
            <a:r>
              <a:rPr lang="en-US" dirty="0" err="1"/>
              <a:t>yaoti</a:t>
            </a:r>
            <a:r>
              <a:rPr lang="en-US" dirty="0"/>
              <a:t> :</a:t>
            </a:r>
          </a:p>
          <a:p>
            <a:r>
              <a:rPr lang="en-US" dirty="0"/>
              <a:t>1. </a:t>
            </a:r>
            <a:r>
              <a:rPr lang="en-US" dirty="0" err="1"/>
              <a:t>Contenot</a:t>
            </a:r>
            <a:r>
              <a:rPr lang="en-US" dirty="0"/>
              <a:t> of policy</a:t>
            </a:r>
          </a:p>
          <a:p>
            <a:r>
              <a:rPr lang="en-US" dirty="0"/>
              <a:t>2. Context of policy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0240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2FBC5-91C4-4FCC-9BBA-E33E55C81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Studi</a:t>
            </a:r>
            <a:r>
              <a:rPr lang="en-US" dirty="0"/>
              <a:t>/ </a:t>
            </a:r>
            <a:r>
              <a:rPr lang="en-US" dirty="0" err="1"/>
              <a:t>riset</a:t>
            </a:r>
            <a:r>
              <a:rPr lang="en-US" dirty="0"/>
              <a:t>  </a:t>
            </a:r>
            <a:r>
              <a:rPr lang="en-US" dirty="0" err="1"/>
              <a:t>implementasi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0BBA8-5B12-4400-96B3-BFC310F72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proses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mengatahui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proses </a:t>
            </a:r>
            <a:r>
              <a:rPr lang="en-US" dirty="0" err="1"/>
              <a:t>pelaksaanaan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yang </a:t>
            </a:r>
            <a:r>
              <a:rPr lang="en-US" dirty="0" err="1"/>
              <a:t>ditetapkan</a:t>
            </a:r>
            <a:endParaRPr lang="en-US" dirty="0"/>
          </a:p>
          <a:p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hambatan</a:t>
            </a:r>
            <a:r>
              <a:rPr lang="en-US" dirty="0"/>
              <a:t> yang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proses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bias </a:t>
            </a:r>
            <a:r>
              <a:rPr lang="en-US" dirty="0" err="1"/>
              <a:t>dicarikan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keluarnya</a:t>
            </a:r>
            <a:endParaRPr lang="en-US" dirty="0"/>
          </a:p>
          <a:p>
            <a:r>
              <a:rPr lang="en-US" dirty="0" err="1"/>
              <a:t>Tujuannya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</a:t>
            </a:r>
          </a:p>
          <a:p>
            <a:r>
              <a:rPr lang="en-US" dirty="0"/>
              <a:t>A.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senyatanya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proses </a:t>
            </a:r>
            <a:r>
              <a:rPr lang="en-US" dirty="0" err="1"/>
              <a:t>implementasi</a:t>
            </a:r>
            <a:endParaRPr lang="en-US" dirty="0"/>
          </a:p>
          <a:p>
            <a:r>
              <a:rPr lang="en-US" dirty="0"/>
              <a:t>B.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umpan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pada para </a:t>
            </a:r>
            <a:r>
              <a:rPr lang="en-US" dirty="0" err="1"/>
              <a:t>pelaksana</a:t>
            </a:r>
            <a:r>
              <a:rPr lang="en-US" dirty="0"/>
              <a:t> agar </a:t>
            </a:r>
            <a:r>
              <a:rPr lang="en-US" dirty="0" err="1"/>
              <a:t>pelaksanaannnya</a:t>
            </a:r>
            <a:r>
              <a:rPr lang="en-US" dirty="0"/>
              <a:t> bias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endParaRPr lang="en-US" dirty="0"/>
          </a:p>
          <a:p>
            <a:r>
              <a:rPr lang="en-US" dirty="0"/>
              <a:t>C. </a:t>
            </a:r>
            <a:r>
              <a:rPr lang="en-US" dirty="0" err="1"/>
              <a:t>mmeberikan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pada </a:t>
            </a:r>
            <a:r>
              <a:rPr lang="en-US" dirty="0" err="1"/>
              <a:t>pembuat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pelaksanannnya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73683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1C0BC-8631-4C8C-B6E0-13FFB24EA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(</a:t>
            </a:r>
            <a:r>
              <a:rPr lang="en-US" dirty="0" err="1"/>
              <a:t>lanjutan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9A448-2AC1-42C2-8E32-238E06D9A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pakar</a:t>
            </a:r>
            <a:r>
              <a:rPr lang="en-US" dirty="0"/>
              <a:t> juga </a:t>
            </a:r>
            <a:r>
              <a:rPr lang="en-US" dirty="0" err="1"/>
              <a:t>beranggapan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impleemntasi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mendiskripsikan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juga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output </a:t>
            </a:r>
            <a:r>
              <a:rPr lang="en-US" dirty="0" err="1"/>
              <a:t>kebijakan</a:t>
            </a:r>
            <a:r>
              <a:rPr lang="en-US" dirty="0"/>
              <a:t>. Oleh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stydi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tumapng</a:t>
            </a:r>
            <a:r>
              <a:rPr lang="en-US" dirty="0"/>
              <a:t> </a:t>
            </a:r>
            <a:r>
              <a:rPr lang="en-US" dirty="0" err="1"/>
              <a:t>tindih</a:t>
            </a:r>
            <a:r>
              <a:rPr lang="en-US" dirty="0"/>
              <a:t> </a:t>
            </a:r>
            <a:r>
              <a:rPr lang="en-US" dirty="0" err="1"/>
              <a:t>konsepnya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(on going implementation)</a:t>
            </a:r>
          </a:p>
          <a:p>
            <a:r>
              <a:rPr lang="en-US" dirty="0" err="1"/>
              <a:t>Perbedaanya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pada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LBM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mendeskripsikan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kecenderungannnya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.</a:t>
            </a:r>
          </a:p>
          <a:p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LBM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mendeskripsikan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programnya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impelemntasi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pada proses yang </a:t>
            </a:r>
            <a:r>
              <a:rPr lang="en-US" dirty="0" err="1"/>
              <a:t>terjadi</a:t>
            </a:r>
            <a:endParaRPr lang="en-US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23748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DDA0E-7F6B-48DF-9A22-D41175CC5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halnya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juga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yang </a:t>
            </a:r>
            <a:r>
              <a:rPr lang="en-US" dirty="0" err="1"/>
              <a:t>diakibatkann</a:t>
            </a:r>
            <a:r>
              <a:rPr lang="en-US" dirty="0"/>
              <a:t> oleh proses </a:t>
            </a:r>
            <a:r>
              <a:rPr lang="en-US" dirty="0" err="1"/>
              <a:t>impleemntasi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deskriptif</a:t>
            </a:r>
            <a:r>
              <a:rPr lang="en-US" dirty="0"/>
              <a:t> </a:t>
            </a:r>
            <a:r>
              <a:rPr lang="en-US" dirty="0" err="1"/>
              <a:t>kualitatif</a:t>
            </a:r>
            <a:endParaRPr lang="en-US" dirty="0"/>
          </a:p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pengumpulan</a:t>
            </a:r>
            <a:r>
              <a:rPr lang="en-US" dirty="0"/>
              <a:t> data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social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wawancara</a:t>
            </a:r>
            <a:r>
              <a:rPr lang="en-US" dirty="0"/>
              <a:t>, </a:t>
            </a:r>
            <a:r>
              <a:rPr lang="en-US" dirty="0" err="1"/>
              <a:t>observasi</a:t>
            </a:r>
            <a:r>
              <a:rPr lang="en-US" dirty="0"/>
              <a:t>, </a:t>
            </a:r>
            <a:r>
              <a:rPr lang="en-US" dirty="0" err="1"/>
              <a:t>kuesioner</a:t>
            </a:r>
            <a:r>
              <a:rPr lang="en-US" dirty="0"/>
              <a:t> </a:t>
            </a:r>
            <a:r>
              <a:rPr lang="en-US" dirty="0" err="1"/>
              <a:t>maupaun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data </a:t>
            </a:r>
            <a:r>
              <a:rPr lang="en-US" dirty="0" err="1"/>
              <a:t>sekunder</a:t>
            </a:r>
            <a:endParaRPr lang="en-US" dirty="0"/>
          </a:p>
          <a:p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tujuannya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memebrikan</a:t>
            </a:r>
            <a:r>
              <a:rPr lang="en-US" dirty="0"/>
              <a:t> </a:t>
            </a:r>
            <a:r>
              <a:rPr lang="en-US" dirty="0" err="1"/>
              <a:t>umpan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yang lain bias </a:t>
            </a:r>
            <a:r>
              <a:rPr lang="en-US" dirty="0" err="1"/>
              <a:t>digunakan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FGD, </a:t>
            </a:r>
            <a:r>
              <a:rPr lang="en-US" dirty="0" err="1"/>
              <a:t>Rapat</a:t>
            </a:r>
            <a:r>
              <a:rPr lang="en-US" dirty="0"/>
              <a:t>, </a:t>
            </a:r>
            <a:r>
              <a:rPr lang="en-US" dirty="0" err="1"/>
              <a:t>mendengar</a:t>
            </a:r>
            <a:r>
              <a:rPr lang="en-US" dirty="0"/>
              <a:t> </a:t>
            </a:r>
            <a:r>
              <a:rPr lang="en-US" dirty="0" err="1"/>
              <a:t>keluhan</a:t>
            </a:r>
            <a:r>
              <a:rPr lang="en-US" dirty="0"/>
              <a:t> dan </a:t>
            </a:r>
            <a:r>
              <a:rPr lang="en-US" dirty="0" err="1"/>
              <a:t>sebagainya</a:t>
            </a:r>
            <a:r>
              <a:rPr lang="en-US" dirty="0"/>
              <a:t>. </a:t>
            </a:r>
            <a:r>
              <a:rPr lang="en-US" dirty="0" err="1"/>
              <a:t>Disamping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harian</a:t>
            </a:r>
            <a:r>
              <a:rPr lang="en-US" dirty="0"/>
              <a:t> bias </a:t>
            </a:r>
            <a:r>
              <a:rPr lang="en-US" dirty="0" err="1"/>
              <a:t>digunkaan</a:t>
            </a:r>
            <a:r>
              <a:rPr lang="en-US" dirty="0"/>
              <a:t> </a:t>
            </a:r>
            <a:r>
              <a:rPr lang="en-US" dirty="0" err="1"/>
              <a:t>sebagi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data yang </a:t>
            </a:r>
            <a:r>
              <a:rPr lang="en-US" dirty="0" err="1"/>
              <a:t>akurat</a:t>
            </a:r>
            <a:r>
              <a:rPr lang="en-US" dirty="0"/>
              <a:t> (Bryan &amp; White, 1987)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10784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51208-B833-4F9F-813D-CFBB714F9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C64C4-599C-4656-BACF-B8D737028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564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Judul</a:t>
            </a:r>
            <a:r>
              <a:rPr lang="en-US" dirty="0"/>
              <a:t> :</a:t>
            </a:r>
          </a:p>
          <a:p>
            <a:r>
              <a:rPr lang="en-US" dirty="0"/>
              <a:t>Cari </a:t>
            </a:r>
            <a:r>
              <a:rPr lang="en-US" dirty="0" err="1"/>
              <a:t>isu</a:t>
            </a:r>
            <a:r>
              <a:rPr lang="en-US" dirty="0"/>
              <a:t> yang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impelemntasi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, </a:t>
            </a:r>
            <a:r>
              <a:rPr lang="en-US" dirty="0" err="1"/>
              <a:t>ini</a:t>
            </a:r>
            <a:r>
              <a:rPr lang="en-US" dirty="0"/>
              <a:t> bias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impelemntasi</a:t>
            </a:r>
            <a:r>
              <a:rPr lang="en-US" dirty="0"/>
              <a:t>,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dilakuakn</a:t>
            </a:r>
            <a:r>
              <a:rPr lang="en-US" dirty="0"/>
              <a:t> </a:t>
            </a:r>
            <a:r>
              <a:rPr lang="en-US" dirty="0" err="1"/>
              <a:t>dlamaimplementasi</a:t>
            </a:r>
            <a:r>
              <a:rPr lang="en-US" dirty="0"/>
              <a:t>,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impelemntasi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topik</a:t>
            </a:r>
            <a:r>
              <a:rPr lang="en-US" dirty="0"/>
              <a:t> bis </a:t>
            </a:r>
            <a:r>
              <a:rPr lang="en-US" dirty="0" err="1"/>
              <a:t>lebiih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missal :</a:t>
            </a:r>
          </a:p>
          <a:p>
            <a:r>
              <a:rPr lang="en-US" dirty="0" err="1"/>
              <a:t>Peran</a:t>
            </a:r>
            <a:r>
              <a:rPr lang="en-US" dirty="0"/>
              <a:t> actor, </a:t>
            </a:r>
            <a:r>
              <a:rPr lang="en-US" dirty="0" err="1"/>
              <a:t>colaborasi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actor, </a:t>
            </a:r>
            <a:r>
              <a:rPr lang="en-US" dirty="0" err="1"/>
              <a:t>governansi</a:t>
            </a:r>
            <a:r>
              <a:rPr lang="en-US" dirty="0"/>
              <a:t>, </a:t>
            </a:r>
            <a:r>
              <a:rPr lang="en-US" dirty="0" err="1"/>
              <a:t>kinerja</a:t>
            </a:r>
            <a:r>
              <a:rPr lang="en-US" dirty="0"/>
              <a:t>, </a:t>
            </a:r>
            <a:r>
              <a:rPr lang="en-US" dirty="0" err="1"/>
              <a:t>konflik</a:t>
            </a:r>
            <a:r>
              <a:rPr lang="en-US" dirty="0"/>
              <a:t>, </a:t>
            </a:r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/>
              <a:t>dsb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61128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0747F-658C-4E6D-BE95-BBEA41399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(</a:t>
            </a:r>
            <a:r>
              <a:rPr lang="en-US" dirty="0" err="1"/>
              <a:t>lanjutan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0DB8F-E96C-4477-946F-D2B474728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Latar</a:t>
            </a:r>
            <a:r>
              <a:rPr lang="en-US" b="1" dirty="0"/>
              <a:t> </a:t>
            </a:r>
            <a:r>
              <a:rPr lang="en-US" b="1" dirty="0" err="1"/>
              <a:t>belakang</a:t>
            </a:r>
            <a:r>
              <a:rPr lang="en-US" b="1" dirty="0"/>
              <a:t> </a:t>
            </a:r>
            <a:r>
              <a:rPr lang="en-US" b="1" dirty="0" err="1"/>
              <a:t>masalah</a:t>
            </a:r>
            <a:r>
              <a:rPr lang="en-US" b="1" dirty="0"/>
              <a:t> </a:t>
            </a:r>
            <a:r>
              <a:rPr lang="en-US" dirty="0"/>
              <a:t>:</a:t>
            </a:r>
          </a:p>
          <a:p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munculnya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, </a:t>
            </a:r>
          </a:p>
          <a:p>
            <a:r>
              <a:rPr lang="en-US" dirty="0" err="1"/>
              <a:t>Mendeskripsikan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kenapa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endParaRPr lang="en-US" dirty="0"/>
          </a:p>
          <a:p>
            <a:r>
              <a:rPr lang="en-US" dirty="0" err="1"/>
              <a:t>Menarasikan</a:t>
            </a:r>
            <a:r>
              <a:rPr lang="en-US" dirty="0"/>
              <a:t> </a:t>
            </a:r>
            <a:r>
              <a:rPr lang="en-US" dirty="0" err="1"/>
              <a:t>kenapa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variable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kiatannya</a:t>
            </a:r>
            <a:r>
              <a:rPr lang="en-US" dirty="0"/>
              <a:t> </a:t>
            </a:r>
            <a:r>
              <a:rPr lang="en-US" dirty="0" err="1"/>
              <a:t>dnegan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dipilih</a:t>
            </a:r>
            <a:endParaRPr lang="en-US" dirty="0"/>
          </a:p>
          <a:p>
            <a:r>
              <a:rPr lang="en-US" dirty="0" err="1"/>
              <a:t>Menyajikan</a:t>
            </a:r>
            <a:r>
              <a:rPr lang="en-US" dirty="0"/>
              <a:t> data </a:t>
            </a:r>
            <a:r>
              <a:rPr lang="en-US" dirty="0" err="1"/>
              <a:t>berkaiatn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varabel</a:t>
            </a:r>
            <a:r>
              <a:rPr lang="en-US" dirty="0"/>
              <a:t> yang </a:t>
            </a:r>
            <a:r>
              <a:rPr lang="en-US" dirty="0" err="1"/>
              <a:t>dipilih</a:t>
            </a:r>
            <a:r>
              <a:rPr lang="en-US" dirty="0"/>
              <a:t> dan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impelemntasi</a:t>
            </a:r>
            <a:r>
              <a:rPr lang="en-US" dirty="0"/>
              <a:t>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72876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239B3-B6AF-4B80-98BD-BB7F3CDD2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(</a:t>
            </a:r>
            <a:r>
              <a:rPr lang="en-US" dirty="0" err="1"/>
              <a:t>lanjutan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9889F-025F-488B-99D5-93238BC5A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Perumusan</a:t>
            </a:r>
            <a:r>
              <a:rPr lang="en-US" b="1" dirty="0"/>
              <a:t> </a:t>
            </a:r>
            <a:r>
              <a:rPr lang="en-US" b="1" dirty="0" err="1"/>
              <a:t>masalah</a:t>
            </a:r>
            <a:r>
              <a:rPr lang="en-US" b="1" dirty="0"/>
              <a:t> : </a:t>
            </a:r>
          </a:p>
          <a:p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err="1"/>
              <a:t>menanyakan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variable yang </a:t>
            </a:r>
            <a:r>
              <a:rPr lang="en-US" dirty="0" err="1"/>
              <a:t>diplih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impelemntasi</a:t>
            </a:r>
            <a:r>
              <a:rPr lang="en-US" dirty="0"/>
              <a:t> (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judul</a:t>
            </a:r>
            <a:r>
              <a:rPr lang="en-US" dirty="0"/>
              <a:t>)</a:t>
            </a:r>
          </a:p>
          <a:p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diujudkan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tanya</a:t>
            </a:r>
            <a:r>
              <a:rPr lang="en-US" dirty="0"/>
              <a:t> (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judul</a:t>
            </a:r>
            <a:r>
              <a:rPr lang="en-US" dirty="0"/>
              <a:t>/ </a:t>
            </a:r>
            <a:r>
              <a:rPr lang="en-US" dirty="0" err="1"/>
              <a:t>topik</a:t>
            </a:r>
            <a:r>
              <a:rPr lang="en-US" dirty="0"/>
              <a:t>)</a:t>
            </a:r>
          </a:p>
          <a:p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yang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juga bias </a:t>
            </a:r>
            <a:r>
              <a:rPr lang="en-US" dirty="0" err="1"/>
              <a:t>dikongkritkan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peratnyaan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62244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73E80-4438-4DDC-A1ED-4E578D1CE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 (</a:t>
            </a:r>
            <a:r>
              <a:rPr lang="en-US" dirty="0" err="1"/>
              <a:t>lanjutan</a:t>
            </a:r>
            <a:r>
              <a:rPr lang="en-US" dirty="0"/>
              <a:t>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E57AD-8B34-47F9-91EE-87A724E12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/>
              <a:t>Tujuan</a:t>
            </a:r>
            <a:r>
              <a:rPr lang="en-US" b="1" dirty="0"/>
              <a:t> </a:t>
            </a:r>
            <a:r>
              <a:rPr lang="en-US" b="1" dirty="0" err="1"/>
              <a:t>penelitian</a:t>
            </a:r>
            <a:r>
              <a:rPr lang="en-US" b="1" dirty="0"/>
              <a:t> </a:t>
            </a:r>
            <a:r>
              <a:rPr lang="en-US" dirty="0"/>
              <a:t>:</a:t>
            </a:r>
          </a:p>
          <a:p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di </a:t>
            </a:r>
            <a:r>
              <a:rPr lang="en-US" dirty="0" err="1"/>
              <a:t>rumusan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  <a:p>
            <a:r>
              <a:rPr lang="en-US" dirty="0" err="1"/>
              <a:t>Jumlahnya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penenltian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 err="1"/>
              <a:t>Landasan</a:t>
            </a:r>
            <a:r>
              <a:rPr lang="en-US" b="1" dirty="0"/>
              <a:t> </a:t>
            </a:r>
            <a:r>
              <a:rPr lang="en-US" b="1" dirty="0" err="1"/>
              <a:t>teori</a:t>
            </a:r>
            <a:r>
              <a:rPr lang="en-US" b="1" dirty="0"/>
              <a:t>  dan </a:t>
            </a:r>
            <a:r>
              <a:rPr lang="en-US" b="1" dirty="0" err="1"/>
              <a:t>Kerangka</a:t>
            </a:r>
            <a:r>
              <a:rPr lang="en-US" b="1" dirty="0"/>
              <a:t> </a:t>
            </a:r>
            <a:r>
              <a:rPr lang="en-US" b="1" dirty="0" err="1"/>
              <a:t>pikir</a:t>
            </a:r>
            <a:r>
              <a:rPr lang="en-US" b="1" dirty="0"/>
              <a:t>:</a:t>
            </a:r>
          </a:p>
          <a:p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varaibel</a:t>
            </a:r>
            <a:r>
              <a:rPr lang="en-US" dirty="0"/>
              <a:t> </a:t>
            </a:r>
            <a:r>
              <a:rPr lang="en-US" dirty="0" err="1"/>
              <a:t>penenltian</a:t>
            </a:r>
            <a:endParaRPr lang="en-US" dirty="0"/>
          </a:p>
          <a:p>
            <a:r>
              <a:rPr lang="en-US" dirty="0" err="1"/>
              <a:t>Usahakan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menjawab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di </a:t>
            </a:r>
            <a:r>
              <a:rPr lang="en-US" dirty="0" err="1"/>
              <a:t>rumusan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,</a:t>
            </a:r>
          </a:p>
          <a:p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pakar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bias juga </a:t>
            </a:r>
            <a:r>
              <a:rPr lang="en-US" dirty="0" err="1"/>
              <a:t>menggabungkan</a:t>
            </a:r>
            <a:endParaRPr lang="en-US" dirty="0"/>
          </a:p>
          <a:p>
            <a:r>
              <a:rPr lang="en-US" dirty="0" err="1"/>
              <a:t>Berikan</a:t>
            </a:r>
            <a:r>
              <a:rPr lang="en-US" dirty="0"/>
              <a:t> argument </a:t>
            </a:r>
            <a:r>
              <a:rPr lang="en-US" dirty="0" err="1"/>
              <a:t>kenapa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tsb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kenapa</a:t>
            </a:r>
            <a:r>
              <a:rPr lang="en-US" dirty="0"/>
              <a:t> </a:t>
            </a:r>
            <a:r>
              <a:rPr lang="en-US" dirty="0" err="1"/>
              <a:t>mengabungkan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tentunya</a:t>
            </a:r>
            <a:r>
              <a:rPr lang="en-US" dirty="0"/>
              <a:t> </a:t>
            </a:r>
            <a:r>
              <a:rPr lang="en-US" dirty="0" err="1"/>
              <a:t>disesuaiakan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penenltian</a:t>
            </a:r>
            <a:endParaRPr lang="en-US" dirty="0"/>
          </a:p>
          <a:p>
            <a:r>
              <a:rPr lang="en-US" dirty="0" err="1"/>
              <a:t>Kerangka</a:t>
            </a:r>
            <a:r>
              <a:rPr lang="en-US" dirty="0"/>
              <a:t> piker </a:t>
            </a:r>
            <a:r>
              <a:rPr lang="en-US" dirty="0" err="1"/>
              <a:t>dibangun</a:t>
            </a:r>
            <a:r>
              <a:rPr lang="en-US" dirty="0"/>
              <a:t> </a:t>
            </a:r>
            <a:r>
              <a:rPr lang="en-US" dirty="0" err="1"/>
              <a:t>berdasar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yang </a:t>
            </a:r>
            <a:r>
              <a:rPr lang="en-US" dirty="0" err="1"/>
              <a:t>dipilih</a:t>
            </a:r>
            <a:endParaRPr lang="en-US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6455933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121</TotalTime>
  <Words>1515</Words>
  <Application>Microsoft Office PowerPoint</Application>
  <PresentationFormat>Widescreen</PresentationFormat>
  <Paragraphs>157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Trebuchet MS</vt:lpstr>
      <vt:lpstr>Wingdings 3</vt:lpstr>
      <vt:lpstr>Facet</vt:lpstr>
      <vt:lpstr>Studi / Riset dan model Implementasi</vt:lpstr>
      <vt:lpstr>Studi implementasi (Latar belakang studi)</vt:lpstr>
      <vt:lpstr>Studi/ riset  implementasi</vt:lpstr>
      <vt:lpstr>Studi implementasi (lanjutan)</vt:lpstr>
      <vt:lpstr>PowerPoint Presentation</vt:lpstr>
      <vt:lpstr>Desain riset implementasi</vt:lpstr>
      <vt:lpstr>Desain riset implementasi (lanjutan)</vt:lpstr>
      <vt:lpstr>Desain riset implementasi (lanjutan)</vt:lpstr>
      <vt:lpstr>Desain riset implementasi  (lanjutan)</vt:lpstr>
      <vt:lpstr>Desain riset Impelemntasi (lanjutan)</vt:lpstr>
      <vt:lpstr>Model Implementasi</vt:lpstr>
      <vt:lpstr>Beberapa model impelementasi</vt:lpstr>
      <vt:lpstr>Model implementasi (lanjutan)</vt:lpstr>
      <vt:lpstr>Model Van Meter dan Van Horn</vt:lpstr>
      <vt:lpstr>Model van meter dan Van horn (lanjutan)</vt:lpstr>
      <vt:lpstr>Meter &amp; Horn (lanjutan)</vt:lpstr>
      <vt:lpstr>Meter dan Horn (lanjutan)</vt:lpstr>
      <vt:lpstr>Meter dan Horn (lanjutan)</vt:lpstr>
      <vt:lpstr>Model Geoarge Edward III</vt:lpstr>
      <vt:lpstr>Model Edward III (lanjutan) </vt:lpstr>
      <vt:lpstr>Edwards (lanjutan)</vt:lpstr>
      <vt:lpstr>Edwards (lanjutan)</vt:lpstr>
      <vt:lpstr>Model grindle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Implementasi</dc:title>
  <dc:creator>USER</dc:creator>
  <cp:lastModifiedBy>asus</cp:lastModifiedBy>
  <cp:revision>7</cp:revision>
  <dcterms:created xsi:type="dcterms:W3CDTF">2021-09-19T07:33:50Z</dcterms:created>
  <dcterms:modified xsi:type="dcterms:W3CDTF">2021-10-01T02:16:32Z</dcterms:modified>
</cp:coreProperties>
</file>