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8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8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86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46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10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70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04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6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0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40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0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23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57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27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3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2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1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3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9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5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3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3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1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380B7-9BA5-4BC5-9AD4-C21EF6E11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0C836-0EB0-404C-8EE2-6B2437C545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9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PENENTUAN DOSIS PUPUK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Pupuk hijau segar (Green manure)</a:t>
            </a:r>
          </a:p>
          <a:p>
            <a:pPr marL="514350" indent="-514350">
              <a:buAutoNum type="arabicPeriod"/>
            </a:pPr>
            <a:r>
              <a:rPr lang="id-ID" dirty="0" smtClean="0"/>
              <a:t>langkah-langkah</a:t>
            </a:r>
          </a:p>
          <a:p>
            <a:pPr marL="514350" indent="-514350">
              <a:buAutoNum type="alphaLcPeriod"/>
            </a:pPr>
            <a:r>
              <a:rPr lang="id-ID" dirty="0" smtClean="0"/>
              <a:t>Tentukan pupuk hijau yang dijadikan perlakuan</a:t>
            </a:r>
          </a:p>
          <a:p>
            <a:pPr marL="514350" indent="-514350">
              <a:buAutoNum type="alphaLcPeriod"/>
            </a:pPr>
            <a:r>
              <a:rPr lang="id-ID" dirty="0" smtClean="0"/>
              <a:t>Amati sifat kimia tanah sebelum dipupuk (Ph, KTK, C-organik, N total, C/N ratio, P2O5, K2O</a:t>
            </a:r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id-ID" dirty="0" smtClean="0"/>
              <a:t>Amati sifat kimia pupuk hijau </a:t>
            </a:r>
            <a:r>
              <a:rPr lang="id-ID" dirty="0"/>
              <a:t>Ph, </a:t>
            </a:r>
            <a:r>
              <a:rPr lang="id-ID" dirty="0" smtClean="0"/>
              <a:t>C-organik</a:t>
            </a:r>
            <a:r>
              <a:rPr lang="id-ID" dirty="0"/>
              <a:t>, N total, C/N ratio, P2O5, </a:t>
            </a:r>
            <a:r>
              <a:rPr lang="id-ID" dirty="0" smtClean="0"/>
              <a:t>K2O</a:t>
            </a:r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id-ID" dirty="0" smtClean="0"/>
              <a:t>Catumkan status (rendah, sedang, tinggi) sesuai dg ketentuan yang ada</a:t>
            </a:r>
            <a:endParaRPr lang="id-ID" dirty="0"/>
          </a:p>
          <a:p>
            <a:pPr marL="514350" indent="-51435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4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600"/>
            <a:ext cx="7886700" cy="6553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paitan</a:t>
            </a:r>
            <a:r>
              <a:rPr lang="en-US" dirty="0" smtClean="0"/>
              <a:t> (</a:t>
            </a:r>
            <a:r>
              <a:rPr lang="en-US" i="1" dirty="0" err="1" smtClean="0"/>
              <a:t>Thitonia</a:t>
            </a:r>
            <a:r>
              <a:rPr lang="en-US" i="1" dirty="0" smtClean="0"/>
              <a:t> </a:t>
            </a:r>
            <a:r>
              <a:rPr lang="en-US" i="1" dirty="0" err="1" smtClean="0"/>
              <a:t>diversifolia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Kadar N </a:t>
            </a:r>
            <a:r>
              <a:rPr lang="en-US" dirty="0" err="1" smtClean="0"/>
              <a:t>paitan</a:t>
            </a:r>
            <a:r>
              <a:rPr lang="en-US" dirty="0" smtClean="0"/>
              <a:t> = 3,5 %</a:t>
            </a:r>
          </a:p>
          <a:p>
            <a:pPr marL="0" indent="0">
              <a:buNone/>
            </a:pPr>
            <a:r>
              <a:rPr lang="en-US" dirty="0" smtClean="0"/>
              <a:t>Kadar air </a:t>
            </a:r>
            <a:r>
              <a:rPr lang="en-US" dirty="0" err="1" smtClean="0"/>
              <a:t>paitan</a:t>
            </a:r>
            <a:r>
              <a:rPr lang="en-US" dirty="0" smtClean="0"/>
              <a:t>  = 80,5 %</a:t>
            </a:r>
          </a:p>
          <a:p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paitan</a:t>
            </a:r>
            <a:r>
              <a:rPr lang="en-US" dirty="0" smtClean="0"/>
              <a:t> per </a:t>
            </a:r>
            <a:r>
              <a:rPr lang="en-US" dirty="0" err="1" smtClean="0"/>
              <a:t>petak</a:t>
            </a:r>
            <a:r>
              <a:rPr lang="en-US" dirty="0" smtClean="0"/>
              <a:t> 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100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       x 0,061 kg/</a:t>
            </a:r>
            <a:r>
              <a:rPr lang="en-US" dirty="0" err="1" smtClean="0"/>
              <a:t>petak</a:t>
            </a:r>
            <a:r>
              <a:rPr lang="en-US" dirty="0" smtClean="0"/>
              <a:t> = 1,743 kg/</a:t>
            </a:r>
            <a:r>
              <a:rPr lang="en-US" dirty="0" err="1" smtClean="0"/>
              <a:t>petak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3,5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paitan</a:t>
            </a:r>
            <a:r>
              <a:rPr lang="en-US" dirty="0" smtClean="0"/>
              <a:t> </a:t>
            </a:r>
            <a:r>
              <a:rPr lang="en-US" dirty="0" err="1" smtClean="0"/>
              <a:t>segar</a:t>
            </a:r>
            <a:r>
              <a:rPr lang="en-US" dirty="0" smtClean="0"/>
              <a:t> per </a:t>
            </a:r>
            <a:r>
              <a:rPr lang="en-US" dirty="0" err="1" smtClean="0"/>
              <a:t>petak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ditambah</a:t>
            </a:r>
            <a:r>
              <a:rPr lang="en-US" dirty="0" smtClean="0"/>
              <a:t> recovery </a:t>
            </a:r>
            <a:r>
              <a:rPr lang="en-US" dirty="0" err="1" smtClean="0"/>
              <a:t>sebesar</a:t>
            </a:r>
            <a:r>
              <a:rPr lang="en-US" dirty="0" smtClean="0"/>
              <a:t> 35%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100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         x 1,743 kg/</a:t>
            </a:r>
            <a:r>
              <a:rPr lang="en-US" dirty="0" err="1" smtClean="0"/>
              <a:t>petak</a:t>
            </a:r>
            <a:r>
              <a:rPr lang="en-US" dirty="0" smtClean="0"/>
              <a:t> = 2,165 kg/</a:t>
            </a:r>
            <a:r>
              <a:rPr lang="en-US" dirty="0" err="1" smtClean="0"/>
              <a:t>petak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80,5</a:t>
            </a:r>
            <a:endParaRPr lang="en-US" dirty="0"/>
          </a:p>
        </p:txBody>
      </p:sp>
      <p:sp>
        <p:nvSpPr>
          <p:cNvPr id="4" name="Minus 3"/>
          <p:cNvSpPr/>
          <p:nvPr/>
        </p:nvSpPr>
        <p:spPr>
          <a:xfrm>
            <a:off x="533400" y="2819400"/>
            <a:ext cx="8382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33400" y="5867400"/>
            <a:ext cx="8382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6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5872163"/>
          </a:xfrm>
        </p:spPr>
        <p:txBody>
          <a:bodyPr/>
          <a:lstStyle/>
          <a:p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paitan</a:t>
            </a:r>
            <a:r>
              <a:rPr lang="en-US" dirty="0" smtClean="0"/>
              <a:t> </a:t>
            </a:r>
            <a:r>
              <a:rPr lang="en-US" dirty="0" err="1" smtClean="0"/>
              <a:t>segar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ditambah</a:t>
            </a:r>
            <a:r>
              <a:rPr lang="en-US" dirty="0" smtClean="0"/>
              <a:t> recovery 35% 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  35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(         x2,165 kg/</a:t>
            </a:r>
            <a:r>
              <a:rPr lang="en-US" dirty="0" err="1" smtClean="0"/>
              <a:t>petak</a:t>
            </a:r>
            <a:r>
              <a:rPr lang="en-US" dirty="0" smtClean="0"/>
              <a:t>) + 2,165 kg/</a:t>
            </a:r>
            <a:r>
              <a:rPr lang="en-US" dirty="0" err="1" smtClean="0"/>
              <a:t>petak</a:t>
            </a:r>
            <a:r>
              <a:rPr lang="en-US" dirty="0" smtClean="0"/>
              <a:t> = 2,923 kg/</a:t>
            </a:r>
            <a:r>
              <a:rPr lang="en-US" dirty="0" err="1" smtClean="0"/>
              <a:t>petak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 100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paitan</a:t>
            </a:r>
            <a:r>
              <a:rPr lang="en-US" dirty="0" smtClean="0"/>
              <a:t> </a:t>
            </a:r>
            <a:r>
              <a:rPr lang="en-US" dirty="0" err="1" smtClean="0"/>
              <a:t>segar</a:t>
            </a:r>
            <a:r>
              <a:rPr lang="en-US" dirty="0" smtClean="0"/>
              <a:t> per </a:t>
            </a:r>
            <a:r>
              <a:rPr lang="en-US" dirty="0" err="1" smtClean="0"/>
              <a:t>hektar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ditambah</a:t>
            </a:r>
            <a:r>
              <a:rPr lang="en-US" dirty="0" smtClean="0"/>
              <a:t> recovery 35% 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10000 m2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                   x 2,23 kg/</a:t>
            </a:r>
            <a:r>
              <a:rPr lang="en-US" dirty="0" err="1" smtClean="0"/>
              <a:t>petak</a:t>
            </a:r>
            <a:r>
              <a:rPr lang="en-US" dirty="0" smtClean="0"/>
              <a:t> = 4,6399 ton/ha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6,3 m2</a:t>
            </a:r>
            <a:endParaRPr lang="en-US" dirty="0"/>
          </a:p>
        </p:txBody>
      </p:sp>
      <p:sp>
        <p:nvSpPr>
          <p:cNvPr id="4" name="Minus 3"/>
          <p:cNvSpPr/>
          <p:nvPr/>
        </p:nvSpPr>
        <p:spPr>
          <a:xfrm>
            <a:off x="228600" y="1371600"/>
            <a:ext cx="9144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-76200" y="4343400"/>
            <a:ext cx="19812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71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0"/>
            <a:ext cx="53421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904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534"/>
            <a:ext cx="5030464" cy="667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952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8426"/>
            <a:ext cx="4876800" cy="667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84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199"/>
            <a:ext cx="5257800" cy="684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844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dirty="0" err="1"/>
              <a:t>Dampak</a:t>
            </a:r>
            <a:r>
              <a:rPr lang="en-US" b="1" dirty="0"/>
              <a:t> </a:t>
            </a:r>
            <a:r>
              <a:rPr lang="en-US" b="1" dirty="0" err="1"/>
              <a:t>negati</a:t>
            </a:r>
            <a:r>
              <a:rPr lang="en-US" b="1" dirty="0"/>
              <a:t> </a:t>
            </a:r>
            <a:r>
              <a:rPr lang="en-US" b="1" dirty="0" err="1"/>
              <a:t>penggunaan</a:t>
            </a:r>
            <a:r>
              <a:rPr lang="en-US" b="1" dirty="0"/>
              <a:t> </a:t>
            </a:r>
            <a:r>
              <a:rPr lang="en-US" b="1" dirty="0" err="1"/>
              <a:t>pupuk</a:t>
            </a:r>
            <a:r>
              <a:rPr lang="en-US" b="1" dirty="0"/>
              <a:t> </a:t>
            </a:r>
            <a:r>
              <a:rPr lang="en-US" b="1" dirty="0" err="1"/>
              <a:t>kimia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tanaman</a:t>
            </a:r>
            <a:endParaRPr lang="en-US" dirty="0"/>
          </a:p>
          <a:p>
            <a:pPr fontAlgn="base"/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tanaman</a:t>
            </a:r>
            <a:endParaRPr lang="en-US" dirty="0"/>
          </a:p>
          <a:p>
            <a:pPr fontAlgn="base"/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hama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dikendalikan</a:t>
            </a:r>
            <a:endParaRPr lang="en-US" dirty="0"/>
          </a:p>
          <a:p>
            <a:pPr fontAlgn="base"/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diserang</a:t>
            </a:r>
            <a:r>
              <a:rPr lang="en-US" dirty="0"/>
              <a:t> </a:t>
            </a:r>
            <a:r>
              <a:rPr lang="en-US" dirty="0" err="1"/>
              <a:t>hama</a:t>
            </a:r>
            <a:r>
              <a:rPr lang="en-US" dirty="0"/>
              <a:t> dan </a:t>
            </a:r>
            <a:r>
              <a:rPr lang="en-US" dirty="0" err="1"/>
              <a:t>penyakit</a:t>
            </a:r>
            <a:endParaRPr lang="en-US" dirty="0"/>
          </a:p>
          <a:p>
            <a:pPr fontAlgn="base"/>
            <a:r>
              <a:rPr lang="en-US" dirty="0" err="1"/>
              <a:t>Terkandung</a:t>
            </a:r>
            <a:r>
              <a:rPr lang="en-US" dirty="0"/>
              <a:t> </a:t>
            </a:r>
            <a:r>
              <a:rPr lang="en-US" dirty="0" err="1"/>
              <a:t>residu</a:t>
            </a:r>
            <a:r>
              <a:rPr lang="en-US" dirty="0"/>
              <a:t> </a:t>
            </a:r>
            <a:r>
              <a:rPr lang="en-US" dirty="0" err="1"/>
              <a:t>pupuk</a:t>
            </a:r>
            <a:r>
              <a:rPr lang="en-US" dirty="0"/>
              <a:t> </a:t>
            </a:r>
            <a:r>
              <a:rPr lang="en-US" dirty="0" err="1"/>
              <a:t>kima</a:t>
            </a:r>
            <a:r>
              <a:rPr lang="en-US" dirty="0"/>
              <a:t> dan </a:t>
            </a:r>
            <a:r>
              <a:rPr lang="en-US" dirty="0" err="1"/>
              <a:t>pestisida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tanaman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dirty="0" err="1"/>
              <a:t>Dampak</a:t>
            </a:r>
            <a:r>
              <a:rPr lang="en-US" b="1" dirty="0"/>
              <a:t> </a:t>
            </a:r>
            <a:r>
              <a:rPr lang="en-US" b="1" dirty="0" err="1"/>
              <a:t>negati</a:t>
            </a:r>
            <a:r>
              <a:rPr lang="en-US" b="1" dirty="0"/>
              <a:t> </a:t>
            </a:r>
            <a:r>
              <a:rPr lang="en-US" b="1" dirty="0" err="1"/>
              <a:t>penggunaan</a:t>
            </a:r>
            <a:r>
              <a:rPr lang="en-US" b="1" dirty="0"/>
              <a:t> </a:t>
            </a:r>
            <a:r>
              <a:rPr lang="en-US" b="1" dirty="0" err="1"/>
              <a:t>pupuk</a:t>
            </a:r>
            <a:r>
              <a:rPr lang="en-US" b="1" dirty="0"/>
              <a:t> </a:t>
            </a:r>
            <a:r>
              <a:rPr lang="en-US" b="1" dirty="0" err="1"/>
              <a:t>kimia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ekosistem</a:t>
            </a:r>
            <a:endParaRPr lang="en-US" dirty="0"/>
          </a:p>
          <a:p>
            <a:pPr fontAlgn="base"/>
            <a:r>
              <a:rPr lang="en-US" dirty="0" err="1"/>
              <a:t>Tercemarnya</a:t>
            </a:r>
            <a:r>
              <a:rPr lang="en-US" dirty="0"/>
              <a:t> air</a:t>
            </a:r>
          </a:p>
          <a:p>
            <a:pPr fontAlgn="base"/>
            <a:r>
              <a:rPr lang="en-US" dirty="0" err="1"/>
              <a:t>Tercemarnya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emisi</a:t>
            </a:r>
            <a:r>
              <a:rPr lang="en-US" dirty="0"/>
              <a:t> </a:t>
            </a:r>
            <a:r>
              <a:rPr lang="en-US" dirty="0" err="1"/>
              <a:t>metana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penguapan</a:t>
            </a:r>
            <a:r>
              <a:rPr lang="en-US" dirty="0"/>
              <a:t> </a:t>
            </a:r>
            <a:r>
              <a:rPr lang="en-US" dirty="0" err="1"/>
              <a:t>pupuk</a:t>
            </a:r>
            <a:r>
              <a:rPr lang="en-US" dirty="0"/>
              <a:t> </a:t>
            </a:r>
            <a:r>
              <a:rPr lang="en-US" dirty="0" err="1"/>
              <a:t>kimia</a:t>
            </a:r>
            <a:endParaRPr lang="en-US" dirty="0"/>
          </a:p>
          <a:p>
            <a:pPr fontAlgn="base"/>
            <a:r>
              <a:rPr lang="en-US" dirty="0" err="1"/>
              <a:t>Tercemarnya</a:t>
            </a:r>
            <a:r>
              <a:rPr lang="en-US" dirty="0"/>
              <a:t> </a:t>
            </a:r>
            <a:r>
              <a:rPr lang="en-US" dirty="0" err="1"/>
              <a:t>tanah</a:t>
            </a:r>
            <a:endParaRPr lang="en-US" dirty="0"/>
          </a:p>
          <a:p>
            <a:pPr fontAlgn="base"/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iklim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538697"/>
            <a:ext cx="7886700" cy="5633509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Penentuan jenis unsur hara yg akan dipenuhi, dg rumus :</a:t>
            </a:r>
          </a:p>
          <a:p>
            <a:endParaRPr lang="id-ID" dirty="0"/>
          </a:p>
          <a:p>
            <a:pPr marL="0" indent="0">
              <a:buNone/>
            </a:pPr>
            <a:r>
              <a:rPr lang="id-ID" dirty="0" smtClean="0"/>
              <a:t>A2-B          U-Xa</a:t>
            </a:r>
          </a:p>
          <a:p>
            <a:pPr marL="0" indent="0">
              <a:buNone/>
            </a:pPr>
            <a:r>
              <a:rPr lang="id-ID" dirty="0" smtClean="0"/>
              <a:t>A1-A2       Xa-Xb</a:t>
            </a:r>
          </a:p>
          <a:p>
            <a:pPr marL="0" indent="0">
              <a:buNone/>
            </a:pPr>
            <a:r>
              <a:rPr lang="id-ID" dirty="0" smtClean="0"/>
              <a:t>U = dosis unsur hara yang harus ditambahkan sesuai kedaan kriteria tanah yg diinginkan (kg/ha)</a:t>
            </a:r>
          </a:p>
          <a:p>
            <a:pPr marL="0" indent="0">
              <a:buNone/>
            </a:pPr>
            <a:r>
              <a:rPr lang="id-ID" dirty="0" smtClean="0"/>
              <a:t>A1 = kadar teratas kisaran U total kriteria tanah (%)</a:t>
            </a:r>
          </a:p>
          <a:p>
            <a:pPr marL="0" indent="0">
              <a:buNone/>
            </a:pPr>
            <a:r>
              <a:rPr lang="id-ID" dirty="0" smtClean="0"/>
              <a:t>A2 = kadar terbawah kisaran U total kriteria tanah (%)</a:t>
            </a:r>
          </a:p>
          <a:p>
            <a:pPr marL="0" indent="0">
              <a:buNone/>
            </a:pPr>
            <a:r>
              <a:rPr lang="id-ID" dirty="0" smtClean="0"/>
              <a:t>B =  Kadar U total tanah hasil pengamatan kadar kimia (%)</a:t>
            </a:r>
          </a:p>
          <a:p>
            <a:pPr marL="0" indent="0">
              <a:buNone/>
            </a:pPr>
            <a:r>
              <a:rPr lang="id-ID" dirty="0" smtClean="0"/>
              <a:t>Xa = nilai teratas dosis kebutuhan U tanaman/ha (kg/ha)</a:t>
            </a:r>
          </a:p>
          <a:p>
            <a:pPr marL="0" indent="0">
              <a:buNone/>
            </a:pPr>
            <a:r>
              <a:rPr lang="id-ID" dirty="0" smtClean="0"/>
              <a:t>Xb = Nilai terbawah dosis kebutuhan U tanaman/ha (kg/ha)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98500" y="2048936"/>
            <a:ext cx="628650" cy="8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97051" y="2023536"/>
            <a:ext cx="641350" cy="8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98603" y="2023533"/>
            <a:ext cx="889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87500" y="20235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98603" y="2057400"/>
            <a:ext cx="889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56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02733"/>
            <a:ext cx="7886700" cy="5474230"/>
          </a:xfrm>
        </p:spPr>
        <p:txBody>
          <a:bodyPr>
            <a:normAutofit/>
          </a:bodyPr>
          <a:lstStyle/>
          <a:p>
            <a:r>
              <a:rPr lang="id-ID" dirty="0" smtClean="0"/>
              <a:t>Penentuan dosis pupuk hijau setiap petak sebelum ditambah recovery :</a:t>
            </a:r>
          </a:p>
          <a:p>
            <a:pPr marL="0" indent="0">
              <a:buNone/>
            </a:pPr>
            <a:r>
              <a:rPr lang="id-ID" dirty="0" smtClean="0"/>
              <a:t>               </a:t>
            </a:r>
            <a:r>
              <a:rPr lang="id-ID" dirty="0"/>
              <a:t>luas </a:t>
            </a:r>
            <a:r>
              <a:rPr lang="id-ID" dirty="0" smtClean="0"/>
              <a:t>petak           1</a:t>
            </a:r>
            <a:endParaRPr lang="en-US" dirty="0"/>
          </a:p>
          <a:p>
            <a:pPr marL="0" indent="0">
              <a:buNone/>
            </a:pPr>
            <a:r>
              <a:rPr lang="id-ID" dirty="0" smtClean="0"/>
              <a:t>       D =                         x                x  U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 </a:t>
            </a:r>
            <a:r>
              <a:rPr lang="id-ID" dirty="0" smtClean="0"/>
              <a:t>         </a:t>
            </a:r>
            <a:r>
              <a:rPr lang="id-ID" dirty="0" smtClean="0"/>
              <a:t>1 ha                  Y</a:t>
            </a:r>
          </a:p>
          <a:p>
            <a:endParaRPr lang="id-ID" dirty="0"/>
          </a:p>
          <a:p>
            <a:pPr marL="0" indent="0">
              <a:buNone/>
            </a:pPr>
            <a:r>
              <a:rPr lang="id-ID" dirty="0" smtClean="0"/>
              <a:t>D = ndosis pupuk hijau yg ditambahkan  per luasan (kg/M</a:t>
            </a:r>
            <a:r>
              <a:rPr lang="id-ID" baseline="30000" dirty="0" smtClean="0"/>
              <a:t>2</a:t>
            </a:r>
            <a:r>
              <a:rPr lang="id-ID" dirty="0" smtClean="0"/>
              <a:t>)</a:t>
            </a:r>
          </a:p>
          <a:p>
            <a:pPr marL="0" indent="0">
              <a:buNone/>
            </a:pPr>
            <a:r>
              <a:rPr lang="id-ID" dirty="0" smtClean="0"/>
              <a:t>Y = Nilai N total pupuk hijau yg digunakan (%)</a:t>
            </a:r>
          </a:p>
          <a:p>
            <a:pPr marL="0" indent="0">
              <a:buNone/>
            </a:pPr>
            <a:r>
              <a:rPr lang="id-ID" dirty="0" smtClean="0"/>
              <a:t>N = jumlah N yang harus ditambahkan sesuai keadaan kriteria tanah yang diinginkan (kg/ha)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12037" y="2335201"/>
            <a:ext cx="9369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91000" y="2334212"/>
            <a:ext cx="4346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0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67267"/>
            <a:ext cx="7886700" cy="5609696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Perhitungan pupuk hijau tiap petak setelah ditambah recovery :</a:t>
            </a:r>
          </a:p>
          <a:p>
            <a:pPr marL="0" indent="0">
              <a:buNone/>
            </a:pPr>
            <a:r>
              <a:rPr lang="id-ID" dirty="0" smtClean="0"/>
              <a:t>                      1                    1</a:t>
            </a:r>
            <a:endParaRPr lang="id-ID" dirty="0"/>
          </a:p>
          <a:p>
            <a:pPr marL="0" indent="0">
              <a:buNone/>
            </a:pPr>
            <a:r>
              <a:rPr lang="id-ID" dirty="0" smtClean="0"/>
              <a:t>   C = (R x </a:t>
            </a:r>
            <a:r>
              <a:rPr lang="en-US" dirty="0" smtClean="0"/>
              <a:t>(</a:t>
            </a:r>
            <a:r>
              <a:rPr lang="id-ID" dirty="0" smtClean="0"/>
              <a:t>          </a:t>
            </a:r>
            <a:r>
              <a:rPr lang="id-ID" dirty="0" smtClean="0"/>
              <a:t>x D)) +           x D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   </a:t>
            </a:r>
            <a:r>
              <a:rPr lang="id-ID" dirty="0" smtClean="0"/>
              <a:t>  </a:t>
            </a:r>
            <a:r>
              <a:rPr lang="id-ID" dirty="0" smtClean="0"/>
              <a:t>Ka                  Ka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C = dosis pupuk hijau per petak setelah ditambah recovery (kg/m</a:t>
            </a:r>
            <a:r>
              <a:rPr lang="id-ID" baseline="30000" dirty="0" smtClean="0"/>
              <a:t>2</a:t>
            </a:r>
            <a:r>
              <a:rPr lang="id-ID" dirty="0" smtClean="0"/>
              <a:t>)</a:t>
            </a:r>
          </a:p>
          <a:p>
            <a:pPr marL="0" indent="0">
              <a:buNone/>
            </a:pPr>
            <a:r>
              <a:rPr lang="id-ID" dirty="0" smtClean="0"/>
              <a:t>R = recovery (%)</a:t>
            </a:r>
          </a:p>
          <a:p>
            <a:pPr marL="0" indent="0">
              <a:buNone/>
            </a:pPr>
            <a:r>
              <a:rPr lang="id-ID" dirty="0" smtClean="0"/>
              <a:t>Ka = kadar air ppk hijau (%)</a:t>
            </a:r>
          </a:p>
          <a:p>
            <a:pPr marL="0" indent="0">
              <a:buNone/>
            </a:pPr>
            <a:r>
              <a:rPr lang="id-ID" dirty="0" smtClean="0"/>
              <a:t>D = dosis pupuk hijau yg ditambahkan per luas petak (kg/m</a:t>
            </a:r>
            <a:r>
              <a:rPr lang="id-ID" baseline="30000" dirty="0" smtClean="0"/>
              <a:t>2</a:t>
            </a:r>
            <a:r>
              <a:rPr lang="id-ID" dirty="0" smtClean="0"/>
              <a:t>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307156" y="1981200"/>
            <a:ext cx="425450" cy="8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91000" y="2004126"/>
            <a:ext cx="34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11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Perhitungan dosis pupuk hijau/ha setelah ditambah recovery 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           1 ha</a:t>
            </a:r>
            <a:endParaRPr lang="id-ID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L =                 x 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/>
              <a:t> </a:t>
            </a:r>
            <a:r>
              <a:rPr lang="id-ID" dirty="0" smtClean="0"/>
              <a:t>     luas petak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L = dosis pupuk hijau/ha</a:t>
            </a:r>
          </a:p>
          <a:p>
            <a:pPr marL="0" indent="0">
              <a:buNone/>
            </a:pPr>
            <a:r>
              <a:rPr lang="id-ID" dirty="0" smtClean="0"/>
              <a:t>C = dosis pupuk hijau/petak setelah ditambah recovery (kg/m</a:t>
            </a:r>
            <a:r>
              <a:rPr lang="id-ID" baseline="30000" dirty="0" smtClean="0"/>
              <a:t>2</a:t>
            </a:r>
            <a:r>
              <a:rPr lang="id-ID" dirty="0" smtClean="0"/>
              <a:t>).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91792" y="3352800"/>
            <a:ext cx="7493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01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746015"/>
              </p:ext>
            </p:extLst>
          </p:nvPr>
        </p:nvGraphicFramePr>
        <p:xfrm>
          <a:off x="838201" y="2079627"/>
          <a:ext cx="7886704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850"/>
                <a:gridCol w="786494"/>
                <a:gridCol w="1126672"/>
                <a:gridCol w="1126672"/>
                <a:gridCol w="1126672"/>
                <a:gridCol w="1126672"/>
                <a:gridCol w="112667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pH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 organik (%)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 total (%)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C/N ratio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P2O5 (ppm)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K2O (ppm)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Rendah sekali (rs)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id-ID" dirty="0" smtClean="0"/>
                        <a:t> 4,0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id-ID" dirty="0" smtClean="0"/>
                        <a:t> 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id-ID" dirty="0" smtClean="0"/>
                        <a:t> 1,0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id-ID" dirty="0" smtClean="0"/>
                        <a:t> 5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id-ID" dirty="0" smtClean="0"/>
                        <a:t> 10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id-ID" dirty="0" smtClean="0"/>
                        <a:t> 10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Rendah (r)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4,0-5,5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1,1-2,0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0,11-0,20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5-10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10-20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10-20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Sedang (s)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5,6-7,5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2,1-3,0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0,21-0,50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11-15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21-40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21-40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Tinggi (t)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7,6-8,0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3,1-5,0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0,51-0,75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16-20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41-60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41-60</a:t>
                      </a:r>
                      <a:endParaRPr lang="en-US" dirty="0"/>
                    </a:p>
                  </a:txBody>
                  <a:tcPr marL="68580" marR="68580"/>
                </a:tc>
              </a:tr>
              <a:tr h="375709">
                <a:tc>
                  <a:txBody>
                    <a:bodyPr/>
                    <a:lstStyle/>
                    <a:p>
                      <a:r>
                        <a:rPr lang="id-ID" dirty="0" smtClean="0"/>
                        <a:t>Tinggi sekali (ts)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&gt;</a:t>
                      </a:r>
                      <a:r>
                        <a:rPr lang="id-ID" smtClean="0"/>
                        <a:t> 8,0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&gt;</a:t>
                      </a:r>
                      <a:r>
                        <a:rPr lang="id-ID" smtClean="0"/>
                        <a:t> 5,0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&gt;</a:t>
                      </a:r>
                      <a:r>
                        <a:rPr lang="id-ID" smtClean="0"/>
                        <a:t>0,75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&gt;</a:t>
                      </a:r>
                      <a:r>
                        <a:rPr lang="id-ID" smtClean="0"/>
                        <a:t> 20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&gt;</a:t>
                      </a:r>
                      <a:r>
                        <a:rPr lang="id-ID" smtClean="0"/>
                        <a:t> 60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</a:t>
                      </a:r>
                      <a:r>
                        <a:rPr lang="id-ID" dirty="0" smtClean="0"/>
                        <a:t> 60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8352" y="1337737"/>
            <a:ext cx="40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prstClr val="black"/>
                </a:solidFill>
              </a:rPr>
              <a:t>Kriteria untuk tanah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3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Kriteria untuk kompos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297728"/>
              </p:ext>
            </p:extLst>
          </p:nvPr>
        </p:nvGraphicFramePr>
        <p:xfrm>
          <a:off x="628653" y="1825625"/>
          <a:ext cx="7886704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150"/>
                <a:gridCol w="672194"/>
                <a:gridCol w="1126672"/>
                <a:gridCol w="1126672"/>
                <a:gridCol w="1126672"/>
                <a:gridCol w="1126672"/>
                <a:gridCol w="112667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pH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C.Organik (%)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 total (%)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C/N ratio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P2O5 (%)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K2O (%)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Rendah sekali (rs)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id-ID" dirty="0" smtClean="0"/>
                        <a:t> 6,6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id-ID" dirty="0" smtClean="0"/>
                        <a:t> 14,5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id-ID" dirty="0" smtClean="0"/>
                        <a:t> 0,6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-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id-ID" dirty="0" smtClean="0"/>
                        <a:t> 0,3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id-ID" dirty="0" smtClean="0"/>
                        <a:t> 0,2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Rendah (r)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6,6-7,2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14,5-19,5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0,6-1,0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id-ID" dirty="0" smtClean="0"/>
                        <a:t> 10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0,3-0,8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0,2-0,5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Sedang (s)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7,3-8,1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19,6-27,0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1,1-2,0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10-20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0,9-1,7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0,6-1,3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Tinggi (t)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</a:t>
                      </a:r>
                      <a:r>
                        <a:rPr lang="id-ID" dirty="0" smtClean="0"/>
                        <a:t> 8,2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</a:t>
                      </a:r>
                      <a:r>
                        <a:rPr lang="id-ID" dirty="0" smtClean="0"/>
                        <a:t> 27,1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</a:t>
                      </a:r>
                      <a:r>
                        <a:rPr lang="id-ID" dirty="0" smtClean="0"/>
                        <a:t> 2,1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</a:t>
                      </a:r>
                      <a:r>
                        <a:rPr lang="id-ID" dirty="0" smtClean="0"/>
                        <a:t> 20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</a:t>
                      </a:r>
                      <a:r>
                        <a:rPr lang="id-ID" dirty="0" smtClean="0"/>
                        <a:t> 1,8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≥</a:t>
                      </a:r>
                      <a:r>
                        <a:rPr lang="id-ID" dirty="0" smtClean="0"/>
                        <a:t> 1,4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44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09600"/>
            <a:ext cx="8210550" cy="556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penentean</a:t>
            </a:r>
            <a:r>
              <a:rPr lang="en-US" dirty="0" smtClean="0"/>
              <a:t> </a:t>
            </a:r>
            <a:r>
              <a:rPr lang="en-US" dirty="0" err="1" smtClean="0"/>
              <a:t>dosis</a:t>
            </a:r>
            <a:r>
              <a:rPr lang="en-US" dirty="0" smtClean="0"/>
              <a:t> </a:t>
            </a:r>
            <a:r>
              <a:rPr lang="en-US" dirty="0" err="1" smtClean="0"/>
              <a:t>pupuk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 </a:t>
            </a:r>
            <a:r>
              <a:rPr lang="en-US" dirty="0" err="1" smtClean="0"/>
              <a:t>segar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paitan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N dg </a:t>
            </a:r>
            <a:r>
              <a:rPr lang="en-US" dirty="0" err="1" smtClean="0"/>
              <a:t>penambahan</a:t>
            </a:r>
            <a:r>
              <a:rPr lang="en-US" dirty="0" smtClean="0"/>
              <a:t> recovery</a:t>
            </a:r>
          </a:p>
          <a:p>
            <a:pPr marL="514350" indent="-514350">
              <a:buAutoNum type="alphaLcPeriod"/>
            </a:pPr>
            <a:r>
              <a:rPr lang="en-US" dirty="0" smtClean="0"/>
              <a:t>- </a:t>
            </a:r>
            <a:r>
              <a:rPr lang="en-US" dirty="0" err="1" smtClean="0"/>
              <a:t>Diket</a:t>
            </a:r>
            <a:r>
              <a:rPr lang="en-US" dirty="0" smtClean="0"/>
              <a:t> : N total </a:t>
            </a:r>
            <a:r>
              <a:rPr lang="en-US" dirty="0" err="1" smtClean="0"/>
              <a:t>tanah</a:t>
            </a:r>
            <a:r>
              <a:rPr lang="en-US" dirty="0" smtClean="0"/>
              <a:t> = 0,162% (</a:t>
            </a:r>
            <a:r>
              <a:rPr lang="en-US" dirty="0" err="1" smtClean="0"/>
              <a:t>rendah</a:t>
            </a:r>
            <a:r>
              <a:rPr lang="en-US" dirty="0" smtClean="0"/>
              <a:t>) ~3240 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kgN</a:t>
            </a:r>
            <a:r>
              <a:rPr lang="en-US" dirty="0" smtClean="0"/>
              <a:t>/ha.</a:t>
            </a:r>
          </a:p>
          <a:p>
            <a:pPr marL="0" indent="0">
              <a:buNone/>
            </a:pPr>
            <a:r>
              <a:rPr lang="en-US" dirty="0" smtClean="0"/>
              <a:t>      -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petak</a:t>
            </a:r>
            <a:r>
              <a:rPr lang="en-US" dirty="0" smtClean="0"/>
              <a:t> = 1,8 mx3,5 m (6,3 m2)</a:t>
            </a:r>
          </a:p>
          <a:p>
            <a:pPr marL="0" indent="0">
              <a:buNone/>
            </a:pPr>
            <a:r>
              <a:rPr lang="en-US" dirty="0" smtClean="0"/>
              <a:t>      - </a:t>
            </a:r>
            <a:r>
              <a:rPr lang="en-US" dirty="0" err="1" smtClean="0"/>
              <a:t>Dosis</a:t>
            </a:r>
            <a:r>
              <a:rPr lang="en-US" dirty="0" smtClean="0"/>
              <a:t> </a:t>
            </a:r>
            <a:r>
              <a:rPr lang="en-US" dirty="0" err="1" smtClean="0"/>
              <a:t>rekomendasi</a:t>
            </a:r>
            <a:r>
              <a:rPr lang="en-US" dirty="0" smtClean="0"/>
              <a:t> = 62-92 kg N/ha</a:t>
            </a:r>
          </a:p>
          <a:p>
            <a:pPr marL="0" indent="0">
              <a:buNone/>
            </a:pPr>
            <a:r>
              <a:rPr lang="en-US" dirty="0" smtClean="0"/>
              <a:t>      - </a:t>
            </a:r>
            <a:r>
              <a:rPr lang="en-US" dirty="0" err="1" smtClean="0"/>
              <a:t>Kategori</a:t>
            </a:r>
            <a:r>
              <a:rPr lang="en-US" dirty="0" smtClean="0"/>
              <a:t> status N </a:t>
            </a:r>
            <a:r>
              <a:rPr lang="en-US" dirty="0" err="1" smtClean="0"/>
              <a:t>sedang</a:t>
            </a:r>
            <a:r>
              <a:rPr lang="en-US" dirty="0" smtClean="0"/>
              <a:t> = 0,21-0,50 %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36087"/>
              </p:ext>
            </p:extLst>
          </p:nvPr>
        </p:nvGraphicFramePr>
        <p:xfrm>
          <a:off x="685800" y="1600200"/>
          <a:ext cx="74675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609600"/>
                <a:gridCol w="1447800"/>
                <a:gridCol w="1295400"/>
                <a:gridCol w="762000"/>
                <a:gridCol w="1295400"/>
                <a:gridCol w="12191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C-</a:t>
                      </a:r>
                      <a:r>
                        <a:rPr lang="en-US" dirty="0" err="1" smtClean="0"/>
                        <a:t>Organik</a:t>
                      </a:r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N-Total(%)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P2O5(ppm)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K2O(ppm)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Tanah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1,78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10,99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36,2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Paitan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34,65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3,50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0,89 %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5,8 %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371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2000"/>
            <a:ext cx="8286750" cy="5414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 err="1" smtClean="0"/>
              <a:t>Kebutuhan</a:t>
            </a:r>
            <a:r>
              <a:rPr lang="en-US" dirty="0" smtClean="0"/>
              <a:t> N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diitambahkan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N status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sedang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0,21-0,162        N-2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         =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0,50 -0,21       92-62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       [(92-62)x(0,21—0,162)] + [92x(0,50-0,21)]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N =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(0,50-0,21)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N = 96,966 kg/ha = 0,061 kg/</a:t>
            </a:r>
            <a:r>
              <a:rPr lang="en-US" dirty="0" err="1" smtClean="0"/>
              <a:t>petak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Minus 8"/>
          <p:cNvSpPr/>
          <p:nvPr/>
        </p:nvSpPr>
        <p:spPr>
          <a:xfrm>
            <a:off x="381000" y="2803133"/>
            <a:ext cx="22860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Minus 9"/>
          <p:cNvSpPr/>
          <p:nvPr/>
        </p:nvSpPr>
        <p:spPr>
          <a:xfrm>
            <a:off x="2743200" y="2841233"/>
            <a:ext cx="91440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Minus 10"/>
          <p:cNvSpPr/>
          <p:nvPr/>
        </p:nvSpPr>
        <p:spPr>
          <a:xfrm>
            <a:off x="533400" y="4533900"/>
            <a:ext cx="8001000" cy="76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853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759</Words>
  <Application>Microsoft Office PowerPoint</Application>
  <PresentationFormat>On-screen Show (4:3)</PresentationFormat>
  <Paragraphs>195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1_Office Theme</vt:lpstr>
      <vt:lpstr>Office Theme</vt:lpstr>
      <vt:lpstr>PENENTUAN DOSIS PUPUK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Kriteria untuk kompos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PENENTUAN DOSIS PUPUK</dc:title>
  <dc:creator>DELL</dc:creator>
  <cp:lastModifiedBy>DELL</cp:lastModifiedBy>
  <cp:revision>11</cp:revision>
  <dcterms:created xsi:type="dcterms:W3CDTF">2021-09-05T08:03:51Z</dcterms:created>
  <dcterms:modified xsi:type="dcterms:W3CDTF">2021-09-28T14:23:40Z</dcterms:modified>
</cp:coreProperties>
</file>