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311" r:id="rId10"/>
    <p:sldId id="312" r:id="rId11"/>
    <p:sldId id="313" r:id="rId12"/>
    <p:sldId id="285" r:id="rId13"/>
    <p:sldId id="286" r:id="rId14"/>
    <p:sldId id="309" r:id="rId15"/>
    <p:sldId id="310" r:id="rId16"/>
    <p:sldId id="287" r:id="rId17"/>
    <p:sldId id="288" r:id="rId18"/>
    <p:sldId id="289" r:id="rId19"/>
    <p:sldId id="290" r:id="rId20"/>
    <p:sldId id="291" r:id="rId21"/>
    <p:sldId id="292" r:id="rId22"/>
    <p:sldId id="294" r:id="rId23"/>
    <p:sldId id="295" r:id="rId24"/>
    <p:sldId id="296" r:id="rId25"/>
    <p:sldId id="297" r:id="rId26"/>
    <p:sldId id="298" r:id="rId27"/>
    <p:sldId id="299" r:id="rId28"/>
    <p:sldId id="300" r:id="rId29"/>
    <p:sldId id="301"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302" r:id="rId46"/>
    <p:sldId id="303" r:id="rId47"/>
    <p:sldId id="304" r:id="rId48"/>
    <p:sldId id="305" r:id="rId49"/>
    <p:sldId id="306" r:id="rId50"/>
    <p:sldId id="307" r:id="rId51"/>
    <p:sldId id="308" r:id="rId52"/>
    <p:sldId id="281" r:id="rId53"/>
    <p:sldId id="282" r:id="rId54"/>
    <p:sldId id="283" r:id="rId55"/>
    <p:sldId id="284" r:id="rId56"/>
  </p:sldIdLst>
  <p:sldSz cx="10150475" cy="7589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8" d="100"/>
          <a:sy n="78" d="100"/>
        </p:scale>
        <p:origin x="918" y="60"/>
      </p:cViewPr>
      <p:guideLst>
        <p:guide orient="horz" pos="2390"/>
        <p:guide pos="31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286" y="1242134"/>
            <a:ext cx="8627904" cy="2642388"/>
          </a:xfrm>
        </p:spPr>
        <p:txBody>
          <a:bodyPr anchor="b"/>
          <a:lstStyle>
            <a:lvl1pPr algn="ctr">
              <a:defRPr sz="6640"/>
            </a:lvl1pPr>
          </a:lstStyle>
          <a:p>
            <a:r>
              <a:rPr lang="en-US"/>
              <a:t>Click to edit Master title style</a:t>
            </a:r>
            <a:endParaRPr lang="en-US" dirty="0"/>
          </a:p>
        </p:txBody>
      </p:sp>
      <p:sp>
        <p:nvSpPr>
          <p:cNvPr id="3" name="Subtitle 2"/>
          <p:cNvSpPr>
            <a:spLocks noGrp="1"/>
          </p:cNvSpPr>
          <p:nvPr>
            <p:ph type="subTitle" idx="1"/>
          </p:nvPr>
        </p:nvSpPr>
        <p:spPr>
          <a:xfrm>
            <a:off x="1268810" y="3986423"/>
            <a:ext cx="7612856" cy="1832453"/>
          </a:xfrm>
        </p:spPr>
        <p:txBody>
          <a:bodyPr/>
          <a:lstStyle>
            <a:lvl1pPr marL="0" indent="0" algn="ctr">
              <a:buNone/>
              <a:defRPr sz="2656"/>
            </a:lvl1pPr>
            <a:lvl2pPr marL="505983" indent="0" algn="ctr">
              <a:buNone/>
              <a:defRPr sz="2213"/>
            </a:lvl2pPr>
            <a:lvl3pPr marL="1011966" indent="0" algn="ctr">
              <a:buNone/>
              <a:defRPr sz="1992"/>
            </a:lvl3pPr>
            <a:lvl4pPr marL="1517950" indent="0" algn="ctr">
              <a:buNone/>
              <a:defRPr sz="1771"/>
            </a:lvl4pPr>
            <a:lvl5pPr marL="2023933" indent="0" algn="ctr">
              <a:buNone/>
              <a:defRPr sz="1771"/>
            </a:lvl5pPr>
            <a:lvl6pPr marL="2529916" indent="0" algn="ctr">
              <a:buNone/>
              <a:defRPr sz="1771"/>
            </a:lvl6pPr>
            <a:lvl7pPr marL="3035899" indent="0" algn="ctr">
              <a:buNone/>
              <a:defRPr sz="1771"/>
            </a:lvl7pPr>
            <a:lvl8pPr marL="3541883" indent="0" algn="ctr">
              <a:buNone/>
              <a:defRPr sz="1771"/>
            </a:lvl8pPr>
            <a:lvl9pPr marL="4047866" indent="0" algn="ctr">
              <a:buNone/>
              <a:defRPr sz="17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E544427-5C42-4459-8691-0D2BFA012092}" type="slidenum">
              <a:rPr lang="en-US" altLang="en-US" smtClean="0"/>
              <a:pPr/>
              <a:t>‹#›</a:t>
            </a:fld>
            <a:endParaRPr lang="en-US" altLang="en-US"/>
          </a:p>
        </p:txBody>
      </p:sp>
    </p:spTree>
    <p:extLst>
      <p:ext uri="{BB962C8B-B14F-4D97-AF65-F5344CB8AC3E}">
        <p14:creationId xmlns:p14="http://schemas.microsoft.com/office/powerpoint/2010/main" val="313650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11E8189-EE61-41D9-A743-193E0638B8B7}" type="slidenum">
              <a:rPr lang="en-US" altLang="en-US" smtClean="0"/>
              <a:pPr/>
              <a:t>‹#›</a:t>
            </a:fld>
            <a:endParaRPr lang="en-US" altLang="en-US"/>
          </a:p>
        </p:txBody>
      </p:sp>
    </p:spTree>
    <p:extLst>
      <p:ext uri="{BB962C8B-B14F-4D97-AF65-F5344CB8AC3E}">
        <p14:creationId xmlns:p14="http://schemas.microsoft.com/office/powerpoint/2010/main" val="345967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934" y="404089"/>
            <a:ext cx="2188696" cy="64320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7846" y="404089"/>
            <a:ext cx="6439208" cy="643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2322791-8E50-4326-B219-9927AE072607}" type="slidenum">
              <a:rPr lang="en-US" altLang="en-US" smtClean="0"/>
              <a:pPr/>
              <a:t>‹#›</a:t>
            </a:fld>
            <a:endParaRPr lang="en-US" altLang="en-US"/>
          </a:p>
        </p:txBody>
      </p:sp>
    </p:spTree>
    <p:extLst>
      <p:ext uri="{BB962C8B-B14F-4D97-AF65-F5344CB8AC3E}">
        <p14:creationId xmlns:p14="http://schemas.microsoft.com/office/powerpoint/2010/main" val="42589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CBBF3A3-251A-4E83-907A-91F595882803}" type="slidenum">
              <a:rPr lang="en-US" altLang="en-US" smtClean="0"/>
              <a:pPr/>
              <a:t>‹#›</a:t>
            </a:fld>
            <a:endParaRPr lang="en-US" altLang="en-US"/>
          </a:p>
        </p:txBody>
      </p:sp>
    </p:spTree>
    <p:extLst>
      <p:ext uri="{BB962C8B-B14F-4D97-AF65-F5344CB8AC3E}">
        <p14:creationId xmlns:p14="http://schemas.microsoft.com/office/powerpoint/2010/main" val="5442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2559" y="1892191"/>
            <a:ext cx="8754785" cy="3157161"/>
          </a:xfrm>
        </p:spPr>
        <p:txBody>
          <a:bodyPr anchor="b"/>
          <a:lstStyle>
            <a:lvl1pPr>
              <a:defRPr sz="6640"/>
            </a:lvl1pPr>
          </a:lstStyle>
          <a:p>
            <a:r>
              <a:rPr lang="en-US"/>
              <a:t>Click to edit Master title style</a:t>
            </a:r>
            <a:endParaRPr lang="en-US" dirty="0"/>
          </a:p>
        </p:txBody>
      </p:sp>
      <p:sp>
        <p:nvSpPr>
          <p:cNvPr id="3" name="Text Placeholder 2"/>
          <p:cNvSpPr>
            <a:spLocks noGrp="1"/>
          </p:cNvSpPr>
          <p:nvPr>
            <p:ph type="body" idx="1"/>
          </p:nvPr>
        </p:nvSpPr>
        <p:spPr>
          <a:xfrm>
            <a:off x="692559" y="5079220"/>
            <a:ext cx="8754785" cy="1660277"/>
          </a:xfrm>
        </p:spPr>
        <p:txBody>
          <a:bodyPr/>
          <a:lstStyle>
            <a:lvl1pPr marL="0" indent="0">
              <a:buNone/>
              <a:defRPr sz="2656">
                <a:solidFill>
                  <a:schemeClr val="tx1"/>
                </a:solidFill>
              </a:defRPr>
            </a:lvl1pPr>
            <a:lvl2pPr marL="505983" indent="0">
              <a:buNone/>
              <a:defRPr sz="2213">
                <a:solidFill>
                  <a:schemeClr val="tx1">
                    <a:tint val="75000"/>
                  </a:schemeClr>
                </a:solidFill>
              </a:defRPr>
            </a:lvl2pPr>
            <a:lvl3pPr marL="1011966" indent="0">
              <a:buNone/>
              <a:defRPr sz="1992">
                <a:solidFill>
                  <a:schemeClr val="tx1">
                    <a:tint val="75000"/>
                  </a:schemeClr>
                </a:solidFill>
              </a:defRPr>
            </a:lvl3pPr>
            <a:lvl4pPr marL="1517950" indent="0">
              <a:buNone/>
              <a:defRPr sz="1771">
                <a:solidFill>
                  <a:schemeClr val="tx1">
                    <a:tint val="75000"/>
                  </a:schemeClr>
                </a:solidFill>
              </a:defRPr>
            </a:lvl4pPr>
            <a:lvl5pPr marL="2023933" indent="0">
              <a:buNone/>
              <a:defRPr sz="1771">
                <a:solidFill>
                  <a:schemeClr val="tx1">
                    <a:tint val="75000"/>
                  </a:schemeClr>
                </a:solidFill>
              </a:defRPr>
            </a:lvl5pPr>
            <a:lvl6pPr marL="2529916" indent="0">
              <a:buNone/>
              <a:defRPr sz="1771">
                <a:solidFill>
                  <a:schemeClr val="tx1">
                    <a:tint val="75000"/>
                  </a:schemeClr>
                </a:solidFill>
              </a:defRPr>
            </a:lvl6pPr>
            <a:lvl7pPr marL="3035899" indent="0">
              <a:buNone/>
              <a:defRPr sz="1771">
                <a:solidFill>
                  <a:schemeClr val="tx1">
                    <a:tint val="75000"/>
                  </a:schemeClr>
                </a:solidFill>
              </a:defRPr>
            </a:lvl7pPr>
            <a:lvl8pPr marL="3541883" indent="0">
              <a:buNone/>
              <a:defRPr sz="1771">
                <a:solidFill>
                  <a:schemeClr val="tx1">
                    <a:tint val="75000"/>
                  </a:schemeClr>
                </a:solidFill>
              </a:defRPr>
            </a:lvl8pPr>
            <a:lvl9pPr marL="4047866" indent="0">
              <a:buNone/>
              <a:defRPr sz="17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38DD4C8-80F3-4E44-BACA-394F003C9BD2}" type="slidenum">
              <a:rPr lang="en-US" altLang="en-US" smtClean="0"/>
              <a:pPr/>
              <a:t>‹#›</a:t>
            </a:fld>
            <a:endParaRPr lang="en-US" altLang="en-US"/>
          </a:p>
        </p:txBody>
      </p:sp>
    </p:spTree>
    <p:extLst>
      <p:ext uri="{BB962C8B-B14F-4D97-AF65-F5344CB8AC3E}">
        <p14:creationId xmlns:p14="http://schemas.microsoft.com/office/powerpoint/2010/main" val="210150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845" y="2020443"/>
            <a:ext cx="4313952"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8678" y="2020443"/>
            <a:ext cx="4313952"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431E38B-8341-4AB4-851B-4794D78D0086}" type="slidenum">
              <a:rPr lang="en-US" altLang="en-US" smtClean="0"/>
              <a:pPr/>
              <a:t>‹#›</a:t>
            </a:fld>
            <a:endParaRPr lang="en-US" altLang="en-US"/>
          </a:p>
        </p:txBody>
      </p:sp>
    </p:spTree>
    <p:extLst>
      <p:ext uri="{BB962C8B-B14F-4D97-AF65-F5344CB8AC3E}">
        <p14:creationId xmlns:p14="http://schemas.microsoft.com/office/powerpoint/2010/main" val="121763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167" y="404090"/>
            <a:ext cx="8754785" cy="14670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168" y="1860565"/>
            <a:ext cx="4294126"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4" name="Content Placeholder 3"/>
          <p:cNvSpPr>
            <a:spLocks noGrp="1"/>
          </p:cNvSpPr>
          <p:nvPr>
            <p:ph sz="half" idx="2"/>
          </p:nvPr>
        </p:nvSpPr>
        <p:spPr>
          <a:xfrm>
            <a:off x="699168" y="2772399"/>
            <a:ext cx="4294126"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38679" y="1860565"/>
            <a:ext cx="4315274" cy="911834"/>
          </a:xfrm>
        </p:spPr>
        <p:txBody>
          <a:bodyPr anchor="b"/>
          <a:lstStyle>
            <a:lvl1pPr marL="0" indent="0">
              <a:buNone/>
              <a:defRPr sz="2656" b="1"/>
            </a:lvl1pPr>
            <a:lvl2pPr marL="505983" indent="0">
              <a:buNone/>
              <a:defRPr sz="2213" b="1"/>
            </a:lvl2pPr>
            <a:lvl3pPr marL="1011966" indent="0">
              <a:buNone/>
              <a:defRPr sz="1992" b="1"/>
            </a:lvl3pPr>
            <a:lvl4pPr marL="1517950" indent="0">
              <a:buNone/>
              <a:defRPr sz="1771" b="1"/>
            </a:lvl4pPr>
            <a:lvl5pPr marL="2023933" indent="0">
              <a:buNone/>
              <a:defRPr sz="1771" b="1"/>
            </a:lvl5pPr>
            <a:lvl6pPr marL="2529916" indent="0">
              <a:buNone/>
              <a:defRPr sz="1771" b="1"/>
            </a:lvl6pPr>
            <a:lvl7pPr marL="3035899" indent="0">
              <a:buNone/>
              <a:defRPr sz="1771" b="1"/>
            </a:lvl7pPr>
            <a:lvl8pPr marL="3541883" indent="0">
              <a:buNone/>
              <a:defRPr sz="1771" b="1"/>
            </a:lvl8pPr>
            <a:lvl9pPr marL="4047866" indent="0">
              <a:buNone/>
              <a:defRPr sz="1771" b="1"/>
            </a:lvl9pPr>
          </a:lstStyle>
          <a:p>
            <a:pPr lvl="0"/>
            <a:r>
              <a:rPr lang="en-US"/>
              <a:t>Click to edit Master text styles</a:t>
            </a:r>
          </a:p>
        </p:txBody>
      </p:sp>
      <p:sp>
        <p:nvSpPr>
          <p:cNvPr id="6" name="Content Placeholder 5"/>
          <p:cNvSpPr>
            <a:spLocks noGrp="1"/>
          </p:cNvSpPr>
          <p:nvPr>
            <p:ph sz="quarter" idx="4"/>
          </p:nvPr>
        </p:nvSpPr>
        <p:spPr>
          <a:xfrm>
            <a:off x="5138679" y="2772399"/>
            <a:ext cx="4315274"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20F7305-1D55-4D42-A3BC-B0763D12894C}" type="slidenum">
              <a:rPr lang="en-US" altLang="en-US" smtClean="0"/>
              <a:pPr/>
              <a:t>‹#›</a:t>
            </a:fld>
            <a:endParaRPr lang="en-US" altLang="en-US"/>
          </a:p>
        </p:txBody>
      </p:sp>
    </p:spTree>
    <p:extLst>
      <p:ext uri="{BB962C8B-B14F-4D97-AF65-F5344CB8AC3E}">
        <p14:creationId xmlns:p14="http://schemas.microsoft.com/office/powerpoint/2010/main" val="19365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2E3C4F3-6CBC-4AAD-A299-176A8B94A7DD}" type="slidenum">
              <a:rPr lang="en-US" altLang="en-US" smtClean="0"/>
              <a:pPr/>
              <a:t>‹#›</a:t>
            </a:fld>
            <a:endParaRPr lang="en-US" altLang="en-US"/>
          </a:p>
        </p:txBody>
      </p:sp>
    </p:spTree>
    <p:extLst>
      <p:ext uri="{BB962C8B-B14F-4D97-AF65-F5344CB8AC3E}">
        <p14:creationId xmlns:p14="http://schemas.microsoft.com/office/powerpoint/2010/main" val="259360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553302B3-4004-44D2-A38C-95C015A12FD4}" type="slidenum">
              <a:rPr lang="en-US" altLang="en-US" smtClean="0"/>
              <a:pPr/>
              <a:t>‹#›</a:t>
            </a:fld>
            <a:endParaRPr lang="en-US" altLang="en-US"/>
          </a:p>
        </p:txBody>
      </p:sp>
    </p:spTree>
    <p:extLst>
      <p:ext uri="{BB962C8B-B14F-4D97-AF65-F5344CB8AC3E}">
        <p14:creationId xmlns:p14="http://schemas.microsoft.com/office/powerpoint/2010/main" val="261104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167" y="505989"/>
            <a:ext cx="3273792" cy="1770962"/>
          </a:xfrm>
        </p:spPr>
        <p:txBody>
          <a:bodyPr anchor="b"/>
          <a:lstStyle>
            <a:lvl1pPr>
              <a:defRPr sz="3541"/>
            </a:lvl1pPr>
          </a:lstStyle>
          <a:p>
            <a:r>
              <a:rPr lang="en-US"/>
              <a:t>Click to edit Master title style</a:t>
            </a:r>
            <a:endParaRPr lang="en-US" dirty="0"/>
          </a:p>
        </p:txBody>
      </p:sp>
      <p:sp>
        <p:nvSpPr>
          <p:cNvPr id="3" name="Content Placeholder 2"/>
          <p:cNvSpPr>
            <a:spLocks noGrp="1"/>
          </p:cNvSpPr>
          <p:nvPr>
            <p:ph idx="1"/>
          </p:nvPr>
        </p:nvSpPr>
        <p:spPr>
          <a:xfrm>
            <a:off x="4315274" y="1092798"/>
            <a:ext cx="5138678" cy="5393704"/>
          </a:xfrm>
        </p:spPr>
        <p:txBody>
          <a:bodyPr/>
          <a:lstStyle>
            <a:lvl1pPr>
              <a:defRPr sz="3541"/>
            </a:lvl1pPr>
            <a:lvl2pPr>
              <a:defRPr sz="3099"/>
            </a:lvl2pPr>
            <a:lvl3pPr>
              <a:defRPr sz="2656"/>
            </a:lvl3pPr>
            <a:lvl4pPr>
              <a:defRPr sz="2213"/>
            </a:lvl4pPr>
            <a:lvl5pPr>
              <a:defRPr sz="2213"/>
            </a:lvl5pPr>
            <a:lvl6pPr>
              <a:defRPr sz="2213"/>
            </a:lvl6pPr>
            <a:lvl7pPr>
              <a:defRPr sz="2213"/>
            </a:lvl7pPr>
            <a:lvl8pPr>
              <a:defRPr sz="2213"/>
            </a:lvl8pPr>
            <a:lvl9pPr>
              <a:defRPr sz="22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167" y="2276951"/>
            <a:ext cx="3273792"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20E744C-3C80-439E-8EC2-2903D80E6E22}" type="slidenum">
              <a:rPr lang="en-US" altLang="en-US" smtClean="0"/>
              <a:pPr/>
              <a:t>‹#›</a:t>
            </a:fld>
            <a:endParaRPr lang="en-US" altLang="en-US"/>
          </a:p>
        </p:txBody>
      </p:sp>
    </p:spTree>
    <p:extLst>
      <p:ext uri="{BB962C8B-B14F-4D97-AF65-F5344CB8AC3E}">
        <p14:creationId xmlns:p14="http://schemas.microsoft.com/office/powerpoint/2010/main" val="128236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167" y="505989"/>
            <a:ext cx="3273792" cy="1770962"/>
          </a:xfrm>
        </p:spPr>
        <p:txBody>
          <a:bodyPr anchor="b"/>
          <a:lstStyle>
            <a:lvl1pPr>
              <a:defRPr sz="3541"/>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5274" y="1092798"/>
            <a:ext cx="5138678" cy="5393704"/>
          </a:xfrm>
        </p:spPr>
        <p:txBody>
          <a:bodyPr anchor="t"/>
          <a:lstStyle>
            <a:lvl1pPr marL="0" indent="0">
              <a:buNone/>
              <a:defRPr sz="3541"/>
            </a:lvl1pPr>
            <a:lvl2pPr marL="505983" indent="0">
              <a:buNone/>
              <a:defRPr sz="3099"/>
            </a:lvl2pPr>
            <a:lvl3pPr marL="1011966" indent="0">
              <a:buNone/>
              <a:defRPr sz="2656"/>
            </a:lvl3pPr>
            <a:lvl4pPr marL="1517950" indent="0">
              <a:buNone/>
              <a:defRPr sz="2213"/>
            </a:lvl4pPr>
            <a:lvl5pPr marL="2023933" indent="0">
              <a:buNone/>
              <a:defRPr sz="2213"/>
            </a:lvl5pPr>
            <a:lvl6pPr marL="2529916" indent="0">
              <a:buNone/>
              <a:defRPr sz="2213"/>
            </a:lvl6pPr>
            <a:lvl7pPr marL="3035899" indent="0">
              <a:buNone/>
              <a:defRPr sz="2213"/>
            </a:lvl7pPr>
            <a:lvl8pPr marL="3541883" indent="0">
              <a:buNone/>
              <a:defRPr sz="2213"/>
            </a:lvl8pPr>
            <a:lvl9pPr marL="4047866" indent="0">
              <a:buNone/>
              <a:defRPr sz="2213"/>
            </a:lvl9pPr>
          </a:lstStyle>
          <a:p>
            <a:r>
              <a:rPr lang="en-US"/>
              <a:t>Click icon to add picture</a:t>
            </a:r>
            <a:endParaRPr lang="en-US" dirty="0"/>
          </a:p>
        </p:txBody>
      </p:sp>
      <p:sp>
        <p:nvSpPr>
          <p:cNvPr id="4" name="Text Placeholder 3"/>
          <p:cNvSpPr>
            <a:spLocks noGrp="1"/>
          </p:cNvSpPr>
          <p:nvPr>
            <p:ph type="body" sz="half" idx="2"/>
          </p:nvPr>
        </p:nvSpPr>
        <p:spPr>
          <a:xfrm>
            <a:off x="699167" y="2276951"/>
            <a:ext cx="3273792" cy="4218334"/>
          </a:xfrm>
        </p:spPr>
        <p:txBody>
          <a:bodyPr/>
          <a:lstStyle>
            <a:lvl1pPr marL="0" indent="0">
              <a:buNone/>
              <a:defRPr sz="1771"/>
            </a:lvl1pPr>
            <a:lvl2pPr marL="505983" indent="0">
              <a:buNone/>
              <a:defRPr sz="1549"/>
            </a:lvl2pPr>
            <a:lvl3pPr marL="1011966" indent="0">
              <a:buNone/>
              <a:defRPr sz="1328"/>
            </a:lvl3pPr>
            <a:lvl4pPr marL="1517950" indent="0">
              <a:buNone/>
              <a:defRPr sz="1107"/>
            </a:lvl4pPr>
            <a:lvl5pPr marL="2023933" indent="0">
              <a:buNone/>
              <a:defRPr sz="1107"/>
            </a:lvl5pPr>
            <a:lvl6pPr marL="2529916" indent="0">
              <a:buNone/>
              <a:defRPr sz="1107"/>
            </a:lvl6pPr>
            <a:lvl7pPr marL="3035899" indent="0">
              <a:buNone/>
              <a:defRPr sz="1107"/>
            </a:lvl7pPr>
            <a:lvl8pPr marL="3541883" indent="0">
              <a:buNone/>
              <a:defRPr sz="1107"/>
            </a:lvl8pPr>
            <a:lvl9pPr marL="4047866" indent="0">
              <a:buNone/>
              <a:defRPr sz="110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0A48B0F-4FD0-4266-A228-80CD9B554C5D}" type="slidenum">
              <a:rPr lang="en-US" altLang="en-US" smtClean="0"/>
              <a:pPr/>
              <a:t>‹#›</a:t>
            </a:fld>
            <a:endParaRPr lang="en-US" altLang="en-US"/>
          </a:p>
        </p:txBody>
      </p:sp>
    </p:spTree>
    <p:extLst>
      <p:ext uri="{BB962C8B-B14F-4D97-AF65-F5344CB8AC3E}">
        <p14:creationId xmlns:p14="http://schemas.microsoft.com/office/powerpoint/2010/main" val="371135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7845" y="404090"/>
            <a:ext cx="8754785" cy="14670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7845" y="2020443"/>
            <a:ext cx="8754785" cy="4815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7845" y="7034657"/>
            <a:ext cx="2283857" cy="404089"/>
          </a:xfrm>
          <a:prstGeom prst="rect">
            <a:avLst/>
          </a:prstGeom>
        </p:spPr>
        <p:txBody>
          <a:bodyPr vert="horz" lIns="91440" tIns="45720" rIns="91440" bIns="45720" rtlCol="0" anchor="ctr"/>
          <a:lstStyle>
            <a:lvl1pPr algn="l">
              <a:defRPr sz="1328">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362345" y="7034657"/>
            <a:ext cx="3425785" cy="404089"/>
          </a:xfrm>
          <a:prstGeom prst="rect">
            <a:avLst/>
          </a:prstGeom>
        </p:spPr>
        <p:txBody>
          <a:bodyPr vert="horz" lIns="91440" tIns="45720" rIns="91440" bIns="45720" rtlCol="0" anchor="ctr"/>
          <a:lstStyle>
            <a:lvl1pPr algn="ctr">
              <a:defRPr sz="1328">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7168773" y="7034657"/>
            <a:ext cx="2283857" cy="404089"/>
          </a:xfrm>
          <a:prstGeom prst="rect">
            <a:avLst/>
          </a:prstGeom>
        </p:spPr>
        <p:txBody>
          <a:bodyPr vert="horz" lIns="91440" tIns="45720" rIns="91440" bIns="45720" rtlCol="0" anchor="ctr"/>
          <a:lstStyle>
            <a:lvl1pPr algn="r">
              <a:defRPr sz="1328">
                <a:solidFill>
                  <a:schemeClr val="tx1">
                    <a:tint val="75000"/>
                  </a:schemeClr>
                </a:solidFill>
              </a:defRPr>
            </a:lvl1pPr>
          </a:lstStyle>
          <a:p>
            <a:fld id="{706C430F-FF24-4187-A5C7-1576A0B0D12C}" type="slidenum">
              <a:rPr lang="en-US" altLang="en-US" smtClean="0"/>
              <a:pPr/>
              <a:t>‹#›</a:t>
            </a:fld>
            <a:endParaRPr lang="en-US" altLang="en-US"/>
          </a:p>
        </p:txBody>
      </p:sp>
    </p:spTree>
    <p:extLst>
      <p:ext uri="{BB962C8B-B14F-4D97-AF65-F5344CB8AC3E}">
        <p14:creationId xmlns:p14="http://schemas.microsoft.com/office/powerpoint/2010/main" val="93300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1966" rtl="0" eaLnBrk="1" latinLnBrk="0" hangingPunct="1">
        <a:lnSpc>
          <a:spcPct val="90000"/>
        </a:lnSpc>
        <a:spcBef>
          <a:spcPct val="0"/>
        </a:spcBef>
        <a:buNone/>
        <a:defRPr sz="4869" kern="1200">
          <a:solidFill>
            <a:schemeClr val="tx1"/>
          </a:solidFill>
          <a:latin typeface="+mj-lt"/>
          <a:ea typeface="+mj-ea"/>
          <a:cs typeface="+mj-cs"/>
        </a:defRPr>
      </a:lvl1pPr>
    </p:titleStyle>
    <p:bodyStyle>
      <a:lvl1pPr marL="252992" indent="-252992" algn="l" defTabSz="1011966" rtl="0" eaLnBrk="1" latinLnBrk="0" hangingPunct="1">
        <a:lnSpc>
          <a:spcPct val="90000"/>
        </a:lnSpc>
        <a:spcBef>
          <a:spcPts val="1107"/>
        </a:spcBef>
        <a:buFont typeface="Arial" panose="020B0604020202020204" pitchFamily="34" charset="0"/>
        <a:buChar char="•"/>
        <a:defRPr sz="3099" kern="1200">
          <a:solidFill>
            <a:schemeClr val="tx1"/>
          </a:solidFill>
          <a:latin typeface="+mn-lt"/>
          <a:ea typeface="+mn-ea"/>
          <a:cs typeface="+mn-cs"/>
        </a:defRPr>
      </a:lvl1pPr>
      <a:lvl2pPr marL="758975" indent="-252992" algn="l" defTabSz="1011966" rtl="0" eaLnBrk="1" latinLnBrk="0" hangingPunct="1">
        <a:lnSpc>
          <a:spcPct val="90000"/>
        </a:lnSpc>
        <a:spcBef>
          <a:spcPts val="553"/>
        </a:spcBef>
        <a:buFont typeface="Arial" panose="020B0604020202020204" pitchFamily="34" charset="0"/>
        <a:buChar char="•"/>
        <a:defRPr sz="2656" kern="1200">
          <a:solidFill>
            <a:schemeClr val="tx1"/>
          </a:solidFill>
          <a:latin typeface="+mn-lt"/>
          <a:ea typeface="+mn-ea"/>
          <a:cs typeface="+mn-cs"/>
        </a:defRPr>
      </a:lvl2pPr>
      <a:lvl3pPr marL="1264958" indent="-252992" algn="l" defTabSz="1011966" rtl="0" eaLnBrk="1" latinLnBrk="0" hangingPunct="1">
        <a:lnSpc>
          <a:spcPct val="90000"/>
        </a:lnSpc>
        <a:spcBef>
          <a:spcPts val="553"/>
        </a:spcBef>
        <a:buFont typeface="Arial" panose="020B0604020202020204" pitchFamily="34" charset="0"/>
        <a:buChar char="•"/>
        <a:defRPr sz="2213" kern="1200">
          <a:solidFill>
            <a:schemeClr val="tx1"/>
          </a:solidFill>
          <a:latin typeface="+mn-lt"/>
          <a:ea typeface="+mn-ea"/>
          <a:cs typeface="+mn-cs"/>
        </a:defRPr>
      </a:lvl3pPr>
      <a:lvl4pPr marL="177094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4pPr>
      <a:lvl5pPr marL="2276925"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p:bodyStyle>
    <p:otherStyle>
      <a:defPPr>
        <a:defRPr lang="en-US"/>
      </a:defPPr>
      <a:lvl1pPr marL="0" algn="l" defTabSz="1011966" rtl="0" eaLnBrk="1" latinLnBrk="0" hangingPunct="1">
        <a:defRPr sz="1992" kern="1200">
          <a:solidFill>
            <a:schemeClr val="tx1"/>
          </a:solidFill>
          <a:latin typeface="+mn-lt"/>
          <a:ea typeface="+mn-ea"/>
          <a:cs typeface="+mn-cs"/>
        </a:defRPr>
      </a:lvl1pPr>
      <a:lvl2pPr marL="505983" algn="l" defTabSz="1011966" rtl="0" eaLnBrk="1" latinLnBrk="0" hangingPunct="1">
        <a:defRPr sz="1992" kern="1200">
          <a:solidFill>
            <a:schemeClr val="tx1"/>
          </a:solidFill>
          <a:latin typeface="+mn-lt"/>
          <a:ea typeface="+mn-ea"/>
          <a:cs typeface="+mn-cs"/>
        </a:defRPr>
      </a:lvl2pPr>
      <a:lvl3pPr marL="1011966" algn="l" defTabSz="1011966" rtl="0" eaLnBrk="1" latinLnBrk="0" hangingPunct="1">
        <a:defRPr sz="1992" kern="1200">
          <a:solidFill>
            <a:schemeClr val="tx1"/>
          </a:solidFill>
          <a:latin typeface="+mn-lt"/>
          <a:ea typeface="+mn-ea"/>
          <a:cs typeface="+mn-cs"/>
        </a:defRPr>
      </a:lvl3pPr>
      <a:lvl4pPr marL="1517950" algn="l" defTabSz="1011966" rtl="0" eaLnBrk="1" latinLnBrk="0" hangingPunct="1">
        <a:defRPr sz="1992" kern="1200">
          <a:solidFill>
            <a:schemeClr val="tx1"/>
          </a:solidFill>
          <a:latin typeface="+mn-lt"/>
          <a:ea typeface="+mn-ea"/>
          <a:cs typeface="+mn-cs"/>
        </a:defRPr>
      </a:lvl4pPr>
      <a:lvl5pPr marL="2023933" algn="l" defTabSz="1011966" rtl="0" eaLnBrk="1" latinLnBrk="0" hangingPunct="1">
        <a:defRPr sz="1992" kern="1200">
          <a:solidFill>
            <a:schemeClr val="tx1"/>
          </a:solidFill>
          <a:latin typeface="+mn-lt"/>
          <a:ea typeface="+mn-ea"/>
          <a:cs typeface="+mn-cs"/>
        </a:defRPr>
      </a:lvl5pPr>
      <a:lvl6pPr marL="2529916" algn="l" defTabSz="1011966" rtl="0" eaLnBrk="1" latinLnBrk="0" hangingPunct="1">
        <a:defRPr sz="1992" kern="1200">
          <a:solidFill>
            <a:schemeClr val="tx1"/>
          </a:solidFill>
          <a:latin typeface="+mn-lt"/>
          <a:ea typeface="+mn-ea"/>
          <a:cs typeface="+mn-cs"/>
        </a:defRPr>
      </a:lvl6pPr>
      <a:lvl7pPr marL="3035899" algn="l" defTabSz="1011966" rtl="0" eaLnBrk="1" latinLnBrk="0" hangingPunct="1">
        <a:defRPr sz="1992" kern="1200">
          <a:solidFill>
            <a:schemeClr val="tx1"/>
          </a:solidFill>
          <a:latin typeface="+mn-lt"/>
          <a:ea typeface="+mn-ea"/>
          <a:cs typeface="+mn-cs"/>
        </a:defRPr>
      </a:lvl7pPr>
      <a:lvl8pPr marL="3541883" algn="l" defTabSz="1011966" rtl="0" eaLnBrk="1" latinLnBrk="0" hangingPunct="1">
        <a:defRPr sz="1992" kern="1200">
          <a:solidFill>
            <a:schemeClr val="tx1"/>
          </a:solidFill>
          <a:latin typeface="+mn-lt"/>
          <a:ea typeface="+mn-ea"/>
          <a:cs typeface="+mn-cs"/>
        </a:defRPr>
      </a:lvl8pPr>
      <a:lvl9pPr marL="4047866" algn="l" defTabSz="1011966" rtl="0" eaLnBrk="1" latinLnBrk="0" hangingPunct="1">
        <a:defRPr sz="1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150475"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ctrTitle"/>
          </p:nvPr>
        </p:nvSpPr>
        <p:spPr>
          <a:xfrm>
            <a:off x="697845" y="5041138"/>
            <a:ext cx="5743551" cy="1907005"/>
          </a:xfrm>
        </p:spPr>
        <p:txBody>
          <a:bodyPr anchor="ctr">
            <a:normAutofit/>
          </a:bodyPr>
          <a:lstStyle/>
          <a:p>
            <a:pPr algn="r"/>
            <a:r>
              <a:rPr lang="id-ID"/>
              <a:t>BAB IV</a:t>
            </a:r>
          </a:p>
        </p:txBody>
      </p:sp>
      <p:sp>
        <p:nvSpPr>
          <p:cNvPr id="3" name="Subtitle 2"/>
          <p:cNvSpPr>
            <a:spLocks noGrp="1"/>
          </p:cNvSpPr>
          <p:nvPr>
            <p:ph type="subTitle" idx="1"/>
          </p:nvPr>
        </p:nvSpPr>
        <p:spPr>
          <a:xfrm>
            <a:off x="6834662" y="5041138"/>
            <a:ext cx="3065104" cy="1907005"/>
          </a:xfrm>
        </p:spPr>
        <p:txBody>
          <a:bodyPr anchor="ctr">
            <a:normAutofit/>
          </a:bodyPr>
          <a:lstStyle/>
          <a:p>
            <a:pPr algn="l"/>
            <a:r>
              <a:rPr lang="en-US" sz="2500" b="1" dirty="0"/>
              <a:t>MENGINTEGRASIKAN IMAN, ISLAM, DAN IHSAN DALAM MEMBENTUK INSAN KAMIL</a:t>
            </a:r>
            <a:endParaRPr lang="id-ID" sz="2500" dirty="0"/>
          </a:p>
          <a:p>
            <a:pPr algn="l"/>
            <a:endParaRPr lang="id-ID" sz="2500" dirty="0"/>
          </a:p>
        </p:txBody>
      </p:sp>
      <p:sp>
        <p:nvSpPr>
          <p:cNvPr id="17" name="Oval 9">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012" y="1463749"/>
            <a:ext cx="1868080" cy="18624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9" name="Oval 11">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26517" y="2996098"/>
            <a:ext cx="801244" cy="7988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0" name="Oval 13">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7522" y="2881042"/>
            <a:ext cx="244516" cy="2437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5587" y="0"/>
            <a:ext cx="5344889" cy="3794918"/>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638031" y="5286635"/>
            <a:ext cx="0" cy="1442069"/>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2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r>
              <a:rPr lang="en-US" dirty="0" smtClean="0"/>
              <a:t> </a:t>
            </a:r>
            <a:r>
              <a:rPr lang="en-US" dirty="0" err="1" smtClean="0"/>
              <a:t>Iman</a:t>
            </a:r>
            <a:endParaRPr lang="en-US" dirty="0"/>
          </a:p>
        </p:txBody>
      </p:sp>
      <p:sp>
        <p:nvSpPr>
          <p:cNvPr id="3" name="Content Placeholder 2"/>
          <p:cNvSpPr>
            <a:spLocks noGrp="1"/>
          </p:cNvSpPr>
          <p:nvPr>
            <p:ph idx="1"/>
          </p:nvPr>
        </p:nvSpPr>
        <p:spPr/>
        <p:txBody>
          <a:bodyPr>
            <a:normAutofit/>
          </a:bodyPr>
          <a:lstStyle/>
          <a:p>
            <a:pPr algn="just"/>
            <a:r>
              <a:rPr lang="en-US" sz="3200" dirty="0" err="1" smtClean="0"/>
              <a:t>Menurut</a:t>
            </a:r>
            <a:r>
              <a:rPr lang="en-US" sz="3200" dirty="0" smtClean="0"/>
              <a:t> </a:t>
            </a:r>
            <a:r>
              <a:rPr lang="en-US" sz="3200" dirty="0" err="1" smtClean="0"/>
              <a:t>Syaikh</a:t>
            </a:r>
            <a:r>
              <a:rPr lang="en-US" sz="3200" dirty="0" smtClean="0"/>
              <a:t> Muhammad bin </a:t>
            </a:r>
            <a:r>
              <a:rPr lang="en-US" sz="3200" dirty="0" err="1" smtClean="0"/>
              <a:t>Shalih</a:t>
            </a:r>
            <a:r>
              <a:rPr lang="en-US" sz="3200" dirty="0" smtClean="0"/>
              <a:t> </a:t>
            </a:r>
            <a:r>
              <a:rPr lang="en-US" sz="3200" dirty="0" err="1" smtClean="0"/>
              <a:t>Al’Utsaimin</a:t>
            </a:r>
            <a:r>
              <a:rPr lang="en-US" sz="3200" dirty="0" smtClean="0"/>
              <a:t> </a:t>
            </a:r>
            <a:r>
              <a:rPr lang="en-US" sz="3200" dirty="0" err="1" smtClean="0"/>
              <a:t>iman</a:t>
            </a:r>
            <a:r>
              <a:rPr lang="en-US" sz="3200" dirty="0" smtClean="0"/>
              <a:t> </a:t>
            </a:r>
            <a:r>
              <a:rPr lang="en-US" sz="3200" dirty="0" err="1" smtClean="0"/>
              <a:t>secara</a:t>
            </a:r>
            <a:r>
              <a:rPr lang="en-US" sz="3200" dirty="0" smtClean="0"/>
              <a:t> </a:t>
            </a:r>
            <a:r>
              <a:rPr lang="en-US" sz="3200" dirty="0" err="1" smtClean="0"/>
              <a:t>bahasa</a:t>
            </a:r>
            <a:r>
              <a:rPr lang="en-US" sz="3200" dirty="0" smtClean="0"/>
              <a:t> </a:t>
            </a:r>
            <a:r>
              <a:rPr lang="en-US" sz="3200" dirty="0" err="1" smtClean="0"/>
              <a:t>adalah</a:t>
            </a:r>
            <a:r>
              <a:rPr lang="en-US" sz="3200" dirty="0" smtClean="0"/>
              <a:t> </a:t>
            </a:r>
            <a:r>
              <a:rPr lang="en-US" sz="3200" b="1" dirty="0" err="1" smtClean="0"/>
              <a:t>pengakuan</a:t>
            </a:r>
            <a:r>
              <a:rPr lang="en-US" sz="3200" b="1" dirty="0" smtClean="0"/>
              <a:t> yang </a:t>
            </a:r>
            <a:r>
              <a:rPr lang="en-US" sz="3200" b="1" dirty="0" err="1" smtClean="0"/>
              <a:t>melahirkan</a:t>
            </a:r>
            <a:r>
              <a:rPr lang="en-US" sz="3200" b="1" dirty="0" smtClean="0"/>
              <a:t> </a:t>
            </a:r>
            <a:r>
              <a:rPr lang="en-US" sz="3200" b="1" dirty="0" err="1" smtClean="0"/>
              <a:t>sikap</a:t>
            </a:r>
            <a:r>
              <a:rPr lang="en-US" sz="3200" b="1" dirty="0" smtClean="0"/>
              <a:t> </a:t>
            </a:r>
            <a:r>
              <a:rPr lang="en-US" sz="3200" b="1" dirty="0" err="1" smtClean="0"/>
              <a:t>menerima</a:t>
            </a:r>
            <a:r>
              <a:rPr lang="en-US" sz="3200" b="1" dirty="0" smtClean="0"/>
              <a:t> </a:t>
            </a:r>
            <a:r>
              <a:rPr lang="en-US" sz="3200" b="1" dirty="0" err="1" smtClean="0"/>
              <a:t>dan</a:t>
            </a:r>
            <a:r>
              <a:rPr lang="en-US" sz="3200" b="1" dirty="0" smtClean="0"/>
              <a:t> </a:t>
            </a:r>
            <a:r>
              <a:rPr lang="en-US" sz="3200" b="1" dirty="0" err="1" smtClean="0"/>
              <a:t>tunduk</a:t>
            </a:r>
            <a:r>
              <a:rPr lang="en-US" sz="3200" dirty="0" smtClean="0"/>
              <a:t>.</a:t>
            </a:r>
          </a:p>
          <a:p>
            <a:pPr algn="just"/>
            <a:r>
              <a:rPr lang="en-US" sz="3200" dirty="0" err="1" smtClean="0"/>
              <a:t>Secara</a:t>
            </a:r>
            <a:r>
              <a:rPr lang="en-US" sz="3200" dirty="0" smtClean="0"/>
              <a:t> </a:t>
            </a:r>
            <a:r>
              <a:rPr lang="en-US" sz="3200" dirty="0" err="1" smtClean="0"/>
              <a:t>istilah</a:t>
            </a:r>
            <a:r>
              <a:rPr lang="en-US" sz="3200" dirty="0" smtClean="0"/>
              <a:t> </a:t>
            </a:r>
            <a:r>
              <a:rPr lang="en-US" sz="3200" dirty="0" err="1" smtClean="0"/>
              <a:t>menurut</a:t>
            </a:r>
            <a:r>
              <a:rPr lang="en-US" sz="3200" dirty="0" smtClean="0"/>
              <a:t> Imam Malik, </a:t>
            </a:r>
            <a:r>
              <a:rPr lang="en-US" sz="3200" dirty="0" err="1" smtClean="0"/>
              <a:t>AsSyafii</a:t>
            </a:r>
            <a:r>
              <a:rPr lang="en-US" sz="3200" dirty="0" smtClean="0"/>
              <a:t>, Ahmad, </a:t>
            </a:r>
            <a:r>
              <a:rPr lang="en-US" sz="3200" dirty="0" err="1" smtClean="0"/>
              <a:t>AlAuzai</a:t>
            </a:r>
            <a:r>
              <a:rPr lang="en-US" sz="3200" dirty="0" smtClean="0"/>
              <a:t>, </a:t>
            </a:r>
            <a:r>
              <a:rPr lang="en-US" sz="3200" dirty="0" err="1" smtClean="0"/>
              <a:t>berarti</a:t>
            </a:r>
            <a:r>
              <a:rPr lang="en-US" sz="3200" dirty="0" smtClean="0"/>
              <a:t> </a:t>
            </a:r>
            <a:r>
              <a:rPr lang="en-US" sz="3200" b="1" dirty="0" err="1" smtClean="0"/>
              <a:t>pembenaran</a:t>
            </a:r>
            <a:r>
              <a:rPr lang="en-US" sz="3200" b="1" dirty="0" smtClean="0"/>
              <a:t> </a:t>
            </a:r>
            <a:r>
              <a:rPr lang="en-US" sz="3200" b="1" dirty="0" err="1" smtClean="0"/>
              <a:t>dengan</a:t>
            </a:r>
            <a:r>
              <a:rPr lang="en-US" sz="3200" b="1" dirty="0" smtClean="0"/>
              <a:t> </a:t>
            </a:r>
            <a:r>
              <a:rPr lang="en-US" sz="3200" b="1" dirty="0" err="1" smtClean="0"/>
              <a:t>hati</a:t>
            </a:r>
            <a:r>
              <a:rPr lang="en-US" sz="3200" b="1" dirty="0" smtClean="0"/>
              <a:t>, </a:t>
            </a:r>
            <a:r>
              <a:rPr lang="en-US" sz="3200" b="1" dirty="0" err="1" smtClean="0"/>
              <a:t>pengakuan</a:t>
            </a:r>
            <a:r>
              <a:rPr lang="en-US" sz="3200" b="1" dirty="0" smtClean="0"/>
              <a:t> </a:t>
            </a:r>
            <a:r>
              <a:rPr lang="en-US" sz="3200" b="1" dirty="0" err="1" smtClean="0"/>
              <a:t>dengan</a:t>
            </a:r>
            <a:r>
              <a:rPr lang="en-US" sz="3200" b="1" dirty="0" smtClean="0"/>
              <a:t> </a:t>
            </a:r>
            <a:r>
              <a:rPr lang="en-US" sz="3200" b="1" dirty="0" err="1" smtClean="0"/>
              <a:t>lisan</a:t>
            </a:r>
            <a:r>
              <a:rPr lang="en-US" sz="3200" b="1" dirty="0" smtClean="0"/>
              <a:t>, </a:t>
            </a:r>
            <a:r>
              <a:rPr lang="en-US" sz="3200" b="1" dirty="0" err="1" smtClean="0"/>
              <a:t>dan</a:t>
            </a:r>
            <a:r>
              <a:rPr lang="en-US" sz="3200" b="1" dirty="0" smtClean="0"/>
              <a:t> </a:t>
            </a:r>
            <a:r>
              <a:rPr lang="en-US" sz="3200" b="1" dirty="0" err="1" smtClean="0"/>
              <a:t>amal</a:t>
            </a:r>
            <a:r>
              <a:rPr lang="en-US" sz="3200" b="1" dirty="0" smtClean="0"/>
              <a:t> </a:t>
            </a:r>
            <a:r>
              <a:rPr lang="en-US" sz="3200" b="1" dirty="0" err="1" smtClean="0"/>
              <a:t>dengan</a:t>
            </a:r>
            <a:r>
              <a:rPr lang="en-US" sz="3200" b="1" dirty="0" smtClean="0"/>
              <a:t> </a:t>
            </a:r>
            <a:r>
              <a:rPr lang="en-US" sz="3200" b="1" dirty="0" err="1" smtClean="0"/>
              <a:t>anggota</a:t>
            </a:r>
            <a:r>
              <a:rPr lang="en-US" sz="3200" b="1" dirty="0" smtClean="0"/>
              <a:t> </a:t>
            </a:r>
            <a:r>
              <a:rPr lang="en-US" sz="3200" b="1" dirty="0" err="1" smtClean="0"/>
              <a:t>badan</a:t>
            </a:r>
            <a:r>
              <a:rPr lang="en-US" sz="3200" b="1" dirty="0" smtClean="0"/>
              <a:t>.</a:t>
            </a:r>
            <a:endParaRPr lang="en-US" sz="3200" b="1" dirty="0"/>
          </a:p>
        </p:txBody>
      </p:sp>
    </p:spTree>
    <p:extLst>
      <p:ext uri="{BB962C8B-B14F-4D97-AF65-F5344CB8AC3E}">
        <p14:creationId xmlns:p14="http://schemas.microsoft.com/office/powerpoint/2010/main" val="321257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r>
              <a:rPr lang="en-US" dirty="0" smtClean="0"/>
              <a:t> </a:t>
            </a:r>
            <a:r>
              <a:rPr lang="en-US" dirty="0" err="1" smtClean="0"/>
              <a:t>Iman</a:t>
            </a:r>
            <a:endParaRPr lang="en-US" dirty="0"/>
          </a:p>
        </p:txBody>
      </p:sp>
      <p:sp>
        <p:nvSpPr>
          <p:cNvPr id="3" name="Content Placeholder 2"/>
          <p:cNvSpPr>
            <a:spLocks noGrp="1"/>
          </p:cNvSpPr>
          <p:nvPr>
            <p:ph idx="1"/>
          </p:nvPr>
        </p:nvSpPr>
        <p:spPr/>
        <p:txBody>
          <a:bodyPr/>
          <a:lstStyle/>
          <a:p>
            <a:pPr algn="just"/>
            <a:r>
              <a:rPr lang="en-US" sz="4400" dirty="0" err="1" smtClean="0"/>
              <a:t>Menurut</a:t>
            </a:r>
            <a:r>
              <a:rPr lang="en-US" sz="4400" dirty="0" smtClean="0"/>
              <a:t> </a:t>
            </a:r>
            <a:r>
              <a:rPr lang="en-US" sz="4400" dirty="0" err="1" smtClean="0"/>
              <a:t>AsSyafi’I</a:t>
            </a:r>
            <a:r>
              <a:rPr lang="en-US" sz="4400" dirty="0" smtClean="0"/>
              <a:t> </a:t>
            </a:r>
            <a:r>
              <a:rPr lang="en-US" sz="4400" dirty="0" err="1" smtClean="0"/>
              <a:t>iman</a:t>
            </a:r>
            <a:r>
              <a:rPr lang="en-US" sz="4400" dirty="0" smtClean="0"/>
              <a:t> </a:t>
            </a:r>
            <a:r>
              <a:rPr lang="en-US" sz="4400" dirty="0" err="1" smtClean="0"/>
              <a:t>meliputi</a:t>
            </a:r>
            <a:r>
              <a:rPr lang="en-US" sz="4400" dirty="0" smtClean="0"/>
              <a:t> </a:t>
            </a:r>
            <a:r>
              <a:rPr lang="en-US" sz="4400" dirty="0" err="1" smtClean="0"/>
              <a:t>perkataan</a:t>
            </a:r>
            <a:r>
              <a:rPr lang="en-US" sz="4400" dirty="0" smtClean="0"/>
              <a:t> </a:t>
            </a:r>
            <a:r>
              <a:rPr lang="en-US" sz="4400" dirty="0" err="1" smtClean="0"/>
              <a:t>dan</a:t>
            </a:r>
            <a:r>
              <a:rPr lang="en-US" sz="4400" dirty="0" smtClean="0"/>
              <a:t> </a:t>
            </a:r>
            <a:r>
              <a:rPr lang="en-US" sz="4400" dirty="0" err="1" smtClean="0"/>
              <a:t>perbuatan</a:t>
            </a:r>
            <a:r>
              <a:rPr lang="en-US" sz="4400" dirty="0" smtClean="0"/>
              <a:t>. </a:t>
            </a:r>
            <a:r>
              <a:rPr lang="en-US" sz="4400" dirty="0" err="1" smtClean="0"/>
              <a:t>Dia</a:t>
            </a:r>
            <a:r>
              <a:rPr lang="en-US" sz="4400" dirty="0" smtClean="0"/>
              <a:t> </a:t>
            </a:r>
            <a:r>
              <a:rPr lang="en-US" sz="4400" dirty="0" err="1" smtClean="0"/>
              <a:t>bisa</a:t>
            </a:r>
            <a:r>
              <a:rPr lang="en-US" sz="4400" dirty="0" smtClean="0"/>
              <a:t> </a:t>
            </a:r>
            <a:r>
              <a:rPr lang="en-US" sz="4400" dirty="0" err="1" smtClean="0"/>
              <a:t>bertambah</a:t>
            </a:r>
            <a:r>
              <a:rPr lang="en-US" sz="4400" dirty="0" smtClean="0"/>
              <a:t> </a:t>
            </a:r>
            <a:r>
              <a:rPr lang="en-US" sz="4400" dirty="0" err="1" smtClean="0"/>
              <a:t>dengan</a:t>
            </a:r>
            <a:r>
              <a:rPr lang="en-US" sz="4400" dirty="0" smtClean="0"/>
              <a:t> </a:t>
            </a:r>
            <a:r>
              <a:rPr lang="en-US" sz="4400" dirty="0" err="1" smtClean="0"/>
              <a:t>sebab</a:t>
            </a:r>
            <a:r>
              <a:rPr lang="en-US" sz="4400" dirty="0" smtClean="0"/>
              <a:t> </a:t>
            </a:r>
            <a:r>
              <a:rPr lang="en-US" sz="4400" dirty="0" err="1" smtClean="0"/>
              <a:t>ketaatan</a:t>
            </a:r>
            <a:r>
              <a:rPr lang="en-US" sz="4400" dirty="0" smtClean="0"/>
              <a:t> </a:t>
            </a:r>
            <a:r>
              <a:rPr lang="en-US" sz="4400" dirty="0" err="1" smtClean="0"/>
              <a:t>dan</a:t>
            </a:r>
            <a:r>
              <a:rPr lang="en-US" sz="4400" dirty="0" smtClean="0"/>
              <a:t> </a:t>
            </a:r>
            <a:r>
              <a:rPr lang="en-US" sz="4400" dirty="0" err="1" smtClean="0"/>
              <a:t>berkurang</a:t>
            </a:r>
            <a:r>
              <a:rPr lang="en-US" sz="4400" dirty="0" smtClean="0"/>
              <a:t> </a:t>
            </a:r>
            <a:r>
              <a:rPr lang="en-US" sz="4400" dirty="0" err="1" smtClean="0"/>
              <a:t>dengan</a:t>
            </a:r>
            <a:r>
              <a:rPr lang="en-US" sz="4400" dirty="0" smtClean="0"/>
              <a:t> </a:t>
            </a:r>
            <a:r>
              <a:rPr lang="en-US" sz="4400" dirty="0" err="1" smtClean="0"/>
              <a:t>sebab</a:t>
            </a:r>
            <a:r>
              <a:rPr lang="en-US" sz="4400" dirty="0" smtClean="0"/>
              <a:t> </a:t>
            </a:r>
            <a:r>
              <a:rPr lang="en-US" sz="4400" dirty="0" err="1" smtClean="0"/>
              <a:t>kemaksiatan</a:t>
            </a:r>
            <a:r>
              <a:rPr lang="en-US" dirty="0" smtClean="0"/>
              <a:t>.</a:t>
            </a:r>
            <a:endParaRPr lang="en-US" dirty="0"/>
          </a:p>
        </p:txBody>
      </p:sp>
    </p:spTree>
    <p:extLst>
      <p:ext uri="{BB962C8B-B14F-4D97-AF65-F5344CB8AC3E}">
        <p14:creationId xmlns:p14="http://schemas.microsoft.com/office/powerpoint/2010/main" val="382640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chemeClr val="tx2"/>
                </a:solidFill>
              </a:rPr>
              <a:t>الإِسْتِسْلاَمُ</a:t>
            </a:r>
            <a:endParaRPr lang="en-US" b="1" dirty="0"/>
          </a:p>
        </p:txBody>
      </p:sp>
      <p:sp>
        <p:nvSpPr>
          <p:cNvPr id="3" name="Content Placeholder 2"/>
          <p:cNvSpPr>
            <a:spLocks noGrp="1"/>
          </p:cNvSpPr>
          <p:nvPr>
            <p:ph idx="1"/>
          </p:nvPr>
        </p:nvSpPr>
        <p:spPr>
          <a:xfrm>
            <a:off x="1402829" y="1425253"/>
            <a:ext cx="8153400" cy="5011737"/>
          </a:xfrm>
        </p:spPr>
        <p:txBody>
          <a:bodyPr/>
          <a:lstStyle/>
          <a:p>
            <a:r>
              <a:rPr lang="en-US" dirty="0"/>
              <a:t>Islam </a:t>
            </a:r>
            <a:r>
              <a:rPr lang="en-US" dirty="0" err="1"/>
              <a:t>berasal</a:t>
            </a:r>
            <a:r>
              <a:rPr lang="en-US" dirty="0"/>
              <a:t> </a:t>
            </a:r>
            <a:r>
              <a:rPr lang="en-US" dirty="0" err="1"/>
              <a:t>dari</a:t>
            </a:r>
            <a:r>
              <a:rPr lang="en-US" dirty="0"/>
              <a:t> kata “</a:t>
            </a:r>
            <a:r>
              <a:rPr lang="en-US" dirty="0" err="1"/>
              <a:t>istislaam</a:t>
            </a:r>
            <a:r>
              <a:rPr lang="en-US" dirty="0"/>
              <a:t>” yang </a:t>
            </a:r>
            <a:r>
              <a:rPr lang="en-US" dirty="0" err="1"/>
              <a:t>berarti</a:t>
            </a:r>
            <a:r>
              <a:rPr lang="en-US" dirty="0"/>
              <a:t> “</a:t>
            </a:r>
            <a:r>
              <a:rPr lang="en-US" dirty="0" err="1"/>
              <a:t>berserah</a:t>
            </a:r>
            <a:r>
              <a:rPr lang="en-US" dirty="0"/>
              <a:t> </a:t>
            </a:r>
            <a:r>
              <a:rPr lang="en-US" dirty="0" err="1"/>
              <a:t>diri</a:t>
            </a:r>
            <a:r>
              <a:rPr lang="en-US" dirty="0"/>
              <a:t>”</a:t>
            </a:r>
          </a:p>
          <a:p>
            <a:r>
              <a:rPr lang="en-US" dirty="0"/>
              <a:t>3:83 </a:t>
            </a:r>
            <a:r>
              <a:rPr lang="ar-SA" dirty="0"/>
              <a:t>وَلَهُ أَسْلَمَ </a:t>
            </a:r>
            <a:r>
              <a:rPr lang="en-US" dirty="0"/>
              <a:t> = </a:t>
            </a:r>
            <a:r>
              <a:rPr lang="en-US" dirty="0" err="1"/>
              <a:t>padahal</a:t>
            </a:r>
            <a:r>
              <a:rPr lang="en-US" dirty="0"/>
              <a:t> </a:t>
            </a:r>
            <a:r>
              <a:rPr lang="en-US" dirty="0" err="1"/>
              <a:t>kepada-Nya-lah</a:t>
            </a:r>
            <a:r>
              <a:rPr lang="en-US" dirty="0"/>
              <a:t> </a:t>
            </a:r>
            <a:r>
              <a:rPr lang="en-US" dirty="0" err="1"/>
              <a:t>berserah</a:t>
            </a:r>
            <a:r>
              <a:rPr lang="en-US" dirty="0"/>
              <a:t> </a:t>
            </a:r>
            <a:r>
              <a:rPr lang="en-US" dirty="0" err="1"/>
              <a:t>diri</a:t>
            </a:r>
            <a:endParaRPr lang="en-US" dirty="0"/>
          </a:p>
          <a:p>
            <a:r>
              <a:rPr lang="en-US" dirty="0" err="1"/>
              <a:t>Seorang</a:t>
            </a:r>
            <a:r>
              <a:rPr lang="en-US" dirty="0"/>
              <a:t> Muslim </a:t>
            </a:r>
            <a:r>
              <a:rPr lang="en-US" dirty="0" err="1"/>
              <a:t>berarti</a:t>
            </a:r>
            <a:r>
              <a:rPr lang="en-US" dirty="0"/>
              <a:t> orang yang </a:t>
            </a:r>
            <a:r>
              <a:rPr lang="en-US" dirty="0" err="1"/>
              <a:t>berserah</a:t>
            </a:r>
            <a:r>
              <a:rPr lang="en-US" dirty="0"/>
              <a:t> </a:t>
            </a:r>
            <a:r>
              <a:rPr lang="en-US" dirty="0" err="1"/>
              <a:t>diri</a:t>
            </a:r>
            <a:r>
              <a:rPr lang="en-US" dirty="0"/>
              <a:t> </a:t>
            </a:r>
            <a:r>
              <a:rPr lang="en-US" dirty="0" err="1"/>
              <a:t>kepada</a:t>
            </a:r>
            <a:r>
              <a:rPr lang="en-US" dirty="0"/>
              <a:t> Allah SWT; </a:t>
            </a:r>
            <a:r>
              <a:rPr lang="en-US" dirty="0" err="1"/>
              <a:t>apapun</a:t>
            </a:r>
            <a:r>
              <a:rPr lang="en-US" dirty="0"/>
              <a:t> yang </a:t>
            </a:r>
            <a:r>
              <a:rPr lang="en-US" dirty="0" err="1"/>
              <a:t>akan</a:t>
            </a:r>
            <a:r>
              <a:rPr lang="en-US" dirty="0"/>
              <a:t> </a:t>
            </a:r>
            <a:r>
              <a:rPr lang="en-US" dirty="0" err="1"/>
              <a:t>diperbuat</a:t>
            </a:r>
            <a:r>
              <a:rPr lang="en-US" dirty="0"/>
              <a:t> </a:t>
            </a:r>
            <a:r>
              <a:rPr lang="en-US" dirty="0" err="1"/>
              <a:t>oleh</a:t>
            </a:r>
            <a:r>
              <a:rPr lang="en-US" dirty="0"/>
              <a:t> Allah </a:t>
            </a:r>
            <a:r>
              <a:rPr lang="en-US" dirty="0" err="1"/>
              <a:t>kepada</a:t>
            </a:r>
            <a:r>
              <a:rPr lang="en-US" dirty="0"/>
              <a:t> </a:t>
            </a:r>
            <a:r>
              <a:rPr lang="en-US" dirty="0" err="1"/>
              <a:t>dirinya</a:t>
            </a:r>
            <a:r>
              <a:rPr lang="en-US" dirty="0"/>
              <a:t> </a:t>
            </a:r>
            <a:r>
              <a:rPr lang="en-US" dirty="0" err="1"/>
              <a:t>ia</a:t>
            </a:r>
            <a:r>
              <a:rPr lang="en-US" dirty="0"/>
              <a:t> </a:t>
            </a:r>
            <a:r>
              <a:rPr lang="en-US" dirty="0" err="1"/>
              <a:t>akan</a:t>
            </a:r>
            <a:r>
              <a:rPr lang="en-US" dirty="0"/>
              <a:t> </a:t>
            </a:r>
            <a:r>
              <a:rPr lang="en-US" dirty="0" err="1"/>
              <a:t>pasrah</a:t>
            </a:r>
            <a:r>
              <a:rPr lang="en-US" dirty="0"/>
              <a:t>, </a:t>
            </a:r>
            <a:r>
              <a:rPr lang="en-US" dirty="0" err="1"/>
              <a:t>menyerah</a:t>
            </a:r>
            <a:r>
              <a:rPr lang="en-US" dirty="0"/>
              <a:t>, </a:t>
            </a:r>
            <a:r>
              <a:rPr lang="en-US" dirty="0" err="1"/>
              <a:t>ridho</a:t>
            </a:r>
            <a:endParaRPr lang="en-US" dirty="0"/>
          </a:p>
          <a:p>
            <a:r>
              <a:rPr lang="en-US" dirty="0" err="1"/>
              <a:t>Ia</a:t>
            </a:r>
            <a:r>
              <a:rPr lang="en-US" dirty="0"/>
              <a:t> </a:t>
            </a:r>
            <a:r>
              <a:rPr lang="en-US" dirty="0" err="1"/>
              <a:t>mengikuti</a:t>
            </a:r>
            <a:r>
              <a:rPr lang="en-US" dirty="0"/>
              <a:t> </a:t>
            </a:r>
            <a:r>
              <a:rPr lang="en-US" dirty="0" err="1"/>
              <a:t>aturan-aturan</a:t>
            </a:r>
            <a:r>
              <a:rPr lang="en-US" dirty="0"/>
              <a:t> Allah SWT</a:t>
            </a:r>
          </a:p>
          <a:p>
            <a:endParaRPr lang="en-US" dirty="0"/>
          </a:p>
        </p:txBody>
      </p:sp>
    </p:spTree>
    <p:extLst>
      <p:ext uri="{BB962C8B-B14F-4D97-AF65-F5344CB8AC3E}">
        <p14:creationId xmlns:p14="http://schemas.microsoft.com/office/powerpoint/2010/main" val="87489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chemeClr val="tx2"/>
                </a:solidFill>
              </a:rPr>
              <a:t>اَلسَّلاَمَةُ</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Islam </a:t>
            </a:r>
            <a:r>
              <a:rPr lang="en-US" dirty="0" err="1"/>
              <a:t>juga</a:t>
            </a:r>
            <a:r>
              <a:rPr lang="en-US" dirty="0"/>
              <a:t> </a:t>
            </a:r>
            <a:r>
              <a:rPr lang="en-US" dirty="0" err="1"/>
              <a:t>berasal</a:t>
            </a:r>
            <a:r>
              <a:rPr lang="en-US" dirty="0"/>
              <a:t> </a:t>
            </a:r>
            <a:r>
              <a:rPr lang="en-US" dirty="0" err="1"/>
              <a:t>dari</a:t>
            </a:r>
            <a:r>
              <a:rPr lang="en-US" dirty="0"/>
              <a:t> kata “as-</a:t>
            </a:r>
            <a:r>
              <a:rPr lang="en-US" dirty="0" err="1"/>
              <a:t>salaamah</a:t>
            </a:r>
            <a:r>
              <a:rPr lang="en-US" dirty="0"/>
              <a:t>” yang </a:t>
            </a:r>
            <a:r>
              <a:rPr lang="en-US" dirty="0" err="1"/>
              <a:t>artinya</a:t>
            </a:r>
            <a:r>
              <a:rPr lang="en-US" dirty="0"/>
              <a:t> “</a:t>
            </a:r>
            <a:r>
              <a:rPr lang="en-US" dirty="0" err="1"/>
              <a:t>suci</a:t>
            </a:r>
            <a:r>
              <a:rPr lang="en-US" dirty="0"/>
              <a:t> </a:t>
            </a:r>
            <a:r>
              <a:rPr lang="en-US" dirty="0" err="1"/>
              <a:t>dan</a:t>
            </a:r>
            <a:r>
              <a:rPr lang="en-US" dirty="0"/>
              <a:t> </a:t>
            </a:r>
            <a:r>
              <a:rPr lang="en-US" dirty="0" err="1"/>
              <a:t>bersih</a:t>
            </a:r>
            <a:r>
              <a:rPr lang="en-US" dirty="0"/>
              <a:t>”</a:t>
            </a:r>
          </a:p>
          <a:p>
            <a:r>
              <a:rPr lang="en-US" dirty="0"/>
              <a:t>26:89 </a:t>
            </a:r>
            <a:r>
              <a:rPr lang="ar-SA" dirty="0"/>
              <a:t>بِقَلْبٍ سَلِيمٍ</a:t>
            </a:r>
            <a:r>
              <a:rPr lang="en-US" dirty="0"/>
              <a:t> = </a:t>
            </a:r>
            <a:r>
              <a:rPr lang="en-US" dirty="0" err="1"/>
              <a:t>hati</a:t>
            </a:r>
            <a:r>
              <a:rPr lang="en-US" dirty="0"/>
              <a:t> yang </a:t>
            </a:r>
            <a:r>
              <a:rPr lang="en-US" dirty="0" err="1"/>
              <a:t>bersih</a:t>
            </a:r>
            <a:endParaRPr lang="en-US" dirty="0"/>
          </a:p>
          <a:p>
            <a:r>
              <a:rPr lang="en-US" dirty="0" err="1"/>
              <a:t>Seorang</a:t>
            </a:r>
            <a:r>
              <a:rPr lang="en-US" dirty="0"/>
              <a:t> Muslim </a:t>
            </a:r>
            <a:r>
              <a:rPr lang="en-US" dirty="0" err="1"/>
              <a:t>adalah</a:t>
            </a:r>
            <a:r>
              <a:rPr lang="en-US" dirty="0"/>
              <a:t> orang yang </a:t>
            </a:r>
            <a:r>
              <a:rPr lang="en-US" dirty="0" err="1"/>
              <a:t>bersih</a:t>
            </a:r>
            <a:r>
              <a:rPr lang="en-US" dirty="0"/>
              <a:t> </a:t>
            </a:r>
            <a:r>
              <a:rPr lang="en-US" dirty="0" err="1"/>
              <a:t>badan</a:t>
            </a:r>
            <a:r>
              <a:rPr lang="en-US" dirty="0"/>
              <a:t> </a:t>
            </a:r>
            <a:r>
              <a:rPr lang="en-US" dirty="0" err="1"/>
              <a:t>pakaian</a:t>
            </a:r>
            <a:r>
              <a:rPr lang="en-US" dirty="0"/>
              <a:t>, </a:t>
            </a:r>
            <a:r>
              <a:rPr lang="en-US" dirty="0" err="1"/>
              <a:t>pikiran</a:t>
            </a:r>
            <a:r>
              <a:rPr lang="en-US" dirty="0"/>
              <a:t> </a:t>
            </a:r>
            <a:r>
              <a:rPr lang="en-US" dirty="0" err="1"/>
              <a:t>dan</a:t>
            </a:r>
            <a:r>
              <a:rPr lang="en-US" dirty="0"/>
              <a:t> </a:t>
            </a:r>
            <a:r>
              <a:rPr lang="en-US" dirty="0" err="1"/>
              <a:t>hatinya</a:t>
            </a:r>
            <a:endParaRPr lang="en-US" dirty="0"/>
          </a:p>
          <a:p>
            <a:r>
              <a:rPr lang="en-US" dirty="0" err="1"/>
              <a:t>Kebersihan</a:t>
            </a:r>
            <a:r>
              <a:rPr lang="en-US" dirty="0"/>
              <a:t> </a:t>
            </a:r>
            <a:r>
              <a:rPr lang="en-US" dirty="0" err="1"/>
              <a:t>ini</a:t>
            </a:r>
            <a:r>
              <a:rPr lang="en-US" dirty="0"/>
              <a:t> </a:t>
            </a:r>
            <a:r>
              <a:rPr lang="en-US" dirty="0" err="1"/>
              <a:t>merupakan</a:t>
            </a:r>
            <a:r>
              <a:rPr lang="en-US" dirty="0"/>
              <a:t> </a:t>
            </a:r>
            <a:r>
              <a:rPr lang="en-US" dirty="0" err="1"/>
              <a:t>kekhasan</a:t>
            </a:r>
            <a:r>
              <a:rPr lang="en-US" dirty="0"/>
              <a:t> Islam, </a:t>
            </a:r>
            <a:r>
              <a:rPr lang="en-US" dirty="0" err="1"/>
              <a:t>sehingga</a:t>
            </a:r>
            <a:r>
              <a:rPr lang="en-US" dirty="0"/>
              <a:t> Bab </a:t>
            </a:r>
            <a:r>
              <a:rPr lang="en-US" dirty="0" err="1"/>
              <a:t>Thaharah</a:t>
            </a:r>
            <a:r>
              <a:rPr lang="en-US" dirty="0"/>
              <a:t> (</a:t>
            </a:r>
            <a:r>
              <a:rPr lang="en-US" dirty="0" err="1"/>
              <a:t>Bersuci</a:t>
            </a:r>
            <a:r>
              <a:rPr lang="en-US" dirty="0"/>
              <a:t>) </a:t>
            </a:r>
            <a:r>
              <a:rPr lang="en-US" dirty="0" err="1"/>
              <a:t>menjadi</a:t>
            </a:r>
            <a:r>
              <a:rPr lang="en-US" dirty="0"/>
              <a:t> yang </a:t>
            </a:r>
            <a:r>
              <a:rPr lang="en-US" dirty="0" err="1"/>
              <a:t>pertama</a:t>
            </a:r>
            <a:r>
              <a:rPr lang="en-US" dirty="0"/>
              <a:t> </a:t>
            </a:r>
            <a:r>
              <a:rPr lang="en-US" dirty="0" err="1"/>
              <a:t>dalam</a:t>
            </a:r>
            <a:r>
              <a:rPr lang="en-US" dirty="0"/>
              <a:t> </a:t>
            </a:r>
            <a:r>
              <a:rPr lang="en-US" dirty="0" err="1"/>
              <a:t>Fiqh</a:t>
            </a:r>
            <a:endParaRPr lang="en-US" dirty="0"/>
          </a:p>
          <a:p>
            <a:r>
              <a:rPr lang="en-US" dirty="0" err="1"/>
              <a:t>Beberapa</a:t>
            </a:r>
            <a:r>
              <a:rPr lang="en-US" dirty="0"/>
              <a:t> orang </a:t>
            </a:r>
            <a:r>
              <a:rPr lang="en-US" dirty="0" err="1"/>
              <a:t>masuk</a:t>
            </a:r>
            <a:r>
              <a:rPr lang="en-US" dirty="0"/>
              <a:t> Islam </a:t>
            </a:r>
            <a:r>
              <a:rPr lang="en-US" dirty="0" err="1"/>
              <a:t>karena</a:t>
            </a:r>
            <a:r>
              <a:rPr lang="en-US" dirty="0"/>
              <a:t> </a:t>
            </a:r>
            <a:r>
              <a:rPr lang="en-US" dirty="0" err="1"/>
              <a:t>kebersihan</a:t>
            </a:r>
            <a:r>
              <a:rPr lang="en-US" dirty="0"/>
              <a:t> </a:t>
            </a:r>
            <a:r>
              <a:rPr lang="en-US" dirty="0" err="1"/>
              <a:t>ini</a:t>
            </a:r>
            <a:endParaRPr lang="en-US" dirty="0"/>
          </a:p>
          <a:p>
            <a:r>
              <a:rPr lang="en-US" dirty="0"/>
              <a:t>WC </a:t>
            </a:r>
            <a:r>
              <a:rPr lang="en-US" dirty="0" err="1"/>
              <a:t>dipelopori</a:t>
            </a:r>
            <a:r>
              <a:rPr lang="en-US" dirty="0"/>
              <a:t> </a:t>
            </a:r>
            <a:r>
              <a:rPr lang="en-US" dirty="0" err="1"/>
              <a:t>oleh</a:t>
            </a:r>
            <a:r>
              <a:rPr lang="en-US" dirty="0"/>
              <a:t> orang-orang Islam; </a:t>
            </a:r>
            <a:r>
              <a:rPr lang="en-US" dirty="0" err="1"/>
              <a:t>sebelumnya</a:t>
            </a:r>
            <a:r>
              <a:rPr lang="en-US" dirty="0"/>
              <a:t> </a:t>
            </a:r>
            <a:r>
              <a:rPr lang="en-US" dirty="0" err="1"/>
              <a:t>belum</a:t>
            </a:r>
            <a:r>
              <a:rPr lang="en-US" dirty="0"/>
              <a:t> </a:t>
            </a:r>
            <a:r>
              <a:rPr lang="en-US" dirty="0" err="1"/>
              <a:t>pernah</a:t>
            </a:r>
            <a:r>
              <a:rPr lang="en-US" dirty="0"/>
              <a:t> </a:t>
            </a:r>
            <a:r>
              <a:rPr lang="en-US" dirty="0" err="1"/>
              <a:t>ada</a:t>
            </a:r>
            <a:r>
              <a:rPr lang="en-US" dirty="0"/>
              <a:t> (</a:t>
            </a:r>
            <a:r>
              <a:rPr lang="en-US" dirty="0" err="1"/>
              <a:t>buang</a:t>
            </a:r>
            <a:r>
              <a:rPr lang="en-US" dirty="0"/>
              <a:t> </a:t>
            </a:r>
            <a:r>
              <a:rPr lang="en-US" dirty="0" err="1"/>
              <a:t>hajat</a:t>
            </a:r>
            <a:r>
              <a:rPr lang="en-US" dirty="0"/>
              <a:t> di </a:t>
            </a:r>
            <a:r>
              <a:rPr lang="en-US" dirty="0" err="1"/>
              <a:t>celana</a:t>
            </a:r>
            <a:r>
              <a:rPr lang="en-US" dirty="0"/>
              <a:t> </a:t>
            </a:r>
            <a:r>
              <a:rPr lang="en-US" dirty="0" err="1"/>
              <a:t>aja</a:t>
            </a:r>
            <a:r>
              <a:rPr lang="en-US" dirty="0"/>
              <a:t>)</a:t>
            </a:r>
          </a:p>
        </p:txBody>
      </p:sp>
    </p:spTree>
    <p:extLst>
      <p:ext uri="{BB962C8B-B14F-4D97-AF65-F5344CB8AC3E}">
        <p14:creationId xmlns:p14="http://schemas.microsoft.com/office/powerpoint/2010/main" val="135843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150D0-1C23-4C04-9521-63B983978DAD}"/>
              </a:ext>
            </a:extLst>
          </p:cNvPr>
          <p:cNvSpPr>
            <a:spLocks noGrp="1"/>
          </p:cNvSpPr>
          <p:nvPr>
            <p:ph type="title"/>
          </p:nvPr>
        </p:nvSpPr>
        <p:spPr/>
        <p:txBody>
          <a:bodyPr/>
          <a:lstStyle/>
          <a:p>
            <a:r>
              <a:rPr lang="en-ID" dirty="0"/>
              <a:t>Gerakan </a:t>
            </a:r>
            <a:r>
              <a:rPr lang="en-ID" dirty="0" err="1"/>
              <a:t>bersih</a:t>
            </a:r>
            <a:r>
              <a:rPr lang="en-ID" dirty="0"/>
              <a:t> masjid</a:t>
            </a:r>
          </a:p>
        </p:txBody>
      </p:sp>
      <p:pic>
        <p:nvPicPr>
          <p:cNvPr id="4" name="Content Placeholder 3">
            <a:extLst>
              <a:ext uri="{FF2B5EF4-FFF2-40B4-BE49-F238E27FC236}">
                <a16:creationId xmlns:a16="http://schemas.microsoft.com/office/drawing/2014/main" xmlns="" id="{757A3FF6-B52C-47BF-AC9A-4D0D88F514CC}"/>
              </a:ext>
            </a:extLst>
          </p:cNvPr>
          <p:cNvPicPr>
            <a:picLocks noGrp="1" noChangeAspect="1"/>
          </p:cNvPicPr>
          <p:nvPr>
            <p:ph idx="1"/>
          </p:nvPr>
        </p:nvPicPr>
        <p:blipFill>
          <a:blip r:embed="rId2"/>
          <a:stretch>
            <a:fillRect/>
          </a:stretch>
        </p:blipFill>
        <p:spPr>
          <a:xfrm>
            <a:off x="697845" y="1706687"/>
            <a:ext cx="8481848" cy="5400600"/>
          </a:xfrm>
          <a:prstGeom prst="rect">
            <a:avLst/>
          </a:prstGeom>
        </p:spPr>
      </p:pic>
    </p:spTree>
    <p:extLst>
      <p:ext uri="{BB962C8B-B14F-4D97-AF65-F5344CB8AC3E}">
        <p14:creationId xmlns:p14="http://schemas.microsoft.com/office/powerpoint/2010/main" val="153447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61A1F-7423-4942-8B7F-2574DBABBC9F}"/>
              </a:ext>
            </a:extLst>
          </p:cNvPr>
          <p:cNvSpPr>
            <a:spLocks noGrp="1"/>
          </p:cNvSpPr>
          <p:nvPr>
            <p:ph type="title"/>
          </p:nvPr>
        </p:nvSpPr>
        <p:spPr/>
        <p:txBody>
          <a:bodyPr/>
          <a:lstStyle/>
          <a:p>
            <a:r>
              <a:rPr lang="en-ID" dirty="0"/>
              <a:t>Gerakan </a:t>
            </a:r>
            <a:r>
              <a:rPr lang="en-ID" dirty="0" err="1"/>
              <a:t>mukena</a:t>
            </a:r>
            <a:r>
              <a:rPr lang="en-ID" dirty="0"/>
              <a:t> </a:t>
            </a:r>
            <a:r>
              <a:rPr lang="en-ID" dirty="0" err="1"/>
              <a:t>bersih</a:t>
            </a:r>
            <a:endParaRPr lang="en-ID" dirty="0"/>
          </a:p>
        </p:txBody>
      </p:sp>
      <p:pic>
        <p:nvPicPr>
          <p:cNvPr id="4" name="Content Placeholder 3">
            <a:extLst>
              <a:ext uri="{FF2B5EF4-FFF2-40B4-BE49-F238E27FC236}">
                <a16:creationId xmlns:a16="http://schemas.microsoft.com/office/drawing/2014/main" xmlns="" id="{16486CA8-6055-4616-B9E9-1DC39986D1DE}"/>
              </a:ext>
            </a:extLst>
          </p:cNvPr>
          <p:cNvPicPr>
            <a:picLocks noGrp="1" noChangeAspect="1"/>
          </p:cNvPicPr>
          <p:nvPr>
            <p:ph idx="1"/>
          </p:nvPr>
        </p:nvPicPr>
        <p:blipFill>
          <a:blip r:embed="rId2"/>
          <a:stretch>
            <a:fillRect/>
          </a:stretch>
        </p:blipFill>
        <p:spPr>
          <a:xfrm>
            <a:off x="1503362" y="2047081"/>
            <a:ext cx="7143750" cy="4762500"/>
          </a:xfrm>
          <a:prstGeom prst="rect">
            <a:avLst/>
          </a:prstGeom>
        </p:spPr>
      </p:pic>
    </p:spTree>
    <p:extLst>
      <p:ext uri="{BB962C8B-B14F-4D97-AF65-F5344CB8AC3E}">
        <p14:creationId xmlns:p14="http://schemas.microsoft.com/office/powerpoint/2010/main" val="123203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اَلسَّلاَمُ</a:t>
            </a:r>
            <a:endParaRPr lang="en-US" b="1" dirty="0"/>
          </a:p>
        </p:txBody>
      </p:sp>
      <p:sp>
        <p:nvSpPr>
          <p:cNvPr id="3" name="Content Placeholder 2"/>
          <p:cNvSpPr>
            <a:spLocks noGrp="1"/>
          </p:cNvSpPr>
          <p:nvPr>
            <p:ph idx="1"/>
          </p:nvPr>
        </p:nvSpPr>
        <p:spPr>
          <a:xfrm>
            <a:off x="858661" y="1706687"/>
            <a:ext cx="8348821" cy="3859194"/>
          </a:xfrm>
        </p:spPr>
        <p:txBody>
          <a:bodyPr>
            <a:normAutofit fontScale="85000" lnSpcReduction="20000"/>
          </a:bodyPr>
          <a:lstStyle/>
          <a:p>
            <a:r>
              <a:rPr lang="en-US" dirty="0"/>
              <a:t>Islam </a:t>
            </a:r>
            <a:r>
              <a:rPr lang="en-US" dirty="0" err="1"/>
              <a:t>berasal</a:t>
            </a:r>
            <a:r>
              <a:rPr lang="en-US" dirty="0"/>
              <a:t> </a:t>
            </a:r>
            <a:r>
              <a:rPr lang="en-US" dirty="0" err="1"/>
              <a:t>dari</a:t>
            </a:r>
            <a:r>
              <a:rPr lang="en-US" dirty="0"/>
              <a:t> kata “as-salaam” yang </a:t>
            </a:r>
            <a:r>
              <a:rPr lang="en-US" dirty="0" err="1"/>
              <a:t>artinya</a:t>
            </a:r>
            <a:r>
              <a:rPr lang="en-US" dirty="0"/>
              <a:t> “</a:t>
            </a:r>
            <a:r>
              <a:rPr lang="en-US" dirty="0" err="1"/>
              <a:t>selamat</a:t>
            </a:r>
            <a:r>
              <a:rPr lang="en-US" dirty="0"/>
              <a:t> </a:t>
            </a:r>
            <a:r>
              <a:rPr lang="en-US" dirty="0" err="1"/>
              <a:t>sejahtera</a:t>
            </a:r>
            <a:r>
              <a:rPr lang="en-US" dirty="0"/>
              <a:t>”</a:t>
            </a:r>
          </a:p>
          <a:p>
            <a:r>
              <a:rPr lang="en-US" dirty="0"/>
              <a:t>6:54 </a:t>
            </a:r>
            <a:r>
              <a:rPr lang="ar-SA" dirty="0"/>
              <a:t>فَقُلْ سَلامٌ عَلَيْكُمْ </a:t>
            </a:r>
            <a:r>
              <a:rPr lang="en-US" dirty="0"/>
              <a:t> = </a:t>
            </a:r>
            <a:r>
              <a:rPr lang="en-US" dirty="0" err="1"/>
              <a:t>katakanlah</a:t>
            </a:r>
            <a:r>
              <a:rPr lang="en-US" dirty="0"/>
              <a:t>, “</a:t>
            </a:r>
            <a:r>
              <a:rPr lang="en-US" dirty="0" err="1"/>
              <a:t>salam</a:t>
            </a:r>
            <a:r>
              <a:rPr lang="en-US" dirty="0"/>
              <a:t> </a:t>
            </a:r>
            <a:r>
              <a:rPr lang="en-US" dirty="0" err="1"/>
              <a:t>sejahtera</a:t>
            </a:r>
            <a:r>
              <a:rPr lang="en-US" dirty="0"/>
              <a:t> </a:t>
            </a:r>
            <a:r>
              <a:rPr lang="en-US" dirty="0" err="1"/>
              <a:t>atas</a:t>
            </a:r>
            <a:r>
              <a:rPr lang="en-US" dirty="0"/>
              <a:t> kalian”</a:t>
            </a:r>
          </a:p>
          <a:p>
            <a:r>
              <a:rPr lang="en-US" dirty="0" err="1"/>
              <a:t>Seorang</a:t>
            </a:r>
            <a:r>
              <a:rPr lang="en-US" dirty="0"/>
              <a:t> Muslim </a:t>
            </a:r>
            <a:r>
              <a:rPr lang="en-US" dirty="0" err="1"/>
              <a:t>selalu</a:t>
            </a:r>
            <a:r>
              <a:rPr lang="en-US" dirty="0"/>
              <a:t> </a:t>
            </a:r>
            <a:r>
              <a:rPr lang="en-US" dirty="0" err="1"/>
              <a:t>memberikan</a:t>
            </a:r>
            <a:r>
              <a:rPr lang="en-US" dirty="0"/>
              <a:t> </a:t>
            </a:r>
            <a:r>
              <a:rPr lang="en-US" dirty="0" err="1"/>
              <a:t>keselamatan</a:t>
            </a:r>
            <a:r>
              <a:rPr lang="en-US" dirty="0"/>
              <a:t> </a:t>
            </a:r>
            <a:r>
              <a:rPr lang="en-US" dirty="0" err="1"/>
              <a:t>dan</a:t>
            </a:r>
            <a:r>
              <a:rPr lang="en-US" dirty="0"/>
              <a:t> </a:t>
            </a:r>
            <a:r>
              <a:rPr lang="en-US" dirty="0" err="1"/>
              <a:t>kesejahteraan</a:t>
            </a:r>
            <a:r>
              <a:rPr lang="en-US" dirty="0"/>
              <a:t> </a:t>
            </a:r>
            <a:r>
              <a:rPr lang="en-US" dirty="0" err="1"/>
              <a:t>bagi</a:t>
            </a:r>
            <a:r>
              <a:rPr lang="en-US" dirty="0"/>
              <a:t> orang lain</a:t>
            </a:r>
          </a:p>
          <a:p>
            <a:r>
              <a:rPr lang="en-US" dirty="0" err="1"/>
              <a:t>Ucapan</a:t>
            </a:r>
            <a:r>
              <a:rPr lang="en-US" dirty="0"/>
              <a:t> </a:t>
            </a:r>
            <a:r>
              <a:rPr lang="en-US" dirty="0" err="1"/>
              <a:t>salam</a:t>
            </a:r>
            <a:r>
              <a:rPr lang="en-US" dirty="0"/>
              <a:t> </a:t>
            </a:r>
            <a:r>
              <a:rPr lang="en-US" dirty="0" err="1"/>
              <a:t>adalah</a:t>
            </a:r>
            <a:r>
              <a:rPr lang="en-US" dirty="0"/>
              <a:t> </a:t>
            </a:r>
            <a:r>
              <a:rPr lang="en-US" dirty="0" err="1"/>
              <a:t>khas</a:t>
            </a:r>
            <a:r>
              <a:rPr lang="en-US" dirty="0"/>
              <a:t> </a:t>
            </a:r>
            <a:r>
              <a:rPr lang="en-US" dirty="0" err="1"/>
              <a:t>bagi</a:t>
            </a:r>
            <a:r>
              <a:rPr lang="en-US" dirty="0"/>
              <a:t> Muslim</a:t>
            </a:r>
          </a:p>
          <a:p>
            <a:r>
              <a:rPr lang="en-US" dirty="0" err="1"/>
              <a:t>Rasulullah</a:t>
            </a:r>
            <a:r>
              <a:rPr lang="en-US" dirty="0"/>
              <a:t> SAW </a:t>
            </a:r>
            <a:r>
              <a:rPr lang="en-US" dirty="0" err="1"/>
              <a:t>mendorong</a:t>
            </a:r>
            <a:r>
              <a:rPr lang="en-US" dirty="0"/>
              <a:t> </a:t>
            </a:r>
            <a:r>
              <a:rPr lang="en-US" dirty="0" err="1"/>
              <a:t>umatnya</a:t>
            </a:r>
            <a:r>
              <a:rPr lang="en-US" dirty="0"/>
              <a:t> agar </a:t>
            </a:r>
            <a:r>
              <a:rPr lang="en-US" dirty="0" err="1"/>
              <a:t>menebarkan</a:t>
            </a:r>
            <a:r>
              <a:rPr lang="en-US" dirty="0"/>
              <a:t> </a:t>
            </a:r>
            <a:r>
              <a:rPr lang="en-US" dirty="0" err="1"/>
              <a:t>salam</a:t>
            </a:r>
            <a:r>
              <a:rPr lang="en-US" dirty="0"/>
              <a:t> </a:t>
            </a:r>
            <a:r>
              <a:rPr lang="en-US" dirty="0" err="1"/>
              <a:t>kepada</a:t>
            </a:r>
            <a:r>
              <a:rPr lang="en-US" dirty="0"/>
              <a:t> orang yang </a:t>
            </a:r>
            <a:r>
              <a:rPr lang="en-US" dirty="0" err="1"/>
              <a:t>dikenal</a:t>
            </a:r>
            <a:r>
              <a:rPr lang="en-US" dirty="0"/>
              <a:t> </a:t>
            </a:r>
            <a:r>
              <a:rPr lang="en-US" dirty="0" err="1"/>
              <a:t>dan</a:t>
            </a:r>
            <a:r>
              <a:rPr lang="en-US" dirty="0"/>
              <a:t> yang </a:t>
            </a:r>
            <a:r>
              <a:rPr lang="en-US" dirty="0" err="1"/>
              <a:t>tidak</a:t>
            </a:r>
            <a:r>
              <a:rPr lang="en-US" dirty="0"/>
              <a:t> </a:t>
            </a:r>
            <a:r>
              <a:rPr lang="en-US" dirty="0" err="1"/>
              <a:t>dikenal</a:t>
            </a:r>
            <a:endParaRPr lang="en-US" dirty="0"/>
          </a:p>
          <a:p>
            <a:r>
              <a:rPr lang="en-US" dirty="0"/>
              <a:t>Salam </a:t>
            </a:r>
            <a:r>
              <a:rPr lang="en-US" dirty="0" err="1"/>
              <a:t>juga</a:t>
            </a:r>
            <a:r>
              <a:rPr lang="en-US" dirty="0"/>
              <a:t> </a:t>
            </a:r>
            <a:r>
              <a:rPr lang="en-US" dirty="0" err="1"/>
              <a:t>ucapan</a:t>
            </a:r>
            <a:r>
              <a:rPr lang="en-US" dirty="0"/>
              <a:t> </a:t>
            </a:r>
            <a:r>
              <a:rPr lang="en-US" dirty="0" err="1"/>
              <a:t>para</a:t>
            </a:r>
            <a:r>
              <a:rPr lang="en-US" dirty="0"/>
              <a:t> </a:t>
            </a:r>
            <a:r>
              <a:rPr lang="en-US" dirty="0" err="1"/>
              <a:t>penghuni</a:t>
            </a:r>
            <a:r>
              <a:rPr lang="en-US" dirty="0"/>
              <a:t> </a:t>
            </a:r>
            <a:r>
              <a:rPr lang="en-US" dirty="0" err="1"/>
              <a:t>sorga</a:t>
            </a:r>
            <a:r>
              <a:rPr lang="en-US" dirty="0"/>
              <a:t> (13:24, 39:73) </a:t>
            </a:r>
            <a:r>
              <a:rPr lang="en-US" dirty="0" err="1"/>
              <a:t>dan</a:t>
            </a:r>
            <a:r>
              <a:rPr lang="en-US" dirty="0"/>
              <a:t> </a:t>
            </a:r>
            <a:r>
              <a:rPr lang="en-US" dirty="0" err="1"/>
              <a:t>ucapan</a:t>
            </a:r>
            <a:r>
              <a:rPr lang="en-US" dirty="0"/>
              <a:t> </a:t>
            </a:r>
            <a:r>
              <a:rPr lang="en-US" dirty="0" err="1"/>
              <a:t>dari</a:t>
            </a:r>
            <a:r>
              <a:rPr lang="en-US" dirty="0"/>
              <a:t> Allah (36:58)</a:t>
            </a:r>
          </a:p>
        </p:txBody>
      </p:sp>
    </p:spTree>
    <p:extLst>
      <p:ext uri="{BB962C8B-B14F-4D97-AF65-F5344CB8AC3E}">
        <p14:creationId xmlns:p14="http://schemas.microsoft.com/office/powerpoint/2010/main" val="313312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اَلسِّلْمُ</a:t>
            </a:r>
            <a:endParaRPr lang="en-US" b="1" dirty="0"/>
          </a:p>
        </p:txBody>
      </p:sp>
      <p:sp>
        <p:nvSpPr>
          <p:cNvPr id="3" name="Content Placeholder 2"/>
          <p:cNvSpPr>
            <a:spLocks noGrp="1"/>
          </p:cNvSpPr>
          <p:nvPr>
            <p:ph idx="1"/>
          </p:nvPr>
        </p:nvSpPr>
        <p:spPr>
          <a:xfrm>
            <a:off x="858661" y="1706687"/>
            <a:ext cx="8348821" cy="3859194"/>
          </a:xfrm>
        </p:spPr>
        <p:txBody>
          <a:bodyPr>
            <a:normAutofit fontScale="85000" lnSpcReduction="20000"/>
          </a:bodyPr>
          <a:lstStyle/>
          <a:p>
            <a:r>
              <a:rPr lang="en-US" dirty="0"/>
              <a:t>Islam </a:t>
            </a:r>
            <a:r>
              <a:rPr lang="en-US" dirty="0" err="1"/>
              <a:t>juga</a:t>
            </a:r>
            <a:r>
              <a:rPr lang="en-US" dirty="0"/>
              <a:t> </a:t>
            </a:r>
            <a:r>
              <a:rPr lang="en-US" dirty="0" err="1"/>
              <a:t>berasal</a:t>
            </a:r>
            <a:r>
              <a:rPr lang="en-US" dirty="0"/>
              <a:t> </a:t>
            </a:r>
            <a:r>
              <a:rPr lang="en-US" dirty="0" err="1"/>
              <a:t>dari</a:t>
            </a:r>
            <a:r>
              <a:rPr lang="en-US" dirty="0"/>
              <a:t> kata “as-</a:t>
            </a:r>
            <a:r>
              <a:rPr lang="en-US" dirty="0" err="1"/>
              <a:t>silmu</a:t>
            </a:r>
            <a:r>
              <a:rPr lang="en-US" dirty="0"/>
              <a:t>” </a:t>
            </a:r>
            <a:r>
              <a:rPr lang="en-US" dirty="0" err="1"/>
              <a:t>atau</a:t>
            </a:r>
            <a:r>
              <a:rPr lang="en-US" dirty="0"/>
              <a:t> “as-</a:t>
            </a:r>
            <a:r>
              <a:rPr lang="en-US" dirty="0" err="1"/>
              <a:t>salmu</a:t>
            </a:r>
            <a:r>
              <a:rPr lang="en-US" dirty="0"/>
              <a:t>” yang </a:t>
            </a:r>
            <a:r>
              <a:rPr lang="en-US" dirty="0" err="1"/>
              <a:t>berarti</a:t>
            </a:r>
            <a:r>
              <a:rPr lang="en-US" dirty="0"/>
              <a:t> “</a:t>
            </a:r>
            <a:r>
              <a:rPr lang="en-US" dirty="0" err="1"/>
              <a:t>perdamaian</a:t>
            </a:r>
            <a:r>
              <a:rPr lang="en-US" dirty="0"/>
              <a:t>”</a:t>
            </a:r>
          </a:p>
          <a:p>
            <a:r>
              <a:rPr lang="en-US" dirty="0"/>
              <a:t>8:61 </a:t>
            </a:r>
            <a:r>
              <a:rPr lang="ar-SA" b="1" dirty="0"/>
              <a:t>وَإِنْ جَنَحُوا لِلسَّلْمِ</a:t>
            </a:r>
            <a:r>
              <a:rPr lang="en-US" b="1" dirty="0"/>
              <a:t> = </a:t>
            </a:r>
            <a:r>
              <a:rPr lang="es-ES" dirty="0"/>
              <a:t>Dan </a:t>
            </a:r>
            <a:r>
              <a:rPr lang="es-ES" dirty="0" err="1"/>
              <a:t>jika</a:t>
            </a:r>
            <a:r>
              <a:rPr lang="es-ES" dirty="0"/>
              <a:t> </a:t>
            </a:r>
            <a:r>
              <a:rPr lang="es-ES" dirty="0" err="1"/>
              <a:t>mereka</a:t>
            </a:r>
            <a:r>
              <a:rPr lang="es-ES" dirty="0"/>
              <a:t> </a:t>
            </a:r>
            <a:r>
              <a:rPr lang="es-ES" dirty="0" err="1"/>
              <a:t>condong</a:t>
            </a:r>
            <a:r>
              <a:rPr lang="es-ES" dirty="0"/>
              <a:t> </a:t>
            </a:r>
            <a:r>
              <a:rPr lang="es-ES" dirty="0" err="1"/>
              <a:t>kepada</a:t>
            </a:r>
            <a:r>
              <a:rPr lang="es-ES" dirty="0"/>
              <a:t> </a:t>
            </a:r>
            <a:r>
              <a:rPr lang="es-ES" dirty="0" err="1"/>
              <a:t>perdamaian</a:t>
            </a:r>
            <a:endParaRPr lang="es-ES" dirty="0"/>
          </a:p>
          <a:p>
            <a:r>
              <a:rPr lang="es-ES" dirty="0"/>
              <a:t>47:35 </a:t>
            </a:r>
            <a:r>
              <a:rPr lang="ar-SA" b="1" dirty="0"/>
              <a:t>فَلَا تَهِنُوا وَتَدْعُوا إِلَى السَّلْمِ</a:t>
            </a:r>
            <a:r>
              <a:rPr lang="en-US" b="1" dirty="0"/>
              <a:t> = </a:t>
            </a:r>
            <a:r>
              <a:rPr lang="fi-FI" dirty="0"/>
              <a:t>Janganlah kamu lemah dan minta damai </a:t>
            </a:r>
          </a:p>
          <a:p>
            <a:r>
              <a:rPr lang="fi-FI" dirty="0"/>
              <a:t>2:208 </a:t>
            </a:r>
            <a:r>
              <a:rPr lang="ar-SA" b="1" dirty="0"/>
              <a:t>ادْخُلُوا فِي السِّلْمِ كَافَّةً</a:t>
            </a:r>
            <a:endParaRPr lang="fi-FI" dirty="0"/>
          </a:p>
          <a:p>
            <a:r>
              <a:rPr lang="fi-FI" dirty="0"/>
              <a:t>Islam adalah agama damai, bukan agama kekerasan</a:t>
            </a:r>
          </a:p>
          <a:p>
            <a:r>
              <a:rPr lang="fi-FI" dirty="0"/>
              <a:t>Seorang Muslim adalah orang yang menebarkan kedamaian di muka </a:t>
            </a:r>
            <a:r>
              <a:rPr lang="fi-FI" dirty="0" smtClean="0"/>
              <a:t>bumi</a:t>
            </a:r>
            <a:endParaRPr lang="fi-FI" dirty="0"/>
          </a:p>
        </p:txBody>
      </p:sp>
    </p:spTree>
    <p:extLst>
      <p:ext uri="{BB962C8B-B14F-4D97-AF65-F5344CB8AC3E}">
        <p14:creationId xmlns:p14="http://schemas.microsoft.com/office/powerpoint/2010/main" val="338874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كَلِمَةُ اْلإِسْلاَمِ</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a:t>Semuanya</a:t>
            </a:r>
            <a:r>
              <a:rPr lang="en-US" dirty="0"/>
              <a:t> </a:t>
            </a:r>
            <a:r>
              <a:rPr lang="en-US" dirty="0" err="1"/>
              <a:t>itu</a:t>
            </a:r>
            <a:r>
              <a:rPr lang="en-US" dirty="0"/>
              <a:t> </a:t>
            </a:r>
            <a:r>
              <a:rPr lang="en-US" dirty="0" err="1"/>
              <a:t>membentuk</a:t>
            </a:r>
            <a:r>
              <a:rPr lang="en-US" dirty="0"/>
              <a:t> kata “AL-ISLAM”</a:t>
            </a:r>
          </a:p>
          <a:p>
            <a:r>
              <a:rPr lang="en-US" dirty="0" err="1"/>
              <a:t>Jadi</a:t>
            </a:r>
            <a:r>
              <a:rPr lang="en-US" dirty="0"/>
              <a:t> Islam </a:t>
            </a:r>
            <a:r>
              <a:rPr lang="en-US" dirty="0" err="1"/>
              <a:t>berarti</a:t>
            </a:r>
            <a:endParaRPr lang="en-US" dirty="0"/>
          </a:p>
          <a:p>
            <a:pPr lvl="1"/>
            <a:r>
              <a:rPr lang="en-US" dirty="0" err="1"/>
              <a:t>Menundukkan</a:t>
            </a:r>
            <a:r>
              <a:rPr lang="en-US" dirty="0"/>
              <a:t> </a:t>
            </a:r>
            <a:r>
              <a:rPr lang="en-US" dirty="0" err="1"/>
              <a:t>wajah</a:t>
            </a:r>
            <a:r>
              <a:rPr lang="en-US" dirty="0"/>
              <a:t> </a:t>
            </a:r>
            <a:r>
              <a:rPr lang="en-US" dirty="0" err="1"/>
              <a:t>ke</a:t>
            </a:r>
            <a:r>
              <a:rPr lang="en-US" dirty="0"/>
              <a:t> </a:t>
            </a:r>
            <a:r>
              <a:rPr lang="en-US" dirty="0" err="1"/>
              <a:t>hadirat</a:t>
            </a:r>
            <a:r>
              <a:rPr lang="en-US" dirty="0"/>
              <a:t> Allah</a:t>
            </a:r>
          </a:p>
          <a:p>
            <a:pPr lvl="1"/>
            <a:r>
              <a:rPr lang="en-US" dirty="0" err="1"/>
              <a:t>Berserah</a:t>
            </a:r>
            <a:r>
              <a:rPr lang="en-US" dirty="0"/>
              <a:t> </a:t>
            </a:r>
            <a:r>
              <a:rPr lang="en-US" dirty="0" err="1"/>
              <a:t>diri</a:t>
            </a:r>
            <a:r>
              <a:rPr lang="en-US" dirty="0"/>
              <a:t> </a:t>
            </a:r>
            <a:r>
              <a:rPr lang="en-US" dirty="0" err="1"/>
              <a:t>kepada</a:t>
            </a:r>
            <a:r>
              <a:rPr lang="en-US" dirty="0"/>
              <a:t> Allah</a:t>
            </a:r>
          </a:p>
          <a:p>
            <a:pPr lvl="1"/>
            <a:r>
              <a:rPr lang="en-US" dirty="0" err="1"/>
              <a:t>Kesucian</a:t>
            </a:r>
            <a:r>
              <a:rPr lang="en-US" dirty="0"/>
              <a:t> </a:t>
            </a:r>
            <a:r>
              <a:rPr lang="en-US" dirty="0" err="1"/>
              <a:t>dan</a:t>
            </a:r>
            <a:r>
              <a:rPr lang="en-US" dirty="0"/>
              <a:t> </a:t>
            </a:r>
            <a:r>
              <a:rPr lang="en-US" dirty="0" err="1"/>
              <a:t>kebersihan</a:t>
            </a:r>
            <a:endParaRPr lang="en-US" dirty="0"/>
          </a:p>
          <a:p>
            <a:pPr lvl="1"/>
            <a:r>
              <a:rPr lang="en-US" dirty="0" err="1"/>
              <a:t>Keselamatan</a:t>
            </a:r>
            <a:r>
              <a:rPr lang="en-US" dirty="0"/>
              <a:t> </a:t>
            </a:r>
            <a:r>
              <a:rPr lang="en-US" dirty="0" err="1"/>
              <a:t>dan</a:t>
            </a:r>
            <a:r>
              <a:rPr lang="en-US" dirty="0"/>
              <a:t> </a:t>
            </a:r>
            <a:r>
              <a:rPr lang="en-US" dirty="0" err="1"/>
              <a:t>kesejahteraan</a:t>
            </a:r>
            <a:endParaRPr lang="en-US" dirty="0"/>
          </a:p>
          <a:p>
            <a:pPr lvl="1"/>
            <a:r>
              <a:rPr lang="en-US" dirty="0" err="1"/>
              <a:t>Perdamaian</a:t>
            </a:r>
            <a:r>
              <a:rPr lang="en-US" dirty="0"/>
              <a:t> </a:t>
            </a:r>
          </a:p>
          <a:p>
            <a:r>
              <a:rPr lang="en-US" dirty="0"/>
              <a:t>Dan </a:t>
            </a:r>
            <a:r>
              <a:rPr lang="en-US" dirty="0" err="1"/>
              <a:t>inilah</a:t>
            </a:r>
            <a:r>
              <a:rPr lang="en-US" dirty="0"/>
              <a:t> agama yang </a:t>
            </a:r>
            <a:r>
              <a:rPr lang="en-US" dirty="0" err="1"/>
              <a:t>diridhoi</a:t>
            </a:r>
            <a:r>
              <a:rPr lang="en-US" dirty="0"/>
              <a:t> </a:t>
            </a:r>
            <a:r>
              <a:rPr lang="en-US" dirty="0" err="1"/>
              <a:t>oleh</a:t>
            </a:r>
            <a:r>
              <a:rPr lang="en-US" dirty="0"/>
              <a:t> Allah SWT (3:19</a:t>
            </a:r>
            <a:r>
              <a:rPr lang="en-US" dirty="0" smtClean="0"/>
              <a:t>)</a:t>
            </a:r>
            <a:r>
              <a:rPr lang="en-US" dirty="0" smtClean="0">
                <a:sym typeface="Wingdings" panose="05000000000000000000" pitchFamily="2" charset="2"/>
              </a:rPr>
              <a:t></a:t>
            </a:r>
            <a:r>
              <a:rPr lang="en-US" dirty="0" smtClean="0"/>
              <a:t> </a:t>
            </a:r>
            <a:r>
              <a:rPr lang="en-US" dirty="0" err="1" smtClean="0"/>
              <a:t>bantahan</a:t>
            </a:r>
            <a:r>
              <a:rPr lang="en-US" dirty="0" smtClean="0"/>
              <a:t> </a:t>
            </a:r>
            <a:r>
              <a:rPr lang="en-US" dirty="0" err="1" smtClean="0"/>
              <a:t>terhadap</a:t>
            </a:r>
            <a:r>
              <a:rPr lang="en-US" dirty="0" smtClean="0"/>
              <a:t> </a:t>
            </a:r>
            <a:r>
              <a:rPr lang="en-US" dirty="0" err="1" smtClean="0"/>
              <a:t>pemahaman</a:t>
            </a:r>
            <a:r>
              <a:rPr lang="en-US" dirty="0" smtClean="0"/>
              <a:t> yang </a:t>
            </a:r>
            <a:r>
              <a:rPr lang="en-US" dirty="0" err="1" smtClean="0"/>
              <a:t>mengatakan</a:t>
            </a:r>
            <a:r>
              <a:rPr lang="en-US" dirty="0" smtClean="0"/>
              <a:t> </a:t>
            </a:r>
            <a:r>
              <a:rPr lang="en-US" dirty="0" err="1" smtClean="0"/>
              <a:t>semua</a:t>
            </a:r>
            <a:r>
              <a:rPr lang="en-US" dirty="0" smtClean="0"/>
              <a:t> agama </a:t>
            </a:r>
            <a:r>
              <a:rPr lang="en-US" dirty="0" err="1" smtClean="0"/>
              <a:t>adalah</a:t>
            </a:r>
            <a:r>
              <a:rPr lang="en-US" dirty="0" smtClean="0"/>
              <a:t> </a:t>
            </a:r>
            <a:r>
              <a:rPr lang="en-US" dirty="0" err="1" smtClean="0"/>
              <a:t>benar</a:t>
            </a:r>
            <a:endParaRPr lang="en-US" dirty="0"/>
          </a:p>
          <a:p>
            <a:r>
              <a:rPr lang="en-US" dirty="0" err="1"/>
              <a:t>Siapa</a:t>
            </a:r>
            <a:r>
              <a:rPr lang="en-US" dirty="0"/>
              <a:t> yang </a:t>
            </a:r>
            <a:r>
              <a:rPr lang="en-US" dirty="0" err="1"/>
              <a:t>mencari</a:t>
            </a:r>
            <a:r>
              <a:rPr lang="en-US" dirty="0"/>
              <a:t> agama lain </a:t>
            </a:r>
            <a:r>
              <a:rPr lang="en-US" dirty="0" err="1"/>
              <a:t>akan</a:t>
            </a:r>
            <a:r>
              <a:rPr lang="en-US" dirty="0"/>
              <a:t> </a:t>
            </a:r>
            <a:r>
              <a:rPr lang="en-US" dirty="0" err="1"/>
              <a:t>ditolak</a:t>
            </a:r>
            <a:r>
              <a:rPr lang="en-US" dirty="0"/>
              <a:t> di </a:t>
            </a:r>
            <a:r>
              <a:rPr lang="en-US" dirty="0" err="1"/>
              <a:t>akhirat</a:t>
            </a:r>
            <a:r>
              <a:rPr lang="en-US" dirty="0"/>
              <a:t> </a:t>
            </a:r>
            <a:r>
              <a:rPr lang="en-US" dirty="0" err="1"/>
              <a:t>dan</a:t>
            </a:r>
            <a:r>
              <a:rPr lang="en-US" dirty="0"/>
              <a:t> </a:t>
            </a:r>
            <a:r>
              <a:rPr lang="en-US" dirty="0" err="1"/>
              <a:t>rugi</a:t>
            </a:r>
            <a:r>
              <a:rPr lang="en-US" dirty="0"/>
              <a:t> (3:85)</a:t>
            </a:r>
          </a:p>
        </p:txBody>
      </p:sp>
    </p:spTree>
    <p:extLst>
      <p:ext uri="{BB962C8B-B14F-4D97-AF65-F5344CB8AC3E}">
        <p14:creationId xmlns:p14="http://schemas.microsoft.com/office/powerpoint/2010/main" val="366235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Hakikat</a:t>
            </a:r>
            <a:r>
              <a:rPr lang="en-US" dirty="0"/>
              <a:t> Islam</a:t>
            </a:r>
          </a:p>
        </p:txBody>
      </p:sp>
      <p:sp>
        <p:nvSpPr>
          <p:cNvPr id="3" name="Content Placeholder 2"/>
          <p:cNvSpPr>
            <a:spLocks noGrp="1"/>
          </p:cNvSpPr>
          <p:nvPr>
            <p:ph idx="1"/>
          </p:nvPr>
        </p:nvSpPr>
        <p:spPr/>
        <p:txBody>
          <a:bodyPr/>
          <a:lstStyle/>
          <a:p>
            <a:r>
              <a:rPr lang="en-US" dirty="0" err="1"/>
              <a:t>Sebagai</a:t>
            </a:r>
            <a:r>
              <a:rPr lang="en-US" dirty="0"/>
              <a:t> agama, Islam </a:t>
            </a:r>
            <a:r>
              <a:rPr lang="en-US" dirty="0" err="1"/>
              <a:t>memiliki</a:t>
            </a:r>
            <a:r>
              <a:rPr lang="en-US" dirty="0"/>
              <a:t> </a:t>
            </a:r>
            <a:r>
              <a:rPr lang="en-US" dirty="0" err="1"/>
              <a:t>sebutan-sebutan</a:t>
            </a:r>
            <a:r>
              <a:rPr lang="en-US" dirty="0"/>
              <a:t> yang </a:t>
            </a:r>
            <a:r>
              <a:rPr lang="en-US" dirty="0" err="1"/>
              <a:t>menjelaskan</a:t>
            </a:r>
            <a:r>
              <a:rPr lang="en-US" dirty="0"/>
              <a:t> </a:t>
            </a:r>
            <a:r>
              <a:rPr lang="en-US" dirty="0" err="1"/>
              <a:t>hakikat</a:t>
            </a:r>
            <a:r>
              <a:rPr lang="en-US" dirty="0"/>
              <a:t> </a:t>
            </a:r>
            <a:r>
              <a:rPr lang="en-US" dirty="0" err="1"/>
              <a:t>dari</a:t>
            </a:r>
            <a:r>
              <a:rPr lang="en-US" dirty="0"/>
              <a:t> Islam</a:t>
            </a:r>
          </a:p>
          <a:p>
            <a:r>
              <a:rPr lang="en-US" dirty="0" err="1"/>
              <a:t>Sebutan-sebutan</a:t>
            </a:r>
            <a:r>
              <a:rPr lang="en-US" dirty="0"/>
              <a:t> </a:t>
            </a:r>
            <a:r>
              <a:rPr lang="en-US" dirty="0" err="1"/>
              <a:t>itu</a:t>
            </a:r>
            <a:r>
              <a:rPr lang="en-US" dirty="0"/>
              <a:t> </a:t>
            </a:r>
            <a:r>
              <a:rPr lang="en-US" dirty="0" err="1"/>
              <a:t>sebagian</a:t>
            </a:r>
            <a:r>
              <a:rPr lang="en-US" dirty="0"/>
              <a:t> </a:t>
            </a:r>
            <a:r>
              <a:rPr lang="en-US" dirty="0" err="1"/>
              <a:t>terkait</a:t>
            </a:r>
            <a:r>
              <a:rPr lang="en-US" dirty="0"/>
              <a:t> </a:t>
            </a:r>
            <a:r>
              <a:rPr lang="en-US" dirty="0" err="1"/>
              <a:t>dengan</a:t>
            </a:r>
            <a:r>
              <a:rPr lang="en-US" dirty="0"/>
              <a:t> </a:t>
            </a:r>
            <a:r>
              <a:rPr lang="en-US" dirty="0" err="1"/>
              <a:t>maknanya</a:t>
            </a:r>
            <a:r>
              <a:rPr lang="en-US" dirty="0"/>
              <a:t> </a:t>
            </a:r>
            <a:r>
              <a:rPr lang="en-US" dirty="0" err="1"/>
              <a:t>secara</a:t>
            </a:r>
            <a:r>
              <a:rPr lang="en-US" dirty="0"/>
              <a:t> </a:t>
            </a:r>
            <a:r>
              <a:rPr lang="en-US" dirty="0" err="1"/>
              <a:t>bahasa</a:t>
            </a:r>
            <a:r>
              <a:rPr lang="en-US" dirty="0"/>
              <a:t> </a:t>
            </a:r>
            <a:r>
              <a:rPr lang="en-US" dirty="0" err="1"/>
              <a:t>dan</a:t>
            </a:r>
            <a:r>
              <a:rPr lang="en-US" dirty="0"/>
              <a:t> </a:t>
            </a:r>
            <a:r>
              <a:rPr lang="en-US" dirty="0" err="1"/>
              <a:t>ada</a:t>
            </a:r>
            <a:r>
              <a:rPr lang="en-US" dirty="0"/>
              <a:t> </a:t>
            </a:r>
            <a:r>
              <a:rPr lang="en-US" dirty="0" err="1"/>
              <a:t>juga</a:t>
            </a:r>
            <a:r>
              <a:rPr lang="en-US" dirty="0"/>
              <a:t> yang </a:t>
            </a:r>
            <a:r>
              <a:rPr lang="en-US" dirty="0" err="1"/>
              <a:t>terpisah</a:t>
            </a:r>
            <a:endParaRPr lang="en-US" dirty="0"/>
          </a:p>
        </p:txBody>
      </p:sp>
    </p:spTree>
    <p:extLst>
      <p:ext uri="{BB962C8B-B14F-4D97-AF65-F5344CB8AC3E}">
        <p14:creationId xmlns:p14="http://schemas.microsoft.com/office/powerpoint/2010/main" val="428954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63674"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150474" cy="758983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0150475" cy="7589837"/>
          </a:xfrm>
          <a:prstGeom prst="rect">
            <a:avLst/>
          </a:prstGeom>
        </p:spPr>
      </p:pic>
      <p:sp>
        <p:nvSpPr>
          <p:cNvPr id="2" name="Title 1"/>
          <p:cNvSpPr>
            <a:spLocks noGrp="1"/>
          </p:cNvSpPr>
          <p:nvPr>
            <p:ph type="title"/>
          </p:nvPr>
        </p:nvSpPr>
        <p:spPr>
          <a:xfrm>
            <a:off x="532899" y="2272791"/>
            <a:ext cx="3054767" cy="3054636"/>
          </a:xfrm>
        </p:spPr>
        <p:txBody>
          <a:bodyPr>
            <a:normAutofit/>
          </a:bodyPr>
          <a:lstStyle/>
          <a:p>
            <a:r>
              <a:rPr lang="id-ID">
                <a:solidFill>
                  <a:srgbClr val="FFFFFF"/>
                </a:solidFill>
              </a:rPr>
              <a:t>Hadist Nabi</a:t>
            </a:r>
          </a:p>
        </p:txBody>
      </p:sp>
      <p:sp>
        <p:nvSpPr>
          <p:cNvPr id="10" name="Content Placeholder 9"/>
          <p:cNvSpPr>
            <a:spLocks noGrp="1"/>
          </p:cNvSpPr>
          <p:nvPr>
            <p:ph idx="1"/>
          </p:nvPr>
        </p:nvSpPr>
        <p:spPr>
          <a:xfrm>
            <a:off x="4424638" y="482551"/>
            <a:ext cx="5403127" cy="6696744"/>
          </a:xfrm>
        </p:spPr>
        <p:txBody>
          <a:bodyPr anchor="ctr">
            <a:normAutofit/>
          </a:bodyPr>
          <a:lstStyle/>
          <a:p>
            <a:r>
              <a:rPr lang="id-ID" sz="1800">
                <a:solidFill>
                  <a:srgbClr val="000000"/>
                </a:solidFill>
              </a:rPr>
              <a:t>Umar r.a. berkisah bahwa pada suatu ketika saat ia duduk bersama Rasulullah saw. tiba-tiba datang seorang laki-laki berpakaian sangat putih, berambut hitam legam, tidak tampak padanya kelelahan bekas perjalanan, dan di antara para sahabat tidak ada yang pernah mengenalnya. Laki-laki itu kemudian duduk di hadapan Rasulullah saw., lalu menyandarkan lututnya pada lutut nabi serta meletakkan tangannya di atas paha nabi saw., kemudian laki-laki berkata, “Hai Muhammad, beritahukan kepadaku tentang Islam!” Maka Rasulullah saw. berkata, “Islam adalah engkau bersaksi bahwa sesungguhnya tidak ada ilah kecuali Allah dan sesungguhnya Muhammad itu utusan Allah, engkau mendirikan salat, engkau menunaikan zakat, engkau berpuasa pada bulan Ramadan, dan berhaji ke Baitullah jika engkau mampu  melaksanakannya.”  Laki-laki  itu  berkata,  “Engkau  benar.”</a:t>
            </a:r>
          </a:p>
        </p:txBody>
      </p:sp>
    </p:spTree>
    <p:extLst>
      <p:ext uri="{BB962C8B-B14F-4D97-AF65-F5344CB8AC3E}">
        <p14:creationId xmlns:p14="http://schemas.microsoft.com/office/powerpoint/2010/main" val="4933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اَلْخُضُوْعُ</a:t>
            </a:r>
            <a:endParaRPr lang="en-US" b="1" dirty="0"/>
          </a:p>
        </p:txBody>
      </p:sp>
      <p:sp>
        <p:nvSpPr>
          <p:cNvPr id="3" name="Content Placeholder 2"/>
          <p:cNvSpPr>
            <a:spLocks noGrp="1"/>
          </p:cNvSpPr>
          <p:nvPr>
            <p:ph idx="1"/>
          </p:nvPr>
        </p:nvSpPr>
        <p:spPr>
          <a:xfrm>
            <a:off x="1143000" y="1417638"/>
            <a:ext cx="8153400" cy="5011737"/>
          </a:xfrm>
        </p:spPr>
        <p:txBody>
          <a:bodyPr/>
          <a:lstStyle/>
          <a:p>
            <a:pPr algn="just"/>
            <a:r>
              <a:rPr lang="en-US" sz="2800" dirty="0"/>
              <a:t>Islam </a:t>
            </a:r>
            <a:r>
              <a:rPr lang="en-US" sz="2800" dirty="0" err="1"/>
              <a:t>adalah</a:t>
            </a:r>
            <a:r>
              <a:rPr lang="en-US" sz="2800" dirty="0"/>
              <a:t> agama yang </a:t>
            </a:r>
            <a:r>
              <a:rPr lang="en-US" sz="2800" dirty="0" err="1"/>
              <a:t>menekankan</a:t>
            </a:r>
            <a:r>
              <a:rPr lang="en-US" sz="2800" dirty="0"/>
              <a:t> </a:t>
            </a:r>
            <a:r>
              <a:rPr lang="en-US" sz="2800" dirty="0" err="1"/>
              <a:t>pada</a:t>
            </a:r>
            <a:r>
              <a:rPr lang="en-US" sz="2800" dirty="0"/>
              <a:t> </a:t>
            </a:r>
            <a:r>
              <a:rPr lang="en-US" sz="2800" dirty="0" err="1"/>
              <a:t>ketundukan</a:t>
            </a:r>
            <a:r>
              <a:rPr lang="en-US" sz="2800" dirty="0"/>
              <a:t> </a:t>
            </a:r>
            <a:r>
              <a:rPr lang="en-US" sz="2800" dirty="0" err="1"/>
              <a:t>manusia</a:t>
            </a:r>
            <a:r>
              <a:rPr lang="en-US" sz="2800" dirty="0"/>
              <a:t> </a:t>
            </a:r>
            <a:r>
              <a:rPr lang="en-US" sz="2800" dirty="0" err="1"/>
              <a:t>pada</a:t>
            </a:r>
            <a:r>
              <a:rPr lang="en-US" sz="2800" dirty="0"/>
              <a:t> Sang </a:t>
            </a:r>
            <a:r>
              <a:rPr lang="en-US" sz="2800" dirty="0" err="1"/>
              <a:t>Pencipta</a:t>
            </a:r>
            <a:endParaRPr lang="en-US" sz="2800" dirty="0"/>
          </a:p>
          <a:p>
            <a:pPr algn="just"/>
            <a:r>
              <a:rPr lang="en-US" sz="2800" dirty="0" err="1"/>
              <a:t>Seorang</a:t>
            </a:r>
            <a:r>
              <a:rPr lang="en-US" sz="2800" dirty="0"/>
              <a:t> Muslim </a:t>
            </a:r>
            <a:r>
              <a:rPr lang="en-US" sz="2800" dirty="0" err="1"/>
              <a:t>adalah</a:t>
            </a:r>
            <a:r>
              <a:rPr lang="en-US" sz="2800" dirty="0"/>
              <a:t> orang yang </a:t>
            </a:r>
            <a:r>
              <a:rPr lang="en-US" sz="2800" dirty="0" err="1"/>
              <a:t>tunduk</a:t>
            </a:r>
            <a:r>
              <a:rPr lang="en-US" sz="2800" dirty="0"/>
              <a:t> </a:t>
            </a:r>
            <a:r>
              <a:rPr lang="en-US" sz="2800" dirty="0" err="1"/>
              <a:t>pada</a:t>
            </a:r>
            <a:r>
              <a:rPr lang="en-US" sz="2800" dirty="0"/>
              <a:t> </a:t>
            </a:r>
            <a:r>
              <a:rPr lang="en-US" sz="2800" dirty="0" err="1"/>
              <a:t>perintah</a:t>
            </a:r>
            <a:r>
              <a:rPr lang="en-US" sz="2800" dirty="0"/>
              <a:t> </a:t>
            </a:r>
            <a:r>
              <a:rPr lang="en-US" sz="2800" dirty="0" err="1"/>
              <a:t>dan</a:t>
            </a:r>
            <a:r>
              <a:rPr lang="en-US" sz="2800" dirty="0"/>
              <a:t> </a:t>
            </a:r>
            <a:r>
              <a:rPr lang="en-US" sz="2800" dirty="0" err="1"/>
              <a:t>larangan</a:t>
            </a:r>
            <a:r>
              <a:rPr lang="en-US" sz="2800" dirty="0"/>
              <a:t> Allah agar </a:t>
            </a:r>
            <a:r>
              <a:rPr lang="en-US" sz="2800" dirty="0" err="1"/>
              <a:t>menjadi</a:t>
            </a:r>
            <a:r>
              <a:rPr lang="en-US" sz="2800" dirty="0"/>
              <a:t> orang yang </a:t>
            </a:r>
            <a:r>
              <a:rPr lang="en-US" sz="2800" dirty="0" err="1"/>
              <a:t>bertakwa</a:t>
            </a:r>
            <a:endParaRPr lang="en-US" sz="2800" dirty="0"/>
          </a:p>
          <a:p>
            <a:pPr algn="just"/>
            <a:r>
              <a:rPr lang="en-US" sz="2800" dirty="0" err="1"/>
              <a:t>Shalat</a:t>
            </a:r>
            <a:r>
              <a:rPr lang="en-US" sz="2800" dirty="0"/>
              <a:t> </a:t>
            </a:r>
            <a:r>
              <a:rPr lang="en-US" sz="2800" dirty="0" err="1"/>
              <a:t>merupakan</a:t>
            </a:r>
            <a:r>
              <a:rPr lang="en-US" sz="2800" dirty="0"/>
              <a:t> </a:t>
            </a:r>
            <a:r>
              <a:rPr lang="en-US" sz="2800" dirty="0" err="1"/>
              <a:t>contoh</a:t>
            </a:r>
            <a:r>
              <a:rPr lang="en-US" sz="2800" dirty="0"/>
              <a:t> </a:t>
            </a:r>
            <a:r>
              <a:rPr lang="en-US" sz="2800" dirty="0" err="1"/>
              <a:t>ketundukan</a:t>
            </a:r>
            <a:r>
              <a:rPr lang="en-US" sz="2800" dirty="0"/>
              <a:t> </a:t>
            </a:r>
            <a:r>
              <a:rPr lang="en-US" sz="2800" dirty="0" err="1"/>
              <a:t>seorang</a:t>
            </a:r>
            <a:r>
              <a:rPr lang="en-US" sz="2800" dirty="0"/>
              <a:t> Muslim, </a:t>
            </a:r>
            <a:r>
              <a:rPr lang="en-US" sz="2800" dirty="0" err="1"/>
              <a:t>terutama</a:t>
            </a:r>
            <a:r>
              <a:rPr lang="en-US" sz="2800" dirty="0"/>
              <a:t> </a:t>
            </a:r>
            <a:r>
              <a:rPr lang="en-US" sz="2800" dirty="0" err="1"/>
              <a:t>pada</a:t>
            </a:r>
            <a:r>
              <a:rPr lang="en-US" sz="2800" dirty="0"/>
              <a:t> </a:t>
            </a:r>
            <a:r>
              <a:rPr lang="en-US" sz="2800" dirty="0" err="1"/>
              <a:t>saat</a:t>
            </a:r>
            <a:r>
              <a:rPr lang="en-US" sz="2800" dirty="0"/>
              <a:t> </a:t>
            </a:r>
            <a:r>
              <a:rPr lang="en-US" sz="2800" dirty="0" err="1"/>
              <a:t>ruku</a:t>
            </a:r>
            <a:r>
              <a:rPr lang="en-US" sz="2800" dirty="0"/>
              <a:t>’ </a:t>
            </a:r>
            <a:r>
              <a:rPr lang="en-US" sz="2800" dirty="0" err="1"/>
              <a:t>dan</a:t>
            </a:r>
            <a:r>
              <a:rPr lang="en-US" sz="2800" dirty="0"/>
              <a:t> </a:t>
            </a:r>
            <a:r>
              <a:rPr lang="en-US" sz="2800" dirty="0" err="1"/>
              <a:t>sujud</a:t>
            </a:r>
            <a:endParaRPr lang="en-US" sz="2800" dirty="0"/>
          </a:p>
          <a:p>
            <a:pPr algn="just"/>
            <a:r>
              <a:rPr lang="en-US" sz="2800" dirty="0"/>
              <a:t>48:29 </a:t>
            </a:r>
            <a:r>
              <a:rPr lang="en-US" sz="2800" dirty="0" err="1"/>
              <a:t>ciri</a:t>
            </a:r>
            <a:r>
              <a:rPr lang="en-US" sz="2800" dirty="0"/>
              <a:t> </a:t>
            </a:r>
            <a:r>
              <a:rPr lang="en-US" sz="2800" dirty="0" err="1"/>
              <a:t>pengikut</a:t>
            </a:r>
            <a:r>
              <a:rPr lang="en-US" sz="2800" dirty="0"/>
              <a:t> </a:t>
            </a:r>
            <a:r>
              <a:rPr lang="en-US" sz="2800" dirty="0" err="1"/>
              <a:t>Rasulullah</a:t>
            </a:r>
            <a:r>
              <a:rPr lang="en-US" sz="2800" dirty="0"/>
              <a:t> SAW: </a:t>
            </a:r>
            <a:r>
              <a:rPr lang="en-US" sz="2800" dirty="0" err="1"/>
              <a:t>ruku</a:t>
            </a:r>
            <a:r>
              <a:rPr lang="en-US" sz="2800" dirty="0"/>
              <a:t>’ </a:t>
            </a:r>
            <a:r>
              <a:rPr lang="en-US" sz="2800" dirty="0" err="1"/>
              <a:t>dan</a:t>
            </a:r>
            <a:r>
              <a:rPr lang="en-US" sz="2800" dirty="0"/>
              <a:t> </a:t>
            </a:r>
            <a:r>
              <a:rPr lang="en-US" sz="2800" dirty="0" err="1"/>
              <a:t>sujud</a:t>
            </a:r>
            <a:r>
              <a:rPr lang="en-US" sz="2800" dirty="0"/>
              <a:t> </a:t>
            </a:r>
            <a:r>
              <a:rPr lang="en-US" sz="2800" dirty="0" err="1"/>
              <a:t>mengharapkan</a:t>
            </a:r>
            <a:r>
              <a:rPr lang="en-US" sz="2800" dirty="0"/>
              <a:t> </a:t>
            </a:r>
            <a:r>
              <a:rPr lang="en-US" sz="2800" dirty="0" err="1"/>
              <a:t>karunia</a:t>
            </a:r>
            <a:r>
              <a:rPr lang="en-US" sz="2800" dirty="0"/>
              <a:t> Allah</a:t>
            </a:r>
          </a:p>
        </p:txBody>
      </p:sp>
    </p:spTree>
    <p:extLst>
      <p:ext uri="{BB962C8B-B14F-4D97-AF65-F5344CB8AC3E}">
        <p14:creationId xmlns:p14="http://schemas.microsoft.com/office/powerpoint/2010/main" val="6539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وَحْيٌ إِلَهِيٌّ</a:t>
            </a:r>
            <a:endParaRPr lang="en-US" b="1" dirty="0"/>
          </a:p>
        </p:txBody>
      </p:sp>
      <p:sp>
        <p:nvSpPr>
          <p:cNvPr id="3" name="Content Placeholder 2"/>
          <p:cNvSpPr>
            <a:spLocks noGrp="1"/>
          </p:cNvSpPr>
          <p:nvPr>
            <p:ph idx="1"/>
          </p:nvPr>
        </p:nvSpPr>
        <p:spPr/>
        <p:txBody>
          <a:bodyPr>
            <a:normAutofit/>
          </a:bodyPr>
          <a:lstStyle/>
          <a:p>
            <a:r>
              <a:rPr lang="en-US" dirty="0"/>
              <a:t>Islam </a:t>
            </a:r>
            <a:r>
              <a:rPr lang="en-US" dirty="0" err="1"/>
              <a:t>adalah</a:t>
            </a:r>
            <a:r>
              <a:rPr lang="en-US" dirty="0"/>
              <a:t> </a:t>
            </a:r>
            <a:r>
              <a:rPr lang="en-US" dirty="0" err="1"/>
              <a:t>satu-satunya</a:t>
            </a:r>
            <a:r>
              <a:rPr lang="en-US" dirty="0"/>
              <a:t> agama yang </a:t>
            </a:r>
            <a:r>
              <a:rPr lang="en-US" dirty="0" err="1"/>
              <a:t>berasal</a:t>
            </a:r>
            <a:r>
              <a:rPr lang="en-US" dirty="0"/>
              <a:t> </a:t>
            </a:r>
            <a:r>
              <a:rPr lang="en-US" dirty="0" err="1"/>
              <a:t>dari</a:t>
            </a:r>
            <a:r>
              <a:rPr lang="en-US" dirty="0"/>
              <a:t> </a:t>
            </a:r>
            <a:r>
              <a:rPr lang="en-US" dirty="0" err="1"/>
              <a:t>Wahyu</a:t>
            </a:r>
            <a:r>
              <a:rPr lang="en-US" dirty="0"/>
              <a:t> Allah (3:19, 85)</a:t>
            </a:r>
          </a:p>
          <a:p>
            <a:r>
              <a:rPr lang="en-US" dirty="0" err="1"/>
              <a:t>Tak</a:t>
            </a:r>
            <a:r>
              <a:rPr lang="en-US" dirty="0"/>
              <a:t> </a:t>
            </a:r>
            <a:r>
              <a:rPr lang="en-US" dirty="0" err="1"/>
              <a:t>mungkin</a:t>
            </a:r>
            <a:r>
              <a:rPr lang="en-US" dirty="0"/>
              <a:t> Allah </a:t>
            </a:r>
            <a:r>
              <a:rPr lang="en-US" dirty="0" err="1"/>
              <a:t>menetapkan</a:t>
            </a:r>
            <a:r>
              <a:rPr lang="en-US" dirty="0"/>
              <a:t> </a:t>
            </a:r>
            <a:r>
              <a:rPr lang="en-US" dirty="0" err="1"/>
              <a:t>lebih</a:t>
            </a:r>
            <a:r>
              <a:rPr lang="en-US" dirty="0"/>
              <a:t> </a:t>
            </a:r>
            <a:r>
              <a:rPr lang="en-US" dirty="0" err="1"/>
              <a:t>dari</a:t>
            </a:r>
            <a:r>
              <a:rPr lang="en-US" dirty="0"/>
              <a:t> </a:t>
            </a:r>
            <a:r>
              <a:rPr lang="en-US" dirty="0" err="1"/>
              <a:t>satu</a:t>
            </a:r>
            <a:r>
              <a:rPr lang="en-US" dirty="0"/>
              <a:t> agama yang </a:t>
            </a:r>
            <a:r>
              <a:rPr lang="en-US" dirty="0" err="1"/>
              <a:t>perbedaannya</a:t>
            </a:r>
            <a:r>
              <a:rPr lang="en-US" dirty="0"/>
              <a:t> </a:t>
            </a:r>
            <a:r>
              <a:rPr lang="en-US" dirty="0" err="1"/>
              <a:t>jauh</a:t>
            </a:r>
            <a:r>
              <a:rPr lang="en-US" dirty="0"/>
              <a:t> </a:t>
            </a:r>
            <a:r>
              <a:rPr lang="en-US" dirty="0" err="1"/>
              <a:t>sekali</a:t>
            </a:r>
            <a:r>
              <a:rPr lang="en-US" dirty="0"/>
              <a:t> </a:t>
            </a:r>
            <a:r>
              <a:rPr lang="en-US" dirty="0" err="1"/>
              <a:t>dan</a:t>
            </a:r>
            <a:r>
              <a:rPr lang="en-US" dirty="0"/>
              <a:t> </a:t>
            </a:r>
            <a:r>
              <a:rPr lang="en-US" dirty="0" err="1"/>
              <a:t>bertentangan</a:t>
            </a:r>
            <a:r>
              <a:rPr lang="en-US" dirty="0"/>
              <a:t> </a:t>
            </a:r>
            <a:r>
              <a:rPr lang="en-US" dirty="0" err="1"/>
              <a:t>ajaran-ajarannya</a:t>
            </a:r>
            <a:endParaRPr lang="en-US" dirty="0"/>
          </a:p>
          <a:p>
            <a:pPr lvl="1"/>
            <a:r>
              <a:rPr lang="en-US" dirty="0"/>
              <a:t>Islam </a:t>
            </a:r>
            <a:r>
              <a:rPr lang="en-US" dirty="0" err="1"/>
              <a:t>berasaskan</a:t>
            </a:r>
            <a:r>
              <a:rPr lang="en-US" dirty="0"/>
              <a:t> </a:t>
            </a:r>
            <a:r>
              <a:rPr lang="en-US" dirty="0" err="1"/>
              <a:t>tauhid</a:t>
            </a:r>
            <a:r>
              <a:rPr lang="en-US" dirty="0"/>
              <a:t> </a:t>
            </a:r>
            <a:r>
              <a:rPr lang="en-US" dirty="0" err="1"/>
              <a:t>dan</a:t>
            </a:r>
            <a:r>
              <a:rPr lang="en-US" dirty="0"/>
              <a:t> </a:t>
            </a:r>
            <a:r>
              <a:rPr lang="en-US" dirty="0" err="1"/>
              <a:t>syirik</a:t>
            </a:r>
            <a:r>
              <a:rPr lang="en-US" dirty="0"/>
              <a:t> </a:t>
            </a:r>
            <a:r>
              <a:rPr lang="en-US" dirty="0" err="1"/>
              <a:t>menjadi</a:t>
            </a:r>
            <a:r>
              <a:rPr lang="en-US" dirty="0"/>
              <a:t> </a:t>
            </a:r>
            <a:r>
              <a:rPr lang="en-US" dirty="0" err="1"/>
              <a:t>dosa</a:t>
            </a:r>
            <a:r>
              <a:rPr lang="en-US" dirty="0"/>
              <a:t> paling </a:t>
            </a:r>
            <a:r>
              <a:rPr lang="en-US" dirty="0" err="1"/>
              <a:t>besar</a:t>
            </a:r>
            <a:endParaRPr lang="en-US" dirty="0"/>
          </a:p>
          <a:p>
            <a:pPr lvl="1"/>
            <a:r>
              <a:rPr lang="en-US" dirty="0" err="1"/>
              <a:t>Nasrani</a:t>
            </a:r>
            <a:r>
              <a:rPr lang="en-US" dirty="0"/>
              <a:t> </a:t>
            </a:r>
            <a:r>
              <a:rPr lang="en-US" dirty="0" err="1"/>
              <a:t>menganut</a:t>
            </a:r>
            <a:r>
              <a:rPr lang="en-US" dirty="0"/>
              <a:t> </a:t>
            </a:r>
            <a:r>
              <a:rPr lang="en-US" dirty="0" err="1"/>
              <a:t>trinitas</a:t>
            </a:r>
            <a:r>
              <a:rPr lang="en-US" dirty="0"/>
              <a:t> (3 </a:t>
            </a:r>
            <a:r>
              <a:rPr lang="en-US" dirty="0" err="1"/>
              <a:t>tuhan</a:t>
            </a:r>
            <a:r>
              <a:rPr lang="en-US" dirty="0"/>
              <a:t>) </a:t>
            </a:r>
            <a:r>
              <a:rPr lang="en-US" dirty="0" err="1"/>
              <a:t>dan</a:t>
            </a:r>
            <a:r>
              <a:rPr lang="en-US" dirty="0"/>
              <a:t> </a:t>
            </a:r>
            <a:r>
              <a:rPr lang="en-US" dirty="0" err="1"/>
              <a:t>tidak</a:t>
            </a:r>
            <a:r>
              <a:rPr lang="en-US" dirty="0"/>
              <a:t> </a:t>
            </a:r>
            <a:r>
              <a:rPr lang="en-US" dirty="0" err="1"/>
              <a:t>mengakui</a:t>
            </a:r>
            <a:r>
              <a:rPr lang="en-US" dirty="0"/>
              <a:t> Muhammad SAW </a:t>
            </a:r>
            <a:r>
              <a:rPr lang="en-US" dirty="0" err="1"/>
              <a:t>sebagai</a:t>
            </a:r>
            <a:r>
              <a:rPr lang="en-US" dirty="0"/>
              <a:t> </a:t>
            </a:r>
            <a:r>
              <a:rPr lang="en-US" dirty="0" err="1"/>
              <a:t>nabi</a:t>
            </a:r>
            <a:r>
              <a:rPr lang="en-US" dirty="0"/>
              <a:t> </a:t>
            </a:r>
            <a:r>
              <a:rPr lang="en-US" dirty="0" err="1"/>
              <a:t>dan</a:t>
            </a:r>
            <a:r>
              <a:rPr lang="en-US" dirty="0"/>
              <a:t> </a:t>
            </a:r>
            <a:r>
              <a:rPr lang="en-US" dirty="0" err="1"/>
              <a:t>rasul</a:t>
            </a:r>
            <a:endParaRPr lang="en-US" dirty="0"/>
          </a:p>
          <a:p>
            <a:pPr lvl="1"/>
            <a:r>
              <a:rPr lang="en-US" dirty="0" err="1"/>
              <a:t>Yahudi</a:t>
            </a:r>
            <a:r>
              <a:rPr lang="en-US" dirty="0"/>
              <a:t> </a:t>
            </a:r>
            <a:r>
              <a:rPr lang="en-US" dirty="0" err="1"/>
              <a:t>tidak</a:t>
            </a:r>
            <a:r>
              <a:rPr lang="en-US" dirty="0"/>
              <a:t> </a:t>
            </a:r>
            <a:r>
              <a:rPr lang="en-US" dirty="0" err="1"/>
              <a:t>mengakui</a:t>
            </a:r>
            <a:r>
              <a:rPr lang="en-US" dirty="0"/>
              <a:t> Isa AS </a:t>
            </a:r>
            <a:r>
              <a:rPr lang="en-US" dirty="0" err="1"/>
              <a:t>dan</a:t>
            </a:r>
            <a:r>
              <a:rPr lang="en-US" dirty="0"/>
              <a:t> Muhammad SAW </a:t>
            </a:r>
            <a:r>
              <a:rPr lang="en-US" dirty="0" err="1"/>
              <a:t>sebagai</a:t>
            </a:r>
            <a:r>
              <a:rPr lang="en-US" dirty="0"/>
              <a:t> </a:t>
            </a:r>
            <a:r>
              <a:rPr lang="en-US" dirty="0" err="1"/>
              <a:t>nabi</a:t>
            </a:r>
            <a:r>
              <a:rPr lang="en-US" dirty="0"/>
              <a:t> </a:t>
            </a:r>
            <a:r>
              <a:rPr lang="en-US" dirty="0" err="1"/>
              <a:t>dan</a:t>
            </a:r>
            <a:r>
              <a:rPr lang="en-US" dirty="0"/>
              <a:t> </a:t>
            </a:r>
            <a:r>
              <a:rPr lang="en-US" dirty="0" err="1"/>
              <a:t>rasul</a:t>
            </a:r>
            <a:r>
              <a:rPr lang="en-US" dirty="0"/>
              <a:t>; </a:t>
            </a:r>
            <a:r>
              <a:rPr lang="en-US" dirty="0" err="1"/>
              <a:t>membenci</a:t>
            </a:r>
            <a:r>
              <a:rPr lang="en-US" dirty="0"/>
              <a:t> </a:t>
            </a:r>
            <a:r>
              <a:rPr lang="en-US" dirty="0" err="1"/>
              <a:t>malaikat</a:t>
            </a:r>
            <a:r>
              <a:rPr lang="en-US" dirty="0"/>
              <a:t> </a:t>
            </a:r>
            <a:r>
              <a:rPr lang="en-US" dirty="0" err="1"/>
              <a:t>Jibril</a:t>
            </a:r>
            <a:endParaRPr lang="en-US" dirty="0"/>
          </a:p>
        </p:txBody>
      </p:sp>
    </p:spTree>
    <p:extLst>
      <p:ext uri="{BB962C8B-B14F-4D97-AF65-F5344CB8AC3E}">
        <p14:creationId xmlns:p14="http://schemas.microsoft.com/office/powerpoint/2010/main" val="415534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دِيْنُ اْلأَنْبِيَاءِ وَالْمُرْسَلِيْنَ</a:t>
            </a:r>
            <a:endParaRPr lang="en-US" b="1" dirty="0"/>
          </a:p>
        </p:txBody>
      </p:sp>
      <p:sp>
        <p:nvSpPr>
          <p:cNvPr id="3" name="Content Placeholder 2"/>
          <p:cNvSpPr>
            <a:spLocks noGrp="1"/>
          </p:cNvSpPr>
          <p:nvPr>
            <p:ph idx="1"/>
          </p:nvPr>
        </p:nvSpPr>
        <p:spPr>
          <a:xfrm>
            <a:off x="1330821" y="1562671"/>
            <a:ext cx="8153400" cy="5011737"/>
          </a:xfrm>
        </p:spPr>
        <p:txBody>
          <a:bodyPr>
            <a:normAutofit fontScale="92500" lnSpcReduction="10000"/>
          </a:bodyPr>
          <a:lstStyle/>
          <a:p>
            <a:r>
              <a:rPr lang="en-US" dirty="0"/>
              <a:t>Islam </a:t>
            </a:r>
            <a:r>
              <a:rPr lang="en-US" dirty="0" err="1"/>
              <a:t>adalah</a:t>
            </a:r>
            <a:r>
              <a:rPr lang="en-US" dirty="0"/>
              <a:t> agama </a:t>
            </a:r>
            <a:r>
              <a:rPr lang="en-US" dirty="0" err="1"/>
              <a:t>para</a:t>
            </a:r>
            <a:r>
              <a:rPr lang="en-US" dirty="0"/>
              <a:t> </a:t>
            </a:r>
            <a:r>
              <a:rPr lang="en-US" dirty="0" err="1"/>
              <a:t>nabi</a:t>
            </a:r>
            <a:r>
              <a:rPr lang="en-US" dirty="0"/>
              <a:t> </a:t>
            </a:r>
            <a:r>
              <a:rPr lang="en-US" dirty="0" err="1"/>
              <a:t>dan</a:t>
            </a:r>
            <a:r>
              <a:rPr lang="en-US" dirty="0"/>
              <a:t> </a:t>
            </a:r>
            <a:r>
              <a:rPr lang="en-US" dirty="0" err="1"/>
              <a:t>rasul</a:t>
            </a:r>
            <a:endParaRPr lang="en-US" dirty="0"/>
          </a:p>
          <a:p>
            <a:r>
              <a:rPr lang="en-US" dirty="0" err="1"/>
              <a:t>Semua</a:t>
            </a:r>
            <a:r>
              <a:rPr lang="en-US" dirty="0"/>
              <a:t> </a:t>
            </a:r>
            <a:r>
              <a:rPr lang="en-US" dirty="0" err="1"/>
              <a:t>nabi</a:t>
            </a:r>
            <a:r>
              <a:rPr lang="en-US" dirty="0"/>
              <a:t> </a:t>
            </a:r>
            <a:r>
              <a:rPr lang="en-US" dirty="0" err="1"/>
              <a:t>dan</a:t>
            </a:r>
            <a:r>
              <a:rPr lang="en-US" dirty="0"/>
              <a:t> </a:t>
            </a:r>
            <a:r>
              <a:rPr lang="en-US" dirty="0" err="1"/>
              <a:t>rasul</a:t>
            </a:r>
            <a:r>
              <a:rPr lang="en-US" dirty="0"/>
              <a:t> </a:t>
            </a:r>
            <a:r>
              <a:rPr lang="en-US" dirty="0" err="1"/>
              <a:t>membawa</a:t>
            </a:r>
            <a:r>
              <a:rPr lang="en-US" dirty="0"/>
              <a:t> agama yang </a:t>
            </a:r>
            <a:r>
              <a:rPr lang="en-US" dirty="0" err="1"/>
              <a:t>sama</a:t>
            </a:r>
            <a:r>
              <a:rPr lang="en-US" dirty="0"/>
              <a:t> </a:t>
            </a:r>
            <a:r>
              <a:rPr lang="en-US" dirty="0" err="1"/>
              <a:t>dan</a:t>
            </a:r>
            <a:r>
              <a:rPr lang="en-US" dirty="0"/>
              <a:t> </a:t>
            </a:r>
            <a:r>
              <a:rPr lang="en-US" dirty="0" err="1"/>
              <a:t>satu</a:t>
            </a:r>
            <a:r>
              <a:rPr lang="en-US" dirty="0"/>
              <a:t>, </a:t>
            </a:r>
            <a:r>
              <a:rPr lang="en-US" dirty="0" err="1"/>
              <a:t>yaitu</a:t>
            </a:r>
            <a:r>
              <a:rPr lang="en-US" dirty="0"/>
              <a:t> Islam</a:t>
            </a:r>
          </a:p>
          <a:p>
            <a:r>
              <a:rPr lang="en-US" dirty="0"/>
              <a:t>2:128, 132 </a:t>
            </a:r>
            <a:r>
              <a:rPr lang="en-US" dirty="0" err="1"/>
              <a:t>Nabi</a:t>
            </a:r>
            <a:r>
              <a:rPr lang="en-US" dirty="0"/>
              <a:t> Ibrahim </a:t>
            </a:r>
            <a:r>
              <a:rPr lang="en-US" dirty="0" err="1"/>
              <a:t>adalah</a:t>
            </a:r>
            <a:r>
              <a:rPr lang="en-US" dirty="0"/>
              <a:t> Muslim, </a:t>
            </a:r>
            <a:r>
              <a:rPr lang="en-US" dirty="0" err="1"/>
              <a:t>bukan</a:t>
            </a:r>
            <a:r>
              <a:rPr lang="en-US" dirty="0"/>
              <a:t> </a:t>
            </a:r>
            <a:r>
              <a:rPr lang="en-US" dirty="0" err="1"/>
              <a:t>Yahudi</a:t>
            </a:r>
            <a:r>
              <a:rPr lang="en-US" dirty="0"/>
              <a:t> </a:t>
            </a:r>
            <a:r>
              <a:rPr lang="en-US" dirty="0" err="1"/>
              <a:t>atau</a:t>
            </a:r>
            <a:r>
              <a:rPr lang="en-US" dirty="0"/>
              <a:t> </a:t>
            </a:r>
            <a:r>
              <a:rPr lang="en-US" dirty="0" err="1"/>
              <a:t>Nasrani</a:t>
            </a:r>
            <a:r>
              <a:rPr lang="en-US" dirty="0"/>
              <a:t> (2:140)</a:t>
            </a:r>
          </a:p>
          <a:p>
            <a:r>
              <a:rPr lang="en-US" dirty="0"/>
              <a:t>7:126 </a:t>
            </a:r>
            <a:r>
              <a:rPr lang="en-US" dirty="0" err="1"/>
              <a:t>doa</a:t>
            </a:r>
            <a:r>
              <a:rPr lang="en-US" dirty="0"/>
              <a:t> </a:t>
            </a:r>
            <a:r>
              <a:rPr lang="en-US" dirty="0" err="1"/>
              <a:t>tukang</a:t>
            </a:r>
            <a:r>
              <a:rPr lang="en-US" dirty="0"/>
              <a:t> </a:t>
            </a:r>
            <a:r>
              <a:rPr lang="en-US" dirty="0" err="1"/>
              <a:t>sihir</a:t>
            </a:r>
            <a:r>
              <a:rPr lang="en-US" dirty="0"/>
              <a:t> yang </a:t>
            </a:r>
            <a:r>
              <a:rPr lang="en-US" dirty="0" err="1"/>
              <a:t>masuk</a:t>
            </a:r>
            <a:r>
              <a:rPr lang="en-US" dirty="0"/>
              <a:t> Islam</a:t>
            </a:r>
          </a:p>
          <a:p>
            <a:r>
              <a:rPr lang="en-US" dirty="0"/>
              <a:t>27:44 </a:t>
            </a:r>
            <a:r>
              <a:rPr lang="en-US" dirty="0" err="1"/>
              <a:t>Ratu</a:t>
            </a:r>
            <a:r>
              <a:rPr lang="en-US" dirty="0"/>
              <a:t> </a:t>
            </a:r>
            <a:r>
              <a:rPr lang="en-US" dirty="0" err="1"/>
              <a:t>Bilqis</a:t>
            </a:r>
            <a:r>
              <a:rPr lang="en-US" dirty="0"/>
              <a:t> </a:t>
            </a:r>
            <a:r>
              <a:rPr lang="en-US" dirty="0" err="1"/>
              <a:t>masuk</a:t>
            </a:r>
            <a:r>
              <a:rPr lang="en-US" dirty="0"/>
              <a:t> Islam </a:t>
            </a:r>
            <a:r>
              <a:rPr lang="en-US" dirty="0" err="1"/>
              <a:t>bersama</a:t>
            </a:r>
            <a:r>
              <a:rPr lang="en-US" dirty="0"/>
              <a:t> </a:t>
            </a:r>
            <a:r>
              <a:rPr lang="en-US" dirty="0" err="1"/>
              <a:t>Nabi</a:t>
            </a:r>
            <a:r>
              <a:rPr lang="en-US" dirty="0"/>
              <a:t> </a:t>
            </a:r>
            <a:r>
              <a:rPr lang="en-US" dirty="0" err="1"/>
              <a:t>Sulaiman</a:t>
            </a:r>
            <a:endParaRPr lang="en-US" dirty="0"/>
          </a:p>
          <a:p>
            <a:r>
              <a:rPr lang="en-US" dirty="0"/>
              <a:t>22:78 </a:t>
            </a:r>
            <a:r>
              <a:rPr lang="ar-SA" b="1" dirty="0"/>
              <a:t>هُوَ سَمَّاكُمُ الْمُسْلِمِينَ مِنْ قَبْلُ وَفِي هَذَا</a:t>
            </a:r>
            <a:r>
              <a:rPr lang="en-US" b="1" dirty="0"/>
              <a:t> </a:t>
            </a:r>
            <a:r>
              <a:rPr lang="sv-SE" i="1" dirty="0"/>
              <a:t>Dia (Allah) telah menamai kamu sekalian orang-orang muslim dari dahulu, dan (begitu pula) dalam (Al Qur'an) ini</a:t>
            </a:r>
            <a:endParaRPr lang="en-US" dirty="0"/>
          </a:p>
        </p:txBody>
      </p:sp>
    </p:spTree>
    <p:extLst>
      <p:ext uri="{BB962C8B-B14F-4D97-AF65-F5344CB8AC3E}">
        <p14:creationId xmlns:p14="http://schemas.microsoft.com/office/powerpoint/2010/main" val="95951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أَحْكَامُ اللهِ</a:t>
            </a:r>
            <a:endParaRPr lang="en-US" b="1" dirty="0"/>
          </a:p>
        </p:txBody>
      </p:sp>
      <p:sp>
        <p:nvSpPr>
          <p:cNvPr id="3" name="Content Placeholder 2"/>
          <p:cNvSpPr>
            <a:spLocks noGrp="1"/>
          </p:cNvSpPr>
          <p:nvPr>
            <p:ph idx="1"/>
          </p:nvPr>
        </p:nvSpPr>
        <p:spPr>
          <a:xfrm>
            <a:off x="970781" y="1634679"/>
            <a:ext cx="8585448" cy="4579689"/>
          </a:xfrm>
        </p:spPr>
        <p:txBody>
          <a:bodyPr/>
          <a:lstStyle/>
          <a:p>
            <a:r>
              <a:rPr lang="en-US" sz="2800" dirty="0"/>
              <a:t>Islam </a:t>
            </a:r>
            <a:r>
              <a:rPr lang="en-US" sz="2800" dirty="0" err="1"/>
              <a:t>adalah</a:t>
            </a:r>
            <a:r>
              <a:rPr lang="en-US" sz="2800" dirty="0"/>
              <a:t> </a:t>
            </a:r>
            <a:r>
              <a:rPr lang="en-US" sz="2800" dirty="0" err="1"/>
              <a:t>minhajul</a:t>
            </a:r>
            <a:r>
              <a:rPr lang="en-US" sz="2800" dirty="0"/>
              <a:t> </a:t>
            </a:r>
            <a:r>
              <a:rPr lang="en-US" sz="2800" dirty="0" err="1"/>
              <a:t>hayah</a:t>
            </a:r>
            <a:r>
              <a:rPr lang="en-US" sz="2800" dirty="0"/>
              <a:t> (</a:t>
            </a:r>
            <a:r>
              <a:rPr lang="en-US" sz="2800" dirty="0" err="1"/>
              <a:t>pedoman</a:t>
            </a:r>
            <a:r>
              <a:rPr lang="en-US" sz="2800" dirty="0"/>
              <a:t> </a:t>
            </a:r>
            <a:r>
              <a:rPr lang="en-US" sz="2800" dirty="0" err="1"/>
              <a:t>hidup</a:t>
            </a:r>
            <a:r>
              <a:rPr lang="en-US" sz="2800" dirty="0"/>
              <a:t>) yang </a:t>
            </a:r>
            <a:r>
              <a:rPr lang="en-US" sz="2800" dirty="0" err="1"/>
              <a:t>berisi</a:t>
            </a:r>
            <a:r>
              <a:rPr lang="en-US" sz="2800" dirty="0"/>
              <a:t> </a:t>
            </a:r>
            <a:r>
              <a:rPr lang="en-US" sz="2800" dirty="0" err="1"/>
              <a:t>hukum-hukum</a:t>
            </a:r>
            <a:r>
              <a:rPr lang="en-US" sz="2800" dirty="0"/>
              <a:t> Allah</a:t>
            </a:r>
          </a:p>
          <a:p>
            <a:r>
              <a:rPr lang="en-US" sz="2800" dirty="0" err="1"/>
              <a:t>Kehebatan</a:t>
            </a:r>
            <a:r>
              <a:rPr lang="en-US" sz="2800" dirty="0"/>
              <a:t> </a:t>
            </a:r>
            <a:r>
              <a:rPr lang="en-US" sz="2800" dirty="0" err="1"/>
              <a:t>hukum-hukum</a:t>
            </a:r>
            <a:r>
              <a:rPr lang="en-US" sz="2800" dirty="0"/>
              <a:t> Allah di </a:t>
            </a:r>
            <a:r>
              <a:rPr lang="en-US" sz="2800" dirty="0" err="1"/>
              <a:t>antaranya</a:t>
            </a:r>
            <a:endParaRPr lang="en-US" sz="2800" dirty="0"/>
          </a:p>
          <a:p>
            <a:pPr lvl="1"/>
            <a:r>
              <a:rPr lang="en-US" sz="2800" dirty="0" err="1"/>
              <a:t>Berasal</a:t>
            </a:r>
            <a:r>
              <a:rPr lang="en-US" sz="2800" dirty="0"/>
              <a:t> </a:t>
            </a:r>
            <a:r>
              <a:rPr lang="en-US" sz="2800" dirty="0" err="1"/>
              <a:t>dari</a:t>
            </a:r>
            <a:r>
              <a:rPr lang="en-US" sz="2800" dirty="0"/>
              <a:t> </a:t>
            </a:r>
            <a:r>
              <a:rPr lang="en-US" sz="2800" dirty="0" err="1"/>
              <a:t>Pencipta</a:t>
            </a:r>
            <a:r>
              <a:rPr lang="en-US" sz="2800" dirty="0"/>
              <a:t> </a:t>
            </a:r>
            <a:r>
              <a:rPr lang="en-US" sz="2800" dirty="0" err="1"/>
              <a:t>alam</a:t>
            </a:r>
            <a:r>
              <a:rPr lang="en-US" sz="2800" dirty="0"/>
              <a:t> </a:t>
            </a:r>
            <a:r>
              <a:rPr lang="en-US" sz="2800" dirty="0" err="1"/>
              <a:t>semesta</a:t>
            </a:r>
            <a:r>
              <a:rPr lang="en-US" sz="2800" dirty="0"/>
              <a:t>, </a:t>
            </a:r>
            <a:r>
              <a:rPr lang="en-US" sz="2800" dirty="0" err="1"/>
              <a:t>berarti</a:t>
            </a:r>
            <a:r>
              <a:rPr lang="en-US" sz="2800" dirty="0"/>
              <a:t> yang paling </a:t>
            </a:r>
            <a:r>
              <a:rPr lang="en-US" sz="2800" dirty="0" err="1"/>
              <a:t>tahu</a:t>
            </a:r>
            <a:r>
              <a:rPr lang="en-US" sz="2800" dirty="0"/>
              <a:t> </a:t>
            </a:r>
            <a:r>
              <a:rPr lang="en-US" sz="2800" dirty="0" err="1"/>
              <a:t>seluk-beluk</a:t>
            </a:r>
            <a:r>
              <a:rPr lang="en-US" sz="2800" dirty="0"/>
              <a:t> </a:t>
            </a:r>
            <a:r>
              <a:rPr lang="en-US" sz="2800" dirty="0" err="1"/>
              <a:t>alam</a:t>
            </a:r>
            <a:r>
              <a:rPr lang="en-US" sz="2800" dirty="0"/>
              <a:t> </a:t>
            </a:r>
            <a:r>
              <a:rPr lang="en-US" sz="2800" dirty="0" err="1"/>
              <a:t>semesta</a:t>
            </a:r>
            <a:endParaRPr lang="en-US" sz="2800" dirty="0"/>
          </a:p>
          <a:p>
            <a:pPr lvl="1"/>
            <a:r>
              <a:rPr lang="en-US" sz="2800" dirty="0" err="1"/>
              <a:t>Tidak</a:t>
            </a:r>
            <a:r>
              <a:rPr lang="en-US" sz="2800" dirty="0"/>
              <a:t> </a:t>
            </a:r>
            <a:r>
              <a:rPr lang="en-US" sz="2800" dirty="0" err="1"/>
              <a:t>kontradiktif</a:t>
            </a:r>
            <a:r>
              <a:rPr lang="en-US" sz="2800" dirty="0"/>
              <a:t> </a:t>
            </a:r>
            <a:r>
              <a:rPr lang="en-US" sz="2800" dirty="0" err="1"/>
              <a:t>tapi</a:t>
            </a:r>
            <a:r>
              <a:rPr lang="en-US" sz="2800" dirty="0"/>
              <a:t> </a:t>
            </a:r>
            <a:r>
              <a:rPr lang="en-US" sz="2800" dirty="0" err="1"/>
              <a:t>saling</a:t>
            </a:r>
            <a:r>
              <a:rPr lang="en-US" sz="2800" dirty="0"/>
              <a:t> </a:t>
            </a:r>
            <a:r>
              <a:rPr lang="en-US" sz="2800" dirty="0" err="1"/>
              <a:t>menyempurnakan</a:t>
            </a:r>
            <a:r>
              <a:rPr lang="en-US" sz="2800" dirty="0"/>
              <a:t> (4:82, 5:3)</a:t>
            </a:r>
          </a:p>
          <a:p>
            <a:pPr lvl="1"/>
            <a:r>
              <a:rPr lang="en-US" sz="2800" dirty="0" err="1"/>
              <a:t>Sesuai</a:t>
            </a:r>
            <a:r>
              <a:rPr lang="en-US" sz="2800" dirty="0"/>
              <a:t> </a:t>
            </a:r>
            <a:r>
              <a:rPr lang="en-US" sz="2800" dirty="0" err="1"/>
              <a:t>dengan</a:t>
            </a:r>
            <a:r>
              <a:rPr lang="en-US" sz="2800" dirty="0"/>
              <a:t> </a:t>
            </a:r>
            <a:r>
              <a:rPr lang="en-US" sz="2800" dirty="0" err="1"/>
              <a:t>fitrah</a:t>
            </a:r>
            <a:r>
              <a:rPr lang="en-US" sz="2800" dirty="0"/>
              <a:t> </a:t>
            </a:r>
            <a:r>
              <a:rPr lang="en-US" sz="2800" dirty="0" err="1"/>
              <a:t>manusia</a:t>
            </a:r>
            <a:r>
              <a:rPr lang="en-US" sz="2800" dirty="0"/>
              <a:t> (30:30)</a:t>
            </a:r>
          </a:p>
          <a:p>
            <a:r>
              <a:rPr lang="en-US" sz="2800" dirty="0" err="1"/>
              <a:t>Karena</a:t>
            </a:r>
            <a:r>
              <a:rPr lang="en-US" sz="2800" dirty="0"/>
              <a:t> </a:t>
            </a:r>
            <a:r>
              <a:rPr lang="en-US" sz="2800" dirty="0" err="1"/>
              <a:t>itu</a:t>
            </a:r>
            <a:r>
              <a:rPr lang="en-US" sz="2800" dirty="0"/>
              <a:t>, Allah </a:t>
            </a:r>
            <a:r>
              <a:rPr lang="en-US" sz="2800" dirty="0" err="1"/>
              <a:t>menekankan</a:t>
            </a:r>
            <a:r>
              <a:rPr lang="en-US" sz="2800" dirty="0"/>
              <a:t> </a:t>
            </a:r>
            <a:r>
              <a:rPr lang="en-US" sz="2800" dirty="0" err="1"/>
              <a:t>sekali</a:t>
            </a:r>
            <a:r>
              <a:rPr lang="en-US" sz="2800" dirty="0"/>
              <a:t> agar </a:t>
            </a:r>
            <a:r>
              <a:rPr lang="en-US" sz="2800" dirty="0" err="1"/>
              <a:t>berhukum</a:t>
            </a:r>
            <a:r>
              <a:rPr lang="en-US" sz="2800" dirty="0"/>
              <a:t> </a:t>
            </a:r>
            <a:r>
              <a:rPr lang="en-US" sz="2800" dirty="0" err="1"/>
              <a:t>dengan</a:t>
            </a:r>
            <a:r>
              <a:rPr lang="en-US" sz="2800" dirty="0"/>
              <a:t> </a:t>
            </a:r>
            <a:r>
              <a:rPr lang="en-US" sz="2800" dirty="0" err="1"/>
              <a:t>apa</a:t>
            </a:r>
            <a:r>
              <a:rPr lang="en-US" sz="2800" dirty="0"/>
              <a:t> yang </a:t>
            </a:r>
            <a:r>
              <a:rPr lang="en-US" sz="2800" dirty="0" err="1"/>
              <a:t>telah</a:t>
            </a:r>
            <a:r>
              <a:rPr lang="en-US" sz="2800" dirty="0"/>
              <a:t> Allah </a:t>
            </a:r>
            <a:r>
              <a:rPr lang="en-US" sz="2800" dirty="0" err="1"/>
              <a:t>turunkan</a:t>
            </a:r>
            <a:r>
              <a:rPr lang="en-US" sz="2800" dirty="0"/>
              <a:t> (5:48-50)</a:t>
            </a:r>
          </a:p>
        </p:txBody>
      </p:sp>
    </p:spTree>
    <p:extLst>
      <p:ext uri="{BB962C8B-B14F-4D97-AF65-F5344CB8AC3E}">
        <p14:creationId xmlns:p14="http://schemas.microsoft.com/office/powerpoint/2010/main" val="20057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اَلصِّرَاطُ اَلْمُسْتَقِيْمُ</a:t>
            </a:r>
            <a:endParaRPr lang="en-US" b="1" dirty="0"/>
          </a:p>
        </p:txBody>
      </p:sp>
      <p:sp>
        <p:nvSpPr>
          <p:cNvPr id="3" name="Content Placeholder 2"/>
          <p:cNvSpPr>
            <a:spLocks noGrp="1"/>
          </p:cNvSpPr>
          <p:nvPr>
            <p:ph idx="1"/>
          </p:nvPr>
        </p:nvSpPr>
        <p:spPr>
          <a:xfrm>
            <a:off x="858661" y="1490663"/>
            <a:ext cx="8348821" cy="1380120"/>
          </a:xfrm>
        </p:spPr>
        <p:txBody>
          <a:bodyPr>
            <a:normAutofit fontScale="62500" lnSpcReduction="20000"/>
          </a:bodyPr>
          <a:lstStyle/>
          <a:p>
            <a:r>
              <a:rPr lang="en-US" dirty="0"/>
              <a:t>Islam </a:t>
            </a:r>
            <a:r>
              <a:rPr lang="en-US" dirty="0" err="1"/>
              <a:t>adalah</a:t>
            </a:r>
            <a:r>
              <a:rPr lang="en-US" dirty="0"/>
              <a:t> </a:t>
            </a:r>
            <a:r>
              <a:rPr lang="en-US" dirty="0" err="1"/>
              <a:t>jalan</a:t>
            </a:r>
            <a:r>
              <a:rPr lang="en-US" dirty="0"/>
              <a:t> yang </a:t>
            </a:r>
            <a:r>
              <a:rPr lang="en-US" dirty="0" err="1"/>
              <a:t>lurus</a:t>
            </a:r>
            <a:r>
              <a:rPr lang="en-US" dirty="0"/>
              <a:t> (</a:t>
            </a:r>
            <a:r>
              <a:rPr lang="en-US" dirty="0" err="1"/>
              <a:t>shiratul</a:t>
            </a:r>
            <a:r>
              <a:rPr lang="en-US" dirty="0"/>
              <a:t> </a:t>
            </a:r>
            <a:r>
              <a:rPr lang="en-US" dirty="0" err="1"/>
              <a:t>mustaqim</a:t>
            </a:r>
            <a:r>
              <a:rPr lang="en-US" dirty="0"/>
              <a:t>) </a:t>
            </a:r>
            <a:r>
              <a:rPr lang="en-US" dirty="0">
                <a:sym typeface="Wingdings" pitchFamily="2" charset="2"/>
              </a:rPr>
              <a:t> </a:t>
            </a:r>
            <a:r>
              <a:rPr lang="en-US" dirty="0" err="1">
                <a:sym typeface="Wingdings" pitchFamily="2" charset="2"/>
              </a:rPr>
              <a:t>jalan</a:t>
            </a:r>
            <a:r>
              <a:rPr lang="en-US" dirty="0">
                <a:sym typeface="Wingdings" pitchFamily="2" charset="2"/>
              </a:rPr>
              <a:t> yang </a:t>
            </a:r>
            <a:r>
              <a:rPr lang="en-US" dirty="0" err="1">
                <a:sym typeface="Wingdings" pitchFamily="2" charset="2"/>
              </a:rPr>
              <a:t>selamat</a:t>
            </a:r>
            <a:r>
              <a:rPr lang="en-US" dirty="0">
                <a:sym typeface="Wingdings" pitchFamily="2" charset="2"/>
              </a:rPr>
              <a:t> </a:t>
            </a:r>
            <a:r>
              <a:rPr lang="en-US" dirty="0" err="1">
                <a:sym typeface="Wingdings" pitchFamily="2" charset="2"/>
              </a:rPr>
              <a:t>sampai</a:t>
            </a:r>
            <a:r>
              <a:rPr lang="en-US" dirty="0">
                <a:sym typeface="Wingdings" pitchFamily="2" charset="2"/>
              </a:rPr>
              <a:t> </a:t>
            </a:r>
            <a:r>
              <a:rPr lang="en-US" dirty="0" err="1">
                <a:sym typeface="Wingdings" pitchFamily="2" charset="2"/>
              </a:rPr>
              <a:t>sorga</a:t>
            </a:r>
            <a:endParaRPr lang="en-US" dirty="0">
              <a:sym typeface="Wingdings" pitchFamily="2" charset="2"/>
            </a:endParaRPr>
          </a:p>
          <a:p>
            <a:r>
              <a:rPr lang="en-US" dirty="0" err="1">
                <a:sym typeface="Wingdings" pitchFamily="2" charset="2"/>
              </a:rPr>
              <a:t>Rasulullah</a:t>
            </a:r>
            <a:r>
              <a:rPr lang="en-US" dirty="0">
                <a:sym typeface="Wingdings" pitchFamily="2" charset="2"/>
              </a:rPr>
              <a:t> SAW </a:t>
            </a:r>
            <a:r>
              <a:rPr lang="en-US" dirty="0" err="1">
                <a:sym typeface="Wingdings" pitchFamily="2" charset="2"/>
              </a:rPr>
              <a:t>pernah</a:t>
            </a:r>
            <a:r>
              <a:rPr lang="en-US" dirty="0">
                <a:sym typeface="Wingdings" pitchFamily="2" charset="2"/>
              </a:rPr>
              <a:t> </a:t>
            </a:r>
            <a:r>
              <a:rPr lang="en-US" dirty="0" err="1">
                <a:sym typeface="Wingdings" pitchFamily="2" charset="2"/>
              </a:rPr>
              <a:t>membuat</a:t>
            </a:r>
            <a:r>
              <a:rPr lang="en-US" dirty="0">
                <a:sym typeface="Wingdings" pitchFamily="2" charset="2"/>
              </a:rPr>
              <a:t> </a:t>
            </a:r>
            <a:r>
              <a:rPr lang="en-US" dirty="0" err="1">
                <a:sym typeface="Wingdings" pitchFamily="2" charset="2"/>
              </a:rPr>
              <a:t>sebuah</a:t>
            </a:r>
            <a:r>
              <a:rPr lang="en-US" dirty="0">
                <a:sym typeface="Wingdings" pitchFamily="2" charset="2"/>
              </a:rPr>
              <a:t> </a:t>
            </a:r>
            <a:r>
              <a:rPr lang="en-US" dirty="0" err="1">
                <a:sym typeface="Wingdings" pitchFamily="2" charset="2"/>
              </a:rPr>
              <a:t>garis</a:t>
            </a:r>
            <a:r>
              <a:rPr lang="en-US" dirty="0">
                <a:sym typeface="Wingdings" pitchFamily="2" charset="2"/>
              </a:rPr>
              <a:t> </a:t>
            </a:r>
            <a:r>
              <a:rPr lang="en-US" dirty="0" err="1">
                <a:sym typeface="Wingdings" pitchFamily="2" charset="2"/>
              </a:rPr>
              <a:t>lurus</a:t>
            </a:r>
            <a:r>
              <a:rPr lang="en-US" dirty="0">
                <a:sym typeface="Wingdings" pitchFamily="2" charset="2"/>
              </a:rPr>
              <a:t>, </a:t>
            </a:r>
            <a:r>
              <a:rPr lang="en-US" dirty="0" err="1">
                <a:sym typeface="Wingdings" pitchFamily="2" charset="2"/>
              </a:rPr>
              <a:t>kemudian</a:t>
            </a:r>
            <a:r>
              <a:rPr lang="en-US" dirty="0">
                <a:sym typeface="Wingdings" pitchFamily="2" charset="2"/>
              </a:rPr>
              <a:t> di </a:t>
            </a:r>
            <a:r>
              <a:rPr lang="en-US" dirty="0" err="1">
                <a:sym typeface="Wingdings" pitchFamily="2" charset="2"/>
              </a:rPr>
              <a:t>sisi-sisinya</a:t>
            </a:r>
            <a:r>
              <a:rPr lang="en-US" dirty="0">
                <a:sym typeface="Wingdings" pitchFamily="2" charset="2"/>
              </a:rPr>
              <a:t> </a:t>
            </a:r>
            <a:r>
              <a:rPr lang="en-US" dirty="0" err="1">
                <a:sym typeface="Wingdings" pitchFamily="2" charset="2"/>
              </a:rPr>
              <a:t>ada</a:t>
            </a:r>
            <a:r>
              <a:rPr lang="en-US" dirty="0">
                <a:sym typeface="Wingdings" pitchFamily="2" charset="2"/>
              </a:rPr>
              <a:t> </a:t>
            </a:r>
            <a:r>
              <a:rPr lang="en-US" dirty="0" err="1">
                <a:sym typeface="Wingdings" pitchFamily="2" charset="2"/>
              </a:rPr>
              <a:t>garis-garis</a:t>
            </a:r>
            <a:r>
              <a:rPr lang="en-US" dirty="0">
                <a:sym typeface="Wingdings" pitchFamily="2" charset="2"/>
              </a:rPr>
              <a:t> lain yang </a:t>
            </a:r>
            <a:r>
              <a:rPr lang="en-US" dirty="0" err="1">
                <a:sym typeface="Wingdings" pitchFamily="2" charset="2"/>
              </a:rPr>
              <a:t>menyimpang</a:t>
            </a:r>
            <a:r>
              <a:rPr lang="en-US" dirty="0">
                <a:sym typeface="Wingdings" pitchFamily="2" charset="2"/>
              </a:rPr>
              <a:t> (6:153), di </a:t>
            </a:r>
            <a:r>
              <a:rPr lang="en-US" dirty="0" err="1">
                <a:sym typeface="Wingdings" pitchFamily="2" charset="2"/>
              </a:rPr>
              <a:t>setiap</a:t>
            </a:r>
            <a:r>
              <a:rPr lang="en-US" dirty="0">
                <a:sym typeface="Wingdings" pitchFamily="2" charset="2"/>
              </a:rPr>
              <a:t> </a:t>
            </a:r>
            <a:r>
              <a:rPr lang="en-US" dirty="0" err="1">
                <a:sym typeface="Wingdings" pitchFamily="2" charset="2"/>
              </a:rPr>
              <a:t>persimpangan</a:t>
            </a:r>
            <a:r>
              <a:rPr lang="en-US" dirty="0">
                <a:sym typeface="Wingdings" pitchFamily="2" charset="2"/>
              </a:rPr>
              <a:t> </a:t>
            </a:r>
            <a:r>
              <a:rPr lang="en-US" dirty="0" err="1">
                <a:sym typeface="Wingdings" pitchFamily="2" charset="2"/>
              </a:rPr>
              <a:t>ada</a:t>
            </a:r>
            <a:r>
              <a:rPr lang="en-US" dirty="0">
                <a:sym typeface="Wingdings" pitchFamily="2" charset="2"/>
              </a:rPr>
              <a:t> </a:t>
            </a:r>
            <a:r>
              <a:rPr lang="en-US" dirty="0" err="1">
                <a:sym typeface="Wingdings" pitchFamily="2" charset="2"/>
              </a:rPr>
              <a:t>para</a:t>
            </a:r>
            <a:r>
              <a:rPr lang="en-US" dirty="0">
                <a:sym typeface="Wingdings" pitchFamily="2" charset="2"/>
              </a:rPr>
              <a:t> </a:t>
            </a:r>
            <a:r>
              <a:rPr lang="en-US" dirty="0" err="1">
                <a:sym typeface="Wingdings" pitchFamily="2" charset="2"/>
              </a:rPr>
              <a:t>penyeru</a:t>
            </a:r>
            <a:r>
              <a:rPr lang="en-US" dirty="0">
                <a:sym typeface="Wingdings" pitchFamily="2" charset="2"/>
              </a:rPr>
              <a:t> </a:t>
            </a:r>
            <a:r>
              <a:rPr lang="en-US" dirty="0" err="1">
                <a:sym typeface="Wingdings" pitchFamily="2" charset="2"/>
              </a:rPr>
              <a:t>ke</a:t>
            </a:r>
            <a:r>
              <a:rPr lang="en-US" dirty="0">
                <a:sym typeface="Wingdings" pitchFamily="2" charset="2"/>
              </a:rPr>
              <a:t> </a:t>
            </a:r>
            <a:r>
              <a:rPr lang="en-US" dirty="0" err="1">
                <a:sym typeface="Wingdings" pitchFamily="2" charset="2"/>
              </a:rPr>
              <a:t>neraka</a:t>
            </a:r>
            <a:r>
              <a:rPr lang="en-US" dirty="0">
                <a:sym typeface="Wingdings" pitchFamily="2" charset="2"/>
              </a:rPr>
              <a:t> </a:t>
            </a:r>
            <a:r>
              <a:rPr lang="en-US" dirty="0" err="1">
                <a:sym typeface="Wingdings" pitchFamily="2" charset="2"/>
              </a:rPr>
              <a:t>Jahannam</a:t>
            </a:r>
            <a:endParaRPr lang="en-US" dirty="0">
              <a:sym typeface="Wingdings" pitchFamily="2" charset="2"/>
            </a:endParaRPr>
          </a:p>
        </p:txBody>
      </p:sp>
      <p:cxnSp>
        <p:nvCxnSpPr>
          <p:cNvPr id="5" name="Straight Connector 4"/>
          <p:cNvCxnSpPr/>
          <p:nvPr/>
        </p:nvCxnSpPr>
        <p:spPr>
          <a:xfrm>
            <a:off x="1448981" y="4469571"/>
            <a:ext cx="674652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1870639" y="3626256"/>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98286" y="3626256"/>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264" y="3626256"/>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37911" y="3626256"/>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34221" y="3626256"/>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07965" y="4469571"/>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35612" y="4469571"/>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47590" y="4469571"/>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75237" y="4469571"/>
            <a:ext cx="1433636" cy="84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71547" y="4469571"/>
            <a:ext cx="1433636" cy="84331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10304" y="4056378"/>
            <a:ext cx="2016899" cy="501035"/>
          </a:xfrm>
          <a:prstGeom prst="rect">
            <a:avLst/>
          </a:prstGeom>
        </p:spPr>
        <p:txBody>
          <a:bodyPr wrap="none">
            <a:spAutoFit/>
          </a:bodyPr>
          <a:lstStyle/>
          <a:p>
            <a:r>
              <a:rPr lang="ar-SA" sz="2656" b="1" dirty="0">
                <a:solidFill>
                  <a:schemeClr val="tx2"/>
                </a:solidFill>
              </a:rPr>
              <a:t>اَلصِّرَاطُ اَلْمُسْتَقِيْمُ</a:t>
            </a:r>
            <a:endParaRPr lang="en-US" sz="2656" dirty="0"/>
          </a:p>
        </p:txBody>
      </p:sp>
      <p:sp>
        <p:nvSpPr>
          <p:cNvPr id="19" name="Rectangle 18"/>
          <p:cNvSpPr/>
          <p:nvPr/>
        </p:nvSpPr>
        <p:spPr>
          <a:xfrm>
            <a:off x="3951107" y="3217512"/>
            <a:ext cx="792205" cy="501035"/>
          </a:xfrm>
          <a:prstGeom prst="rect">
            <a:avLst/>
          </a:prstGeom>
        </p:spPr>
        <p:txBody>
          <a:bodyPr wrap="none">
            <a:spAutoFit/>
          </a:bodyPr>
          <a:lstStyle/>
          <a:p>
            <a:r>
              <a:rPr lang="ar-SA" sz="2656" b="1" dirty="0">
                <a:solidFill>
                  <a:schemeClr val="tx2"/>
                </a:solidFill>
              </a:rPr>
              <a:t>السبل</a:t>
            </a:r>
            <a:endParaRPr lang="en-US" sz="2656" dirty="0"/>
          </a:p>
        </p:txBody>
      </p:sp>
      <p:sp>
        <p:nvSpPr>
          <p:cNvPr id="20" name="Rectangle 19"/>
          <p:cNvSpPr/>
          <p:nvPr/>
        </p:nvSpPr>
        <p:spPr>
          <a:xfrm>
            <a:off x="4499262" y="4988474"/>
            <a:ext cx="792205" cy="501035"/>
          </a:xfrm>
          <a:prstGeom prst="rect">
            <a:avLst/>
          </a:prstGeom>
        </p:spPr>
        <p:txBody>
          <a:bodyPr wrap="none">
            <a:spAutoFit/>
          </a:bodyPr>
          <a:lstStyle/>
          <a:p>
            <a:r>
              <a:rPr lang="ar-SA" sz="2656" b="1" dirty="0">
                <a:solidFill>
                  <a:schemeClr val="tx2"/>
                </a:solidFill>
              </a:rPr>
              <a:t>السبل</a:t>
            </a:r>
            <a:endParaRPr lang="en-US" sz="2656" dirty="0"/>
          </a:p>
        </p:txBody>
      </p:sp>
      <p:sp>
        <p:nvSpPr>
          <p:cNvPr id="21" name="Rectangle 20"/>
          <p:cNvSpPr/>
          <p:nvPr/>
        </p:nvSpPr>
        <p:spPr>
          <a:xfrm>
            <a:off x="6259919" y="5397218"/>
            <a:ext cx="2820003" cy="1318438"/>
          </a:xfrm>
          <a:prstGeom prst="rect">
            <a:avLst/>
          </a:prstGeom>
        </p:spPr>
        <p:txBody>
          <a:bodyPr wrap="none">
            <a:spAutoFit/>
          </a:bodyPr>
          <a:lstStyle/>
          <a:p>
            <a:r>
              <a:rPr lang="ar-SA" sz="2656" b="1" dirty="0">
                <a:solidFill>
                  <a:schemeClr val="tx2"/>
                </a:solidFill>
              </a:rPr>
              <a:t>دُعُاةٌ مِنْ أَبْوَابِ جَهَنَّمَ</a:t>
            </a:r>
          </a:p>
          <a:p>
            <a:r>
              <a:rPr lang="en-US" sz="2656" b="1" dirty="0">
                <a:solidFill>
                  <a:schemeClr val="tx2"/>
                </a:solidFill>
              </a:rPr>
              <a:t>Para </a:t>
            </a:r>
            <a:r>
              <a:rPr lang="en-US" sz="2656" b="1" dirty="0" err="1">
                <a:solidFill>
                  <a:schemeClr val="tx2"/>
                </a:solidFill>
              </a:rPr>
              <a:t>penyeru</a:t>
            </a:r>
            <a:r>
              <a:rPr lang="en-US" sz="2656" b="1" dirty="0">
                <a:solidFill>
                  <a:schemeClr val="tx2"/>
                </a:solidFill>
              </a:rPr>
              <a:t> </a:t>
            </a:r>
            <a:r>
              <a:rPr lang="en-US" sz="2656" b="1" dirty="0" err="1">
                <a:solidFill>
                  <a:schemeClr val="tx2"/>
                </a:solidFill>
              </a:rPr>
              <a:t>ke</a:t>
            </a:r>
            <a:endParaRPr lang="en-US" sz="2656" b="1" dirty="0">
              <a:solidFill>
                <a:schemeClr val="tx2"/>
              </a:solidFill>
            </a:endParaRPr>
          </a:p>
          <a:p>
            <a:r>
              <a:rPr lang="en-US" sz="2656" b="1" dirty="0" err="1">
                <a:solidFill>
                  <a:schemeClr val="tx2"/>
                </a:solidFill>
              </a:rPr>
              <a:t>neraka</a:t>
            </a:r>
            <a:r>
              <a:rPr lang="en-US" sz="2656" b="1" dirty="0">
                <a:solidFill>
                  <a:schemeClr val="tx2"/>
                </a:solidFill>
              </a:rPr>
              <a:t> </a:t>
            </a:r>
            <a:r>
              <a:rPr lang="en-US" sz="2656" b="1" dirty="0" err="1">
                <a:solidFill>
                  <a:schemeClr val="tx2"/>
                </a:solidFill>
              </a:rPr>
              <a:t>Jahannam</a:t>
            </a:r>
            <a:endParaRPr lang="en-US" sz="2656" dirty="0"/>
          </a:p>
        </p:txBody>
      </p:sp>
      <p:cxnSp>
        <p:nvCxnSpPr>
          <p:cNvPr id="23" name="Straight Arrow Connector 22"/>
          <p:cNvCxnSpPr/>
          <p:nvPr/>
        </p:nvCxnSpPr>
        <p:spPr>
          <a:xfrm flipH="1" flipV="1">
            <a:off x="6508873" y="4469571"/>
            <a:ext cx="505989" cy="92764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737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solidFill>
                  <a:schemeClr val="tx2"/>
                </a:solidFill>
              </a:rPr>
              <a:t>سَلاَمَةُ الدُّنْيَا وَاْلآخِرَةِ</a:t>
            </a:r>
            <a:endParaRPr lang="en-US" b="1" dirty="0"/>
          </a:p>
        </p:txBody>
      </p:sp>
      <p:sp>
        <p:nvSpPr>
          <p:cNvPr id="3" name="Content Placeholder 2"/>
          <p:cNvSpPr>
            <a:spLocks noGrp="1"/>
          </p:cNvSpPr>
          <p:nvPr>
            <p:ph idx="1"/>
          </p:nvPr>
        </p:nvSpPr>
        <p:spPr>
          <a:xfrm>
            <a:off x="858661" y="1417638"/>
            <a:ext cx="8348821" cy="4148243"/>
          </a:xfrm>
        </p:spPr>
        <p:txBody>
          <a:bodyPr>
            <a:normAutofit fontScale="85000" lnSpcReduction="20000"/>
          </a:bodyPr>
          <a:lstStyle/>
          <a:p>
            <a:r>
              <a:rPr lang="en-US" dirty="0"/>
              <a:t>Islam </a:t>
            </a:r>
            <a:r>
              <a:rPr lang="en-US" dirty="0" err="1"/>
              <a:t>adalah</a:t>
            </a:r>
            <a:r>
              <a:rPr lang="en-US" dirty="0"/>
              <a:t> agama yang </a:t>
            </a:r>
            <a:r>
              <a:rPr lang="en-US" dirty="0" err="1"/>
              <a:t>menjamin</a:t>
            </a:r>
            <a:r>
              <a:rPr lang="en-US" dirty="0"/>
              <a:t> </a:t>
            </a:r>
            <a:r>
              <a:rPr lang="en-US" dirty="0" err="1"/>
              <a:t>pemeluknya</a:t>
            </a:r>
            <a:r>
              <a:rPr lang="en-US" dirty="0"/>
              <a:t> </a:t>
            </a:r>
            <a:r>
              <a:rPr lang="en-US" dirty="0" err="1"/>
              <a:t>akan</a:t>
            </a:r>
            <a:r>
              <a:rPr lang="en-US" dirty="0"/>
              <a:t> </a:t>
            </a:r>
            <a:r>
              <a:rPr lang="en-US" dirty="0" err="1"/>
              <a:t>selamat</a:t>
            </a:r>
            <a:r>
              <a:rPr lang="en-US" dirty="0"/>
              <a:t> </a:t>
            </a:r>
            <a:r>
              <a:rPr lang="en-US" dirty="0" err="1"/>
              <a:t>dan</a:t>
            </a:r>
            <a:r>
              <a:rPr lang="en-US" dirty="0"/>
              <a:t> </a:t>
            </a:r>
            <a:r>
              <a:rPr lang="en-US" dirty="0" err="1"/>
              <a:t>sejahtera</a:t>
            </a:r>
            <a:r>
              <a:rPr lang="en-US" dirty="0"/>
              <a:t> di </a:t>
            </a:r>
            <a:r>
              <a:rPr lang="en-US" dirty="0" err="1"/>
              <a:t>dunia</a:t>
            </a:r>
            <a:r>
              <a:rPr lang="en-US" dirty="0"/>
              <a:t> </a:t>
            </a:r>
            <a:r>
              <a:rPr lang="en-US" dirty="0" err="1"/>
              <a:t>dan</a:t>
            </a:r>
            <a:r>
              <a:rPr lang="en-US" dirty="0"/>
              <a:t> di </a:t>
            </a:r>
            <a:r>
              <a:rPr lang="en-US" dirty="0" err="1"/>
              <a:t>akhirat</a:t>
            </a:r>
            <a:r>
              <a:rPr lang="en-US" dirty="0"/>
              <a:t> (2:201)</a:t>
            </a:r>
          </a:p>
          <a:p>
            <a:r>
              <a:rPr lang="en-US" dirty="0"/>
              <a:t>Orang yang </a:t>
            </a:r>
            <a:r>
              <a:rPr lang="en-US" dirty="0" err="1"/>
              <a:t>beragama</a:t>
            </a:r>
            <a:r>
              <a:rPr lang="en-US" dirty="0"/>
              <a:t> </a:t>
            </a:r>
            <a:r>
              <a:rPr lang="en-US" dirty="0" err="1"/>
              <a:t>selain</a:t>
            </a:r>
            <a:r>
              <a:rPr lang="en-US" dirty="0"/>
              <a:t> Islam </a:t>
            </a:r>
            <a:r>
              <a:rPr lang="en-US" dirty="0" err="1"/>
              <a:t>akan</a:t>
            </a:r>
            <a:r>
              <a:rPr lang="en-US" dirty="0"/>
              <a:t> </a:t>
            </a:r>
            <a:r>
              <a:rPr lang="en-US" dirty="0" err="1"/>
              <a:t>tertolak</a:t>
            </a:r>
            <a:r>
              <a:rPr lang="en-US" dirty="0"/>
              <a:t> </a:t>
            </a:r>
            <a:r>
              <a:rPr lang="en-US" dirty="0" err="1"/>
              <a:t>amalnya</a:t>
            </a:r>
            <a:r>
              <a:rPr lang="en-US" dirty="0"/>
              <a:t> (3:85), </a:t>
            </a:r>
            <a:r>
              <a:rPr lang="en-US" dirty="0" err="1"/>
              <a:t>atau</a:t>
            </a:r>
            <a:r>
              <a:rPr lang="en-US" dirty="0"/>
              <a:t> </a:t>
            </a:r>
            <a:r>
              <a:rPr lang="en-US" dirty="0" err="1"/>
              <a:t>dijadikan</a:t>
            </a:r>
            <a:r>
              <a:rPr lang="en-US" dirty="0"/>
              <a:t> </a:t>
            </a:r>
            <a:r>
              <a:rPr lang="en-US" dirty="0" err="1"/>
              <a:t>debu</a:t>
            </a:r>
            <a:r>
              <a:rPr lang="en-US" dirty="0"/>
              <a:t> (25:23), </a:t>
            </a:r>
            <a:r>
              <a:rPr lang="en-US" dirty="0" err="1"/>
              <a:t>hidupnya</a:t>
            </a:r>
            <a:r>
              <a:rPr lang="en-US" dirty="0"/>
              <a:t> </a:t>
            </a:r>
            <a:r>
              <a:rPr lang="en-US" dirty="0" err="1"/>
              <a:t>sempit</a:t>
            </a:r>
            <a:r>
              <a:rPr lang="en-US" dirty="0"/>
              <a:t> (20:124) </a:t>
            </a:r>
            <a:r>
              <a:rPr lang="en-US" dirty="0" err="1"/>
              <a:t>meski</a:t>
            </a:r>
            <a:r>
              <a:rPr lang="en-US" dirty="0"/>
              <a:t> </a:t>
            </a:r>
            <a:r>
              <a:rPr lang="en-US" dirty="0" err="1"/>
              <a:t>bergelimang</a:t>
            </a:r>
            <a:r>
              <a:rPr lang="en-US" dirty="0"/>
              <a:t> </a:t>
            </a:r>
            <a:r>
              <a:rPr lang="en-US" dirty="0" err="1"/>
              <a:t>harta</a:t>
            </a:r>
            <a:r>
              <a:rPr lang="en-US" dirty="0"/>
              <a:t> (6:44)</a:t>
            </a:r>
          </a:p>
          <a:p>
            <a:r>
              <a:rPr lang="en-US" dirty="0" err="1"/>
              <a:t>Setiap</a:t>
            </a:r>
            <a:r>
              <a:rPr lang="en-US" dirty="0"/>
              <a:t> Muslim yang </a:t>
            </a:r>
            <a:r>
              <a:rPr lang="en-US" dirty="0" err="1"/>
              <a:t>mengucapkan</a:t>
            </a:r>
            <a:r>
              <a:rPr lang="en-US" dirty="0"/>
              <a:t> </a:t>
            </a:r>
            <a:r>
              <a:rPr lang="en-US" dirty="0" err="1"/>
              <a:t>syahadat</a:t>
            </a:r>
            <a:r>
              <a:rPr lang="en-US" dirty="0"/>
              <a:t> </a:t>
            </a:r>
            <a:r>
              <a:rPr lang="en-US" dirty="0" err="1"/>
              <a:t>dan</a:t>
            </a:r>
            <a:r>
              <a:rPr lang="en-US" dirty="0"/>
              <a:t> </a:t>
            </a:r>
            <a:r>
              <a:rPr lang="en-US" dirty="0" err="1"/>
              <a:t>tidak</a:t>
            </a:r>
            <a:r>
              <a:rPr lang="en-US" dirty="0"/>
              <a:t> </a:t>
            </a:r>
            <a:r>
              <a:rPr lang="en-US" dirty="0" err="1"/>
              <a:t>syirik</a:t>
            </a:r>
            <a:r>
              <a:rPr lang="en-US" dirty="0"/>
              <a:t> </a:t>
            </a:r>
            <a:r>
              <a:rPr lang="en-US" dirty="0" err="1"/>
              <a:t>pasti</a:t>
            </a:r>
            <a:r>
              <a:rPr lang="en-US" dirty="0"/>
              <a:t> </a:t>
            </a:r>
            <a:r>
              <a:rPr lang="en-US" dirty="0" err="1"/>
              <a:t>masuk</a:t>
            </a:r>
            <a:r>
              <a:rPr lang="en-US" dirty="0"/>
              <a:t> </a:t>
            </a:r>
            <a:r>
              <a:rPr lang="en-US" dirty="0" err="1"/>
              <a:t>sorga</a:t>
            </a:r>
            <a:r>
              <a:rPr lang="en-US" dirty="0"/>
              <a:t> </a:t>
            </a:r>
            <a:r>
              <a:rPr lang="en-US" dirty="0" err="1"/>
              <a:t>meskipun</a:t>
            </a:r>
            <a:r>
              <a:rPr lang="en-US" dirty="0"/>
              <a:t> </a:t>
            </a:r>
            <a:r>
              <a:rPr lang="en-US" dirty="0" err="1"/>
              <a:t>dia</a:t>
            </a:r>
            <a:r>
              <a:rPr lang="en-US" dirty="0"/>
              <a:t> </a:t>
            </a:r>
            <a:r>
              <a:rPr lang="en-US" dirty="0" err="1"/>
              <a:t>mencuri</a:t>
            </a:r>
            <a:r>
              <a:rPr lang="en-US" dirty="0"/>
              <a:t> </a:t>
            </a:r>
            <a:r>
              <a:rPr lang="en-US" dirty="0" err="1"/>
              <a:t>dan</a:t>
            </a:r>
            <a:r>
              <a:rPr lang="en-US" dirty="0"/>
              <a:t> </a:t>
            </a:r>
            <a:r>
              <a:rPr lang="en-US" dirty="0" err="1"/>
              <a:t>berzina</a:t>
            </a:r>
            <a:r>
              <a:rPr lang="en-US" dirty="0"/>
              <a:t>, </a:t>
            </a:r>
            <a:r>
              <a:rPr lang="en-US" dirty="0" err="1"/>
              <a:t>meskipun</a:t>
            </a:r>
            <a:r>
              <a:rPr lang="en-US" dirty="0"/>
              <a:t> </a:t>
            </a:r>
            <a:r>
              <a:rPr lang="en-US" dirty="0" err="1"/>
              <a:t>dosa-dosanya</a:t>
            </a:r>
            <a:r>
              <a:rPr lang="en-US" dirty="0"/>
              <a:t> </a:t>
            </a:r>
            <a:r>
              <a:rPr lang="en-US" dirty="0" err="1"/>
              <a:t>itu</a:t>
            </a:r>
            <a:r>
              <a:rPr lang="en-US" dirty="0"/>
              <a:t> </a:t>
            </a:r>
            <a:r>
              <a:rPr lang="en-US" dirty="0" err="1"/>
              <a:t>mesti</a:t>
            </a:r>
            <a:r>
              <a:rPr lang="en-US" dirty="0"/>
              <a:t> </a:t>
            </a:r>
            <a:r>
              <a:rPr lang="en-US" dirty="0" err="1"/>
              <a:t>dibersihkan</a:t>
            </a:r>
            <a:r>
              <a:rPr lang="en-US" dirty="0"/>
              <a:t> </a:t>
            </a:r>
            <a:r>
              <a:rPr lang="en-US" dirty="0" err="1"/>
              <a:t>dulu</a:t>
            </a:r>
            <a:r>
              <a:rPr lang="en-US" dirty="0"/>
              <a:t> di </a:t>
            </a:r>
            <a:r>
              <a:rPr lang="en-US" dirty="0" err="1"/>
              <a:t>neraka</a:t>
            </a:r>
            <a:r>
              <a:rPr lang="en-US" dirty="0"/>
              <a:t> (</a:t>
            </a:r>
            <a:r>
              <a:rPr lang="en-US" i="1" dirty="0" err="1"/>
              <a:t>na’udzu</a:t>
            </a:r>
            <a:r>
              <a:rPr lang="en-US" i="1" dirty="0"/>
              <a:t> </a:t>
            </a:r>
            <a:r>
              <a:rPr lang="en-US" i="1" dirty="0" err="1"/>
              <a:t>billah</a:t>
            </a:r>
            <a:r>
              <a:rPr lang="en-US" i="1" dirty="0"/>
              <a:t> min </a:t>
            </a:r>
            <a:r>
              <a:rPr lang="en-US" i="1" dirty="0" err="1"/>
              <a:t>dzalik</a:t>
            </a:r>
            <a:r>
              <a:rPr lang="en-US" dirty="0"/>
              <a:t>)</a:t>
            </a:r>
          </a:p>
          <a:p>
            <a:r>
              <a:rPr lang="en-US" dirty="0"/>
              <a:t>Abu </a:t>
            </a:r>
            <a:r>
              <a:rPr lang="en-US" dirty="0" err="1"/>
              <a:t>Dzar</a:t>
            </a:r>
            <a:r>
              <a:rPr lang="en-US" dirty="0"/>
              <a:t> </a:t>
            </a:r>
            <a:r>
              <a:rPr lang="en-US" dirty="0" err="1"/>
              <a:t>saja</a:t>
            </a:r>
            <a:r>
              <a:rPr lang="en-US" dirty="0"/>
              <a:t> </a:t>
            </a:r>
            <a:r>
              <a:rPr lang="en-US" dirty="0" err="1"/>
              <a:t>heran</a:t>
            </a:r>
            <a:r>
              <a:rPr lang="en-US" dirty="0"/>
              <a:t> </a:t>
            </a:r>
            <a:r>
              <a:rPr lang="en-US" dirty="0" err="1"/>
              <a:t>terhadap</a:t>
            </a:r>
            <a:r>
              <a:rPr lang="en-US" dirty="0"/>
              <a:t> </a:t>
            </a:r>
            <a:r>
              <a:rPr lang="en-US" dirty="0" err="1"/>
              <a:t>sabda</a:t>
            </a:r>
            <a:r>
              <a:rPr lang="en-US" dirty="0"/>
              <a:t> </a:t>
            </a:r>
            <a:r>
              <a:rPr lang="en-US" dirty="0" err="1"/>
              <a:t>Nabi</a:t>
            </a:r>
            <a:r>
              <a:rPr lang="en-US" dirty="0"/>
              <a:t> </a:t>
            </a:r>
            <a:r>
              <a:rPr lang="en-US" dirty="0" err="1"/>
              <a:t>ini</a:t>
            </a:r>
            <a:r>
              <a:rPr lang="en-US" dirty="0"/>
              <a:t> </a:t>
            </a:r>
            <a:r>
              <a:rPr lang="en-US" dirty="0" err="1"/>
              <a:t>hingga</a:t>
            </a:r>
            <a:r>
              <a:rPr lang="en-US" dirty="0"/>
              <a:t> </a:t>
            </a:r>
            <a:r>
              <a:rPr lang="en-US" dirty="0" err="1"/>
              <a:t>menegaskannya</a:t>
            </a:r>
            <a:r>
              <a:rPr lang="en-US" dirty="0"/>
              <a:t> 3x </a:t>
            </a:r>
            <a:r>
              <a:rPr lang="en-US" dirty="0" err="1"/>
              <a:t>dan</a:t>
            </a:r>
            <a:r>
              <a:rPr lang="en-US" dirty="0"/>
              <a:t> </a:t>
            </a:r>
            <a:r>
              <a:rPr lang="en-US" dirty="0" err="1"/>
              <a:t>mendapat</a:t>
            </a:r>
            <a:r>
              <a:rPr lang="en-US" dirty="0"/>
              <a:t> </a:t>
            </a:r>
            <a:r>
              <a:rPr lang="en-US" dirty="0" err="1"/>
              <a:t>jawaban</a:t>
            </a:r>
            <a:r>
              <a:rPr lang="en-US" dirty="0"/>
              <a:t> yang </a:t>
            </a:r>
            <a:r>
              <a:rPr lang="en-US" dirty="0" err="1"/>
              <a:t>sama</a:t>
            </a:r>
            <a:r>
              <a:rPr lang="en-US" dirty="0"/>
              <a:t>; </a:t>
            </a:r>
            <a:r>
              <a:rPr lang="en-US" dirty="0" err="1"/>
              <a:t>pada</a:t>
            </a:r>
            <a:r>
              <a:rPr lang="en-US" dirty="0"/>
              <a:t> </a:t>
            </a:r>
            <a:r>
              <a:rPr lang="en-US" dirty="0" err="1"/>
              <a:t>jawaban</a:t>
            </a:r>
            <a:r>
              <a:rPr lang="en-US" dirty="0"/>
              <a:t> </a:t>
            </a:r>
            <a:r>
              <a:rPr lang="en-US" dirty="0" err="1"/>
              <a:t>terakhir</a:t>
            </a:r>
            <a:r>
              <a:rPr lang="en-US" dirty="0"/>
              <a:t> </a:t>
            </a:r>
            <a:r>
              <a:rPr lang="en-US" dirty="0" err="1"/>
              <a:t>Rasul</a:t>
            </a:r>
            <a:r>
              <a:rPr lang="en-US" dirty="0"/>
              <a:t> </a:t>
            </a:r>
            <a:r>
              <a:rPr lang="en-US" dirty="0" err="1"/>
              <a:t>bersabda</a:t>
            </a:r>
            <a:r>
              <a:rPr lang="en-US" dirty="0"/>
              <a:t>, “</a:t>
            </a:r>
            <a:r>
              <a:rPr lang="en-US" dirty="0" err="1"/>
              <a:t>Walaupun</a:t>
            </a:r>
            <a:r>
              <a:rPr lang="en-US" dirty="0"/>
              <a:t> </a:t>
            </a:r>
            <a:r>
              <a:rPr lang="en-US" dirty="0" err="1"/>
              <a:t>hidung</a:t>
            </a:r>
            <a:r>
              <a:rPr lang="en-US" dirty="0"/>
              <a:t> Abu </a:t>
            </a:r>
            <a:r>
              <a:rPr lang="en-US" dirty="0" err="1"/>
              <a:t>Dzar</a:t>
            </a:r>
            <a:r>
              <a:rPr lang="en-US" dirty="0"/>
              <a:t> </a:t>
            </a:r>
            <a:r>
              <a:rPr lang="en-US" dirty="0" err="1"/>
              <a:t>keropos</a:t>
            </a:r>
            <a:r>
              <a:rPr lang="en-US" dirty="0"/>
              <a:t>.”</a:t>
            </a:r>
          </a:p>
        </p:txBody>
      </p:sp>
    </p:spTree>
    <p:extLst>
      <p:ext uri="{BB962C8B-B14F-4D97-AF65-F5344CB8AC3E}">
        <p14:creationId xmlns:p14="http://schemas.microsoft.com/office/powerpoint/2010/main" val="408027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b="1" dirty="0">
                <a:solidFill>
                  <a:schemeClr val="tx2"/>
                </a:solidFill>
              </a:rPr>
              <a:t>اَلإِسْلاَمُ يَعْلُوْ وَلاَ يُعْلَى عَلَيْهِ</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a:t>Kesimpulannya</a:t>
            </a:r>
            <a:r>
              <a:rPr lang="en-US" dirty="0"/>
              <a:t>: Islam </a:t>
            </a:r>
            <a:r>
              <a:rPr lang="en-US" dirty="0" err="1"/>
              <a:t>adalah</a:t>
            </a:r>
            <a:r>
              <a:rPr lang="en-US" dirty="0"/>
              <a:t> agama yang </a:t>
            </a:r>
            <a:r>
              <a:rPr lang="en-US" dirty="0" err="1"/>
              <a:t>tinggi</a:t>
            </a:r>
            <a:r>
              <a:rPr lang="en-US" dirty="0"/>
              <a:t> </a:t>
            </a:r>
            <a:r>
              <a:rPr lang="en-US" dirty="0" err="1"/>
              <a:t>dan</a:t>
            </a:r>
            <a:r>
              <a:rPr lang="en-US" dirty="0"/>
              <a:t> </a:t>
            </a:r>
            <a:r>
              <a:rPr lang="en-US" dirty="0" err="1"/>
              <a:t>tidak</a:t>
            </a:r>
            <a:r>
              <a:rPr lang="en-US" dirty="0"/>
              <a:t> </a:t>
            </a:r>
            <a:r>
              <a:rPr lang="en-US" dirty="0" err="1"/>
              <a:t>ada</a:t>
            </a:r>
            <a:r>
              <a:rPr lang="en-US" dirty="0"/>
              <a:t> yang </a:t>
            </a:r>
            <a:r>
              <a:rPr lang="en-US" dirty="0" err="1"/>
              <a:t>lebih</a:t>
            </a:r>
            <a:r>
              <a:rPr lang="en-US" dirty="0"/>
              <a:t> </a:t>
            </a:r>
            <a:r>
              <a:rPr lang="en-US" dirty="0" err="1"/>
              <a:t>tinggi</a:t>
            </a:r>
            <a:r>
              <a:rPr lang="en-US" dirty="0"/>
              <a:t> </a:t>
            </a:r>
            <a:r>
              <a:rPr lang="en-US" dirty="0" err="1"/>
              <a:t>dari</a:t>
            </a:r>
            <a:r>
              <a:rPr lang="en-US" dirty="0"/>
              <a:t> Islam</a:t>
            </a:r>
          </a:p>
          <a:p>
            <a:r>
              <a:rPr lang="en-US" dirty="0" err="1"/>
              <a:t>Hanya</a:t>
            </a:r>
            <a:r>
              <a:rPr lang="en-US" dirty="0"/>
              <a:t> </a:t>
            </a:r>
            <a:r>
              <a:rPr lang="en-US" dirty="0" err="1"/>
              <a:t>saja</a:t>
            </a:r>
            <a:r>
              <a:rPr lang="en-US" dirty="0"/>
              <a:t> </a:t>
            </a:r>
            <a:r>
              <a:rPr lang="en-US" dirty="0" err="1"/>
              <a:t>sekarang</a:t>
            </a:r>
            <a:r>
              <a:rPr lang="en-US" dirty="0"/>
              <a:t> </a:t>
            </a:r>
            <a:r>
              <a:rPr lang="en-US" dirty="0" err="1"/>
              <a:t>ini</a:t>
            </a:r>
            <a:r>
              <a:rPr lang="en-US" dirty="0"/>
              <a:t> UMAT ISLAM (</a:t>
            </a:r>
            <a:r>
              <a:rPr lang="en-US" dirty="0" err="1"/>
              <a:t>bukan</a:t>
            </a:r>
            <a:r>
              <a:rPr lang="en-US" dirty="0"/>
              <a:t> Islam) </a:t>
            </a:r>
            <a:r>
              <a:rPr lang="en-US" dirty="0" err="1"/>
              <a:t>sedang</a:t>
            </a:r>
            <a:r>
              <a:rPr lang="en-US" dirty="0"/>
              <a:t> </a:t>
            </a:r>
            <a:r>
              <a:rPr lang="en-US" dirty="0" err="1"/>
              <a:t>dalam</a:t>
            </a:r>
            <a:r>
              <a:rPr lang="en-US" dirty="0"/>
              <a:t> </a:t>
            </a:r>
            <a:r>
              <a:rPr lang="en-US" dirty="0" err="1"/>
              <a:t>keadaan</a:t>
            </a:r>
            <a:r>
              <a:rPr lang="en-US" dirty="0"/>
              <a:t> </a:t>
            </a:r>
            <a:r>
              <a:rPr lang="en-US" dirty="0" err="1"/>
              <a:t>jauh</a:t>
            </a:r>
            <a:r>
              <a:rPr lang="en-US" dirty="0"/>
              <a:t> </a:t>
            </a:r>
            <a:r>
              <a:rPr lang="en-US" dirty="0" err="1"/>
              <a:t>dari</a:t>
            </a:r>
            <a:r>
              <a:rPr lang="en-US" dirty="0"/>
              <a:t> Islam </a:t>
            </a:r>
            <a:r>
              <a:rPr lang="en-US" dirty="0" err="1"/>
              <a:t>sehingga</a:t>
            </a:r>
            <a:r>
              <a:rPr lang="en-US" dirty="0"/>
              <a:t> </a:t>
            </a:r>
            <a:r>
              <a:rPr lang="en-US" dirty="0" err="1"/>
              <a:t>terpuruk</a:t>
            </a:r>
            <a:endParaRPr lang="en-US" dirty="0"/>
          </a:p>
          <a:p>
            <a:r>
              <a:rPr lang="en-US" dirty="0" err="1"/>
              <a:t>Akhirnya</a:t>
            </a:r>
            <a:r>
              <a:rPr lang="en-US" dirty="0"/>
              <a:t> Islam yang </a:t>
            </a:r>
            <a:r>
              <a:rPr lang="en-US" dirty="0" err="1"/>
              <a:t>sangat</a:t>
            </a:r>
            <a:r>
              <a:rPr lang="en-US" dirty="0"/>
              <a:t> </a:t>
            </a:r>
            <a:r>
              <a:rPr lang="en-US" dirty="0" err="1"/>
              <a:t>mulia</a:t>
            </a:r>
            <a:r>
              <a:rPr lang="en-US" dirty="0"/>
              <a:t> </a:t>
            </a:r>
            <a:r>
              <a:rPr lang="en-US" dirty="0" err="1"/>
              <a:t>ini</a:t>
            </a:r>
            <a:r>
              <a:rPr lang="en-US" dirty="0"/>
              <a:t> </a:t>
            </a:r>
            <a:r>
              <a:rPr lang="en-US" dirty="0" err="1"/>
              <a:t>tertutupi</a:t>
            </a:r>
            <a:r>
              <a:rPr lang="en-US" dirty="0"/>
              <a:t> </a:t>
            </a:r>
            <a:r>
              <a:rPr lang="en-US" dirty="0" err="1"/>
              <a:t>kemuliaannya</a:t>
            </a:r>
            <a:r>
              <a:rPr lang="en-US" dirty="0"/>
              <a:t> </a:t>
            </a:r>
            <a:r>
              <a:rPr lang="en-US" dirty="0" err="1"/>
              <a:t>oleh</a:t>
            </a:r>
            <a:r>
              <a:rPr lang="en-US" dirty="0"/>
              <a:t> </a:t>
            </a:r>
            <a:r>
              <a:rPr lang="en-US" dirty="0" err="1"/>
              <a:t>umat</a:t>
            </a:r>
            <a:r>
              <a:rPr lang="en-US" dirty="0"/>
              <a:t> Islam </a:t>
            </a:r>
            <a:r>
              <a:rPr lang="en-US" dirty="0" err="1"/>
              <a:t>sendiri</a:t>
            </a:r>
            <a:endParaRPr lang="en-US" dirty="0"/>
          </a:p>
          <a:p>
            <a:r>
              <a:rPr lang="en-US" dirty="0"/>
              <a:t>Muhammad </a:t>
            </a:r>
            <a:r>
              <a:rPr lang="en-US" dirty="0" err="1"/>
              <a:t>Abduh</a:t>
            </a:r>
            <a:r>
              <a:rPr lang="en-US" dirty="0"/>
              <a:t> </a:t>
            </a:r>
            <a:r>
              <a:rPr lang="en-US" dirty="0" err="1"/>
              <a:t>berkata</a:t>
            </a:r>
            <a:r>
              <a:rPr lang="en-US" dirty="0"/>
              <a:t>, </a:t>
            </a:r>
            <a:r>
              <a:rPr lang="ar-SA" b="1" dirty="0"/>
              <a:t>اَلإِسْلاَمُ مَحْجُوْبٌ بِالْمُسْلِمِيْنَ</a:t>
            </a:r>
            <a:r>
              <a:rPr lang="en-US" b="1" dirty="0"/>
              <a:t> </a:t>
            </a:r>
            <a:r>
              <a:rPr lang="en-US" dirty="0"/>
              <a:t>(Islam </a:t>
            </a:r>
            <a:r>
              <a:rPr lang="en-US" dirty="0" err="1"/>
              <a:t>itu</a:t>
            </a:r>
            <a:r>
              <a:rPr lang="en-US" dirty="0"/>
              <a:t> </a:t>
            </a:r>
            <a:r>
              <a:rPr lang="en-US" dirty="0" err="1"/>
              <a:t>tertutupi</a:t>
            </a:r>
            <a:r>
              <a:rPr lang="en-US" dirty="0"/>
              <a:t> </a:t>
            </a:r>
            <a:r>
              <a:rPr lang="en-US" dirty="0" err="1"/>
              <a:t>oleh</a:t>
            </a:r>
            <a:r>
              <a:rPr lang="en-US" dirty="0"/>
              <a:t> </a:t>
            </a:r>
            <a:r>
              <a:rPr lang="en-US" dirty="0" err="1"/>
              <a:t>kondisi</a:t>
            </a:r>
            <a:r>
              <a:rPr lang="en-US" dirty="0"/>
              <a:t> </a:t>
            </a:r>
            <a:r>
              <a:rPr lang="en-US" dirty="0" err="1"/>
              <a:t>umat</a:t>
            </a:r>
            <a:r>
              <a:rPr lang="en-US" dirty="0"/>
              <a:t> Islam)</a:t>
            </a:r>
          </a:p>
          <a:p>
            <a:r>
              <a:rPr lang="en-US" dirty="0" err="1"/>
              <a:t>Tapi</a:t>
            </a:r>
            <a:r>
              <a:rPr lang="en-US" dirty="0"/>
              <a:t> </a:t>
            </a:r>
            <a:r>
              <a:rPr lang="en-US" dirty="0" err="1"/>
              <a:t>itu</a:t>
            </a:r>
            <a:r>
              <a:rPr lang="en-US" dirty="0"/>
              <a:t> pun </a:t>
            </a:r>
            <a:r>
              <a:rPr lang="en-US" dirty="0" err="1"/>
              <a:t>tetap</a:t>
            </a:r>
            <a:r>
              <a:rPr lang="en-US" dirty="0"/>
              <a:t> </a:t>
            </a:r>
            <a:r>
              <a:rPr lang="en-US" dirty="0" err="1"/>
              <a:t>manusia</a:t>
            </a:r>
            <a:r>
              <a:rPr lang="en-US" dirty="0"/>
              <a:t> </a:t>
            </a:r>
            <a:r>
              <a:rPr lang="en-US" dirty="0" err="1"/>
              <a:t>tidak</a:t>
            </a:r>
            <a:r>
              <a:rPr lang="en-US" dirty="0"/>
              <a:t> </a:t>
            </a:r>
            <a:r>
              <a:rPr lang="en-US" dirty="0" err="1"/>
              <a:t>menolak</a:t>
            </a:r>
            <a:r>
              <a:rPr lang="en-US" dirty="0"/>
              <a:t> </a:t>
            </a:r>
            <a:r>
              <a:rPr lang="en-US" dirty="0" err="1"/>
              <a:t>kehebatan</a:t>
            </a:r>
            <a:r>
              <a:rPr lang="en-US" dirty="0"/>
              <a:t> Islam, </a:t>
            </a:r>
            <a:r>
              <a:rPr lang="en-US" dirty="0" err="1"/>
              <a:t>sehingga</a:t>
            </a:r>
            <a:r>
              <a:rPr lang="en-US" dirty="0"/>
              <a:t> </a:t>
            </a:r>
            <a:r>
              <a:rPr lang="en-US" dirty="0" err="1"/>
              <a:t>populasi</a:t>
            </a:r>
            <a:r>
              <a:rPr lang="en-US" dirty="0"/>
              <a:t> Muslim di </a:t>
            </a:r>
            <a:r>
              <a:rPr lang="en-US" dirty="0" err="1"/>
              <a:t>dunia</a:t>
            </a:r>
            <a:r>
              <a:rPr lang="en-US" dirty="0"/>
              <a:t> </a:t>
            </a:r>
            <a:r>
              <a:rPr lang="en-US" dirty="0" err="1"/>
              <a:t>tidak</a:t>
            </a:r>
            <a:r>
              <a:rPr lang="en-US" dirty="0"/>
              <a:t> </a:t>
            </a:r>
            <a:r>
              <a:rPr lang="en-US" dirty="0" err="1"/>
              <a:t>pernah</a:t>
            </a:r>
            <a:r>
              <a:rPr lang="en-US" dirty="0"/>
              <a:t> </a:t>
            </a:r>
            <a:r>
              <a:rPr lang="en-US" dirty="0" err="1"/>
              <a:t>turun</a:t>
            </a:r>
            <a:r>
              <a:rPr lang="en-US" dirty="0"/>
              <a:t>, </a:t>
            </a:r>
            <a:r>
              <a:rPr lang="en-US" dirty="0" err="1"/>
              <a:t>terus</a:t>
            </a:r>
            <a:r>
              <a:rPr lang="en-US" dirty="0"/>
              <a:t> </a:t>
            </a:r>
            <a:r>
              <a:rPr lang="en-US" dirty="0" err="1"/>
              <a:t>naik</a:t>
            </a:r>
            <a:endParaRPr lang="en-US" dirty="0"/>
          </a:p>
        </p:txBody>
      </p:sp>
    </p:spTree>
    <p:extLst>
      <p:ext uri="{BB962C8B-B14F-4D97-AF65-F5344CB8AC3E}">
        <p14:creationId xmlns:p14="http://schemas.microsoft.com/office/powerpoint/2010/main" val="225641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Kaidah Tafsir</a:t>
            </a:r>
            <a:endParaRPr lang="en-US" dirty="0"/>
          </a:p>
        </p:txBody>
      </p:sp>
      <p:sp>
        <p:nvSpPr>
          <p:cNvPr id="3" name="Content Placeholder 2"/>
          <p:cNvSpPr>
            <a:spLocks noGrp="1"/>
          </p:cNvSpPr>
          <p:nvPr>
            <p:ph idx="1"/>
          </p:nvPr>
        </p:nvSpPr>
        <p:spPr/>
        <p:txBody>
          <a:bodyPr>
            <a:normAutofit fontScale="92500" lnSpcReduction="20000"/>
          </a:bodyPr>
          <a:lstStyle/>
          <a:p>
            <a:r>
              <a:rPr lang="en-US" sz="3099" dirty="0" err="1">
                <a:cs typeface="Traditional Arabic" pitchFamily="2" charset="-78"/>
              </a:rPr>
              <a:t>Berkaitan</a:t>
            </a:r>
            <a:r>
              <a:rPr lang="en-US" sz="3099" dirty="0">
                <a:cs typeface="Traditional Arabic" pitchFamily="2" charset="-78"/>
              </a:rPr>
              <a:t> </a:t>
            </a:r>
            <a:r>
              <a:rPr lang="en-US" sz="3099" dirty="0" err="1">
                <a:cs typeface="Traditional Arabic" pitchFamily="2" charset="-78"/>
              </a:rPr>
              <a:t>dengan</a:t>
            </a:r>
            <a:r>
              <a:rPr lang="en-US" sz="3099" dirty="0">
                <a:cs typeface="Traditional Arabic" pitchFamily="2" charset="-78"/>
              </a:rPr>
              <a:t> </a:t>
            </a:r>
            <a:r>
              <a:rPr lang="en-US" sz="3099" dirty="0" err="1">
                <a:cs typeface="Traditional Arabic" pitchFamily="2" charset="-78"/>
              </a:rPr>
              <a:t>makna</a:t>
            </a:r>
            <a:r>
              <a:rPr lang="en-US" sz="3099" dirty="0">
                <a:cs typeface="Traditional Arabic" pitchFamily="2" charset="-78"/>
              </a:rPr>
              <a:t> ISLAM </a:t>
            </a:r>
            <a:r>
              <a:rPr lang="en-US" sz="3099" dirty="0" err="1">
                <a:cs typeface="Traditional Arabic" pitchFamily="2" charset="-78"/>
              </a:rPr>
              <a:t>dan</a:t>
            </a:r>
            <a:r>
              <a:rPr lang="en-US" sz="3099" dirty="0">
                <a:cs typeface="Traditional Arabic" pitchFamily="2" charset="-78"/>
              </a:rPr>
              <a:t> IMAN, </a:t>
            </a:r>
            <a:r>
              <a:rPr lang="en-US" sz="3099" dirty="0" err="1">
                <a:cs typeface="Traditional Arabic" pitchFamily="2" charset="-78"/>
              </a:rPr>
              <a:t>perlu</a:t>
            </a:r>
            <a:r>
              <a:rPr lang="en-US" sz="3099" dirty="0">
                <a:cs typeface="Traditional Arabic" pitchFamily="2" charset="-78"/>
              </a:rPr>
              <a:t> </a:t>
            </a:r>
            <a:r>
              <a:rPr lang="en-US" sz="3099" dirty="0" err="1">
                <a:cs typeface="Traditional Arabic" pitchFamily="2" charset="-78"/>
              </a:rPr>
              <a:t>dipahami</a:t>
            </a:r>
            <a:r>
              <a:rPr lang="en-US" sz="3099" dirty="0">
                <a:cs typeface="Traditional Arabic" pitchFamily="2" charset="-78"/>
              </a:rPr>
              <a:t> </a:t>
            </a:r>
            <a:r>
              <a:rPr lang="en-US" sz="3099" dirty="0" err="1">
                <a:cs typeface="Traditional Arabic" pitchFamily="2" charset="-78"/>
              </a:rPr>
              <a:t>dengan</a:t>
            </a:r>
            <a:r>
              <a:rPr lang="en-US" sz="3099" dirty="0">
                <a:cs typeface="Traditional Arabic" pitchFamily="2" charset="-78"/>
              </a:rPr>
              <a:t> </a:t>
            </a:r>
            <a:r>
              <a:rPr lang="en-US" sz="3099" dirty="0" err="1">
                <a:cs typeface="Traditional Arabic" pitchFamily="2" charset="-78"/>
              </a:rPr>
              <a:t>kaidah</a:t>
            </a:r>
            <a:r>
              <a:rPr lang="en-US" sz="3099" dirty="0">
                <a:cs typeface="Traditional Arabic" pitchFamily="2" charset="-78"/>
              </a:rPr>
              <a:t> </a:t>
            </a:r>
            <a:r>
              <a:rPr lang="en-US" sz="3099" dirty="0" err="1">
                <a:cs typeface="Traditional Arabic" pitchFamily="2" charset="-78"/>
              </a:rPr>
              <a:t>tafsir</a:t>
            </a:r>
            <a:r>
              <a:rPr lang="en-US" sz="3099" dirty="0">
                <a:cs typeface="Traditional Arabic" pitchFamily="2" charset="-78"/>
              </a:rPr>
              <a:t> </a:t>
            </a:r>
            <a:r>
              <a:rPr lang="en-US" sz="3099" dirty="0" err="1">
                <a:cs typeface="Traditional Arabic" pitchFamily="2" charset="-78"/>
              </a:rPr>
              <a:t>berikut</a:t>
            </a:r>
            <a:r>
              <a:rPr lang="en-US" sz="3099" dirty="0">
                <a:cs typeface="Traditional Arabic" pitchFamily="2" charset="-78"/>
              </a:rPr>
              <a:t>:</a:t>
            </a:r>
          </a:p>
          <a:p>
            <a:pPr lvl="1"/>
            <a:r>
              <a:rPr lang="ar-SA" sz="2656" b="1" dirty="0">
                <a:cs typeface="Traditional Arabic" pitchFamily="2" charset="-78"/>
              </a:rPr>
              <a:t>إ</a:t>
            </a:r>
            <a:r>
              <a:rPr lang="ar-SA" sz="3541" b="1" dirty="0">
                <a:cs typeface="Traditional Arabic" pitchFamily="2" charset="-78"/>
              </a:rPr>
              <a:t>ذَا اجْتَمَعَا افْتَرَقَا</a:t>
            </a:r>
            <a:r>
              <a:rPr lang="en-US" sz="3541" b="1" dirty="0">
                <a:cs typeface="Traditional Arabic" pitchFamily="2" charset="-78"/>
              </a:rPr>
              <a:t> </a:t>
            </a:r>
            <a:r>
              <a:rPr lang="en-US" sz="2656" dirty="0">
                <a:cs typeface="Traditional Arabic" pitchFamily="2" charset="-78"/>
              </a:rPr>
              <a:t>(</a:t>
            </a:r>
            <a:r>
              <a:rPr lang="en-US" sz="2656" dirty="0" err="1">
                <a:cs typeface="Traditional Arabic" pitchFamily="2" charset="-78"/>
              </a:rPr>
              <a:t>jika</a:t>
            </a:r>
            <a:r>
              <a:rPr lang="en-US" sz="2656" dirty="0">
                <a:cs typeface="Traditional Arabic" pitchFamily="2" charset="-78"/>
              </a:rPr>
              <a:t> </a:t>
            </a:r>
            <a:r>
              <a:rPr lang="en-US" sz="2656" dirty="0" err="1">
                <a:cs typeface="Traditional Arabic" pitchFamily="2" charset="-78"/>
              </a:rPr>
              <a:t>bersatu</a:t>
            </a:r>
            <a:r>
              <a:rPr lang="en-US" sz="2656" dirty="0">
                <a:cs typeface="Traditional Arabic" pitchFamily="2" charset="-78"/>
              </a:rPr>
              <a:t>, </a:t>
            </a:r>
            <a:r>
              <a:rPr lang="en-US" sz="2656" dirty="0" err="1">
                <a:cs typeface="Traditional Arabic" pitchFamily="2" charset="-78"/>
              </a:rPr>
              <a:t>maka</a:t>
            </a:r>
            <a:r>
              <a:rPr lang="en-US" sz="2656" dirty="0">
                <a:cs typeface="Traditional Arabic" pitchFamily="2" charset="-78"/>
              </a:rPr>
              <a:t> </a:t>
            </a:r>
            <a:r>
              <a:rPr lang="en-US" sz="2656" dirty="0" err="1">
                <a:cs typeface="Traditional Arabic" pitchFamily="2" charset="-78"/>
              </a:rPr>
              <a:t>berpisah</a:t>
            </a:r>
            <a:r>
              <a:rPr lang="en-US" sz="2656" dirty="0">
                <a:cs typeface="Traditional Arabic" pitchFamily="2" charset="-78"/>
              </a:rPr>
              <a:t>)</a:t>
            </a:r>
            <a:endParaRPr lang="ar-SA" sz="2656" dirty="0">
              <a:cs typeface="Traditional Arabic" pitchFamily="2" charset="-78"/>
            </a:endParaRPr>
          </a:p>
          <a:p>
            <a:pPr lvl="1"/>
            <a:r>
              <a:rPr lang="ar-SA" sz="3541" b="1" dirty="0">
                <a:cs typeface="Traditional Arabic" pitchFamily="2" charset="-78"/>
              </a:rPr>
              <a:t>إِذَا افْتَرَقَا اجْتَمَعَا</a:t>
            </a:r>
            <a:r>
              <a:rPr lang="en-US" sz="3541" b="1" dirty="0">
                <a:cs typeface="Traditional Arabic" pitchFamily="2" charset="-78"/>
              </a:rPr>
              <a:t> </a:t>
            </a:r>
            <a:r>
              <a:rPr lang="en-US" sz="2656" dirty="0">
                <a:cs typeface="Traditional Arabic" pitchFamily="2" charset="-78"/>
              </a:rPr>
              <a:t>(</a:t>
            </a:r>
            <a:r>
              <a:rPr lang="en-US" sz="2656" dirty="0" err="1">
                <a:cs typeface="Traditional Arabic" pitchFamily="2" charset="-78"/>
              </a:rPr>
              <a:t>jika</a:t>
            </a:r>
            <a:r>
              <a:rPr lang="en-US" sz="2656" dirty="0">
                <a:cs typeface="Traditional Arabic" pitchFamily="2" charset="-78"/>
              </a:rPr>
              <a:t> </a:t>
            </a:r>
            <a:r>
              <a:rPr lang="en-US" sz="2656" dirty="0" err="1">
                <a:cs typeface="Traditional Arabic" pitchFamily="2" charset="-78"/>
              </a:rPr>
              <a:t>berpisah</a:t>
            </a:r>
            <a:r>
              <a:rPr lang="en-US" sz="2656" dirty="0">
                <a:cs typeface="Traditional Arabic" pitchFamily="2" charset="-78"/>
              </a:rPr>
              <a:t>, </a:t>
            </a:r>
            <a:r>
              <a:rPr lang="en-US" sz="2656" dirty="0" err="1">
                <a:cs typeface="Traditional Arabic" pitchFamily="2" charset="-78"/>
              </a:rPr>
              <a:t>maka</a:t>
            </a:r>
            <a:r>
              <a:rPr lang="en-US" sz="2656" dirty="0">
                <a:cs typeface="Traditional Arabic" pitchFamily="2" charset="-78"/>
              </a:rPr>
              <a:t> </a:t>
            </a:r>
            <a:r>
              <a:rPr lang="en-US" sz="2656" dirty="0" err="1">
                <a:cs typeface="Traditional Arabic" pitchFamily="2" charset="-78"/>
              </a:rPr>
              <a:t>bersatu</a:t>
            </a:r>
            <a:r>
              <a:rPr lang="en-US" sz="2656" dirty="0">
                <a:cs typeface="Traditional Arabic" pitchFamily="2" charset="-78"/>
              </a:rPr>
              <a:t>)</a:t>
            </a:r>
          </a:p>
          <a:p>
            <a:r>
              <a:rPr lang="en-US" sz="3099" dirty="0" err="1">
                <a:cs typeface="Traditional Arabic" pitchFamily="2" charset="-78"/>
              </a:rPr>
              <a:t>Maksudnya</a:t>
            </a:r>
            <a:r>
              <a:rPr lang="en-US" sz="3099" dirty="0">
                <a:cs typeface="Traditional Arabic" pitchFamily="2" charset="-78"/>
              </a:rPr>
              <a:t>:</a:t>
            </a:r>
          </a:p>
          <a:p>
            <a:pPr lvl="1"/>
            <a:r>
              <a:rPr lang="en-US" dirty="0" err="1">
                <a:cs typeface="Traditional Arabic" pitchFamily="2" charset="-78"/>
              </a:rPr>
              <a:t>Jika</a:t>
            </a:r>
            <a:r>
              <a:rPr lang="en-US" dirty="0">
                <a:cs typeface="Traditional Arabic" pitchFamily="2" charset="-78"/>
              </a:rPr>
              <a:t> kata Islam </a:t>
            </a:r>
            <a:r>
              <a:rPr lang="en-US" dirty="0" err="1">
                <a:cs typeface="Traditional Arabic" pitchFamily="2" charset="-78"/>
              </a:rPr>
              <a:t>dan</a:t>
            </a:r>
            <a:r>
              <a:rPr lang="en-US" dirty="0">
                <a:cs typeface="Traditional Arabic" pitchFamily="2" charset="-78"/>
              </a:rPr>
              <a:t> </a:t>
            </a:r>
            <a:r>
              <a:rPr lang="en-US" dirty="0" err="1">
                <a:cs typeface="Traditional Arabic" pitchFamily="2" charset="-78"/>
              </a:rPr>
              <a:t>Iman</a:t>
            </a:r>
            <a:r>
              <a:rPr lang="en-US" dirty="0">
                <a:cs typeface="Traditional Arabic" pitchFamily="2" charset="-78"/>
              </a:rPr>
              <a:t> </a:t>
            </a:r>
            <a:r>
              <a:rPr lang="en-US" dirty="0" err="1">
                <a:cs typeface="Traditional Arabic" pitchFamily="2" charset="-78"/>
              </a:rPr>
              <a:t>ada</a:t>
            </a:r>
            <a:r>
              <a:rPr lang="en-US" dirty="0">
                <a:cs typeface="Traditional Arabic" pitchFamily="2" charset="-78"/>
              </a:rPr>
              <a:t> </a:t>
            </a:r>
            <a:r>
              <a:rPr lang="en-US" dirty="0" err="1">
                <a:cs typeface="Traditional Arabic" pitchFamily="2" charset="-78"/>
              </a:rPr>
              <a:t>dalam</a:t>
            </a:r>
            <a:r>
              <a:rPr lang="en-US" dirty="0">
                <a:cs typeface="Traditional Arabic" pitchFamily="2" charset="-78"/>
              </a:rPr>
              <a:t> </a:t>
            </a:r>
            <a:r>
              <a:rPr lang="en-US" dirty="0" err="1">
                <a:cs typeface="Traditional Arabic" pitchFamily="2" charset="-78"/>
              </a:rPr>
              <a:t>satu</a:t>
            </a:r>
            <a:r>
              <a:rPr lang="en-US" dirty="0">
                <a:cs typeface="Traditional Arabic" pitchFamily="2" charset="-78"/>
              </a:rPr>
              <a:t> </a:t>
            </a:r>
            <a:r>
              <a:rPr lang="en-US" dirty="0" err="1">
                <a:cs typeface="Traditional Arabic" pitchFamily="2" charset="-78"/>
              </a:rPr>
              <a:t>ayat</a:t>
            </a:r>
            <a:r>
              <a:rPr lang="en-US" dirty="0">
                <a:cs typeface="Traditional Arabic" pitchFamily="2" charset="-78"/>
              </a:rPr>
              <a:t> (</a:t>
            </a:r>
            <a:r>
              <a:rPr lang="en-US" dirty="0" err="1">
                <a:cs typeface="Traditional Arabic" pitchFamily="2" charset="-78"/>
              </a:rPr>
              <a:t>bersatu</a:t>
            </a:r>
            <a:r>
              <a:rPr lang="en-US" dirty="0">
                <a:cs typeface="Traditional Arabic" pitchFamily="2" charset="-78"/>
              </a:rPr>
              <a:t>), </a:t>
            </a:r>
            <a:r>
              <a:rPr lang="en-US" dirty="0" err="1">
                <a:cs typeface="Traditional Arabic" pitchFamily="2" charset="-78"/>
              </a:rPr>
              <a:t>maka</a:t>
            </a:r>
            <a:r>
              <a:rPr lang="en-US" dirty="0">
                <a:cs typeface="Traditional Arabic" pitchFamily="2" charset="-78"/>
              </a:rPr>
              <a:t> </a:t>
            </a:r>
            <a:r>
              <a:rPr lang="en-US" dirty="0" err="1">
                <a:cs typeface="Traditional Arabic" pitchFamily="2" charset="-78"/>
              </a:rPr>
              <a:t>artinya</a:t>
            </a:r>
            <a:r>
              <a:rPr lang="en-US" dirty="0">
                <a:cs typeface="Traditional Arabic" pitchFamily="2" charset="-78"/>
              </a:rPr>
              <a:t> </a:t>
            </a:r>
            <a:r>
              <a:rPr lang="en-US" dirty="0" err="1">
                <a:cs typeface="Traditional Arabic" pitchFamily="2" charset="-78"/>
              </a:rPr>
              <a:t>berbeda</a:t>
            </a:r>
            <a:r>
              <a:rPr lang="en-US" dirty="0">
                <a:cs typeface="Traditional Arabic" pitchFamily="2" charset="-78"/>
              </a:rPr>
              <a:t> (</a:t>
            </a:r>
            <a:r>
              <a:rPr lang="en-US" dirty="0" err="1">
                <a:cs typeface="Traditional Arabic" pitchFamily="2" charset="-78"/>
              </a:rPr>
              <a:t>berpisah</a:t>
            </a:r>
            <a:r>
              <a:rPr lang="en-US" dirty="0">
                <a:cs typeface="Traditional Arabic" pitchFamily="2" charset="-78"/>
              </a:rPr>
              <a:t>): Islam </a:t>
            </a:r>
            <a:r>
              <a:rPr lang="en-US" dirty="0" err="1">
                <a:cs typeface="Traditional Arabic" pitchFamily="2" charset="-78"/>
              </a:rPr>
              <a:t>terkait</a:t>
            </a:r>
            <a:r>
              <a:rPr lang="en-US" dirty="0">
                <a:cs typeface="Traditional Arabic" pitchFamily="2" charset="-78"/>
              </a:rPr>
              <a:t> </a:t>
            </a:r>
            <a:r>
              <a:rPr lang="en-US" dirty="0" err="1">
                <a:cs typeface="Traditional Arabic" pitchFamily="2" charset="-78"/>
              </a:rPr>
              <a:t>amal</a:t>
            </a:r>
            <a:r>
              <a:rPr lang="en-US" dirty="0">
                <a:cs typeface="Traditional Arabic" pitchFamily="2" charset="-78"/>
              </a:rPr>
              <a:t> </a:t>
            </a:r>
            <a:r>
              <a:rPr lang="en-US" dirty="0" err="1">
                <a:cs typeface="Traditional Arabic" pitchFamily="2" charset="-78"/>
              </a:rPr>
              <a:t>perbuatan</a:t>
            </a:r>
            <a:r>
              <a:rPr lang="en-US" dirty="0">
                <a:cs typeface="Traditional Arabic" pitchFamily="2" charset="-78"/>
              </a:rPr>
              <a:t>, </a:t>
            </a:r>
            <a:r>
              <a:rPr lang="en-US" dirty="0" err="1">
                <a:cs typeface="Traditional Arabic" pitchFamily="2" charset="-78"/>
              </a:rPr>
              <a:t>Iman</a:t>
            </a:r>
            <a:r>
              <a:rPr lang="en-US" dirty="0">
                <a:cs typeface="Traditional Arabic" pitchFamily="2" charset="-78"/>
              </a:rPr>
              <a:t> </a:t>
            </a:r>
            <a:r>
              <a:rPr lang="en-US" dirty="0" err="1">
                <a:cs typeface="Traditional Arabic" pitchFamily="2" charset="-78"/>
              </a:rPr>
              <a:t>terkait</a:t>
            </a:r>
            <a:r>
              <a:rPr lang="en-US" dirty="0">
                <a:cs typeface="Traditional Arabic" pitchFamily="2" charset="-78"/>
              </a:rPr>
              <a:t> </a:t>
            </a:r>
            <a:r>
              <a:rPr lang="en-US" dirty="0" err="1">
                <a:cs typeface="Traditional Arabic" pitchFamily="2" charset="-78"/>
              </a:rPr>
              <a:t>keyakinan</a:t>
            </a:r>
            <a:r>
              <a:rPr lang="en-US" dirty="0">
                <a:cs typeface="Traditional Arabic" pitchFamily="2" charset="-78"/>
              </a:rPr>
              <a:t> </a:t>
            </a:r>
            <a:r>
              <a:rPr lang="en-US" dirty="0" err="1">
                <a:cs typeface="Traditional Arabic" pitchFamily="2" charset="-78"/>
              </a:rPr>
              <a:t>dalam</a:t>
            </a:r>
            <a:r>
              <a:rPr lang="en-US" dirty="0">
                <a:cs typeface="Traditional Arabic" pitchFamily="2" charset="-78"/>
              </a:rPr>
              <a:t> </a:t>
            </a:r>
            <a:r>
              <a:rPr lang="en-US" dirty="0" err="1">
                <a:cs typeface="Traditional Arabic" pitchFamily="2" charset="-78"/>
              </a:rPr>
              <a:t>hati</a:t>
            </a:r>
            <a:r>
              <a:rPr lang="en-US" dirty="0">
                <a:cs typeface="Traditional Arabic" pitchFamily="2" charset="-78"/>
              </a:rPr>
              <a:t> (49:14)</a:t>
            </a:r>
          </a:p>
          <a:p>
            <a:pPr lvl="1"/>
            <a:r>
              <a:rPr lang="en-US" dirty="0" err="1">
                <a:cs typeface="Traditional Arabic" pitchFamily="2" charset="-78"/>
              </a:rPr>
              <a:t>Jika</a:t>
            </a:r>
            <a:r>
              <a:rPr lang="en-US" dirty="0">
                <a:cs typeface="Traditional Arabic" pitchFamily="2" charset="-78"/>
              </a:rPr>
              <a:t> </a:t>
            </a:r>
            <a:r>
              <a:rPr lang="en-US" dirty="0" err="1">
                <a:cs typeface="Traditional Arabic" pitchFamily="2" charset="-78"/>
              </a:rPr>
              <a:t>hanya</a:t>
            </a:r>
            <a:r>
              <a:rPr lang="en-US" dirty="0">
                <a:cs typeface="Traditional Arabic" pitchFamily="2" charset="-78"/>
              </a:rPr>
              <a:t> </a:t>
            </a:r>
            <a:r>
              <a:rPr lang="en-US" dirty="0" err="1">
                <a:cs typeface="Traditional Arabic" pitchFamily="2" charset="-78"/>
              </a:rPr>
              <a:t>disebutkan</a:t>
            </a:r>
            <a:r>
              <a:rPr lang="en-US" dirty="0">
                <a:cs typeface="Traditional Arabic" pitchFamily="2" charset="-78"/>
              </a:rPr>
              <a:t> </a:t>
            </a:r>
            <a:r>
              <a:rPr lang="en-US" dirty="0" err="1">
                <a:cs typeface="Traditional Arabic" pitchFamily="2" charset="-78"/>
              </a:rPr>
              <a:t>salah</a:t>
            </a:r>
            <a:r>
              <a:rPr lang="en-US" dirty="0">
                <a:cs typeface="Traditional Arabic" pitchFamily="2" charset="-78"/>
              </a:rPr>
              <a:t> </a:t>
            </a:r>
            <a:r>
              <a:rPr lang="en-US" dirty="0" err="1">
                <a:cs typeface="Traditional Arabic" pitchFamily="2" charset="-78"/>
              </a:rPr>
              <a:t>satu</a:t>
            </a:r>
            <a:r>
              <a:rPr lang="en-US" dirty="0">
                <a:cs typeface="Traditional Arabic" pitchFamily="2" charset="-78"/>
              </a:rPr>
              <a:t> </a:t>
            </a:r>
            <a:r>
              <a:rPr lang="en-US" dirty="0" err="1">
                <a:cs typeface="Traditional Arabic" pitchFamily="2" charset="-78"/>
              </a:rPr>
              <a:t>saja</a:t>
            </a:r>
            <a:r>
              <a:rPr lang="en-US" dirty="0">
                <a:cs typeface="Traditional Arabic" pitchFamily="2" charset="-78"/>
              </a:rPr>
              <a:t> </a:t>
            </a:r>
            <a:r>
              <a:rPr lang="en-US" dirty="0" err="1">
                <a:cs typeface="Traditional Arabic" pitchFamily="2" charset="-78"/>
              </a:rPr>
              <a:t>dalam</a:t>
            </a:r>
            <a:r>
              <a:rPr lang="en-US" dirty="0">
                <a:cs typeface="Traditional Arabic" pitchFamily="2" charset="-78"/>
              </a:rPr>
              <a:t> </a:t>
            </a:r>
            <a:r>
              <a:rPr lang="en-US" dirty="0" err="1">
                <a:cs typeface="Traditional Arabic" pitchFamily="2" charset="-78"/>
              </a:rPr>
              <a:t>satu</a:t>
            </a:r>
            <a:r>
              <a:rPr lang="en-US" dirty="0">
                <a:cs typeface="Traditional Arabic" pitchFamily="2" charset="-78"/>
              </a:rPr>
              <a:t> </a:t>
            </a:r>
            <a:r>
              <a:rPr lang="en-US" dirty="0" err="1">
                <a:cs typeface="Traditional Arabic" pitchFamily="2" charset="-78"/>
              </a:rPr>
              <a:t>ayat</a:t>
            </a:r>
            <a:r>
              <a:rPr lang="en-US" dirty="0">
                <a:cs typeface="Traditional Arabic" pitchFamily="2" charset="-78"/>
              </a:rPr>
              <a:t> (</a:t>
            </a:r>
            <a:r>
              <a:rPr lang="en-US" dirty="0" err="1">
                <a:cs typeface="Traditional Arabic" pitchFamily="2" charset="-78"/>
              </a:rPr>
              <a:t>berpisah</a:t>
            </a:r>
            <a:r>
              <a:rPr lang="en-US" dirty="0">
                <a:cs typeface="Traditional Arabic" pitchFamily="2" charset="-78"/>
              </a:rPr>
              <a:t>), </a:t>
            </a:r>
            <a:r>
              <a:rPr lang="en-US" dirty="0" err="1">
                <a:cs typeface="Traditional Arabic" pitchFamily="2" charset="-78"/>
              </a:rPr>
              <a:t>maka</a:t>
            </a:r>
            <a:r>
              <a:rPr lang="en-US" dirty="0">
                <a:cs typeface="Traditional Arabic" pitchFamily="2" charset="-78"/>
              </a:rPr>
              <a:t> </a:t>
            </a:r>
            <a:r>
              <a:rPr lang="en-US" dirty="0" err="1">
                <a:cs typeface="Traditional Arabic" pitchFamily="2" charset="-78"/>
              </a:rPr>
              <a:t>maknanya</a:t>
            </a:r>
            <a:r>
              <a:rPr lang="en-US" dirty="0">
                <a:cs typeface="Traditional Arabic" pitchFamily="2" charset="-78"/>
              </a:rPr>
              <a:t> </a:t>
            </a:r>
            <a:r>
              <a:rPr lang="en-US" dirty="0" err="1">
                <a:cs typeface="Traditional Arabic" pitchFamily="2" charset="-78"/>
              </a:rPr>
              <a:t>meliputi</a:t>
            </a:r>
            <a:r>
              <a:rPr lang="en-US" dirty="0">
                <a:cs typeface="Traditional Arabic" pitchFamily="2" charset="-78"/>
              </a:rPr>
              <a:t> </a:t>
            </a:r>
            <a:r>
              <a:rPr lang="en-US" dirty="0" err="1">
                <a:cs typeface="Traditional Arabic" pitchFamily="2" charset="-78"/>
              </a:rPr>
              <a:t>keduanya</a:t>
            </a:r>
            <a:r>
              <a:rPr lang="en-US" dirty="0">
                <a:cs typeface="Traditional Arabic" pitchFamily="2" charset="-78"/>
              </a:rPr>
              <a:t> (</a:t>
            </a:r>
            <a:r>
              <a:rPr lang="en-US" dirty="0" err="1">
                <a:cs typeface="Traditional Arabic" pitchFamily="2" charset="-78"/>
              </a:rPr>
              <a:t>bersatu</a:t>
            </a:r>
            <a:r>
              <a:rPr lang="en-US" dirty="0">
                <a:cs typeface="Traditional Arabic" pitchFamily="2" charset="-78"/>
              </a:rPr>
              <a:t>): </a:t>
            </a:r>
            <a:r>
              <a:rPr lang="en-US" dirty="0" err="1">
                <a:cs typeface="Traditional Arabic" pitchFamily="2" charset="-78"/>
              </a:rPr>
              <a:t>hanya</a:t>
            </a:r>
            <a:r>
              <a:rPr lang="en-US" dirty="0">
                <a:cs typeface="Traditional Arabic" pitchFamily="2" charset="-78"/>
              </a:rPr>
              <a:t> </a:t>
            </a:r>
            <a:r>
              <a:rPr lang="en-US" dirty="0" err="1">
                <a:cs typeface="Traditional Arabic" pitchFamily="2" charset="-78"/>
              </a:rPr>
              <a:t>disebut</a:t>
            </a:r>
            <a:r>
              <a:rPr lang="en-US" dirty="0">
                <a:cs typeface="Traditional Arabic" pitchFamily="2" charset="-78"/>
              </a:rPr>
              <a:t> Islam </a:t>
            </a:r>
            <a:r>
              <a:rPr lang="en-US" dirty="0" err="1">
                <a:cs typeface="Traditional Arabic" pitchFamily="2" charset="-78"/>
              </a:rPr>
              <a:t>saja</a:t>
            </a:r>
            <a:r>
              <a:rPr lang="en-US" dirty="0">
                <a:cs typeface="Traditional Arabic" pitchFamily="2" charset="-78"/>
              </a:rPr>
              <a:t>, </a:t>
            </a:r>
            <a:r>
              <a:rPr lang="en-US" dirty="0" err="1">
                <a:cs typeface="Traditional Arabic" pitchFamily="2" charset="-78"/>
              </a:rPr>
              <a:t>maka</a:t>
            </a:r>
            <a:r>
              <a:rPr lang="en-US" dirty="0">
                <a:cs typeface="Traditional Arabic" pitchFamily="2" charset="-78"/>
              </a:rPr>
              <a:t> </a:t>
            </a:r>
            <a:r>
              <a:rPr lang="en-US" dirty="0" err="1">
                <a:cs typeface="Traditional Arabic" pitchFamily="2" charset="-78"/>
              </a:rPr>
              <a:t>maknanya</a:t>
            </a:r>
            <a:r>
              <a:rPr lang="en-US" dirty="0">
                <a:cs typeface="Traditional Arabic" pitchFamily="2" charset="-78"/>
              </a:rPr>
              <a:t> </a:t>
            </a:r>
            <a:r>
              <a:rPr lang="en-US" dirty="0" err="1">
                <a:cs typeface="Traditional Arabic" pitchFamily="2" charset="-78"/>
              </a:rPr>
              <a:t>termasuk</a:t>
            </a:r>
            <a:r>
              <a:rPr lang="en-US" dirty="0">
                <a:cs typeface="Traditional Arabic" pitchFamily="2" charset="-78"/>
              </a:rPr>
              <a:t> </a:t>
            </a:r>
            <a:r>
              <a:rPr lang="en-US" dirty="0" err="1">
                <a:cs typeface="Traditional Arabic" pitchFamily="2" charset="-78"/>
              </a:rPr>
              <a:t>Iman</a:t>
            </a:r>
            <a:r>
              <a:rPr lang="en-US" dirty="0">
                <a:cs typeface="Traditional Arabic" pitchFamily="2" charset="-78"/>
              </a:rPr>
              <a:t> </a:t>
            </a:r>
            <a:r>
              <a:rPr lang="en-US" dirty="0" err="1">
                <a:cs typeface="Traditional Arabic" pitchFamily="2" charset="-78"/>
              </a:rPr>
              <a:t>atau</a:t>
            </a:r>
            <a:r>
              <a:rPr lang="en-US" dirty="0">
                <a:cs typeface="Traditional Arabic" pitchFamily="2" charset="-78"/>
              </a:rPr>
              <a:t> </a:t>
            </a:r>
            <a:r>
              <a:rPr lang="en-US" dirty="0" err="1">
                <a:cs typeface="Traditional Arabic" pitchFamily="2" charset="-78"/>
              </a:rPr>
              <a:t>disebut</a:t>
            </a:r>
            <a:r>
              <a:rPr lang="en-US" dirty="0">
                <a:cs typeface="Traditional Arabic" pitchFamily="2" charset="-78"/>
              </a:rPr>
              <a:t> </a:t>
            </a:r>
            <a:r>
              <a:rPr lang="en-US" dirty="0" err="1">
                <a:cs typeface="Traditional Arabic" pitchFamily="2" charset="-78"/>
              </a:rPr>
              <a:t>Iman</a:t>
            </a:r>
            <a:r>
              <a:rPr lang="en-US" dirty="0">
                <a:cs typeface="Traditional Arabic" pitchFamily="2" charset="-78"/>
              </a:rPr>
              <a:t> </a:t>
            </a:r>
            <a:r>
              <a:rPr lang="en-US" dirty="0" err="1">
                <a:cs typeface="Traditional Arabic" pitchFamily="2" charset="-78"/>
              </a:rPr>
              <a:t>saja</a:t>
            </a:r>
            <a:r>
              <a:rPr lang="en-US" dirty="0">
                <a:cs typeface="Traditional Arabic" pitchFamily="2" charset="-78"/>
              </a:rPr>
              <a:t>, </a:t>
            </a:r>
            <a:r>
              <a:rPr lang="en-US" dirty="0" err="1">
                <a:cs typeface="Traditional Arabic" pitchFamily="2" charset="-78"/>
              </a:rPr>
              <a:t>maka</a:t>
            </a:r>
            <a:r>
              <a:rPr lang="en-US" dirty="0">
                <a:cs typeface="Traditional Arabic" pitchFamily="2" charset="-78"/>
              </a:rPr>
              <a:t> </a:t>
            </a:r>
            <a:r>
              <a:rPr lang="en-US" dirty="0" err="1">
                <a:cs typeface="Traditional Arabic" pitchFamily="2" charset="-78"/>
              </a:rPr>
              <a:t>maknanya</a:t>
            </a:r>
            <a:r>
              <a:rPr lang="en-US" dirty="0">
                <a:cs typeface="Traditional Arabic" pitchFamily="2" charset="-78"/>
              </a:rPr>
              <a:t> </a:t>
            </a:r>
            <a:r>
              <a:rPr lang="en-US" dirty="0" err="1">
                <a:cs typeface="Traditional Arabic" pitchFamily="2" charset="-78"/>
              </a:rPr>
              <a:t>termasuk</a:t>
            </a:r>
            <a:r>
              <a:rPr lang="en-US" dirty="0">
                <a:cs typeface="Traditional Arabic" pitchFamily="2" charset="-78"/>
              </a:rPr>
              <a:t> Islam (3:139)</a:t>
            </a:r>
          </a:p>
        </p:txBody>
      </p:sp>
      <p:sp>
        <p:nvSpPr>
          <p:cNvPr id="4" name="TextBox 3">
            <a:hlinkClick r:id="rId2" action="ppaction://hlinksldjump"/>
          </p:cNvPr>
          <p:cNvSpPr txBox="1"/>
          <p:nvPr/>
        </p:nvSpPr>
        <p:spPr>
          <a:xfrm>
            <a:off x="8795228" y="6915186"/>
            <a:ext cx="1168910" cy="50103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656" dirty="0"/>
              <a:t>RASM</a:t>
            </a:r>
          </a:p>
        </p:txBody>
      </p:sp>
    </p:spTree>
    <p:extLst>
      <p:ext uri="{BB962C8B-B14F-4D97-AF65-F5344CB8AC3E}">
        <p14:creationId xmlns:p14="http://schemas.microsoft.com/office/powerpoint/2010/main" val="19949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righ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right)">
                                      <p:cBhvr>
                                        <p:cTn id="18" dur="500"/>
                                        <p:tgtEl>
                                          <p:spTgt spid="3">
                                            <p:txEl>
                                              <p:pRg st="3" end="3"/>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right)">
                                      <p:cBhvr>
                                        <p:cTn id="21" dur="500"/>
                                        <p:tgtEl>
                                          <p:spTgt spid="3">
                                            <p:txEl>
                                              <p:pRg st="4" end="4"/>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righ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IHSAN </a:t>
            </a:r>
            <a:r>
              <a:rPr lang="en-US" dirty="0" err="1"/>
              <a:t>karena</a:t>
            </a:r>
            <a:r>
              <a:rPr lang="en-US" dirty="0"/>
              <a:t> </a:t>
            </a:r>
            <a:r>
              <a:rPr lang="en-US" dirty="0" err="1"/>
              <a:t>Muraqabatullah</a:t>
            </a:r>
            <a:endParaRPr lang="en-US" dirty="0"/>
          </a:p>
        </p:txBody>
      </p:sp>
      <p:sp>
        <p:nvSpPr>
          <p:cNvPr id="3" name="Content Placeholder 2"/>
          <p:cNvSpPr>
            <a:spLocks noGrp="1"/>
          </p:cNvSpPr>
          <p:nvPr>
            <p:ph idx="1"/>
          </p:nvPr>
        </p:nvSpPr>
        <p:spPr>
          <a:xfrm>
            <a:off x="394717" y="1617663"/>
            <a:ext cx="9511283" cy="5011737"/>
          </a:xfrm>
        </p:spPr>
        <p:txBody>
          <a:bodyPr/>
          <a:lstStyle/>
          <a:p>
            <a:r>
              <a:rPr lang="en-US" sz="2800" dirty="0" err="1"/>
              <a:t>Ihsan</a:t>
            </a:r>
            <a:r>
              <a:rPr lang="en-US" sz="2800" dirty="0"/>
              <a:t> </a:t>
            </a:r>
            <a:r>
              <a:rPr lang="en-US" sz="2800" dirty="0" err="1"/>
              <a:t>berkaitan</a:t>
            </a:r>
            <a:r>
              <a:rPr lang="en-US" sz="2800" dirty="0"/>
              <a:t> </a:t>
            </a:r>
            <a:r>
              <a:rPr lang="en-US" sz="2800" dirty="0" err="1"/>
              <a:t>dengan</a:t>
            </a:r>
            <a:r>
              <a:rPr lang="en-US" sz="2800" dirty="0"/>
              <a:t> </a:t>
            </a:r>
            <a:r>
              <a:rPr lang="en-US" sz="2800" dirty="0" err="1"/>
              <a:t>kualitas</a:t>
            </a:r>
            <a:r>
              <a:rPr lang="en-US" sz="2800" dirty="0"/>
              <a:t> </a:t>
            </a:r>
            <a:r>
              <a:rPr lang="en-US" sz="2800" dirty="0" err="1"/>
              <a:t>kerja</a:t>
            </a:r>
            <a:r>
              <a:rPr lang="en-US" sz="2800" dirty="0"/>
              <a:t> (</a:t>
            </a:r>
            <a:r>
              <a:rPr lang="en-US" sz="2800" dirty="0" err="1"/>
              <a:t>operasional</a:t>
            </a:r>
            <a:r>
              <a:rPr lang="en-US" sz="2800" dirty="0"/>
              <a:t>)</a:t>
            </a:r>
          </a:p>
          <a:p>
            <a:r>
              <a:rPr lang="en-US" sz="2800" dirty="0" err="1"/>
              <a:t>Oleh</a:t>
            </a:r>
            <a:r>
              <a:rPr lang="en-US" sz="2800" dirty="0"/>
              <a:t> </a:t>
            </a:r>
            <a:r>
              <a:rPr lang="en-US" sz="2800" dirty="0" err="1"/>
              <a:t>karena</a:t>
            </a:r>
            <a:r>
              <a:rPr lang="en-US" sz="2800" dirty="0"/>
              <a:t> </a:t>
            </a:r>
            <a:r>
              <a:rPr lang="en-US" sz="2800" dirty="0" err="1"/>
              <a:t>itu</a:t>
            </a:r>
            <a:r>
              <a:rPr lang="en-US" sz="2800" dirty="0"/>
              <a:t>, </a:t>
            </a:r>
            <a:r>
              <a:rPr lang="en-US" sz="2800" dirty="0" err="1"/>
              <a:t>ihsan</a:t>
            </a:r>
            <a:r>
              <a:rPr lang="en-US" sz="2800" dirty="0"/>
              <a:t> </a:t>
            </a:r>
            <a:r>
              <a:rPr lang="en-US" sz="2800" dirty="0" err="1"/>
              <a:t>akan</a:t>
            </a:r>
            <a:r>
              <a:rPr lang="en-US" sz="2800" dirty="0"/>
              <a:t> </a:t>
            </a:r>
            <a:r>
              <a:rPr lang="en-US" sz="2800" dirty="0" err="1"/>
              <a:t>muncul</a:t>
            </a:r>
            <a:r>
              <a:rPr lang="en-US" sz="2800" dirty="0"/>
              <a:t> </a:t>
            </a:r>
            <a:r>
              <a:rPr lang="en-US" sz="2800" dirty="0" err="1"/>
              <a:t>jika</a:t>
            </a:r>
            <a:r>
              <a:rPr lang="en-US" sz="2800" dirty="0"/>
              <a:t> </a:t>
            </a:r>
            <a:r>
              <a:rPr lang="en-US" sz="2800" dirty="0" err="1"/>
              <a:t>perasaan</a:t>
            </a:r>
            <a:r>
              <a:rPr lang="en-US" sz="2800" dirty="0"/>
              <a:t> </a:t>
            </a:r>
            <a:r>
              <a:rPr lang="en-US" sz="2800" dirty="0" err="1"/>
              <a:t>terhadap</a:t>
            </a:r>
            <a:r>
              <a:rPr lang="en-US" sz="2800" dirty="0"/>
              <a:t> PENGAWASAN ALLAH (</a:t>
            </a:r>
            <a:r>
              <a:rPr lang="ar-SA" sz="2800" b="1" dirty="0">
                <a:solidFill>
                  <a:schemeClr val="tx2"/>
                </a:solidFill>
                <a:cs typeface="Traditional Arabic" pitchFamily="2" charset="-78"/>
              </a:rPr>
              <a:t>مُرَاقَبَةُ اللهِ</a:t>
            </a:r>
            <a:r>
              <a:rPr lang="en-US" sz="2800" dirty="0"/>
              <a:t>) </a:t>
            </a:r>
            <a:r>
              <a:rPr lang="en-US" sz="2800" dirty="0" err="1"/>
              <a:t>senantiasa</a:t>
            </a:r>
            <a:r>
              <a:rPr lang="en-US" sz="2800" dirty="0"/>
              <a:t> </a:t>
            </a:r>
            <a:r>
              <a:rPr lang="en-US" sz="2800" dirty="0" err="1"/>
              <a:t>ada</a:t>
            </a:r>
            <a:r>
              <a:rPr lang="en-US" sz="2800" dirty="0"/>
              <a:t> </a:t>
            </a:r>
            <a:r>
              <a:rPr lang="en-US" sz="2800" dirty="0">
                <a:sym typeface="Wingdings" pitchFamily="2" charset="2"/>
              </a:rPr>
              <a:t> </a:t>
            </a:r>
            <a:r>
              <a:rPr lang="en-US" sz="2800" dirty="0" err="1">
                <a:sym typeface="Wingdings" pitchFamily="2" charset="2"/>
              </a:rPr>
              <a:t>kerjanya</a:t>
            </a:r>
            <a:r>
              <a:rPr lang="en-US" sz="2800" dirty="0">
                <a:sym typeface="Wingdings" pitchFamily="2" charset="2"/>
              </a:rPr>
              <a:t> </a:t>
            </a:r>
            <a:r>
              <a:rPr lang="en-US" sz="2800" dirty="0" err="1">
                <a:sym typeface="Wingdings" pitchFamily="2" charset="2"/>
              </a:rPr>
              <a:t>selalu</a:t>
            </a:r>
            <a:r>
              <a:rPr lang="en-US" sz="2800" dirty="0">
                <a:sym typeface="Wingdings" pitchFamily="2" charset="2"/>
              </a:rPr>
              <a:t> </a:t>
            </a:r>
            <a:r>
              <a:rPr lang="en-US" sz="2800" dirty="0" err="1">
                <a:sym typeface="Wingdings" pitchFamily="2" charset="2"/>
              </a:rPr>
              <a:t>sesuai</a:t>
            </a:r>
            <a:r>
              <a:rPr lang="en-US" sz="2800" dirty="0">
                <a:sym typeface="Wingdings" pitchFamily="2" charset="2"/>
              </a:rPr>
              <a:t> </a:t>
            </a:r>
            <a:r>
              <a:rPr lang="en-US" sz="2800" dirty="0" err="1">
                <a:sym typeface="Wingdings" pitchFamily="2" charset="2"/>
              </a:rPr>
              <a:t>dengan</a:t>
            </a:r>
            <a:r>
              <a:rPr lang="en-US" sz="2800" dirty="0">
                <a:sym typeface="Wingdings" pitchFamily="2" charset="2"/>
              </a:rPr>
              <a:t> </a:t>
            </a:r>
            <a:r>
              <a:rPr lang="en-US" sz="2800" dirty="0" err="1">
                <a:sym typeface="Wingdings" pitchFamily="2" charset="2"/>
              </a:rPr>
              <a:t>tuntutan</a:t>
            </a:r>
            <a:r>
              <a:rPr lang="en-US" sz="2800" dirty="0">
                <a:sym typeface="Wingdings" pitchFamily="2" charset="2"/>
              </a:rPr>
              <a:t> yang </a:t>
            </a:r>
            <a:r>
              <a:rPr lang="en-US" sz="2800" dirty="0" err="1">
                <a:sym typeface="Wingdings" pitchFamily="2" charset="2"/>
              </a:rPr>
              <a:t>ada</a:t>
            </a:r>
            <a:r>
              <a:rPr lang="en-US" sz="2800" dirty="0">
                <a:sym typeface="Wingdings" pitchFamily="2" charset="2"/>
              </a:rPr>
              <a:t>, </a:t>
            </a:r>
            <a:r>
              <a:rPr lang="en-US" sz="2800" dirty="0" err="1">
                <a:sym typeface="Wingdings" pitchFamily="2" charset="2"/>
              </a:rPr>
              <a:t>meski</a:t>
            </a:r>
            <a:r>
              <a:rPr lang="en-US" sz="2800" dirty="0">
                <a:sym typeface="Wingdings" pitchFamily="2" charset="2"/>
              </a:rPr>
              <a:t> </a:t>
            </a:r>
            <a:r>
              <a:rPr lang="en-US" sz="2800" dirty="0" err="1">
                <a:sym typeface="Wingdings" pitchFamily="2" charset="2"/>
              </a:rPr>
              <a:t>tidak</a:t>
            </a:r>
            <a:r>
              <a:rPr lang="en-US" sz="2800" dirty="0">
                <a:sym typeface="Wingdings" pitchFamily="2" charset="2"/>
              </a:rPr>
              <a:t> </a:t>
            </a:r>
            <a:r>
              <a:rPr lang="en-US" sz="2800" dirty="0" err="1">
                <a:sym typeface="Wingdings" pitchFamily="2" charset="2"/>
              </a:rPr>
              <a:t>ada</a:t>
            </a:r>
            <a:r>
              <a:rPr lang="en-US" sz="2800" dirty="0">
                <a:sym typeface="Wingdings" pitchFamily="2" charset="2"/>
              </a:rPr>
              <a:t> </a:t>
            </a:r>
            <a:r>
              <a:rPr lang="en-US" sz="2800" dirty="0" err="1">
                <a:sym typeface="Wingdings" pitchFamily="2" charset="2"/>
              </a:rPr>
              <a:t>mandornya</a:t>
            </a:r>
            <a:endParaRPr lang="en-US" sz="2800" dirty="0">
              <a:sym typeface="Wingdings" pitchFamily="2" charset="2"/>
            </a:endParaRPr>
          </a:p>
          <a:p>
            <a:r>
              <a:rPr lang="en-US" sz="2800" dirty="0" err="1">
                <a:sym typeface="Wingdings" pitchFamily="2" charset="2"/>
              </a:rPr>
              <a:t>Rasul</a:t>
            </a:r>
            <a:r>
              <a:rPr lang="en-US" sz="2800" dirty="0">
                <a:sym typeface="Wingdings" pitchFamily="2" charset="2"/>
              </a:rPr>
              <a:t> SAW </a:t>
            </a:r>
            <a:r>
              <a:rPr lang="en-US" sz="2800" dirty="0" err="1">
                <a:sym typeface="Wingdings" pitchFamily="2" charset="2"/>
              </a:rPr>
              <a:t>bersabda</a:t>
            </a:r>
            <a:r>
              <a:rPr lang="en-US" sz="2800" dirty="0">
                <a:sym typeface="Wingdings" pitchFamily="2" charset="2"/>
              </a:rPr>
              <a:t> </a:t>
            </a:r>
            <a:r>
              <a:rPr lang="en-US" sz="2800" dirty="0" err="1">
                <a:sym typeface="Wingdings" pitchFamily="2" charset="2"/>
              </a:rPr>
              <a:t>tentang</a:t>
            </a:r>
            <a:r>
              <a:rPr lang="en-US" sz="2800" dirty="0">
                <a:sym typeface="Wingdings" pitchFamily="2" charset="2"/>
              </a:rPr>
              <a:t> IHSAN:</a:t>
            </a:r>
          </a:p>
          <a:p>
            <a:pPr indent="0" algn="ctr">
              <a:buNone/>
            </a:pPr>
            <a:r>
              <a:rPr lang="ar-SA" sz="2800" b="1" dirty="0">
                <a:cs typeface="Traditional Arabic" pitchFamily="2" charset="-78"/>
              </a:rPr>
              <a:t>أَنْ تَعْبُدَ اللَّهَ كَأَنَّكَ تَرَاهُ فَإِنْ لَمْ تَكُنْ تَرَاهُ فَإِنَّهُ يَرَاكَ</a:t>
            </a:r>
            <a:endParaRPr lang="en-US" sz="2800" b="1" dirty="0">
              <a:cs typeface="Traditional Arabic" pitchFamily="2" charset="-78"/>
            </a:endParaRPr>
          </a:p>
          <a:p>
            <a:pPr indent="0" algn="ctr">
              <a:buNone/>
            </a:pPr>
            <a:r>
              <a:rPr lang="en-US" sz="2800" i="1" dirty="0"/>
              <a:t>“</a:t>
            </a:r>
            <a:r>
              <a:rPr lang="en-US" sz="2800" i="1" dirty="0" err="1"/>
              <a:t>Kamu</a:t>
            </a:r>
            <a:r>
              <a:rPr lang="en-US" sz="2800" i="1" dirty="0"/>
              <a:t> </a:t>
            </a:r>
            <a:r>
              <a:rPr lang="en-US" sz="2800" i="1" dirty="0" err="1"/>
              <a:t>menyembah</a:t>
            </a:r>
            <a:r>
              <a:rPr lang="en-US" sz="2800" i="1" dirty="0"/>
              <a:t> Allah </a:t>
            </a:r>
            <a:r>
              <a:rPr lang="en-US" sz="2800" i="1" dirty="0" err="1"/>
              <a:t>seakan-akan</a:t>
            </a:r>
            <a:r>
              <a:rPr lang="en-US" sz="2800" i="1" dirty="0"/>
              <a:t> </a:t>
            </a:r>
            <a:r>
              <a:rPr lang="en-US" sz="2800" i="1" dirty="0" err="1"/>
              <a:t>kamu</a:t>
            </a:r>
            <a:r>
              <a:rPr lang="en-US" sz="2800" i="1" dirty="0"/>
              <a:t> </a:t>
            </a:r>
            <a:r>
              <a:rPr lang="en-US" sz="2800" i="1" dirty="0" err="1"/>
              <a:t>melihatNya</a:t>
            </a:r>
            <a:r>
              <a:rPr lang="en-US" sz="2800" i="1" dirty="0"/>
              <a:t>; </a:t>
            </a:r>
            <a:r>
              <a:rPr lang="en-US" sz="2800" i="1" dirty="0" err="1"/>
              <a:t>jika</a:t>
            </a:r>
            <a:r>
              <a:rPr lang="en-US" sz="2800" i="1" dirty="0"/>
              <a:t> </a:t>
            </a:r>
            <a:r>
              <a:rPr lang="en-US" sz="2800" i="1" dirty="0" err="1"/>
              <a:t>kamu</a:t>
            </a:r>
            <a:r>
              <a:rPr lang="en-US" sz="2800" i="1" dirty="0"/>
              <a:t> </a:t>
            </a:r>
            <a:r>
              <a:rPr lang="en-US" sz="2800" i="1" dirty="0" err="1"/>
              <a:t>tidak</a:t>
            </a:r>
            <a:r>
              <a:rPr lang="en-US" sz="2800" i="1" dirty="0"/>
              <a:t> </a:t>
            </a:r>
            <a:r>
              <a:rPr lang="en-US" sz="2800" i="1" dirty="0" err="1"/>
              <a:t>dapat</a:t>
            </a:r>
            <a:r>
              <a:rPr lang="en-US" sz="2800" i="1" dirty="0"/>
              <a:t> </a:t>
            </a:r>
            <a:r>
              <a:rPr lang="en-US" sz="2800" i="1" dirty="0" err="1"/>
              <a:t>melihatNya</a:t>
            </a:r>
            <a:r>
              <a:rPr lang="en-US" sz="2800" i="1" dirty="0"/>
              <a:t> </a:t>
            </a:r>
            <a:r>
              <a:rPr lang="en-US" sz="2800" i="1" dirty="0" err="1"/>
              <a:t>maka</a:t>
            </a:r>
            <a:r>
              <a:rPr lang="en-US" sz="2800" i="1" dirty="0"/>
              <a:t> </a:t>
            </a:r>
            <a:r>
              <a:rPr lang="en-US" sz="2800" i="1" dirty="0" err="1"/>
              <a:t>sesungguhnya</a:t>
            </a:r>
            <a:r>
              <a:rPr lang="en-US" sz="2800" i="1" dirty="0"/>
              <a:t> </a:t>
            </a:r>
            <a:r>
              <a:rPr lang="en-US" sz="2800" i="1" dirty="0" err="1"/>
              <a:t>Dia</a:t>
            </a:r>
            <a:r>
              <a:rPr lang="en-US" sz="2800" i="1" dirty="0"/>
              <a:t> </a:t>
            </a:r>
            <a:r>
              <a:rPr lang="en-US" sz="2800" i="1" dirty="0" err="1"/>
              <a:t>melihatmu</a:t>
            </a:r>
            <a:r>
              <a:rPr lang="en-US" sz="2800" i="1" dirty="0"/>
              <a:t>.” </a:t>
            </a:r>
            <a:r>
              <a:rPr lang="en-US" sz="2800" dirty="0"/>
              <a:t>(HR. </a:t>
            </a:r>
            <a:r>
              <a:rPr lang="en-US" sz="2800" dirty="0" err="1"/>
              <a:t>Bukhari</a:t>
            </a:r>
            <a:r>
              <a:rPr lang="en-US" sz="2800" dirty="0"/>
              <a:t>-Muslim)</a:t>
            </a:r>
            <a:endParaRPr lang="en-US" sz="2800" i="1" dirty="0"/>
          </a:p>
        </p:txBody>
      </p:sp>
      <p:sp>
        <p:nvSpPr>
          <p:cNvPr id="4" name="TextBox 3">
            <a:hlinkClick r:id="rId2" action="ppaction://hlinksldjump"/>
          </p:cNvPr>
          <p:cNvSpPr txBox="1"/>
          <p:nvPr/>
        </p:nvSpPr>
        <p:spPr>
          <a:xfrm>
            <a:off x="8795228" y="6915186"/>
            <a:ext cx="1168910" cy="50103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656" dirty="0"/>
              <a:t>RASM</a:t>
            </a:r>
          </a:p>
        </p:txBody>
      </p:sp>
    </p:spTree>
    <p:extLst>
      <p:ext uri="{BB962C8B-B14F-4D97-AF65-F5344CB8AC3E}">
        <p14:creationId xmlns:p14="http://schemas.microsoft.com/office/powerpoint/2010/main" val="7751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IHSAN </a:t>
            </a:r>
            <a:r>
              <a:rPr lang="en-US" dirty="0" err="1"/>
              <a:t>karena</a:t>
            </a:r>
            <a:r>
              <a:rPr lang="en-US" dirty="0"/>
              <a:t> </a:t>
            </a:r>
            <a:r>
              <a:rPr lang="en-US" dirty="0" err="1"/>
              <a:t>Ihsanullah</a:t>
            </a:r>
            <a:endParaRPr lang="en-US" dirty="0"/>
          </a:p>
        </p:txBody>
      </p:sp>
      <p:sp>
        <p:nvSpPr>
          <p:cNvPr id="3" name="Content Placeholder 2"/>
          <p:cNvSpPr>
            <a:spLocks noGrp="1"/>
          </p:cNvSpPr>
          <p:nvPr>
            <p:ph idx="1"/>
          </p:nvPr>
        </p:nvSpPr>
        <p:spPr/>
        <p:txBody>
          <a:bodyPr>
            <a:normAutofit/>
          </a:bodyPr>
          <a:lstStyle/>
          <a:p>
            <a:pPr marL="379487" indent="-379487"/>
            <a:r>
              <a:rPr lang="en-US" sz="3099" dirty="0" err="1"/>
              <a:t>Ihsan</a:t>
            </a:r>
            <a:r>
              <a:rPr lang="en-US" sz="3099" dirty="0"/>
              <a:t> </a:t>
            </a:r>
            <a:r>
              <a:rPr lang="en-US" sz="3099" dirty="0" err="1"/>
              <a:t>juga</a:t>
            </a:r>
            <a:r>
              <a:rPr lang="en-US" sz="3099" dirty="0"/>
              <a:t> </a:t>
            </a:r>
            <a:r>
              <a:rPr lang="en-US" sz="3099" dirty="0" err="1"/>
              <a:t>muncul</a:t>
            </a:r>
            <a:r>
              <a:rPr lang="en-US" sz="3099" dirty="0"/>
              <a:t> </a:t>
            </a:r>
            <a:r>
              <a:rPr lang="en-US" sz="3099" dirty="0" err="1"/>
              <a:t>karena</a:t>
            </a:r>
            <a:r>
              <a:rPr lang="en-US" sz="3099" dirty="0"/>
              <a:t> </a:t>
            </a:r>
            <a:r>
              <a:rPr lang="en-US" sz="3099" dirty="0" err="1"/>
              <a:t>adanya</a:t>
            </a:r>
            <a:r>
              <a:rPr lang="en-US" sz="3099" dirty="0"/>
              <a:t> </a:t>
            </a:r>
            <a:r>
              <a:rPr lang="en-US" sz="3099" dirty="0" err="1"/>
              <a:t>perasaan</a:t>
            </a:r>
            <a:r>
              <a:rPr lang="en-US" sz="3099" dirty="0"/>
              <a:t> </a:t>
            </a:r>
            <a:r>
              <a:rPr lang="en-US" sz="3099" dirty="0" err="1"/>
              <a:t>atau</a:t>
            </a:r>
            <a:r>
              <a:rPr lang="en-US" sz="3099" dirty="0"/>
              <a:t> </a:t>
            </a:r>
            <a:r>
              <a:rPr lang="en-US" sz="3099" dirty="0" err="1"/>
              <a:t>kesadaran</a:t>
            </a:r>
            <a:r>
              <a:rPr lang="en-US" sz="3099" dirty="0"/>
              <a:t> </a:t>
            </a:r>
            <a:r>
              <a:rPr lang="en-US" sz="3099" dirty="0" err="1"/>
              <a:t>akan</a:t>
            </a:r>
            <a:r>
              <a:rPr lang="en-US" sz="3099" dirty="0"/>
              <a:t> </a:t>
            </a:r>
            <a:r>
              <a:rPr lang="en-US" sz="3099" dirty="0" err="1"/>
              <a:t>limpahan</a:t>
            </a:r>
            <a:r>
              <a:rPr lang="en-US" sz="3099" dirty="0"/>
              <a:t> </a:t>
            </a:r>
            <a:r>
              <a:rPr lang="en-US" sz="3099" dirty="0" err="1"/>
              <a:t>kebaikan</a:t>
            </a:r>
            <a:r>
              <a:rPr lang="en-US" sz="3099" dirty="0"/>
              <a:t> Allah (</a:t>
            </a:r>
            <a:r>
              <a:rPr lang="ar-SA" sz="3099" b="1" dirty="0">
                <a:solidFill>
                  <a:schemeClr val="tx2"/>
                </a:solidFill>
                <a:cs typeface="Traditional Arabic" pitchFamily="2" charset="-78"/>
              </a:rPr>
              <a:t>إِحْسَانُ الله</a:t>
            </a:r>
            <a:r>
              <a:rPr lang="en-US" sz="3099" dirty="0"/>
              <a:t>) </a:t>
            </a:r>
            <a:r>
              <a:rPr lang="en-US" sz="3099" dirty="0">
                <a:sym typeface="Wingdings" pitchFamily="2" charset="2"/>
              </a:rPr>
              <a:t> </a:t>
            </a:r>
            <a:r>
              <a:rPr lang="en-US" sz="3099" dirty="0" err="1">
                <a:sym typeface="Wingdings" pitchFamily="2" charset="2"/>
              </a:rPr>
              <a:t>kerja</a:t>
            </a:r>
            <a:r>
              <a:rPr lang="en-US" sz="3099" dirty="0">
                <a:sym typeface="Wingdings" pitchFamily="2" charset="2"/>
              </a:rPr>
              <a:t> </a:t>
            </a:r>
            <a:r>
              <a:rPr lang="en-US" sz="3099" dirty="0" err="1">
                <a:sym typeface="Wingdings" pitchFamily="2" charset="2"/>
              </a:rPr>
              <a:t>sebagai</a:t>
            </a:r>
            <a:r>
              <a:rPr lang="en-US" sz="3099" dirty="0">
                <a:sym typeface="Wingdings" pitchFamily="2" charset="2"/>
              </a:rPr>
              <a:t> </a:t>
            </a:r>
            <a:r>
              <a:rPr lang="en-US" sz="3099" dirty="0" err="1">
                <a:sym typeface="Wingdings" pitchFamily="2" charset="2"/>
              </a:rPr>
              <a:t>ungkapan</a:t>
            </a:r>
            <a:r>
              <a:rPr lang="en-US" sz="3099" dirty="0">
                <a:sym typeface="Wingdings" pitchFamily="2" charset="2"/>
              </a:rPr>
              <a:t> rasa </a:t>
            </a:r>
            <a:r>
              <a:rPr lang="en-US" sz="3099" dirty="0" err="1">
                <a:sym typeface="Wingdings" pitchFamily="2" charset="2"/>
              </a:rPr>
              <a:t>syukur</a:t>
            </a:r>
            <a:r>
              <a:rPr lang="en-US" sz="3099" dirty="0">
                <a:sym typeface="Wingdings" pitchFamily="2" charset="2"/>
              </a:rPr>
              <a:t> </a:t>
            </a:r>
            <a:r>
              <a:rPr lang="en-US" sz="3099" dirty="0" err="1">
                <a:sym typeface="Wingdings" pitchFamily="2" charset="2"/>
              </a:rPr>
              <a:t>sehingga</a:t>
            </a:r>
            <a:r>
              <a:rPr lang="en-US" sz="3099" dirty="0">
                <a:sym typeface="Wingdings" pitchFamily="2" charset="2"/>
              </a:rPr>
              <a:t> </a:t>
            </a:r>
            <a:r>
              <a:rPr lang="en-US" sz="3099" dirty="0" err="1">
                <a:sym typeface="Wingdings" pitchFamily="2" charset="2"/>
              </a:rPr>
              <a:t>kerjanya</a:t>
            </a:r>
            <a:r>
              <a:rPr lang="en-US" sz="3099" dirty="0">
                <a:sym typeface="Wingdings" pitchFamily="2" charset="2"/>
              </a:rPr>
              <a:t> </a:t>
            </a:r>
            <a:r>
              <a:rPr lang="en-US" sz="3099" dirty="0" err="1">
                <a:sym typeface="Wingdings" pitchFamily="2" charset="2"/>
              </a:rPr>
              <a:t>dalam</a:t>
            </a:r>
            <a:r>
              <a:rPr lang="en-US" sz="3099" dirty="0">
                <a:sym typeface="Wingdings" pitchFamily="2" charset="2"/>
              </a:rPr>
              <a:t> format yang </a:t>
            </a:r>
            <a:r>
              <a:rPr lang="en-US" sz="3099" dirty="0" err="1">
                <a:sym typeface="Wingdings" pitchFamily="2" charset="2"/>
              </a:rPr>
              <a:t>sebaik-baiknya</a:t>
            </a:r>
            <a:endParaRPr lang="en-US" sz="3099" dirty="0">
              <a:sym typeface="Wingdings" pitchFamily="2" charset="2"/>
            </a:endParaRPr>
          </a:p>
          <a:p>
            <a:pPr marL="379487" indent="-379487"/>
            <a:r>
              <a:rPr lang="en-US" sz="3099" dirty="0" err="1">
                <a:sym typeface="Wingdings" pitchFamily="2" charset="2"/>
              </a:rPr>
              <a:t>Keduanya</a:t>
            </a:r>
            <a:r>
              <a:rPr lang="en-US" sz="3099" dirty="0">
                <a:sym typeface="Wingdings" pitchFamily="2" charset="2"/>
              </a:rPr>
              <a:t> (</a:t>
            </a:r>
            <a:r>
              <a:rPr lang="en-US" sz="3099" dirty="0" err="1">
                <a:sym typeface="Wingdings" pitchFamily="2" charset="2"/>
              </a:rPr>
              <a:t>muraqabatullah</a:t>
            </a:r>
            <a:r>
              <a:rPr lang="en-US" sz="3099" dirty="0">
                <a:sym typeface="Wingdings" pitchFamily="2" charset="2"/>
              </a:rPr>
              <a:t> </a:t>
            </a:r>
            <a:r>
              <a:rPr lang="en-US" sz="3099" dirty="0" err="1">
                <a:sym typeface="Wingdings" pitchFamily="2" charset="2"/>
              </a:rPr>
              <a:t>dan</a:t>
            </a:r>
            <a:r>
              <a:rPr lang="en-US" sz="3099" dirty="0">
                <a:sym typeface="Wingdings" pitchFamily="2" charset="2"/>
              </a:rPr>
              <a:t> </a:t>
            </a:r>
            <a:r>
              <a:rPr lang="en-US" sz="3099" dirty="0" err="1">
                <a:sym typeface="Wingdings" pitchFamily="2" charset="2"/>
              </a:rPr>
              <a:t>ihsanullah</a:t>
            </a:r>
            <a:r>
              <a:rPr lang="en-US" sz="3099" dirty="0">
                <a:sym typeface="Wingdings" pitchFamily="2" charset="2"/>
              </a:rPr>
              <a:t>) </a:t>
            </a:r>
            <a:r>
              <a:rPr lang="en-US" sz="3099" dirty="0" err="1">
                <a:sym typeface="Wingdings" pitchFamily="2" charset="2"/>
              </a:rPr>
              <a:t>ini</a:t>
            </a:r>
            <a:r>
              <a:rPr lang="en-US" sz="3099" dirty="0">
                <a:sym typeface="Wingdings" pitchFamily="2" charset="2"/>
              </a:rPr>
              <a:t> </a:t>
            </a:r>
            <a:r>
              <a:rPr lang="en-US" sz="3099" dirty="0" err="1">
                <a:sym typeface="Wingdings" pitchFamily="2" charset="2"/>
              </a:rPr>
              <a:t>pertama</a:t>
            </a:r>
            <a:r>
              <a:rPr lang="en-US" sz="3099" dirty="0">
                <a:sym typeface="Wingdings" pitchFamily="2" charset="2"/>
              </a:rPr>
              <a:t>-tama </a:t>
            </a:r>
            <a:r>
              <a:rPr lang="en-US" sz="3099" dirty="0" err="1">
                <a:sym typeface="Wingdings" pitchFamily="2" charset="2"/>
              </a:rPr>
              <a:t>akan</a:t>
            </a:r>
            <a:r>
              <a:rPr lang="en-US" sz="3099" dirty="0">
                <a:sym typeface="Wingdings" pitchFamily="2" charset="2"/>
              </a:rPr>
              <a:t> </a:t>
            </a:r>
            <a:r>
              <a:rPr lang="en-US" sz="3099" dirty="0" err="1">
                <a:sym typeface="Wingdings" pitchFamily="2" charset="2"/>
              </a:rPr>
              <a:t>memunculkan</a:t>
            </a:r>
            <a:r>
              <a:rPr lang="en-US" sz="3099" dirty="0">
                <a:sym typeface="Wingdings" pitchFamily="2" charset="2"/>
              </a:rPr>
              <a:t> </a:t>
            </a:r>
            <a:r>
              <a:rPr lang="en-US" sz="3099" dirty="0" err="1">
                <a:sym typeface="Wingdings" pitchFamily="2" charset="2"/>
              </a:rPr>
              <a:t>niat</a:t>
            </a:r>
            <a:r>
              <a:rPr lang="en-US" sz="3099" dirty="0">
                <a:sym typeface="Wingdings" pitchFamily="2" charset="2"/>
              </a:rPr>
              <a:t> </a:t>
            </a:r>
            <a:r>
              <a:rPr lang="en-US" sz="3099" dirty="0" err="1">
                <a:sym typeface="Wingdings" pitchFamily="2" charset="2"/>
              </a:rPr>
              <a:t>atau</a:t>
            </a:r>
            <a:r>
              <a:rPr lang="en-US" sz="3099" dirty="0">
                <a:sym typeface="Wingdings" pitchFamily="2" charset="2"/>
              </a:rPr>
              <a:t> </a:t>
            </a:r>
            <a:r>
              <a:rPr lang="en-US" sz="3099" dirty="0" err="1">
                <a:sym typeface="Wingdings" pitchFamily="2" charset="2"/>
              </a:rPr>
              <a:t>motivasi</a:t>
            </a:r>
            <a:r>
              <a:rPr lang="en-US" sz="3099" dirty="0">
                <a:sym typeface="Wingdings" pitchFamily="2" charset="2"/>
              </a:rPr>
              <a:t> </a:t>
            </a:r>
            <a:r>
              <a:rPr lang="en-US" sz="3099" dirty="0" err="1">
                <a:sym typeface="Wingdings" pitchFamily="2" charset="2"/>
              </a:rPr>
              <a:t>kerja</a:t>
            </a:r>
            <a:r>
              <a:rPr lang="en-US" sz="3099" dirty="0">
                <a:sym typeface="Wingdings" pitchFamily="2" charset="2"/>
              </a:rPr>
              <a:t>  </a:t>
            </a:r>
            <a:r>
              <a:rPr lang="en-US" sz="3099" dirty="0" err="1">
                <a:sym typeface="Wingdings" pitchFamily="2" charset="2"/>
              </a:rPr>
              <a:t>motivasi</a:t>
            </a:r>
            <a:r>
              <a:rPr lang="en-US" sz="3099" dirty="0">
                <a:sym typeface="Wingdings" pitchFamily="2" charset="2"/>
              </a:rPr>
              <a:t> yang </a:t>
            </a:r>
            <a:r>
              <a:rPr lang="en-US" sz="3099" dirty="0" err="1">
                <a:sym typeface="Wingdings" pitchFamily="2" charset="2"/>
              </a:rPr>
              <a:t>baik</a:t>
            </a:r>
            <a:r>
              <a:rPr lang="en-US" sz="3099" dirty="0">
                <a:sym typeface="Wingdings" pitchFamily="2" charset="2"/>
              </a:rPr>
              <a:t> (</a:t>
            </a:r>
            <a:r>
              <a:rPr lang="ar-SA" sz="3099" b="1" dirty="0">
                <a:solidFill>
                  <a:schemeClr val="tx2"/>
                </a:solidFill>
                <a:cs typeface="Traditional Arabic" pitchFamily="2" charset="-78"/>
              </a:rPr>
              <a:t>إِحْسَانُ النِّيَّةِ</a:t>
            </a:r>
            <a:r>
              <a:rPr lang="en-US" sz="3099" dirty="0">
                <a:sym typeface="Wingdings" pitchFamily="2" charset="2"/>
              </a:rPr>
              <a:t>)</a:t>
            </a:r>
            <a:endParaRPr lang="en-US" sz="3099" dirty="0"/>
          </a:p>
        </p:txBody>
      </p:sp>
      <p:sp>
        <p:nvSpPr>
          <p:cNvPr id="4" name="TextBox 3">
            <a:hlinkClick r:id="rId2" action="ppaction://hlinksldjump"/>
          </p:cNvPr>
          <p:cNvSpPr txBox="1"/>
          <p:nvPr/>
        </p:nvSpPr>
        <p:spPr>
          <a:xfrm>
            <a:off x="8795228" y="6915186"/>
            <a:ext cx="1168910" cy="50103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l" rtl="0"/>
            <a:r>
              <a:rPr lang="en-US" sz="2656" dirty="0"/>
              <a:t>RASM</a:t>
            </a:r>
          </a:p>
        </p:txBody>
      </p:sp>
    </p:spTree>
    <p:extLst>
      <p:ext uri="{BB962C8B-B14F-4D97-AF65-F5344CB8AC3E}">
        <p14:creationId xmlns:p14="http://schemas.microsoft.com/office/powerpoint/2010/main" val="261969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70719" cy="7589837"/>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0150475" cy="7589837"/>
          </a:xfrm>
          <a:prstGeom prst="rect">
            <a:avLst/>
          </a:prstGeom>
        </p:spPr>
      </p:pic>
      <p:sp>
        <p:nvSpPr>
          <p:cNvPr id="10" name="Content Placeholder 9"/>
          <p:cNvSpPr>
            <a:spLocks noGrp="1"/>
          </p:cNvSpPr>
          <p:nvPr>
            <p:ph idx="1"/>
          </p:nvPr>
        </p:nvSpPr>
        <p:spPr>
          <a:xfrm>
            <a:off x="5070720" y="887435"/>
            <a:ext cx="4417591" cy="5788810"/>
          </a:xfrm>
        </p:spPr>
        <p:txBody>
          <a:bodyPr anchor="ctr">
            <a:normAutofit/>
          </a:bodyPr>
          <a:lstStyle/>
          <a:p>
            <a:pPr marL="0" indent="0">
              <a:buNone/>
            </a:pPr>
            <a:r>
              <a:rPr lang="id-ID" sz="2300" dirty="0">
                <a:solidFill>
                  <a:srgbClr val="000000"/>
                </a:solidFill>
              </a:rPr>
              <a:t>Umar dan orang-orang yang berada di situ pun heran karena laki-laki itu bertanya dan ia sendiri membenarkannya. Kemudian laki-laki itu berkata lagi, ”Beri tahu aku tentang iman!”Nabi  saw. menjawab, “Engkau beriman kepada Allah dan malaikat-Nya, dan kitab-kitab-Nya, dan rasul-rasul-Nya, dan hari akhir, dan engkau beriman pada qadar (takdir) baik dan buruk.” Laki-laki itu kembali membenarkan. </a:t>
            </a:r>
          </a:p>
          <a:p>
            <a:endParaRPr lang="id-ID" sz="2300" dirty="0">
              <a:solidFill>
                <a:srgbClr val="000000"/>
              </a:solidFill>
            </a:endParaRPr>
          </a:p>
          <a:p>
            <a:endParaRPr lang="id-ID" sz="2300" dirty="0">
              <a:solidFill>
                <a:srgbClr val="000000"/>
              </a:solidFill>
            </a:endParaRPr>
          </a:p>
          <a:p>
            <a:endParaRPr lang="id-ID" sz="2300" dirty="0">
              <a:solidFill>
                <a:srgbClr val="000000"/>
              </a:solidFill>
            </a:endParaRPr>
          </a:p>
        </p:txBody>
      </p:sp>
    </p:spTree>
    <p:extLst>
      <p:ext uri="{BB962C8B-B14F-4D97-AF65-F5344CB8AC3E}">
        <p14:creationId xmlns:p14="http://schemas.microsoft.com/office/powerpoint/2010/main" val="3428073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8575"/>
            <a:ext cx="9372600" cy="1265238"/>
          </a:xfrm>
        </p:spPr>
        <p:txBody>
          <a:bodyPr/>
          <a:lstStyle/>
          <a:p>
            <a:r>
              <a:rPr lang="id-ID" dirty="0"/>
              <a:t>a. Makna Insan Kamil</a:t>
            </a:r>
          </a:p>
        </p:txBody>
      </p:sp>
      <p:sp>
        <p:nvSpPr>
          <p:cNvPr id="3" name="Content Placeholder 2"/>
          <p:cNvSpPr>
            <a:spLocks noGrp="1"/>
          </p:cNvSpPr>
          <p:nvPr>
            <p:ph idx="1"/>
          </p:nvPr>
        </p:nvSpPr>
        <p:spPr>
          <a:xfrm>
            <a:off x="898773" y="2426767"/>
            <a:ext cx="9007227" cy="4202633"/>
          </a:xfrm>
        </p:spPr>
        <p:txBody>
          <a:bodyPr/>
          <a:lstStyle/>
          <a:p>
            <a:pPr algn="just"/>
            <a:r>
              <a:rPr lang="id-ID" dirty="0"/>
              <a:t>Istilah   insan   kamil   (manusia   sempurna)   pertama   kali diperkenalkan oleh Syekh Ibn Araby (abad ke-14). Ia menyebutkan ada dua jenis manusia, yakni insan kamil dan monster setengah manusia. </a:t>
            </a:r>
          </a:p>
        </p:txBody>
      </p:sp>
    </p:spTree>
    <p:extLst>
      <p:ext uri="{BB962C8B-B14F-4D97-AF65-F5344CB8AC3E}">
        <p14:creationId xmlns:p14="http://schemas.microsoft.com/office/powerpoint/2010/main" val="1944866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Makna Insan Kamil</a:t>
            </a:r>
          </a:p>
        </p:txBody>
      </p:sp>
      <p:sp>
        <p:nvSpPr>
          <p:cNvPr id="3" name="Content Placeholder 2"/>
          <p:cNvSpPr>
            <a:spLocks noGrp="1"/>
          </p:cNvSpPr>
          <p:nvPr>
            <p:ph idx="1"/>
          </p:nvPr>
        </p:nvSpPr>
        <p:spPr>
          <a:xfrm>
            <a:off x="898773" y="1617663"/>
            <a:ext cx="9007227" cy="5011737"/>
          </a:xfrm>
        </p:spPr>
        <p:txBody>
          <a:bodyPr/>
          <a:lstStyle/>
          <a:p>
            <a:pPr marL="0" indent="0" algn="just">
              <a:buNone/>
            </a:pPr>
            <a:r>
              <a:rPr lang="id-ID" dirty="0"/>
              <a:t>Jadi, kata Ibn Araby, jika tidak menjadi insan kamil, maka manusia menjadi monster setengah manusia. Insan kamil adalah manusia yang telah menanggalkan ke-monster-annya. Konsekuensinya, di luar kedua jenis manusia ini ada manusia yang sedang berproses menanggalkan ke-monster-annya dalam membentuk insan kamil.</a:t>
            </a:r>
          </a:p>
          <a:p>
            <a:pPr algn="just"/>
            <a:endParaRPr lang="id-ID" dirty="0"/>
          </a:p>
        </p:txBody>
      </p:sp>
    </p:spTree>
    <p:extLst>
      <p:ext uri="{BB962C8B-B14F-4D97-AF65-F5344CB8AC3E}">
        <p14:creationId xmlns:p14="http://schemas.microsoft.com/office/powerpoint/2010/main" val="4289298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 Konsep Manusia dalam Al-Quran</a:t>
            </a:r>
          </a:p>
        </p:txBody>
      </p:sp>
      <p:sp>
        <p:nvSpPr>
          <p:cNvPr id="3" name="Content Placeholder 2"/>
          <p:cNvSpPr>
            <a:spLocks noGrp="1"/>
          </p:cNvSpPr>
          <p:nvPr>
            <p:ph idx="1"/>
          </p:nvPr>
        </p:nvSpPr>
        <p:spPr>
          <a:xfrm>
            <a:off x="682750" y="1617663"/>
            <a:ext cx="9001000" cy="5011737"/>
          </a:xfrm>
        </p:spPr>
        <p:txBody>
          <a:bodyPr/>
          <a:lstStyle/>
          <a:p>
            <a:pPr algn="just"/>
            <a:r>
              <a:rPr lang="id-ID" dirty="0"/>
              <a:t>Ada  tiga  term  yang  biasa  diterjemahkan  sebagai ”manusia” dalam Al-Quran, yakni basyar, al-insān, dan an-nās. Dalam banyak tulisan, basyar disebut-sebut sebagai dimensi jasmaniah,  al-insān  dimensi  psikologis-rohaniah,  dan  an-nās dimensi  sosiologis-kemasyarakatan  dari  manusia.</a:t>
            </a:r>
          </a:p>
        </p:txBody>
      </p:sp>
    </p:spTree>
    <p:extLst>
      <p:ext uri="{BB962C8B-B14F-4D97-AF65-F5344CB8AC3E}">
        <p14:creationId xmlns:p14="http://schemas.microsoft.com/office/powerpoint/2010/main" val="1109189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metode</a:t>
            </a:r>
            <a:r>
              <a:rPr lang="en-US" dirty="0"/>
              <a:t> Al-</a:t>
            </a:r>
            <a:r>
              <a:rPr lang="en-US" dirty="0" err="1"/>
              <a:t>Qarafi</a:t>
            </a:r>
            <a:endParaRPr lang="id-ID" dirty="0"/>
          </a:p>
        </p:txBody>
      </p:sp>
      <p:sp>
        <p:nvSpPr>
          <p:cNvPr id="3" name="Content Placeholder 2"/>
          <p:cNvSpPr>
            <a:spLocks noGrp="1"/>
          </p:cNvSpPr>
          <p:nvPr>
            <p:ph idx="1"/>
          </p:nvPr>
        </p:nvSpPr>
        <p:spPr/>
        <p:txBody>
          <a:bodyPr/>
          <a:lstStyle/>
          <a:p>
            <a:r>
              <a:rPr lang="en-US" i="1" dirty="0" err="1"/>
              <a:t>basyar</a:t>
            </a:r>
            <a:r>
              <a:rPr lang="en-US" i="1" dirty="0"/>
              <a:t> </a:t>
            </a:r>
            <a:r>
              <a:rPr lang="en-US" dirty="0" err="1"/>
              <a:t>lebih</a:t>
            </a:r>
            <a:r>
              <a:rPr lang="en-US" dirty="0"/>
              <a:t> </a:t>
            </a:r>
            <a:r>
              <a:rPr lang="en-US" dirty="0" err="1"/>
              <a:t>memperingatkan</a:t>
            </a:r>
            <a:r>
              <a:rPr lang="en-US" dirty="0"/>
              <a:t> </a:t>
            </a:r>
            <a:r>
              <a:rPr lang="en-US" dirty="0" err="1"/>
              <a:t>manusia</a:t>
            </a:r>
            <a:r>
              <a:rPr lang="en-US" dirty="0"/>
              <a:t> yang </a:t>
            </a:r>
            <a:r>
              <a:rPr lang="en-US" dirty="0" err="1"/>
              <a:t>cenderung</a:t>
            </a:r>
            <a:r>
              <a:rPr lang="en-US" dirty="0"/>
              <a:t> </a:t>
            </a:r>
            <a:r>
              <a:rPr lang="en-US" dirty="0" err="1"/>
              <a:t>mempertuhankan</a:t>
            </a:r>
            <a:r>
              <a:rPr lang="en-US" dirty="0"/>
              <a:t> </a:t>
            </a:r>
            <a:r>
              <a:rPr lang="en-US" dirty="0" err="1"/>
              <a:t>hawa-nafsunya</a:t>
            </a:r>
            <a:r>
              <a:rPr lang="en-US" dirty="0"/>
              <a:t> (yang </a:t>
            </a:r>
            <a:r>
              <a:rPr lang="en-US" dirty="0" err="1"/>
              <a:t>berwujud</a:t>
            </a:r>
            <a:r>
              <a:rPr lang="en-US" dirty="0"/>
              <a:t> </a:t>
            </a:r>
            <a:r>
              <a:rPr lang="en-US" dirty="0" err="1"/>
              <a:t>jiwa</a:t>
            </a:r>
            <a:r>
              <a:rPr lang="en-US" dirty="0"/>
              <a:t>-raga). </a:t>
            </a:r>
            <a:r>
              <a:rPr lang="en-US" dirty="0" err="1"/>
              <a:t>Sebagaimana</a:t>
            </a:r>
            <a:r>
              <a:rPr lang="en-US" dirty="0"/>
              <a:t>   </a:t>
            </a:r>
            <a:r>
              <a:rPr lang="en-US" dirty="0" err="1"/>
              <a:t>iblis</a:t>
            </a:r>
            <a:r>
              <a:rPr lang="en-US" dirty="0"/>
              <a:t>   yang   </a:t>
            </a:r>
            <a:r>
              <a:rPr lang="en-US" i="1" dirty="0" err="1"/>
              <a:t>abā</a:t>
            </a:r>
            <a:r>
              <a:rPr lang="en-US" i="1" dirty="0"/>
              <a:t>   </a:t>
            </a:r>
            <a:r>
              <a:rPr lang="en-US" i="1" dirty="0" err="1"/>
              <a:t>wastakbara</a:t>
            </a:r>
            <a:r>
              <a:rPr lang="en-US" i="1" dirty="0"/>
              <a:t>   </a:t>
            </a:r>
            <a:r>
              <a:rPr lang="en-US" dirty="0"/>
              <a:t>(</a:t>
            </a:r>
            <a:r>
              <a:rPr lang="en-US" dirty="0" err="1"/>
              <a:t>sombong</a:t>
            </a:r>
            <a:r>
              <a:rPr lang="en-US" dirty="0"/>
              <a:t>   </a:t>
            </a:r>
            <a:r>
              <a:rPr lang="en-US" dirty="0" err="1"/>
              <a:t>dan</a:t>
            </a:r>
            <a:r>
              <a:rPr lang="en-US" dirty="0"/>
              <a:t> </a:t>
            </a:r>
            <a:r>
              <a:rPr lang="en-US" dirty="0" err="1"/>
              <a:t>takabur</a:t>
            </a:r>
            <a:r>
              <a:rPr lang="en-US" dirty="0"/>
              <a:t>) </a:t>
            </a:r>
            <a:r>
              <a:rPr lang="en-US" dirty="0" err="1"/>
              <a:t>karena</a:t>
            </a:r>
            <a:r>
              <a:rPr lang="en-US" dirty="0"/>
              <a:t>  </a:t>
            </a:r>
            <a:r>
              <a:rPr lang="en-US" dirty="0" err="1"/>
              <a:t>merasa</a:t>
            </a:r>
            <a:r>
              <a:rPr lang="en-US" dirty="0"/>
              <a:t>  </a:t>
            </a:r>
            <a:r>
              <a:rPr lang="en-US" i="1" dirty="0" err="1"/>
              <a:t>anā</a:t>
            </a:r>
            <a:r>
              <a:rPr lang="en-US" i="1" dirty="0"/>
              <a:t>  </a:t>
            </a:r>
            <a:r>
              <a:rPr lang="en-US" i="1" dirty="0" err="1"/>
              <a:t>khairun</a:t>
            </a:r>
            <a:r>
              <a:rPr lang="en-US" i="1" dirty="0"/>
              <a:t>  </a:t>
            </a:r>
            <a:r>
              <a:rPr lang="en-US" i="1" dirty="0" err="1"/>
              <a:t>minhu</a:t>
            </a:r>
            <a:r>
              <a:rPr lang="en-US" i="1" dirty="0"/>
              <a:t>  </a:t>
            </a:r>
            <a:r>
              <a:rPr lang="en-US" dirty="0"/>
              <a:t>(„</a:t>
            </a:r>
            <a:r>
              <a:rPr lang="en-US" dirty="0" err="1"/>
              <a:t>aku</a:t>
            </a:r>
            <a:r>
              <a:rPr lang="en-US" dirty="0"/>
              <a:t>  </a:t>
            </a:r>
            <a:r>
              <a:rPr lang="en-US" dirty="0" err="1"/>
              <a:t>lebih</a:t>
            </a:r>
            <a:r>
              <a:rPr lang="en-US" dirty="0"/>
              <a:t>  </a:t>
            </a:r>
            <a:r>
              <a:rPr lang="en-US" dirty="0" err="1"/>
              <a:t>baik</a:t>
            </a:r>
            <a:r>
              <a:rPr lang="en-US" dirty="0"/>
              <a:t> </a:t>
            </a:r>
            <a:r>
              <a:rPr lang="en-US" dirty="0" err="1"/>
              <a:t>daripadanya</a:t>
            </a:r>
            <a:r>
              <a:rPr lang="en-US" dirty="0"/>
              <a:t>„), </a:t>
            </a:r>
            <a:endParaRPr lang="id-ID" dirty="0"/>
          </a:p>
        </p:txBody>
      </p:sp>
    </p:spTree>
    <p:extLst>
      <p:ext uri="{BB962C8B-B14F-4D97-AF65-F5344CB8AC3E}">
        <p14:creationId xmlns:p14="http://schemas.microsoft.com/office/powerpoint/2010/main" val="56534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Term </a:t>
            </a:r>
            <a:r>
              <a:rPr lang="en-US" i="1" dirty="0"/>
              <a:t>al-</a:t>
            </a:r>
            <a:r>
              <a:rPr lang="en-US" i="1" dirty="0" err="1"/>
              <a:t>insān</a:t>
            </a:r>
            <a:r>
              <a:rPr lang="en-US" i="1" dirty="0"/>
              <a:t> </a:t>
            </a:r>
            <a:r>
              <a:rPr lang="en-US" dirty="0" err="1"/>
              <a:t>merupakan</a:t>
            </a:r>
            <a:r>
              <a:rPr lang="en-US" dirty="0"/>
              <a:t> </a:t>
            </a:r>
            <a:r>
              <a:rPr lang="en-US" dirty="0" err="1"/>
              <a:t>peringatan</a:t>
            </a:r>
            <a:r>
              <a:rPr lang="en-US" dirty="0"/>
              <a:t> </a:t>
            </a:r>
            <a:r>
              <a:rPr lang="en-US" dirty="0" err="1"/>
              <a:t>dari</a:t>
            </a:r>
            <a:r>
              <a:rPr lang="en-US" dirty="0"/>
              <a:t> Allah </a:t>
            </a:r>
            <a:r>
              <a:rPr lang="en-US" dirty="0" err="1"/>
              <a:t>bahwa</a:t>
            </a:r>
            <a:r>
              <a:rPr lang="en-US" dirty="0"/>
              <a:t> </a:t>
            </a:r>
            <a:r>
              <a:rPr lang="en-US" dirty="0" err="1"/>
              <a:t>manusia</a:t>
            </a:r>
            <a:r>
              <a:rPr lang="en-US" dirty="0"/>
              <a:t> </a:t>
            </a:r>
            <a:r>
              <a:rPr lang="en-US" dirty="0" err="1"/>
              <a:t>cenderung</a:t>
            </a:r>
            <a:r>
              <a:rPr lang="en-US" dirty="0"/>
              <a:t> </a:t>
            </a:r>
            <a:r>
              <a:rPr lang="en-US" dirty="0" err="1"/>
              <a:t>kafir</a:t>
            </a:r>
            <a:r>
              <a:rPr lang="en-US" dirty="0"/>
              <a:t>. </a:t>
            </a:r>
            <a:r>
              <a:rPr lang="en-US" dirty="0" err="1"/>
              <a:t>Ketika</a:t>
            </a:r>
            <a:r>
              <a:rPr lang="en-US" dirty="0"/>
              <a:t> </a:t>
            </a:r>
            <a:r>
              <a:rPr lang="en-US" i="1" dirty="0"/>
              <a:t>al-</a:t>
            </a:r>
            <a:r>
              <a:rPr lang="en-US" i="1" dirty="0" err="1"/>
              <a:t>insān</a:t>
            </a:r>
            <a:r>
              <a:rPr lang="en-US" i="1" dirty="0"/>
              <a:t> </a:t>
            </a:r>
            <a:r>
              <a:rPr lang="en-US" dirty="0" err="1"/>
              <a:t>menerima</a:t>
            </a:r>
            <a:r>
              <a:rPr lang="en-US" dirty="0"/>
              <a:t> </a:t>
            </a:r>
            <a:r>
              <a:rPr lang="en-US" dirty="0" err="1"/>
              <a:t>amanat</a:t>
            </a:r>
            <a:r>
              <a:rPr lang="en-US" dirty="0"/>
              <a:t>, </a:t>
            </a:r>
            <a:r>
              <a:rPr lang="en-US" dirty="0" err="1"/>
              <a:t>padahal</a:t>
            </a:r>
            <a:r>
              <a:rPr lang="en-US" dirty="0"/>
              <a:t> </a:t>
            </a:r>
            <a:r>
              <a:rPr lang="en-US" dirty="0" err="1"/>
              <a:t>amanat</a:t>
            </a:r>
            <a:r>
              <a:rPr lang="en-US" dirty="0"/>
              <a:t> </a:t>
            </a:r>
            <a:r>
              <a:rPr lang="en-US" dirty="0" err="1"/>
              <a:t>itu</a:t>
            </a:r>
            <a:r>
              <a:rPr lang="en-US" dirty="0"/>
              <a:t> </a:t>
            </a:r>
            <a:r>
              <a:rPr lang="en-US" dirty="0" err="1"/>
              <a:t>ditawarkan</a:t>
            </a:r>
            <a:r>
              <a:rPr lang="en-US" dirty="0"/>
              <a:t> Allah </a:t>
            </a:r>
            <a:r>
              <a:rPr lang="en-US" dirty="0" err="1"/>
              <a:t>kepada</a:t>
            </a:r>
            <a:r>
              <a:rPr lang="en-US" dirty="0"/>
              <a:t> </a:t>
            </a:r>
            <a:r>
              <a:rPr lang="en-US" dirty="0" err="1"/>
              <a:t>langit</a:t>
            </a:r>
            <a:r>
              <a:rPr lang="en-US" dirty="0"/>
              <a:t>, </a:t>
            </a:r>
            <a:r>
              <a:rPr lang="en-US" dirty="0" err="1"/>
              <a:t>bumi</a:t>
            </a:r>
            <a:r>
              <a:rPr lang="en-US" dirty="0"/>
              <a:t>, </a:t>
            </a:r>
            <a:r>
              <a:rPr lang="en-US" dirty="0" err="1"/>
              <a:t>dan</a:t>
            </a:r>
            <a:r>
              <a:rPr lang="en-US" dirty="0"/>
              <a:t> </a:t>
            </a:r>
            <a:r>
              <a:rPr lang="en-US" dirty="0" err="1"/>
              <a:t>gunung-gunung</a:t>
            </a:r>
            <a:r>
              <a:rPr lang="en-US" dirty="0"/>
              <a:t>, Allah </a:t>
            </a:r>
            <a:r>
              <a:rPr lang="en-US" dirty="0" err="1"/>
              <a:t>sama</a:t>
            </a:r>
            <a:r>
              <a:rPr lang="en-US" dirty="0"/>
              <a:t> </a:t>
            </a:r>
            <a:r>
              <a:rPr lang="en-US" dirty="0" err="1"/>
              <a:t>sekali</a:t>
            </a:r>
            <a:r>
              <a:rPr lang="en-US" dirty="0"/>
              <a:t> </a:t>
            </a:r>
            <a:r>
              <a:rPr lang="en-US" dirty="0" err="1"/>
              <a:t>tidak</a:t>
            </a:r>
            <a:r>
              <a:rPr lang="en-US" dirty="0"/>
              <a:t> </a:t>
            </a:r>
            <a:r>
              <a:rPr lang="en-US" dirty="0" err="1"/>
              <a:t>memujinya</a:t>
            </a:r>
            <a:r>
              <a:rPr lang="en-US" dirty="0"/>
              <a:t>, </a:t>
            </a:r>
            <a:r>
              <a:rPr lang="en-US" dirty="0" err="1"/>
              <a:t>malah</a:t>
            </a:r>
            <a:r>
              <a:rPr lang="en-US" dirty="0"/>
              <a:t> </a:t>
            </a:r>
            <a:r>
              <a:rPr lang="en-US" dirty="0" err="1"/>
              <a:t>memvonis</a:t>
            </a:r>
            <a:r>
              <a:rPr lang="en-US" dirty="0"/>
              <a:t> </a:t>
            </a:r>
            <a:r>
              <a:rPr lang="en-US" dirty="0" err="1"/>
              <a:t>bahwa</a:t>
            </a:r>
            <a:r>
              <a:rPr lang="en-US" dirty="0"/>
              <a:t> </a:t>
            </a:r>
            <a:r>
              <a:rPr lang="en-US" i="1" dirty="0"/>
              <a:t>al-</a:t>
            </a:r>
            <a:r>
              <a:rPr lang="en-US" i="1" dirty="0" err="1"/>
              <a:t>insān</a:t>
            </a:r>
            <a:r>
              <a:rPr lang="en-US" i="1" dirty="0"/>
              <a:t> </a:t>
            </a:r>
            <a:r>
              <a:rPr lang="en-US" dirty="0" err="1"/>
              <a:t>itu</a:t>
            </a:r>
            <a:r>
              <a:rPr lang="en-US" dirty="0"/>
              <a:t> </a:t>
            </a:r>
            <a:r>
              <a:rPr lang="en-US" i="1" dirty="0" err="1"/>
              <a:t>zhalūman</a:t>
            </a:r>
            <a:r>
              <a:rPr lang="en-US" i="1" dirty="0"/>
              <a:t> </a:t>
            </a:r>
            <a:r>
              <a:rPr lang="en-US" i="1" dirty="0" err="1"/>
              <a:t>jahūla</a:t>
            </a:r>
            <a:r>
              <a:rPr lang="en-US" i="1" dirty="0"/>
              <a:t> </a:t>
            </a:r>
            <a:r>
              <a:rPr lang="en-US" dirty="0"/>
              <a:t>(</a:t>
            </a:r>
            <a:r>
              <a:rPr lang="en-US" dirty="0" err="1"/>
              <a:t>sangat</a:t>
            </a:r>
            <a:r>
              <a:rPr lang="en-US" dirty="0"/>
              <a:t> </a:t>
            </a:r>
            <a:r>
              <a:rPr lang="en-US" dirty="0" err="1"/>
              <a:t>zalim</a:t>
            </a:r>
            <a:r>
              <a:rPr lang="en-US" dirty="0"/>
              <a:t> </a:t>
            </a:r>
            <a:r>
              <a:rPr lang="en-US" dirty="0" err="1"/>
              <a:t>dan</a:t>
            </a:r>
            <a:r>
              <a:rPr lang="en-US" dirty="0"/>
              <a:t> </a:t>
            </a:r>
            <a:r>
              <a:rPr lang="en-US" dirty="0" err="1"/>
              <a:t>sangat</a:t>
            </a:r>
            <a:r>
              <a:rPr lang="en-US" dirty="0"/>
              <a:t> </a:t>
            </a:r>
            <a:r>
              <a:rPr lang="en-US" dirty="0" err="1"/>
              <a:t>bodoh</a:t>
            </a:r>
            <a:r>
              <a:rPr lang="en-US" dirty="0"/>
              <a:t>).</a:t>
            </a:r>
            <a:endParaRPr lang="id-ID" dirty="0"/>
          </a:p>
        </p:txBody>
      </p:sp>
    </p:spTree>
    <p:extLst>
      <p:ext uri="{BB962C8B-B14F-4D97-AF65-F5344CB8AC3E}">
        <p14:creationId xmlns:p14="http://schemas.microsoft.com/office/powerpoint/2010/main" val="3189399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Term </a:t>
            </a:r>
            <a:r>
              <a:rPr lang="en-US" i="1" dirty="0"/>
              <a:t>an-</a:t>
            </a:r>
            <a:r>
              <a:rPr lang="en-US" i="1" dirty="0" err="1"/>
              <a:t>nās</a:t>
            </a:r>
            <a:r>
              <a:rPr lang="en-US" i="1" dirty="0"/>
              <a:t> </a:t>
            </a:r>
            <a:r>
              <a:rPr lang="en-US" dirty="0"/>
              <a:t>pun </a:t>
            </a:r>
            <a:r>
              <a:rPr lang="en-US" dirty="0" err="1"/>
              <a:t>memperingatkan</a:t>
            </a:r>
            <a:r>
              <a:rPr lang="en-US" dirty="0"/>
              <a:t> </a:t>
            </a:r>
            <a:r>
              <a:rPr lang="en-US" dirty="0" err="1"/>
              <a:t>manusia</a:t>
            </a:r>
            <a:r>
              <a:rPr lang="en-US" dirty="0"/>
              <a:t> yang </a:t>
            </a:r>
            <a:r>
              <a:rPr lang="en-US" dirty="0" err="1"/>
              <a:t>cenderung</a:t>
            </a:r>
            <a:r>
              <a:rPr lang="en-US" dirty="0"/>
              <a:t> </a:t>
            </a:r>
            <a:r>
              <a:rPr lang="en-US" dirty="0" err="1"/>
              <a:t>mengikuti</a:t>
            </a:r>
            <a:r>
              <a:rPr lang="en-US" dirty="0"/>
              <a:t> agama </a:t>
            </a:r>
            <a:r>
              <a:rPr lang="en-US" dirty="0" err="1"/>
              <a:t>leluhur</a:t>
            </a:r>
            <a:r>
              <a:rPr lang="en-US" dirty="0"/>
              <a:t>, agama </a:t>
            </a:r>
            <a:r>
              <a:rPr lang="en-US" dirty="0" err="1"/>
              <a:t>mayoritas</a:t>
            </a:r>
            <a:r>
              <a:rPr lang="en-US" dirty="0"/>
              <a:t>, </a:t>
            </a:r>
            <a:r>
              <a:rPr lang="en-US" dirty="0" err="1"/>
              <a:t>dan</a:t>
            </a:r>
            <a:r>
              <a:rPr lang="en-US" dirty="0"/>
              <a:t> agama yang </a:t>
            </a:r>
            <a:r>
              <a:rPr lang="en-US" dirty="0" err="1"/>
              <a:t>menarik</a:t>
            </a:r>
            <a:r>
              <a:rPr lang="en-US" dirty="0"/>
              <a:t> </a:t>
            </a:r>
            <a:r>
              <a:rPr lang="en-US" dirty="0" err="1"/>
              <a:t>perhatiannya</a:t>
            </a:r>
            <a:r>
              <a:rPr lang="en-US" dirty="0"/>
              <a:t>, </a:t>
            </a:r>
            <a:r>
              <a:rPr lang="en-US" dirty="0" err="1"/>
              <a:t>atau</a:t>
            </a:r>
            <a:r>
              <a:rPr lang="en-US" dirty="0"/>
              <a:t> </a:t>
            </a:r>
            <a:r>
              <a:rPr lang="en-US" dirty="0" err="1"/>
              <a:t>mengikuti</a:t>
            </a:r>
            <a:r>
              <a:rPr lang="en-US" dirty="0"/>
              <a:t> </a:t>
            </a:r>
            <a:r>
              <a:rPr lang="en-US" dirty="0" err="1"/>
              <a:t>pendapatnya</a:t>
            </a:r>
            <a:r>
              <a:rPr lang="en-US" dirty="0"/>
              <a:t> </a:t>
            </a:r>
            <a:r>
              <a:rPr lang="en-US" dirty="0" err="1"/>
              <a:t>sendiri</a:t>
            </a:r>
            <a:r>
              <a:rPr lang="en-US" dirty="0"/>
              <a:t>; </a:t>
            </a:r>
            <a:r>
              <a:rPr lang="en-US" dirty="0" err="1"/>
              <a:t>bukannya</a:t>
            </a:r>
            <a:r>
              <a:rPr lang="en-US" dirty="0"/>
              <a:t> </a:t>
            </a:r>
            <a:r>
              <a:rPr lang="en-US" dirty="0" err="1"/>
              <a:t>mengikuti</a:t>
            </a:r>
            <a:r>
              <a:rPr lang="en-US" dirty="0"/>
              <a:t> </a:t>
            </a:r>
            <a:r>
              <a:rPr lang="en-US" i="1" dirty="0"/>
              <a:t>man </a:t>
            </a:r>
            <a:r>
              <a:rPr lang="en-US" i="1" dirty="0" err="1"/>
              <a:t>anāba</a:t>
            </a:r>
            <a:r>
              <a:rPr lang="en-US" i="1" dirty="0"/>
              <a:t> </a:t>
            </a:r>
            <a:r>
              <a:rPr lang="en-US" i="1" dirty="0" err="1"/>
              <a:t>ilayya</a:t>
            </a:r>
            <a:r>
              <a:rPr lang="en-US" i="1" dirty="0"/>
              <a:t> </a:t>
            </a:r>
            <a:r>
              <a:rPr lang="en-US" dirty="0"/>
              <a:t>(orang yang </a:t>
            </a:r>
            <a:r>
              <a:rPr lang="en-US" dirty="0" err="1"/>
              <a:t>kembali</a:t>
            </a:r>
            <a:r>
              <a:rPr lang="en-US" dirty="0"/>
              <a:t> </a:t>
            </a:r>
            <a:r>
              <a:rPr lang="en-US" dirty="0" err="1"/>
              <a:t>kepada</a:t>
            </a:r>
            <a:r>
              <a:rPr lang="en-US" dirty="0"/>
              <a:t>-Ku), </a:t>
            </a:r>
            <a:r>
              <a:rPr lang="en-US" dirty="0" err="1"/>
              <a:t>yakni</a:t>
            </a:r>
            <a:r>
              <a:rPr lang="en-US" dirty="0"/>
              <a:t> para </a:t>
            </a:r>
            <a:r>
              <a:rPr lang="en-US" dirty="0" err="1"/>
              <a:t>nabi</a:t>
            </a:r>
            <a:r>
              <a:rPr lang="en-US" dirty="0"/>
              <a:t>, para </a:t>
            </a:r>
            <a:r>
              <a:rPr lang="en-US" dirty="0" err="1"/>
              <a:t>rasul</a:t>
            </a:r>
            <a:r>
              <a:rPr lang="en-US" dirty="0"/>
              <a:t>, </a:t>
            </a:r>
            <a:r>
              <a:rPr lang="en-US" dirty="0" err="1"/>
              <a:t>atau</a:t>
            </a:r>
            <a:r>
              <a:rPr lang="en-US" dirty="0"/>
              <a:t> para </a:t>
            </a:r>
            <a:r>
              <a:rPr lang="en-US" dirty="0" err="1"/>
              <a:t>khalifah</a:t>
            </a:r>
            <a:r>
              <a:rPr lang="en-US" dirty="0"/>
              <a:t>-Nya (</a:t>
            </a:r>
            <a:r>
              <a:rPr lang="en-US" dirty="0" err="1"/>
              <a:t>wakil</a:t>
            </a:r>
            <a:r>
              <a:rPr lang="en-US" dirty="0"/>
              <a:t> </a:t>
            </a:r>
            <a:r>
              <a:rPr lang="en-US" dirty="0" err="1"/>
              <a:t>Tuhan</a:t>
            </a:r>
            <a:r>
              <a:rPr lang="en-US" dirty="0"/>
              <a:t> di </a:t>
            </a:r>
            <a:r>
              <a:rPr lang="en-US" dirty="0" err="1"/>
              <a:t>bumi</a:t>
            </a:r>
            <a:r>
              <a:rPr lang="en-US" dirty="0"/>
              <a:t>). </a:t>
            </a:r>
            <a:endParaRPr lang="id-ID" dirty="0"/>
          </a:p>
        </p:txBody>
      </p:sp>
    </p:spTree>
    <p:extLst>
      <p:ext uri="{BB962C8B-B14F-4D97-AF65-F5344CB8AC3E}">
        <p14:creationId xmlns:p14="http://schemas.microsoft.com/office/powerpoint/2010/main" val="418259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id-ID" dirty="0"/>
              <a:t/>
            </a:r>
            <a:br>
              <a:rPr lang="id-ID" dirty="0"/>
            </a:br>
            <a:r>
              <a:rPr lang="en-US" dirty="0"/>
              <a:t>b.   </a:t>
            </a:r>
            <a:r>
              <a:rPr lang="en-US" dirty="0" err="1"/>
              <a:t>Unsur-unsur</a:t>
            </a:r>
            <a:r>
              <a:rPr lang="en-US" dirty="0"/>
              <a:t> </a:t>
            </a:r>
            <a:r>
              <a:rPr lang="en-US" dirty="0" err="1"/>
              <a:t>Manusia</a:t>
            </a:r>
            <a:r>
              <a:rPr lang="en-US" dirty="0"/>
              <a:t> </a:t>
            </a:r>
            <a:r>
              <a:rPr lang="en-US" dirty="0" err="1"/>
              <a:t>Pembentuk</a:t>
            </a:r>
            <a:r>
              <a:rPr lang="en-US" dirty="0"/>
              <a:t> </a:t>
            </a:r>
            <a:r>
              <a:rPr lang="en-US" dirty="0" err="1"/>
              <a:t>Insan</a:t>
            </a:r>
            <a:r>
              <a:rPr lang="en-US" dirty="0"/>
              <a:t> </a:t>
            </a:r>
            <a:r>
              <a:rPr lang="en-US" dirty="0" err="1"/>
              <a:t>Kamil</a:t>
            </a:r>
            <a:r>
              <a:rPr lang="id-ID" dirty="0"/>
              <a:t/>
            </a:r>
            <a:br>
              <a:rPr lang="id-ID" dirty="0"/>
            </a:br>
            <a:endParaRPr lang="id-ID" dirty="0"/>
          </a:p>
        </p:txBody>
      </p:sp>
      <p:sp>
        <p:nvSpPr>
          <p:cNvPr id="3" name="Content Placeholder 2"/>
          <p:cNvSpPr>
            <a:spLocks noGrp="1"/>
          </p:cNvSpPr>
          <p:nvPr>
            <p:ph idx="1"/>
          </p:nvPr>
        </p:nvSpPr>
        <p:spPr>
          <a:xfrm>
            <a:off x="826765" y="2426767"/>
            <a:ext cx="9079235" cy="4202633"/>
          </a:xfrm>
        </p:spPr>
        <p:txBody>
          <a:bodyPr/>
          <a:lstStyle/>
          <a:p>
            <a:r>
              <a:rPr lang="en-US" dirty="0"/>
              <a:t>Al-</a:t>
            </a:r>
            <a:r>
              <a:rPr lang="en-US" dirty="0" err="1"/>
              <a:t>Ghazali</a:t>
            </a:r>
            <a:r>
              <a:rPr lang="en-US" dirty="0"/>
              <a:t> </a:t>
            </a:r>
            <a:r>
              <a:rPr lang="en-US" dirty="0" err="1"/>
              <a:t>menyebutkan</a:t>
            </a:r>
            <a:r>
              <a:rPr lang="en-US" dirty="0"/>
              <a:t> </a:t>
            </a:r>
            <a:r>
              <a:rPr lang="en-US" dirty="0" err="1"/>
              <a:t>adanya</a:t>
            </a:r>
            <a:r>
              <a:rPr lang="en-US" dirty="0"/>
              <a:t> </a:t>
            </a:r>
            <a:r>
              <a:rPr lang="en-US" dirty="0" err="1"/>
              <a:t>unsur</a:t>
            </a:r>
            <a:r>
              <a:rPr lang="en-US" dirty="0"/>
              <a:t> </a:t>
            </a:r>
            <a:r>
              <a:rPr lang="en-US" dirty="0" err="1"/>
              <a:t>luar</a:t>
            </a:r>
            <a:r>
              <a:rPr lang="en-US" dirty="0"/>
              <a:t> (</a:t>
            </a:r>
            <a:r>
              <a:rPr lang="en-US" dirty="0" err="1"/>
              <a:t>tubuh</a:t>
            </a:r>
            <a:r>
              <a:rPr lang="en-US" dirty="0"/>
              <a:t>) </a:t>
            </a:r>
            <a:r>
              <a:rPr lang="en-US" dirty="0" err="1"/>
              <a:t>dan</a:t>
            </a:r>
            <a:r>
              <a:rPr lang="en-US" dirty="0"/>
              <a:t> </a:t>
            </a:r>
            <a:r>
              <a:rPr lang="en-US" dirty="0" err="1"/>
              <a:t>unsur</a:t>
            </a:r>
            <a:r>
              <a:rPr lang="en-US" dirty="0"/>
              <a:t> </a:t>
            </a:r>
            <a:r>
              <a:rPr lang="en-US" dirty="0" err="1"/>
              <a:t>dalam</a:t>
            </a:r>
            <a:r>
              <a:rPr lang="en-US" dirty="0"/>
              <a:t> (</a:t>
            </a:r>
            <a:r>
              <a:rPr lang="en-US" dirty="0" err="1"/>
              <a:t>batin</a:t>
            </a:r>
            <a:r>
              <a:rPr lang="en-US" dirty="0"/>
              <a:t>). </a:t>
            </a:r>
            <a:r>
              <a:rPr lang="en-US" dirty="0" err="1"/>
              <a:t>Unsur</a:t>
            </a:r>
            <a:r>
              <a:rPr lang="en-US" dirty="0"/>
              <a:t> </a:t>
            </a:r>
            <a:r>
              <a:rPr lang="en-US" dirty="0" err="1"/>
              <a:t>tubuh</a:t>
            </a:r>
            <a:r>
              <a:rPr lang="en-US" dirty="0"/>
              <a:t> </a:t>
            </a:r>
            <a:r>
              <a:rPr lang="en-US" dirty="0" err="1"/>
              <a:t>menyangkut</a:t>
            </a:r>
            <a:r>
              <a:rPr lang="en-US" dirty="0"/>
              <a:t> </a:t>
            </a:r>
            <a:r>
              <a:rPr lang="en-US" dirty="0" err="1"/>
              <a:t>anggota</a:t>
            </a:r>
            <a:r>
              <a:rPr lang="en-US" dirty="0"/>
              <a:t> </a:t>
            </a:r>
            <a:r>
              <a:rPr lang="en-US" dirty="0" err="1"/>
              <a:t>tubuh</a:t>
            </a:r>
            <a:r>
              <a:rPr lang="en-US" dirty="0"/>
              <a:t> </a:t>
            </a:r>
            <a:r>
              <a:rPr lang="en-US" dirty="0" err="1"/>
              <a:t>dan</a:t>
            </a:r>
            <a:r>
              <a:rPr lang="en-US" dirty="0"/>
              <a:t>  </a:t>
            </a:r>
            <a:r>
              <a:rPr lang="en-US" dirty="0" err="1"/>
              <a:t>pancaindra</a:t>
            </a:r>
            <a:r>
              <a:rPr lang="en-US" dirty="0"/>
              <a:t>;  </a:t>
            </a:r>
            <a:r>
              <a:rPr lang="en-US" dirty="0" err="1"/>
              <a:t>sedangkan</a:t>
            </a:r>
            <a:r>
              <a:rPr lang="en-US" dirty="0"/>
              <a:t>  </a:t>
            </a:r>
            <a:r>
              <a:rPr lang="en-US" dirty="0" err="1"/>
              <a:t>unsur</a:t>
            </a:r>
            <a:r>
              <a:rPr lang="en-US" dirty="0"/>
              <a:t>  </a:t>
            </a:r>
            <a:r>
              <a:rPr lang="en-US" dirty="0" err="1"/>
              <a:t>batin</a:t>
            </a:r>
            <a:r>
              <a:rPr lang="en-US" dirty="0"/>
              <a:t>  </a:t>
            </a:r>
            <a:r>
              <a:rPr lang="en-US" dirty="0" err="1"/>
              <a:t>berupa</a:t>
            </a:r>
            <a:r>
              <a:rPr lang="en-US" dirty="0"/>
              <a:t>  </a:t>
            </a:r>
            <a:r>
              <a:rPr lang="en-US" dirty="0" err="1"/>
              <a:t>hati</a:t>
            </a:r>
            <a:r>
              <a:rPr lang="en-US" dirty="0"/>
              <a:t>,  </a:t>
            </a:r>
            <a:r>
              <a:rPr lang="en-US" dirty="0" err="1"/>
              <a:t>akal</a:t>
            </a:r>
            <a:r>
              <a:rPr lang="en-US" dirty="0"/>
              <a:t>, </a:t>
            </a:r>
            <a:r>
              <a:rPr lang="en-US" dirty="0" err="1"/>
              <a:t>nafsu</a:t>
            </a:r>
            <a:r>
              <a:rPr lang="en-US" dirty="0"/>
              <a:t>, </a:t>
            </a:r>
            <a:r>
              <a:rPr lang="en-US" dirty="0" err="1"/>
              <a:t>dan</a:t>
            </a:r>
            <a:r>
              <a:rPr lang="en-US" dirty="0"/>
              <a:t> </a:t>
            </a:r>
            <a:r>
              <a:rPr lang="en-US" dirty="0" err="1"/>
              <a:t>hasrat</a:t>
            </a:r>
            <a:r>
              <a:rPr lang="en-US" dirty="0"/>
              <a:t>. Al-</a:t>
            </a:r>
            <a:r>
              <a:rPr lang="en-US" dirty="0" err="1"/>
              <a:t>Ghazali</a:t>
            </a:r>
            <a:r>
              <a:rPr lang="en-US" dirty="0"/>
              <a:t> </a:t>
            </a:r>
            <a:r>
              <a:rPr lang="en-US" dirty="0" err="1"/>
              <a:t>menyebut</a:t>
            </a:r>
            <a:r>
              <a:rPr lang="en-US" dirty="0"/>
              <a:t> </a:t>
            </a:r>
            <a:r>
              <a:rPr lang="en-US" dirty="0" err="1"/>
              <a:t>juga</a:t>
            </a:r>
            <a:r>
              <a:rPr lang="en-US" dirty="0"/>
              <a:t> </a:t>
            </a:r>
            <a:r>
              <a:rPr lang="en-US" dirty="0" err="1"/>
              <a:t>roh</a:t>
            </a:r>
            <a:r>
              <a:rPr lang="en-US" dirty="0"/>
              <a:t> </a:t>
            </a:r>
            <a:r>
              <a:rPr lang="en-US" dirty="0" err="1"/>
              <a:t>sebagai</a:t>
            </a:r>
            <a:r>
              <a:rPr lang="en-US" dirty="0"/>
              <a:t> </a:t>
            </a:r>
            <a:r>
              <a:rPr lang="en-US" dirty="0" err="1"/>
              <a:t>unsur</a:t>
            </a:r>
            <a:r>
              <a:rPr lang="en-US" dirty="0"/>
              <a:t> </a:t>
            </a:r>
            <a:r>
              <a:rPr lang="en-US" dirty="0" err="1"/>
              <a:t>batin</a:t>
            </a:r>
            <a:r>
              <a:rPr lang="en-US" dirty="0"/>
              <a:t>,  </a:t>
            </a:r>
            <a:r>
              <a:rPr lang="en-US" dirty="0" err="1"/>
              <a:t>tetapi</a:t>
            </a:r>
            <a:r>
              <a:rPr lang="en-US" dirty="0"/>
              <a:t>  </a:t>
            </a:r>
            <a:r>
              <a:rPr lang="en-US" dirty="0" err="1"/>
              <a:t>dipandang</a:t>
            </a:r>
            <a:r>
              <a:rPr lang="en-US" dirty="0"/>
              <a:t>  </a:t>
            </a:r>
            <a:r>
              <a:rPr lang="en-US" dirty="0" err="1"/>
              <a:t>sinonim</a:t>
            </a:r>
            <a:r>
              <a:rPr lang="en-US" dirty="0"/>
              <a:t>  </a:t>
            </a:r>
            <a:r>
              <a:rPr lang="en-US" dirty="0" err="1"/>
              <a:t>dengan</a:t>
            </a:r>
            <a:r>
              <a:rPr lang="en-US" dirty="0"/>
              <a:t>  </a:t>
            </a:r>
            <a:r>
              <a:rPr lang="en-US" dirty="0" err="1"/>
              <a:t>hati</a:t>
            </a:r>
            <a:r>
              <a:rPr lang="en-US" dirty="0"/>
              <a:t>. </a:t>
            </a:r>
            <a:endParaRPr lang="id-ID" dirty="0"/>
          </a:p>
        </p:txBody>
      </p:sp>
    </p:spTree>
    <p:extLst>
      <p:ext uri="{BB962C8B-B14F-4D97-AF65-F5344CB8AC3E}">
        <p14:creationId xmlns:p14="http://schemas.microsoft.com/office/powerpoint/2010/main" val="1186606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754758" y="1617663"/>
            <a:ext cx="9001000" cy="5011737"/>
          </a:xfrm>
        </p:spPr>
        <p:txBody>
          <a:bodyPr/>
          <a:lstStyle/>
          <a:p>
            <a:pPr algn="just"/>
            <a:r>
              <a:rPr lang="id-ID" sz="2800" dirty="0"/>
              <a:t>Unsur-unsur  manusia yang tersebut diungkap oleh Al-Ghazali (Takeshita,2005: 112-113). Al-Ghazali menekankan pentingnya hati (qalb), yang diibaratkan sebagai ”raja”, setelah itu akal (’aql), yang diibaratkan sebagai ”perdana menteri”; sementara unsur-unsur lainnya hanya sebagai pelayan dan pengikut. Namun, ada juga unsur yang sangat rawan, yaitu nafsu dan hasrat. Kedua unsur ini  seharusnya  tunduk  dikendalikan  oleh  akal,  atas  perintah hati. Akan tetapi, jika kedua unsur (nafsu dan hasrat) malah mengendalikan akal, maka yang terjadi adalah kudeta terhadap”raja”.</a:t>
            </a:r>
          </a:p>
          <a:p>
            <a:endParaRPr lang="id-ID" dirty="0"/>
          </a:p>
        </p:txBody>
      </p:sp>
    </p:spTree>
    <p:extLst>
      <p:ext uri="{BB962C8B-B14F-4D97-AF65-F5344CB8AC3E}">
        <p14:creationId xmlns:p14="http://schemas.microsoft.com/office/powerpoint/2010/main" val="1977157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011512" y="1004951"/>
            <a:ext cx="8220566" cy="5291803"/>
          </a:xfrm>
        </p:spPr>
        <p:txBody>
          <a:bodyPr>
            <a:normAutofit lnSpcReduction="10000"/>
          </a:bodyPr>
          <a:lstStyle/>
          <a:p>
            <a:pPr algn="ctr">
              <a:lnSpc>
                <a:spcPct val="80000"/>
              </a:lnSpc>
              <a:buNone/>
            </a:pPr>
            <a:r>
              <a:rPr lang="en-US" altLang="ko-KR" sz="3099" i="1" dirty="0">
                <a:latin typeface="Verdana" pitchFamily="34" charset="0"/>
                <a:ea typeface="굴림" pitchFamily="34" charset="-127"/>
              </a:rPr>
              <a:t>Dan </a:t>
            </a:r>
            <a:r>
              <a:rPr lang="en-US" altLang="ko-KR" sz="3099" i="1" dirty="0" err="1">
                <a:latin typeface="Verdana" pitchFamily="34" charset="0"/>
                <a:ea typeface="굴림" pitchFamily="34" charset="-127"/>
              </a:rPr>
              <a:t>sesungguhnya</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telah</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menciptakan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manusia</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dari</a:t>
            </a:r>
            <a:r>
              <a:rPr lang="en-US" altLang="ko-KR" sz="3099" i="1" dirty="0">
                <a:latin typeface="Verdana" pitchFamily="34" charset="0"/>
                <a:ea typeface="굴림" pitchFamily="34" charset="-127"/>
              </a:rPr>
              <a:t> sari </a:t>
            </a:r>
            <a:r>
              <a:rPr lang="en-US" altLang="ko-KR" sz="3099" i="1" dirty="0" err="1">
                <a:latin typeface="Verdana" pitchFamily="34" charset="0"/>
                <a:ea typeface="굴림" pitchFamily="34" charset="-127"/>
              </a:rPr>
              <a:t>pati</a:t>
            </a:r>
            <a:r>
              <a:rPr lang="en-US" altLang="ko-KR" sz="3099" i="1" dirty="0">
                <a:latin typeface="Verdana" pitchFamily="34" charset="0"/>
                <a:ea typeface="굴림" pitchFamily="34" charset="-127"/>
              </a:rPr>
              <a:t> yang (</a:t>
            </a:r>
            <a:r>
              <a:rPr lang="en-US" altLang="ko-KR" sz="3099" i="1" dirty="0" err="1">
                <a:latin typeface="Verdana" pitchFamily="34" charset="0"/>
                <a:ea typeface="굴림" pitchFamily="34" charset="-127"/>
              </a:rPr>
              <a:t>berasal</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dari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tanah</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Kemudian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jadikan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saripati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itu</a:t>
            </a:r>
            <a:r>
              <a:rPr lang="en-US" altLang="ko-KR" sz="3099" i="1" dirty="0">
                <a:latin typeface="Verdana" pitchFamily="34" charset="0"/>
                <a:ea typeface="굴림" pitchFamily="34" charset="-127"/>
              </a:rPr>
              <a:t> air </a:t>
            </a:r>
            <a:r>
              <a:rPr lang="en-US" altLang="ko-KR" sz="3099" i="1" dirty="0" err="1">
                <a:latin typeface="Verdana" pitchFamily="34" charset="0"/>
                <a:ea typeface="굴림" pitchFamily="34" charset="-127"/>
              </a:rPr>
              <a:t>mani</a:t>
            </a:r>
            <a:r>
              <a:rPr lang="en-US" altLang="ko-KR" sz="3099" i="1" dirty="0">
                <a:latin typeface="Verdana" pitchFamily="34" charset="0"/>
                <a:ea typeface="굴림" pitchFamily="34" charset="-127"/>
              </a:rPr>
              <a:t> (yang </a:t>
            </a:r>
            <a:r>
              <a:rPr lang="en-US" altLang="ko-KR" sz="3099" i="1" dirty="0" err="1">
                <a:latin typeface="Verdana" pitchFamily="34" charset="0"/>
                <a:ea typeface="굴림" pitchFamily="34" charset="-127"/>
              </a:rPr>
              <a:t>disimpan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dalam</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tempat</a:t>
            </a:r>
            <a:r>
              <a:rPr lang="en-US" altLang="ko-KR" sz="3099" i="1" dirty="0">
                <a:latin typeface="Verdana" pitchFamily="34" charset="0"/>
                <a:ea typeface="굴림" pitchFamily="34" charset="-127"/>
              </a:rPr>
              <a:t> yang </a:t>
            </a:r>
            <a:r>
              <a:rPr lang="en-US" altLang="ko-KR" sz="3099" i="1" dirty="0" err="1">
                <a:latin typeface="Verdana" pitchFamily="34" charset="0"/>
                <a:ea typeface="굴림" pitchFamily="34" charset="-127"/>
              </a:rPr>
              <a:t>kokoh</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rahim</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Kemudian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airmani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itu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jadikan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segumpal</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darah</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lalu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segumpal</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darah</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itu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jadikan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segumpal</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daging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segumpal</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daging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itu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jadikan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tulang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belulang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Lalu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tulang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belulang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itu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balut</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dengan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daging</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Lalu</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kami</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jadikan</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ia</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makhluk</a:t>
            </a:r>
            <a:r>
              <a:rPr lang="en-US" altLang="ko-KR" sz="3099" i="1" dirty="0">
                <a:latin typeface="Verdana" pitchFamily="34" charset="0"/>
                <a:ea typeface="굴림" pitchFamily="34" charset="-127"/>
              </a:rPr>
              <a:t> yang (</a:t>
            </a:r>
            <a:r>
              <a:rPr lang="en-US" altLang="ko-KR" sz="3099" i="1" dirty="0" err="1">
                <a:latin typeface="Verdana" pitchFamily="34" charset="0"/>
                <a:ea typeface="굴림" pitchFamily="34" charset="-127"/>
              </a:rPr>
              <a:t>berbentuk</a:t>
            </a:r>
            <a:r>
              <a:rPr lang="en-US" altLang="ko-KR" sz="3099" i="1" dirty="0">
                <a:latin typeface="Verdana" pitchFamily="34" charset="0"/>
                <a:ea typeface="굴림" pitchFamily="34" charset="-127"/>
              </a:rPr>
              <a:t>) lain. </a:t>
            </a:r>
            <a:r>
              <a:rPr lang="en-US" altLang="ko-KR" sz="3099" i="1" dirty="0" err="1">
                <a:latin typeface="Verdana" pitchFamily="34" charset="0"/>
                <a:ea typeface="굴림" pitchFamily="34" charset="-127"/>
              </a:rPr>
              <a:t>Maha</a:t>
            </a:r>
            <a:r>
              <a:rPr lang="en-US" altLang="ko-KR" sz="3099" i="1" dirty="0">
                <a:latin typeface="Verdana" pitchFamily="34" charset="0"/>
                <a:ea typeface="굴림" pitchFamily="34" charset="-127"/>
              </a:rPr>
              <a:t> </a:t>
            </a:r>
            <a:r>
              <a:rPr lang="en-US" altLang="ko-KR" sz="3099" i="1" dirty="0" err="1">
                <a:latin typeface="Verdana" pitchFamily="34" charset="0"/>
                <a:ea typeface="굴림" pitchFamily="34" charset="-127"/>
              </a:rPr>
              <a:t>suci</a:t>
            </a:r>
            <a:r>
              <a:rPr lang="en-US" altLang="ko-KR" sz="3099" i="1" dirty="0">
                <a:latin typeface="Verdana" pitchFamily="34" charset="0"/>
                <a:ea typeface="굴림" pitchFamily="34" charset="-127"/>
              </a:rPr>
              <a:t> Allah </a:t>
            </a:r>
            <a:r>
              <a:rPr lang="en-US" altLang="ko-KR" sz="3099" i="1" dirty="0" err="1">
                <a:latin typeface="Verdana" pitchFamily="34" charset="0"/>
                <a:ea typeface="굴림" pitchFamily="34" charset="-127"/>
              </a:rPr>
              <a:t>pencipta</a:t>
            </a:r>
            <a:r>
              <a:rPr lang="en-US" altLang="ko-KR" sz="3099" i="1" dirty="0">
                <a:latin typeface="Verdana" pitchFamily="34" charset="0"/>
                <a:ea typeface="굴림" pitchFamily="34" charset="-127"/>
              </a:rPr>
              <a:t> yang paling </a:t>
            </a:r>
            <a:r>
              <a:rPr lang="en-US" altLang="ko-KR" sz="3099" i="1" dirty="0" err="1">
                <a:latin typeface="Verdana" pitchFamily="34" charset="0"/>
                <a:ea typeface="굴림" pitchFamily="34" charset="-127"/>
              </a:rPr>
              <a:t>baik</a:t>
            </a:r>
            <a:r>
              <a:rPr lang="en-US" altLang="ko-KR" sz="3099" i="1" dirty="0">
                <a:latin typeface="Verdana" pitchFamily="34" charset="0"/>
                <a:ea typeface="굴림" pitchFamily="34" charset="-127"/>
              </a:rPr>
              <a:t> (Al-Mukminun:12-14)</a:t>
            </a:r>
          </a:p>
          <a:p>
            <a:pPr>
              <a:lnSpc>
                <a:spcPct val="80000"/>
              </a:lnSpc>
            </a:pPr>
            <a:endParaRPr lang="en-US" altLang="ko-KR" sz="2213" dirty="0">
              <a:latin typeface="Verdana" pitchFamily="34" charset="0"/>
              <a:ea typeface="굴림" pitchFamily="34" charset="-127"/>
            </a:endParaRPr>
          </a:p>
          <a:p>
            <a:pPr>
              <a:lnSpc>
                <a:spcPct val="80000"/>
              </a:lnSpc>
            </a:pPr>
            <a:endParaRPr lang="en-US" altLang="zh-CN" sz="2213" dirty="0"/>
          </a:p>
        </p:txBody>
      </p:sp>
    </p:spTree>
    <p:extLst>
      <p:ext uri="{BB962C8B-B14F-4D97-AF65-F5344CB8AC3E}">
        <p14:creationId xmlns:p14="http://schemas.microsoft.com/office/powerpoint/2010/main" val="50858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08573" y="766012"/>
            <a:ext cx="8220566" cy="5291803"/>
          </a:xfrm>
        </p:spPr>
        <p:txBody>
          <a:bodyPr/>
          <a:lstStyle/>
          <a:p>
            <a:pPr algn="ctr">
              <a:lnSpc>
                <a:spcPct val="80000"/>
              </a:lnSpc>
              <a:buNone/>
            </a:pPr>
            <a:r>
              <a:rPr lang="en-US" altLang="ko-KR" sz="6640" dirty="0" err="1">
                <a:latin typeface="Verdana" pitchFamily="34" charset="0"/>
                <a:ea typeface="굴림" pitchFamily="34" charset="-127"/>
              </a:rPr>
              <a:t>Unsur</a:t>
            </a:r>
            <a:r>
              <a:rPr lang="en-US" altLang="ko-KR" sz="6640" dirty="0">
                <a:latin typeface="Verdana" pitchFamily="34" charset="0"/>
                <a:ea typeface="굴림" pitchFamily="34" charset="-127"/>
              </a:rPr>
              <a:t> </a:t>
            </a:r>
            <a:r>
              <a:rPr lang="en-US" altLang="ko-KR" sz="6640" dirty="0" err="1">
                <a:latin typeface="Verdana" pitchFamily="34" charset="0"/>
                <a:ea typeface="굴림" pitchFamily="34" charset="-127"/>
              </a:rPr>
              <a:t>Manusia</a:t>
            </a:r>
            <a:endParaRPr lang="en-US" altLang="ko-KR" sz="6640" dirty="0">
              <a:latin typeface="Verdana" pitchFamily="34" charset="0"/>
              <a:ea typeface="굴림" pitchFamily="34" charset="-127"/>
            </a:endParaRPr>
          </a:p>
          <a:p>
            <a:pPr algn="ctr">
              <a:lnSpc>
                <a:spcPct val="80000"/>
              </a:lnSpc>
              <a:buNone/>
            </a:pPr>
            <a:endParaRPr lang="en-US" altLang="ko-KR" sz="6640" dirty="0">
              <a:latin typeface="Verdana" pitchFamily="34" charset="0"/>
              <a:ea typeface="굴림" pitchFamily="34" charset="-127"/>
            </a:endParaRPr>
          </a:p>
          <a:p>
            <a:pPr>
              <a:lnSpc>
                <a:spcPct val="80000"/>
              </a:lnSpc>
              <a:buFont typeface="Wingdings" pitchFamily="2" charset="2"/>
              <a:buChar char="§"/>
            </a:pPr>
            <a:r>
              <a:rPr lang="en-US" altLang="ko-KR" sz="4427" dirty="0" err="1">
                <a:latin typeface="Verdana" pitchFamily="34" charset="0"/>
                <a:ea typeface="굴림" pitchFamily="34" charset="-127"/>
              </a:rPr>
              <a:t>Unsur</a:t>
            </a:r>
            <a:r>
              <a:rPr lang="en-US" altLang="ko-KR" sz="4427" dirty="0">
                <a:latin typeface="Verdana" pitchFamily="34" charset="0"/>
                <a:ea typeface="굴림" pitchFamily="34" charset="-127"/>
              </a:rPr>
              <a:t> </a:t>
            </a:r>
            <a:r>
              <a:rPr lang="en-US" altLang="ko-KR" sz="4427" dirty="0" err="1">
                <a:latin typeface="Verdana" pitchFamily="34" charset="0"/>
                <a:ea typeface="굴림" pitchFamily="34" charset="-127"/>
              </a:rPr>
              <a:t>materi</a:t>
            </a:r>
            <a:r>
              <a:rPr lang="en-US" altLang="ko-KR" sz="4427" dirty="0">
                <a:latin typeface="Verdana" pitchFamily="34" charset="0"/>
                <a:ea typeface="굴림" pitchFamily="34" charset="-127"/>
              </a:rPr>
              <a:t> (</a:t>
            </a:r>
            <a:r>
              <a:rPr lang="en-US" altLang="ko-KR" sz="4427" dirty="0" err="1">
                <a:latin typeface="Verdana" pitchFamily="34" charset="0"/>
                <a:ea typeface="굴림" pitchFamily="34" charset="-127"/>
              </a:rPr>
              <a:t>fisik</a:t>
            </a:r>
            <a:r>
              <a:rPr lang="en-US" altLang="ko-KR" sz="4427" dirty="0">
                <a:latin typeface="Verdana" pitchFamily="34" charset="0"/>
                <a:ea typeface="굴림" pitchFamily="34" charset="-127"/>
              </a:rPr>
              <a:t>)</a:t>
            </a:r>
          </a:p>
          <a:p>
            <a:pPr>
              <a:lnSpc>
                <a:spcPct val="80000"/>
              </a:lnSpc>
              <a:buFont typeface="Wingdings" pitchFamily="2" charset="2"/>
              <a:buChar char="§"/>
            </a:pPr>
            <a:r>
              <a:rPr lang="en-US" altLang="ko-KR" sz="4427" dirty="0" err="1">
                <a:latin typeface="Verdana" pitchFamily="34" charset="0"/>
                <a:ea typeface="굴림" pitchFamily="34" charset="-127"/>
              </a:rPr>
              <a:t>Unsur</a:t>
            </a:r>
            <a:r>
              <a:rPr lang="en-US" altLang="ko-KR" sz="4427" dirty="0">
                <a:latin typeface="Verdana" pitchFamily="34" charset="0"/>
                <a:ea typeface="굴림" pitchFamily="34" charset="-127"/>
              </a:rPr>
              <a:t> non </a:t>
            </a:r>
            <a:r>
              <a:rPr lang="en-US" altLang="ko-KR" sz="4427" dirty="0" err="1">
                <a:latin typeface="Verdana" pitchFamily="34" charset="0"/>
                <a:ea typeface="굴림" pitchFamily="34" charset="-127"/>
              </a:rPr>
              <a:t>materi</a:t>
            </a:r>
            <a:r>
              <a:rPr lang="en-US" altLang="ko-KR" sz="4427" dirty="0">
                <a:latin typeface="Verdana" pitchFamily="34" charset="0"/>
                <a:ea typeface="굴림" pitchFamily="34" charset="-127"/>
              </a:rPr>
              <a:t> (</a:t>
            </a:r>
            <a:r>
              <a:rPr lang="en-US" altLang="ko-KR" sz="4427" dirty="0" err="1">
                <a:latin typeface="Verdana" pitchFamily="34" charset="0"/>
                <a:ea typeface="굴림" pitchFamily="34" charset="-127"/>
              </a:rPr>
              <a:t>ruh</a:t>
            </a:r>
            <a:r>
              <a:rPr lang="en-US" altLang="ko-KR" sz="4427" dirty="0">
                <a:latin typeface="Verdana" pitchFamily="34" charset="0"/>
                <a:ea typeface="굴림" pitchFamily="34" charset="-127"/>
              </a:rPr>
              <a:t> </a:t>
            </a:r>
            <a:r>
              <a:rPr lang="en-US" altLang="ko-KR" sz="4427" dirty="0" err="1">
                <a:latin typeface="Verdana" pitchFamily="34" charset="0"/>
                <a:ea typeface="굴림" pitchFamily="34" charset="-127"/>
              </a:rPr>
              <a:t>dan</a:t>
            </a:r>
            <a:r>
              <a:rPr lang="en-US" altLang="ko-KR" sz="4427" dirty="0">
                <a:latin typeface="Verdana" pitchFamily="34" charset="0"/>
                <a:ea typeface="굴림" pitchFamily="34" charset="-127"/>
              </a:rPr>
              <a:t> </a:t>
            </a:r>
            <a:r>
              <a:rPr lang="en-US" altLang="ko-KR" sz="4427" dirty="0" err="1">
                <a:latin typeface="Verdana" pitchFamily="34" charset="0"/>
                <a:ea typeface="굴림" pitchFamily="34" charset="-127"/>
              </a:rPr>
              <a:t>akal</a:t>
            </a:r>
            <a:r>
              <a:rPr lang="en-US" altLang="ko-KR" sz="4427" dirty="0">
                <a:latin typeface="Verdana" pitchFamily="34" charset="0"/>
                <a:ea typeface="굴림" pitchFamily="34" charset="-127"/>
              </a:rPr>
              <a:t>)</a:t>
            </a:r>
          </a:p>
          <a:p>
            <a:pPr>
              <a:lnSpc>
                <a:spcPct val="80000"/>
              </a:lnSpc>
            </a:pPr>
            <a:endParaRPr lang="en-US" altLang="zh-CN" sz="2213" dirty="0"/>
          </a:p>
        </p:txBody>
      </p:sp>
    </p:spTree>
    <p:extLst>
      <p:ext uri="{BB962C8B-B14F-4D97-AF65-F5344CB8AC3E}">
        <p14:creationId xmlns:p14="http://schemas.microsoft.com/office/powerpoint/2010/main" val="175463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70719" cy="7589837"/>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0150475" cy="7589837"/>
          </a:xfrm>
          <a:prstGeom prst="rect">
            <a:avLst/>
          </a:prstGeom>
        </p:spPr>
      </p:pic>
      <p:sp>
        <p:nvSpPr>
          <p:cNvPr id="10" name="Content Placeholder 9"/>
          <p:cNvSpPr>
            <a:spLocks noGrp="1"/>
          </p:cNvSpPr>
          <p:nvPr>
            <p:ph idx="1"/>
          </p:nvPr>
        </p:nvSpPr>
        <p:spPr>
          <a:xfrm>
            <a:off x="5070720" y="887435"/>
            <a:ext cx="4417591" cy="5788810"/>
          </a:xfrm>
        </p:spPr>
        <p:txBody>
          <a:bodyPr anchor="ctr">
            <a:normAutofit/>
          </a:bodyPr>
          <a:lstStyle/>
          <a:p>
            <a:pPr marL="0" indent="0">
              <a:buNone/>
            </a:pPr>
            <a:r>
              <a:rPr lang="id-ID" sz="2000">
                <a:solidFill>
                  <a:srgbClr val="000000"/>
                </a:solidFill>
              </a:rPr>
              <a:t>Laki-laki itu berkata lagi, “Beritahukan kepadaku tentang ihsan!” Nabi saw. berkata, “Beribadahlah engkau kepada Allah seakan-akan   engkau   melihat-Nya;   jika   tidak   bisa   melihat-Nya,   makasesungguhnya Dia melihatmu.”Laki-laki itu berkata lagi, “Beritahukan kepadaku tentang kiamat!” Nabi saw. menjawab, “Orang yang bertanya lebih mengetahui daripada yang ditanya.”Laki-laki itu berkata lagi, “Beritahukan kepadaku tentang tanda- tandanya!”Nabi saw. menjawab, “Jika seorang budak melahirkan tuannya; jika engkau melihat orang yang kurang hartanya, berbaju compang- camping dan ia penggembala kambing, berlomba-lomba dalam mendirikan bangunan yang megah.”</a:t>
            </a:r>
          </a:p>
        </p:txBody>
      </p:sp>
    </p:spTree>
    <p:extLst>
      <p:ext uri="{BB962C8B-B14F-4D97-AF65-F5344CB8AC3E}">
        <p14:creationId xmlns:p14="http://schemas.microsoft.com/office/powerpoint/2010/main" val="2043157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5666" y="973326"/>
            <a:ext cx="9171054" cy="6026190"/>
          </a:xfrm>
        </p:spPr>
        <p:txBody>
          <a:bodyPr/>
          <a:lstStyle/>
          <a:p>
            <a:pPr algn="ctr">
              <a:lnSpc>
                <a:spcPct val="80000"/>
              </a:lnSpc>
              <a:buNone/>
            </a:pPr>
            <a:r>
              <a:rPr lang="en-US" altLang="ko-KR" sz="7304" dirty="0" err="1">
                <a:latin typeface="Verdana" pitchFamily="34" charset="0"/>
                <a:ea typeface="굴림" pitchFamily="34" charset="-127"/>
              </a:rPr>
              <a:t>Potensi</a:t>
            </a:r>
            <a:r>
              <a:rPr lang="en-US" altLang="ko-KR" sz="7304" dirty="0">
                <a:latin typeface="Verdana" pitchFamily="34" charset="0"/>
                <a:ea typeface="굴림" pitchFamily="34" charset="-127"/>
              </a:rPr>
              <a:t> </a:t>
            </a:r>
            <a:r>
              <a:rPr lang="en-US" altLang="ko-KR" sz="7304" dirty="0" err="1">
                <a:latin typeface="Verdana" pitchFamily="34" charset="0"/>
                <a:ea typeface="굴림" pitchFamily="34" charset="-127"/>
              </a:rPr>
              <a:t>manusia</a:t>
            </a:r>
            <a:endParaRPr lang="en-US" altLang="ko-KR" sz="7304" dirty="0">
              <a:latin typeface="Verdana" pitchFamily="34" charset="0"/>
              <a:ea typeface="굴림" pitchFamily="34" charset="-127"/>
            </a:endParaRPr>
          </a:p>
          <a:p>
            <a:pPr algn="ctr">
              <a:lnSpc>
                <a:spcPct val="80000"/>
              </a:lnSpc>
              <a:buNone/>
            </a:pPr>
            <a:endParaRPr lang="en-US" altLang="ko-KR" sz="4427" i="1" dirty="0">
              <a:latin typeface="Verdana" pitchFamily="34" charset="0"/>
              <a:ea typeface="굴림" pitchFamily="34" charset="-127"/>
            </a:endParaRPr>
          </a:p>
          <a:p>
            <a:pPr algn="ctr">
              <a:lnSpc>
                <a:spcPct val="80000"/>
              </a:lnSpc>
              <a:buNone/>
            </a:pPr>
            <a:r>
              <a:rPr lang="en-US" altLang="ko-KR" sz="4427" i="1" dirty="0" err="1">
                <a:latin typeface="Verdana" pitchFamily="34" charset="0"/>
                <a:ea typeface="굴림" pitchFamily="34" charset="-127"/>
              </a:rPr>
              <a:t>Maka</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Dia</a:t>
            </a:r>
            <a:r>
              <a:rPr lang="en-US" altLang="ko-KR" sz="4427" i="1" dirty="0">
                <a:latin typeface="Verdana" pitchFamily="34" charset="0"/>
                <a:ea typeface="굴림" pitchFamily="34" charset="-127"/>
              </a:rPr>
              <a:t> (Allah) </a:t>
            </a:r>
            <a:r>
              <a:rPr lang="en-US" altLang="ko-KR" sz="4427" i="1" dirty="0" err="1">
                <a:latin typeface="Verdana" pitchFamily="34" charset="0"/>
                <a:ea typeface="굴림" pitchFamily="34" charset="-127"/>
              </a:rPr>
              <a:t>mengilhamkan</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kepada</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manusia</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jalan</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fujur</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dan</a:t>
            </a:r>
            <a:r>
              <a:rPr lang="en-US" altLang="ko-KR" sz="4427" i="1" dirty="0">
                <a:latin typeface="Verdana" pitchFamily="34" charset="0"/>
                <a:ea typeface="굴림" pitchFamily="34" charset="-127"/>
              </a:rPr>
              <a:t> </a:t>
            </a:r>
            <a:r>
              <a:rPr lang="en-US" altLang="ko-KR" sz="4427" i="1" dirty="0" err="1">
                <a:latin typeface="Verdana" pitchFamily="34" charset="0"/>
                <a:ea typeface="굴림" pitchFamily="34" charset="-127"/>
              </a:rPr>
              <a:t>taqwa</a:t>
            </a:r>
            <a:r>
              <a:rPr lang="en-US" altLang="ko-KR" sz="4427" i="1" dirty="0">
                <a:latin typeface="Verdana" pitchFamily="34" charset="0"/>
                <a:ea typeface="굴림" pitchFamily="34" charset="-127"/>
              </a:rPr>
              <a:t> (Asy-Syams:8</a:t>
            </a:r>
            <a:r>
              <a:rPr lang="en-US" altLang="ko-KR" sz="2213" dirty="0">
                <a:latin typeface="Verdana" pitchFamily="34" charset="0"/>
                <a:ea typeface="굴림" pitchFamily="34" charset="-127"/>
              </a:rPr>
              <a:t>) </a:t>
            </a:r>
          </a:p>
          <a:p>
            <a:pPr>
              <a:lnSpc>
                <a:spcPct val="80000"/>
              </a:lnSpc>
            </a:pPr>
            <a:endParaRPr lang="en-US" altLang="zh-CN" sz="2213" dirty="0"/>
          </a:p>
        </p:txBody>
      </p:sp>
    </p:spTree>
    <p:extLst>
      <p:ext uri="{BB962C8B-B14F-4D97-AF65-F5344CB8AC3E}">
        <p14:creationId xmlns:p14="http://schemas.microsoft.com/office/powerpoint/2010/main" val="356564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5666" y="973326"/>
            <a:ext cx="9171054" cy="6026190"/>
          </a:xfrm>
        </p:spPr>
        <p:txBody>
          <a:bodyPr/>
          <a:lstStyle/>
          <a:p>
            <a:pPr algn="ctr">
              <a:lnSpc>
                <a:spcPct val="80000"/>
              </a:lnSpc>
              <a:buNone/>
            </a:pPr>
            <a:r>
              <a:rPr lang="en-US" altLang="ko-KR" sz="5312" dirty="0" err="1">
                <a:latin typeface="Verdana" pitchFamily="34" charset="0"/>
                <a:ea typeface="굴림" pitchFamily="34" charset="-127"/>
              </a:rPr>
              <a:t>Keistimewaan</a:t>
            </a:r>
            <a:r>
              <a:rPr lang="en-US" altLang="ko-KR" sz="5312" dirty="0">
                <a:latin typeface="Verdana" pitchFamily="34" charset="0"/>
                <a:ea typeface="굴림" pitchFamily="34" charset="-127"/>
              </a:rPr>
              <a:t> </a:t>
            </a:r>
            <a:r>
              <a:rPr lang="en-US" altLang="ko-KR" sz="5312" dirty="0" err="1">
                <a:latin typeface="Verdana" pitchFamily="34" charset="0"/>
                <a:ea typeface="굴림" pitchFamily="34" charset="-127"/>
              </a:rPr>
              <a:t>manusia</a:t>
            </a:r>
            <a:endParaRPr lang="en-US" altLang="ko-KR" sz="5312" dirty="0">
              <a:latin typeface="Verdana" pitchFamily="34" charset="0"/>
              <a:ea typeface="굴림" pitchFamily="34" charset="-127"/>
            </a:endParaRPr>
          </a:p>
          <a:p>
            <a:pPr algn="ctr">
              <a:lnSpc>
                <a:spcPct val="80000"/>
              </a:lnSpc>
              <a:buNone/>
            </a:pPr>
            <a:endParaRPr lang="en-US" altLang="ko-KR" sz="3099" i="1" dirty="0">
              <a:latin typeface="Verdana" pitchFamily="34" charset="0"/>
              <a:ea typeface="굴림" pitchFamily="34" charset="-127"/>
            </a:endParaRPr>
          </a:p>
          <a:p>
            <a:pPr>
              <a:lnSpc>
                <a:spcPct val="80000"/>
              </a:lnSpc>
            </a:pPr>
            <a:r>
              <a:rPr lang="en-US" altLang="zh-CN" sz="3984" dirty="0" err="1"/>
              <a:t>Sebaik-baik</a:t>
            </a:r>
            <a:r>
              <a:rPr lang="en-US" altLang="zh-CN" sz="3984" dirty="0"/>
              <a:t> </a:t>
            </a:r>
            <a:r>
              <a:rPr lang="en-US" altLang="zh-CN" sz="3984" dirty="0" err="1"/>
              <a:t>penciptaan</a:t>
            </a:r>
            <a:endParaRPr lang="en-US" altLang="zh-CN" sz="3984" dirty="0"/>
          </a:p>
          <a:p>
            <a:pPr algn="just">
              <a:lnSpc>
                <a:spcPct val="80000"/>
              </a:lnSpc>
              <a:buNone/>
            </a:pPr>
            <a:r>
              <a:rPr lang="en-US" altLang="zh-CN" sz="3099" i="1" dirty="0"/>
              <a:t>	</a:t>
            </a:r>
            <a:r>
              <a:rPr lang="en-US" altLang="zh-CN" sz="3099" i="1" dirty="0" err="1"/>
              <a:t>Sesungguhnya</a:t>
            </a:r>
            <a:r>
              <a:rPr lang="en-US" altLang="zh-CN" sz="3099" i="1" dirty="0"/>
              <a:t> </a:t>
            </a:r>
            <a:r>
              <a:rPr lang="en-US" altLang="zh-CN" sz="3099" i="1" dirty="0" err="1"/>
              <a:t>kami</a:t>
            </a:r>
            <a:r>
              <a:rPr lang="en-US" altLang="zh-CN" sz="3099" i="1" dirty="0"/>
              <a:t> </a:t>
            </a:r>
            <a:r>
              <a:rPr lang="en-US" altLang="zh-CN" sz="3099" i="1" dirty="0" err="1"/>
              <a:t>telah</a:t>
            </a:r>
            <a:r>
              <a:rPr lang="en-US" altLang="zh-CN" sz="3099" i="1" dirty="0"/>
              <a:t> </a:t>
            </a:r>
            <a:r>
              <a:rPr lang="en-US" altLang="zh-CN" sz="3099" i="1" dirty="0" err="1"/>
              <a:t>menciptakan</a:t>
            </a:r>
            <a:r>
              <a:rPr lang="en-US" altLang="zh-CN" sz="3099" i="1" dirty="0"/>
              <a:t> </a:t>
            </a:r>
            <a:r>
              <a:rPr lang="en-US" altLang="zh-CN" sz="3099" i="1" dirty="0" err="1"/>
              <a:t>manusia</a:t>
            </a:r>
            <a:r>
              <a:rPr lang="en-US" altLang="zh-CN" sz="3099" i="1" dirty="0"/>
              <a:t> </a:t>
            </a:r>
            <a:r>
              <a:rPr lang="en-US" altLang="zh-CN" sz="3099" i="1" dirty="0" err="1"/>
              <a:t>dalam</a:t>
            </a:r>
            <a:r>
              <a:rPr lang="en-US" altLang="zh-CN" sz="3099" i="1" dirty="0"/>
              <a:t> </a:t>
            </a:r>
            <a:r>
              <a:rPr lang="en-US" altLang="zh-CN" sz="3099" i="1" dirty="0" err="1"/>
              <a:t>bentuk</a:t>
            </a:r>
            <a:r>
              <a:rPr lang="en-US" altLang="zh-CN" sz="3099" i="1" dirty="0"/>
              <a:t> yang </a:t>
            </a:r>
            <a:r>
              <a:rPr lang="en-US" altLang="zh-CN" sz="3099" i="1" dirty="0" err="1"/>
              <a:t>sebaik-baiknya</a:t>
            </a:r>
            <a:r>
              <a:rPr lang="en-US" altLang="zh-CN" sz="3099" i="1" dirty="0"/>
              <a:t> (At-Tiin:4)</a:t>
            </a:r>
          </a:p>
          <a:p>
            <a:pPr algn="just">
              <a:lnSpc>
                <a:spcPct val="80000"/>
              </a:lnSpc>
              <a:buFont typeface="Arial" pitchFamily="34" charset="0"/>
              <a:buChar char="•"/>
            </a:pPr>
            <a:r>
              <a:rPr lang="en-US" altLang="zh-CN" sz="3984" dirty="0" err="1"/>
              <a:t>Memiliki</a:t>
            </a:r>
            <a:r>
              <a:rPr lang="en-US" altLang="zh-CN" sz="3984" dirty="0"/>
              <a:t> </a:t>
            </a:r>
            <a:r>
              <a:rPr lang="en-US" altLang="zh-CN" sz="3984" dirty="0" err="1"/>
              <a:t>ilmu</a:t>
            </a:r>
            <a:r>
              <a:rPr lang="en-US" altLang="zh-CN" sz="3984" dirty="0"/>
              <a:t> </a:t>
            </a:r>
            <a:r>
              <a:rPr lang="en-US" altLang="zh-CN" sz="3984" dirty="0" err="1"/>
              <a:t>pengetahuan</a:t>
            </a:r>
            <a:endParaRPr lang="en-US" altLang="zh-CN" sz="3984" dirty="0"/>
          </a:p>
          <a:p>
            <a:pPr algn="just">
              <a:lnSpc>
                <a:spcPct val="80000"/>
              </a:lnSpc>
              <a:buFont typeface="Arial" pitchFamily="34" charset="0"/>
              <a:buChar char="•"/>
            </a:pPr>
            <a:r>
              <a:rPr lang="en-US" altLang="zh-CN" sz="3984" dirty="0" err="1"/>
              <a:t>Memiliki</a:t>
            </a:r>
            <a:r>
              <a:rPr lang="en-US" altLang="zh-CN" sz="3984" dirty="0"/>
              <a:t> </a:t>
            </a:r>
            <a:r>
              <a:rPr lang="en-US" altLang="zh-CN" sz="3984" dirty="0" err="1"/>
              <a:t>kehendak</a:t>
            </a:r>
            <a:r>
              <a:rPr lang="en-US" altLang="zh-CN" sz="3984" dirty="0"/>
              <a:t> </a:t>
            </a:r>
            <a:r>
              <a:rPr lang="en-US" altLang="zh-CN" sz="3984" dirty="0" err="1"/>
              <a:t>untuk</a:t>
            </a:r>
            <a:r>
              <a:rPr lang="en-US" altLang="zh-CN" sz="3984" dirty="0"/>
              <a:t> </a:t>
            </a:r>
            <a:r>
              <a:rPr lang="en-US" altLang="zh-CN" sz="3984" dirty="0" err="1"/>
              <a:t>memilih</a:t>
            </a:r>
            <a:endParaRPr lang="en-US" altLang="zh-CN" sz="3984" dirty="0"/>
          </a:p>
          <a:p>
            <a:pPr algn="just">
              <a:lnSpc>
                <a:spcPct val="80000"/>
              </a:lnSpc>
              <a:buNone/>
            </a:pPr>
            <a:r>
              <a:rPr lang="en-US" altLang="zh-CN" sz="3099" dirty="0"/>
              <a:t>	</a:t>
            </a:r>
            <a:r>
              <a:rPr lang="en-US" altLang="zh-CN" sz="3099" i="1" dirty="0" err="1"/>
              <a:t>Sesungguhnya</a:t>
            </a:r>
            <a:r>
              <a:rPr lang="en-US" altLang="zh-CN" sz="3099" i="1" dirty="0"/>
              <a:t> </a:t>
            </a:r>
            <a:r>
              <a:rPr lang="en-US" altLang="zh-CN" sz="3099" i="1" dirty="0" err="1"/>
              <a:t>kami</a:t>
            </a:r>
            <a:r>
              <a:rPr lang="en-US" altLang="zh-CN" sz="3099" i="1" dirty="0"/>
              <a:t> </a:t>
            </a:r>
            <a:r>
              <a:rPr lang="en-US" altLang="zh-CN" sz="3099" i="1" dirty="0" err="1"/>
              <a:t>telah</a:t>
            </a:r>
            <a:r>
              <a:rPr lang="en-US" altLang="zh-CN" sz="3099" i="1" dirty="0"/>
              <a:t> </a:t>
            </a:r>
            <a:r>
              <a:rPr lang="en-US" altLang="zh-CN" sz="3099" i="1" dirty="0" err="1"/>
              <a:t>menunjukinya</a:t>
            </a:r>
            <a:r>
              <a:rPr lang="en-US" altLang="zh-CN" sz="3099" i="1" dirty="0"/>
              <a:t> (</a:t>
            </a:r>
            <a:r>
              <a:rPr lang="en-US" altLang="zh-CN" sz="3099" i="1" dirty="0" err="1"/>
              <a:t>manusia</a:t>
            </a:r>
            <a:r>
              <a:rPr lang="en-US" altLang="zh-CN" sz="3099" i="1" dirty="0"/>
              <a:t>) </a:t>
            </a:r>
            <a:r>
              <a:rPr lang="en-US" altLang="zh-CN" sz="3099" i="1" dirty="0" err="1"/>
              <a:t>jalan</a:t>
            </a:r>
            <a:r>
              <a:rPr lang="en-US" altLang="zh-CN" sz="3099" i="1" dirty="0"/>
              <a:t> yang </a:t>
            </a:r>
            <a:r>
              <a:rPr lang="en-US" altLang="zh-CN" sz="3099" i="1" dirty="0" err="1"/>
              <a:t>lurus</a:t>
            </a:r>
            <a:r>
              <a:rPr lang="en-US" altLang="zh-CN" sz="3099" i="1" dirty="0"/>
              <a:t>, </a:t>
            </a:r>
            <a:r>
              <a:rPr lang="en-US" altLang="zh-CN" sz="3099" i="1" dirty="0" err="1"/>
              <a:t>ada</a:t>
            </a:r>
            <a:r>
              <a:rPr lang="en-US" altLang="zh-CN" sz="3099" i="1" dirty="0"/>
              <a:t> yang </a:t>
            </a:r>
            <a:r>
              <a:rPr lang="en-US" altLang="zh-CN" sz="3099" i="1" dirty="0" err="1"/>
              <a:t>syukur</a:t>
            </a:r>
            <a:r>
              <a:rPr lang="en-US" altLang="zh-CN" sz="3099" i="1" dirty="0"/>
              <a:t> </a:t>
            </a:r>
            <a:r>
              <a:rPr lang="en-US" altLang="zh-CN" sz="3099" i="1" dirty="0" err="1"/>
              <a:t>ada</a:t>
            </a:r>
            <a:r>
              <a:rPr lang="en-US" altLang="zh-CN" sz="3099" i="1" dirty="0"/>
              <a:t> pula yang </a:t>
            </a:r>
            <a:r>
              <a:rPr lang="en-US" altLang="zh-CN" sz="3099" i="1" dirty="0" err="1"/>
              <a:t>kufur</a:t>
            </a:r>
            <a:r>
              <a:rPr lang="en-US" altLang="zh-CN" sz="3099" i="1" dirty="0"/>
              <a:t> </a:t>
            </a:r>
            <a:r>
              <a:rPr lang="en-US" altLang="zh-CN" sz="3099" dirty="0"/>
              <a:t>(Al-insan:3)</a:t>
            </a:r>
          </a:p>
        </p:txBody>
      </p:sp>
    </p:spTree>
    <p:extLst>
      <p:ext uri="{BB962C8B-B14F-4D97-AF65-F5344CB8AC3E}">
        <p14:creationId xmlns:p14="http://schemas.microsoft.com/office/powerpoint/2010/main" val="2086664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5666" y="973326"/>
            <a:ext cx="9171054" cy="6026190"/>
          </a:xfrm>
        </p:spPr>
        <p:txBody>
          <a:bodyPr/>
          <a:lstStyle/>
          <a:p>
            <a:pPr algn="ctr">
              <a:lnSpc>
                <a:spcPct val="80000"/>
              </a:lnSpc>
              <a:buNone/>
            </a:pPr>
            <a:r>
              <a:rPr lang="en-US" altLang="ko-KR" sz="5312" dirty="0" err="1">
                <a:latin typeface="Verdana" pitchFamily="34" charset="0"/>
                <a:ea typeface="굴림" pitchFamily="34" charset="-127"/>
              </a:rPr>
              <a:t>Keistimewaan</a:t>
            </a:r>
            <a:r>
              <a:rPr lang="en-US" altLang="ko-KR" sz="5312" dirty="0">
                <a:latin typeface="Verdana" pitchFamily="34" charset="0"/>
                <a:ea typeface="굴림" pitchFamily="34" charset="-127"/>
              </a:rPr>
              <a:t> </a:t>
            </a:r>
            <a:r>
              <a:rPr lang="en-US" altLang="ko-KR" sz="5312" dirty="0" err="1">
                <a:latin typeface="Verdana" pitchFamily="34" charset="0"/>
                <a:ea typeface="굴림" pitchFamily="34" charset="-127"/>
              </a:rPr>
              <a:t>manusia</a:t>
            </a:r>
            <a:endParaRPr lang="en-US" altLang="ko-KR" sz="5312" dirty="0">
              <a:latin typeface="Verdana" pitchFamily="34" charset="0"/>
              <a:ea typeface="굴림" pitchFamily="34" charset="-127"/>
            </a:endParaRPr>
          </a:p>
          <a:p>
            <a:pPr algn="ctr">
              <a:lnSpc>
                <a:spcPct val="80000"/>
              </a:lnSpc>
              <a:buNone/>
            </a:pPr>
            <a:endParaRPr lang="en-US" altLang="ko-KR" sz="3099" i="1" dirty="0">
              <a:latin typeface="Verdana" pitchFamily="34" charset="0"/>
              <a:ea typeface="굴림" pitchFamily="34" charset="-127"/>
            </a:endParaRPr>
          </a:p>
          <a:p>
            <a:pPr>
              <a:lnSpc>
                <a:spcPct val="80000"/>
              </a:lnSpc>
            </a:pPr>
            <a:r>
              <a:rPr lang="en-US" altLang="zh-CN" sz="3984" dirty="0" err="1"/>
              <a:t>Memiliki</a:t>
            </a:r>
            <a:r>
              <a:rPr lang="en-US" altLang="zh-CN" sz="3984" dirty="0"/>
              <a:t> </a:t>
            </a:r>
            <a:r>
              <a:rPr lang="en-US" altLang="zh-CN" sz="3984" dirty="0" err="1"/>
              <a:t>kedudukan</a:t>
            </a:r>
            <a:r>
              <a:rPr lang="en-US" altLang="zh-CN" sz="3984" dirty="0"/>
              <a:t> yang </a:t>
            </a:r>
            <a:r>
              <a:rPr lang="en-US" altLang="zh-CN" sz="3984" dirty="0" err="1"/>
              <a:t>tinggi</a:t>
            </a:r>
            <a:endParaRPr lang="en-US" altLang="zh-CN" sz="3984" dirty="0"/>
          </a:p>
          <a:p>
            <a:pPr algn="just">
              <a:lnSpc>
                <a:spcPct val="80000"/>
              </a:lnSpc>
              <a:buNone/>
            </a:pPr>
            <a:r>
              <a:rPr lang="en-US" altLang="zh-CN" sz="3099" i="1" dirty="0"/>
              <a:t>	</a:t>
            </a:r>
            <a:r>
              <a:rPr lang="en-US" altLang="zh-CN" sz="3099" i="1" dirty="0" err="1"/>
              <a:t>Dialah</a:t>
            </a:r>
            <a:r>
              <a:rPr lang="en-US" altLang="zh-CN" sz="3099" i="1" dirty="0"/>
              <a:t> Allah yang </a:t>
            </a:r>
            <a:r>
              <a:rPr lang="en-US" altLang="zh-CN" sz="3099" i="1" dirty="0" err="1"/>
              <a:t>menjadikan</a:t>
            </a:r>
            <a:r>
              <a:rPr lang="en-US" altLang="zh-CN" sz="3099" i="1" dirty="0"/>
              <a:t> </a:t>
            </a:r>
            <a:r>
              <a:rPr lang="en-US" altLang="zh-CN" sz="3099" i="1" dirty="0" err="1"/>
              <a:t>segala</a:t>
            </a:r>
            <a:r>
              <a:rPr lang="en-US" altLang="zh-CN" sz="3099" i="1" dirty="0"/>
              <a:t> </a:t>
            </a:r>
            <a:r>
              <a:rPr lang="en-US" altLang="zh-CN" sz="3099" i="1" dirty="0" err="1"/>
              <a:t>hal</a:t>
            </a:r>
            <a:r>
              <a:rPr lang="en-US" altLang="zh-CN" sz="3099" i="1" dirty="0"/>
              <a:t> yang </a:t>
            </a:r>
            <a:r>
              <a:rPr lang="en-US" altLang="zh-CN" sz="3099" i="1" dirty="0" err="1"/>
              <a:t>ada</a:t>
            </a:r>
            <a:r>
              <a:rPr lang="en-US" altLang="zh-CN" sz="3099" i="1" dirty="0"/>
              <a:t> </a:t>
            </a:r>
            <a:r>
              <a:rPr lang="en-US" altLang="zh-CN" sz="3099" i="1" dirty="0" err="1"/>
              <a:t>dibumi</a:t>
            </a:r>
            <a:r>
              <a:rPr lang="en-US" altLang="zh-CN" sz="3099" i="1" dirty="0"/>
              <a:t> </a:t>
            </a:r>
            <a:r>
              <a:rPr lang="en-US" altLang="zh-CN" sz="3099" i="1" dirty="0" err="1"/>
              <a:t>ini</a:t>
            </a:r>
            <a:r>
              <a:rPr lang="en-US" altLang="zh-CN" sz="3099" i="1" dirty="0"/>
              <a:t> </a:t>
            </a:r>
            <a:r>
              <a:rPr lang="en-US" altLang="zh-CN" sz="3099" i="1" dirty="0" err="1"/>
              <a:t>untuk</a:t>
            </a:r>
            <a:r>
              <a:rPr lang="en-US" altLang="zh-CN" sz="3099" i="1" dirty="0"/>
              <a:t> </a:t>
            </a:r>
            <a:r>
              <a:rPr lang="en-US" altLang="zh-CN" sz="3099" i="1" dirty="0" err="1"/>
              <a:t>kamu</a:t>
            </a:r>
            <a:r>
              <a:rPr lang="en-US" altLang="zh-CN" sz="3099" i="1" dirty="0"/>
              <a:t> (Al-Baqarah:29)</a:t>
            </a:r>
          </a:p>
          <a:p>
            <a:pPr algn="just">
              <a:lnSpc>
                <a:spcPct val="80000"/>
              </a:lnSpc>
              <a:buFont typeface="Arial" pitchFamily="34" charset="0"/>
              <a:buChar char="•"/>
            </a:pPr>
            <a:r>
              <a:rPr lang="en-US" altLang="zh-CN" sz="3984" dirty="0" err="1"/>
              <a:t>Memiliki</a:t>
            </a:r>
            <a:r>
              <a:rPr lang="en-US" altLang="zh-CN" sz="3984" dirty="0"/>
              <a:t> </a:t>
            </a:r>
            <a:r>
              <a:rPr lang="en-US" altLang="zh-CN" sz="3984" dirty="0" err="1"/>
              <a:t>kemampuan</a:t>
            </a:r>
            <a:r>
              <a:rPr lang="en-US" altLang="zh-CN" sz="3984" dirty="0"/>
              <a:t> </a:t>
            </a:r>
            <a:r>
              <a:rPr lang="en-US" altLang="zh-CN" sz="3984" dirty="0" err="1"/>
              <a:t>bicara</a:t>
            </a:r>
            <a:endParaRPr lang="en-US" altLang="zh-CN" sz="3984" dirty="0"/>
          </a:p>
          <a:p>
            <a:pPr algn="just">
              <a:lnSpc>
                <a:spcPct val="80000"/>
              </a:lnSpc>
              <a:buNone/>
            </a:pPr>
            <a:r>
              <a:rPr lang="en-US" altLang="zh-CN" sz="3984" dirty="0"/>
              <a:t>	</a:t>
            </a:r>
            <a:r>
              <a:rPr lang="en-US" altLang="zh-CN" sz="3099" i="1" dirty="0" err="1"/>
              <a:t>Ar-Rahman</a:t>
            </a:r>
            <a:r>
              <a:rPr lang="en-US" altLang="zh-CN" sz="3099" i="1" dirty="0"/>
              <a:t> yang </a:t>
            </a:r>
            <a:r>
              <a:rPr lang="en-US" altLang="zh-CN" sz="3099" i="1" dirty="0" err="1"/>
              <a:t>telah</a:t>
            </a:r>
            <a:r>
              <a:rPr lang="en-US" altLang="zh-CN" sz="3099" i="1" dirty="0"/>
              <a:t> </a:t>
            </a:r>
            <a:r>
              <a:rPr lang="en-US" altLang="zh-CN" sz="3099" i="1" dirty="0" err="1"/>
              <a:t>mengajarkan</a:t>
            </a:r>
            <a:r>
              <a:rPr lang="en-US" altLang="zh-CN" sz="3099" i="1" dirty="0"/>
              <a:t> Al-</a:t>
            </a:r>
            <a:r>
              <a:rPr lang="en-US" altLang="zh-CN" sz="3099" i="1" dirty="0" err="1"/>
              <a:t>quran</a:t>
            </a:r>
            <a:r>
              <a:rPr lang="en-US" altLang="zh-CN" sz="3099" i="1" dirty="0"/>
              <a:t>. </a:t>
            </a:r>
            <a:r>
              <a:rPr lang="en-US" altLang="zh-CN" sz="3099" i="1" dirty="0" err="1"/>
              <a:t>Dia</a:t>
            </a:r>
            <a:r>
              <a:rPr lang="en-US" altLang="zh-CN" sz="3099" i="1" dirty="0"/>
              <a:t> </a:t>
            </a:r>
            <a:r>
              <a:rPr lang="en-US" altLang="zh-CN" sz="3099" i="1" dirty="0" err="1"/>
              <a:t>menciptakan</a:t>
            </a:r>
            <a:r>
              <a:rPr lang="en-US" altLang="zh-CN" sz="3099" i="1" dirty="0"/>
              <a:t> </a:t>
            </a:r>
            <a:r>
              <a:rPr lang="en-US" altLang="zh-CN" sz="3099" i="1" dirty="0" err="1"/>
              <a:t>manusia</a:t>
            </a:r>
            <a:r>
              <a:rPr lang="en-US" altLang="zh-CN" sz="3099" i="1" dirty="0"/>
              <a:t>, </a:t>
            </a:r>
            <a:r>
              <a:rPr lang="en-US" altLang="zh-CN" sz="3099" i="1" dirty="0" err="1"/>
              <a:t>mengajarnya</a:t>
            </a:r>
            <a:r>
              <a:rPr lang="en-US" altLang="zh-CN" sz="3099" i="1" dirty="0"/>
              <a:t> </a:t>
            </a:r>
            <a:r>
              <a:rPr lang="en-US" altLang="zh-CN" sz="3099" i="1" dirty="0" err="1"/>
              <a:t>pandai</a:t>
            </a:r>
            <a:r>
              <a:rPr lang="en-US" altLang="zh-CN" sz="3099" i="1" dirty="0"/>
              <a:t> </a:t>
            </a:r>
            <a:r>
              <a:rPr lang="en-US" altLang="zh-CN" sz="3099" i="1" dirty="0" err="1"/>
              <a:t>berbicara</a:t>
            </a:r>
            <a:r>
              <a:rPr lang="en-US" altLang="zh-CN" sz="3099" i="1" dirty="0"/>
              <a:t> (Ar-rahman:1-4</a:t>
            </a:r>
            <a:r>
              <a:rPr lang="en-US" altLang="zh-CN" sz="3984" dirty="0"/>
              <a:t>)</a:t>
            </a:r>
          </a:p>
          <a:p>
            <a:pPr algn="just">
              <a:lnSpc>
                <a:spcPct val="80000"/>
              </a:lnSpc>
              <a:buNone/>
            </a:pPr>
            <a:endParaRPr lang="en-US" altLang="zh-CN" sz="3099" dirty="0"/>
          </a:p>
        </p:txBody>
      </p:sp>
    </p:spTree>
    <p:extLst>
      <p:ext uri="{BB962C8B-B14F-4D97-AF65-F5344CB8AC3E}">
        <p14:creationId xmlns:p14="http://schemas.microsoft.com/office/powerpoint/2010/main" val="2585292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5666" y="590322"/>
            <a:ext cx="9171054" cy="6409195"/>
          </a:xfrm>
        </p:spPr>
        <p:txBody>
          <a:bodyPr/>
          <a:lstStyle/>
          <a:p>
            <a:pPr algn="ctr">
              <a:lnSpc>
                <a:spcPct val="80000"/>
              </a:lnSpc>
              <a:buNone/>
            </a:pPr>
            <a:r>
              <a:rPr lang="en-US" altLang="ko-KR" sz="5312" dirty="0" err="1">
                <a:latin typeface="Verdana" pitchFamily="34" charset="0"/>
                <a:ea typeface="굴림" pitchFamily="34" charset="-127"/>
              </a:rPr>
              <a:t>Misi</a:t>
            </a:r>
            <a:r>
              <a:rPr lang="en-US" altLang="ko-KR" sz="5312" dirty="0">
                <a:latin typeface="Verdana" pitchFamily="34" charset="0"/>
                <a:ea typeface="굴림" pitchFamily="34" charset="-127"/>
              </a:rPr>
              <a:t> </a:t>
            </a:r>
            <a:r>
              <a:rPr lang="en-US" altLang="ko-KR" sz="5312" dirty="0" err="1">
                <a:latin typeface="Verdana" pitchFamily="34" charset="0"/>
                <a:ea typeface="굴림" pitchFamily="34" charset="-127"/>
              </a:rPr>
              <a:t>Manusia</a:t>
            </a:r>
            <a:endParaRPr lang="en-US" altLang="ko-KR" sz="5312" dirty="0">
              <a:latin typeface="Verdana" pitchFamily="34" charset="0"/>
              <a:ea typeface="굴림" pitchFamily="34" charset="-127"/>
            </a:endParaRPr>
          </a:p>
          <a:p>
            <a:pPr algn="ctr">
              <a:lnSpc>
                <a:spcPct val="80000"/>
              </a:lnSpc>
              <a:buNone/>
            </a:pPr>
            <a:endParaRPr lang="en-US" altLang="ko-KR" sz="3099" i="1" dirty="0">
              <a:latin typeface="Verdana" pitchFamily="34" charset="0"/>
              <a:ea typeface="굴림" pitchFamily="34" charset="-127"/>
            </a:endParaRPr>
          </a:p>
          <a:p>
            <a:pPr>
              <a:lnSpc>
                <a:spcPct val="80000"/>
              </a:lnSpc>
            </a:pPr>
            <a:r>
              <a:rPr lang="en-US" altLang="zh-CN" sz="3984" dirty="0" err="1"/>
              <a:t>Beribadah</a:t>
            </a:r>
            <a:r>
              <a:rPr lang="en-US" altLang="zh-CN" sz="3984" dirty="0"/>
              <a:t> </a:t>
            </a:r>
            <a:r>
              <a:rPr lang="en-US" altLang="zh-CN" sz="3984" dirty="0" err="1"/>
              <a:t>kepada</a:t>
            </a:r>
            <a:r>
              <a:rPr lang="en-US" altLang="zh-CN" sz="3984" dirty="0"/>
              <a:t> Allah </a:t>
            </a:r>
            <a:r>
              <a:rPr lang="en-US" altLang="zh-CN" sz="3984" dirty="0" err="1"/>
              <a:t>swt</a:t>
            </a:r>
            <a:endParaRPr lang="en-US" altLang="zh-CN" sz="3984" dirty="0"/>
          </a:p>
          <a:p>
            <a:pPr algn="just">
              <a:lnSpc>
                <a:spcPct val="80000"/>
              </a:lnSpc>
              <a:buNone/>
            </a:pPr>
            <a:r>
              <a:rPr lang="en-US" altLang="zh-CN" sz="3984" dirty="0"/>
              <a:t>	</a:t>
            </a:r>
            <a:r>
              <a:rPr lang="en-US" altLang="zh-CN" sz="3099" i="1" dirty="0"/>
              <a:t>Dan </a:t>
            </a:r>
            <a:r>
              <a:rPr lang="en-US" altLang="zh-CN" sz="3099" i="1" dirty="0" err="1"/>
              <a:t>aku</a:t>
            </a:r>
            <a:r>
              <a:rPr lang="en-US" altLang="zh-CN" sz="3099" i="1" dirty="0"/>
              <a:t> </a:t>
            </a:r>
            <a:r>
              <a:rPr lang="en-US" altLang="zh-CN" sz="3099" i="1" dirty="0" err="1"/>
              <a:t>tidak</a:t>
            </a:r>
            <a:r>
              <a:rPr lang="en-US" altLang="zh-CN" sz="3099" i="1" dirty="0"/>
              <a:t> </a:t>
            </a:r>
            <a:r>
              <a:rPr lang="en-US" altLang="zh-CN" sz="3099" i="1" dirty="0" err="1"/>
              <a:t>menciptakan</a:t>
            </a:r>
            <a:r>
              <a:rPr lang="en-US" altLang="zh-CN" sz="3099" i="1" dirty="0"/>
              <a:t> </a:t>
            </a:r>
            <a:r>
              <a:rPr lang="en-US" altLang="zh-CN" sz="3099" i="1" dirty="0" err="1"/>
              <a:t>jin</a:t>
            </a:r>
            <a:r>
              <a:rPr lang="en-US" altLang="zh-CN" sz="3099" i="1" dirty="0"/>
              <a:t> </a:t>
            </a:r>
            <a:r>
              <a:rPr lang="en-US" altLang="zh-CN" sz="3099" i="1" dirty="0" err="1"/>
              <a:t>dan</a:t>
            </a:r>
            <a:r>
              <a:rPr lang="en-US" altLang="zh-CN" sz="3099" i="1" dirty="0"/>
              <a:t> </a:t>
            </a:r>
            <a:r>
              <a:rPr lang="en-US" altLang="zh-CN" sz="3099" i="1" dirty="0" err="1"/>
              <a:t>manusia</a:t>
            </a:r>
            <a:r>
              <a:rPr lang="en-US" altLang="zh-CN" sz="3099" i="1" dirty="0"/>
              <a:t> </a:t>
            </a:r>
            <a:r>
              <a:rPr lang="en-US" altLang="zh-CN" sz="3099" i="1" dirty="0" err="1"/>
              <a:t>melainkan</a:t>
            </a:r>
            <a:r>
              <a:rPr lang="en-US" altLang="zh-CN" sz="3099" i="1" dirty="0"/>
              <a:t> </a:t>
            </a:r>
            <a:r>
              <a:rPr lang="en-US" altLang="zh-CN" sz="3099" i="1" dirty="0" err="1"/>
              <a:t>supaya</a:t>
            </a:r>
            <a:r>
              <a:rPr lang="en-US" altLang="zh-CN" sz="3099" i="1" dirty="0"/>
              <a:t> </a:t>
            </a:r>
            <a:r>
              <a:rPr lang="en-US" altLang="zh-CN" sz="3099" i="1" dirty="0" err="1"/>
              <a:t>mereka</a:t>
            </a:r>
            <a:r>
              <a:rPr lang="en-US" altLang="zh-CN" sz="3099" i="1" dirty="0"/>
              <a:t> </a:t>
            </a:r>
            <a:r>
              <a:rPr lang="en-US" altLang="zh-CN" sz="3099" i="1" dirty="0" err="1"/>
              <a:t>menyembah</a:t>
            </a:r>
            <a:r>
              <a:rPr lang="en-US" altLang="zh-CN" sz="3099" i="1" dirty="0"/>
              <a:t>-Ku (Adz-dzariyat:56)</a:t>
            </a:r>
          </a:p>
          <a:p>
            <a:pPr algn="just">
              <a:lnSpc>
                <a:spcPct val="80000"/>
              </a:lnSpc>
              <a:buFont typeface="Arial" pitchFamily="34" charset="0"/>
              <a:buChar char="•"/>
            </a:pPr>
            <a:r>
              <a:rPr lang="en-US" altLang="zh-CN" sz="3984" dirty="0" err="1"/>
              <a:t>Sebagai</a:t>
            </a:r>
            <a:r>
              <a:rPr lang="en-US" altLang="zh-CN" sz="3984" dirty="0"/>
              <a:t> </a:t>
            </a:r>
            <a:r>
              <a:rPr lang="en-US" altLang="zh-CN" sz="3984" dirty="0" err="1"/>
              <a:t>pemimpin</a:t>
            </a:r>
            <a:r>
              <a:rPr lang="en-US" altLang="zh-CN" sz="3984" dirty="0"/>
              <a:t> </a:t>
            </a:r>
            <a:r>
              <a:rPr lang="en-US" altLang="zh-CN" sz="3984" dirty="0" err="1"/>
              <a:t>dimuka</a:t>
            </a:r>
            <a:r>
              <a:rPr lang="en-US" altLang="zh-CN" sz="3984" dirty="0"/>
              <a:t> </a:t>
            </a:r>
            <a:r>
              <a:rPr lang="en-US" altLang="zh-CN" sz="3984" dirty="0" err="1"/>
              <a:t>bumi</a:t>
            </a:r>
            <a:endParaRPr lang="en-US" altLang="zh-CN" sz="3984" dirty="0"/>
          </a:p>
          <a:p>
            <a:pPr algn="just">
              <a:lnSpc>
                <a:spcPct val="80000"/>
              </a:lnSpc>
              <a:buNone/>
            </a:pPr>
            <a:r>
              <a:rPr lang="en-US" altLang="zh-CN" sz="3984" dirty="0"/>
              <a:t>	</a:t>
            </a:r>
            <a:r>
              <a:rPr lang="en-US" altLang="zh-CN" sz="3099" i="1" dirty="0" err="1"/>
              <a:t>Ingatlah</a:t>
            </a:r>
            <a:r>
              <a:rPr lang="en-US" altLang="zh-CN" sz="3099" i="1" dirty="0"/>
              <a:t> </a:t>
            </a:r>
            <a:r>
              <a:rPr lang="en-US" altLang="zh-CN" sz="3099" i="1" dirty="0" err="1"/>
              <a:t>ketika</a:t>
            </a:r>
            <a:r>
              <a:rPr lang="en-US" altLang="zh-CN" sz="3099" i="1" dirty="0"/>
              <a:t> </a:t>
            </a:r>
            <a:r>
              <a:rPr lang="en-US" altLang="zh-CN" sz="3099" i="1" dirty="0" err="1"/>
              <a:t>Tuhanmu</a:t>
            </a:r>
            <a:r>
              <a:rPr lang="en-US" altLang="zh-CN" sz="3099" i="1" dirty="0"/>
              <a:t> </a:t>
            </a:r>
            <a:r>
              <a:rPr lang="en-US" altLang="zh-CN" sz="3099" i="1" dirty="0" err="1"/>
              <a:t>berfirman</a:t>
            </a:r>
            <a:r>
              <a:rPr lang="en-US" altLang="zh-CN" sz="3099" i="1" dirty="0"/>
              <a:t> </a:t>
            </a:r>
            <a:r>
              <a:rPr lang="en-US" altLang="zh-CN" sz="3099" i="1" dirty="0" err="1"/>
              <a:t>kepada</a:t>
            </a:r>
            <a:r>
              <a:rPr lang="en-US" altLang="zh-CN" sz="3099" i="1" dirty="0"/>
              <a:t> </a:t>
            </a:r>
            <a:r>
              <a:rPr lang="en-US" altLang="zh-CN" sz="3099" i="1" dirty="0" err="1"/>
              <a:t>malaikat</a:t>
            </a:r>
            <a:r>
              <a:rPr lang="en-US" altLang="zh-CN" sz="3099" i="1" dirty="0"/>
              <a:t>, </a:t>
            </a:r>
            <a:r>
              <a:rPr lang="en-US" altLang="zh-CN" sz="3099" i="1" dirty="0" err="1"/>
              <a:t>Sesungguhnya</a:t>
            </a:r>
            <a:r>
              <a:rPr lang="en-US" altLang="zh-CN" sz="3099" i="1" dirty="0"/>
              <a:t> </a:t>
            </a:r>
            <a:r>
              <a:rPr lang="en-US" altLang="zh-CN" sz="3099" i="1" dirty="0" err="1"/>
              <a:t>aku</a:t>
            </a:r>
            <a:r>
              <a:rPr lang="en-US" altLang="zh-CN" sz="3099" i="1" dirty="0"/>
              <a:t> </a:t>
            </a:r>
            <a:r>
              <a:rPr lang="en-US" altLang="zh-CN" sz="3099" i="1" dirty="0" err="1"/>
              <a:t>hendak</a:t>
            </a:r>
            <a:r>
              <a:rPr lang="en-US" altLang="zh-CN" sz="3099" i="1" dirty="0"/>
              <a:t> </a:t>
            </a:r>
            <a:r>
              <a:rPr lang="en-US" altLang="zh-CN" sz="3099" i="1" dirty="0" err="1"/>
              <a:t>menjadikan</a:t>
            </a:r>
            <a:r>
              <a:rPr lang="en-US" altLang="zh-CN" sz="3099" i="1" dirty="0"/>
              <a:t> </a:t>
            </a:r>
            <a:r>
              <a:rPr lang="en-US" altLang="zh-CN" sz="3099" i="1" dirty="0" err="1"/>
              <a:t>khalifah</a:t>
            </a:r>
            <a:r>
              <a:rPr lang="en-US" altLang="zh-CN" sz="3099" i="1" dirty="0"/>
              <a:t> </a:t>
            </a:r>
            <a:r>
              <a:rPr lang="en-US" altLang="zh-CN" sz="3099" i="1" dirty="0" err="1"/>
              <a:t>dimuka</a:t>
            </a:r>
            <a:r>
              <a:rPr lang="en-US" altLang="zh-CN" sz="3099" i="1" dirty="0"/>
              <a:t> </a:t>
            </a:r>
            <a:r>
              <a:rPr lang="en-US" altLang="zh-CN" sz="3099" i="1" dirty="0" err="1"/>
              <a:t>bumi</a:t>
            </a:r>
            <a:r>
              <a:rPr lang="en-US" altLang="zh-CN" sz="3099" i="1" dirty="0"/>
              <a:t>. </a:t>
            </a:r>
            <a:r>
              <a:rPr lang="en-US" altLang="zh-CN" sz="3099" i="1" dirty="0" err="1"/>
              <a:t>Mereka</a:t>
            </a:r>
            <a:r>
              <a:rPr lang="en-US" altLang="zh-CN" sz="3099" i="1" dirty="0"/>
              <a:t> </a:t>
            </a:r>
            <a:r>
              <a:rPr lang="en-US" altLang="zh-CN" sz="3099" i="1" dirty="0" err="1"/>
              <a:t>berkata</a:t>
            </a:r>
            <a:r>
              <a:rPr lang="en-US" altLang="zh-CN" sz="3099" i="1" dirty="0"/>
              <a:t>: </a:t>
            </a:r>
            <a:r>
              <a:rPr lang="en-US" altLang="zh-CN" sz="3099" i="1" dirty="0" err="1"/>
              <a:t>mengapa</a:t>
            </a:r>
            <a:r>
              <a:rPr lang="en-US" altLang="zh-CN" sz="3099" i="1" dirty="0"/>
              <a:t> </a:t>
            </a:r>
            <a:r>
              <a:rPr lang="en-US" altLang="zh-CN" sz="3099" i="1" dirty="0" err="1"/>
              <a:t>engkau</a:t>
            </a:r>
            <a:r>
              <a:rPr lang="en-US" altLang="zh-CN" sz="3099" i="1" dirty="0"/>
              <a:t> </a:t>
            </a:r>
            <a:r>
              <a:rPr lang="en-US" altLang="zh-CN" sz="3099" i="1" dirty="0" err="1"/>
              <a:t>hendak</a:t>
            </a:r>
            <a:r>
              <a:rPr lang="en-US" altLang="zh-CN" sz="3099" i="1" dirty="0"/>
              <a:t> </a:t>
            </a:r>
            <a:r>
              <a:rPr lang="en-US" altLang="zh-CN" sz="3099" i="1" dirty="0" err="1"/>
              <a:t>menjadikan</a:t>
            </a:r>
            <a:r>
              <a:rPr lang="en-US" altLang="zh-CN" sz="3099" i="1" dirty="0"/>
              <a:t> </a:t>
            </a:r>
            <a:r>
              <a:rPr lang="en-US" altLang="zh-CN" sz="3099" i="1" dirty="0" err="1"/>
              <a:t>khalifah</a:t>
            </a:r>
            <a:r>
              <a:rPr lang="en-US" altLang="zh-CN" sz="3099" i="1" dirty="0"/>
              <a:t> </a:t>
            </a:r>
            <a:r>
              <a:rPr lang="en-US" altLang="zh-CN" sz="3099" i="1" dirty="0" err="1"/>
              <a:t>di</a:t>
            </a:r>
            <a:r>
              <a:rPr lang="en-US" altLang="zh-CN" sz="3099" i="1" dirty="0"/>
              <a:t> </a:t>
            </a:r>
            <a:r>
              <a:rPr lang="en-US" altLang="zh-CN" sz="3099" i="1" dirty="0" err="1"/>
              <a:t>bumi</a:t>
            </a:r>
            <a:r>
              <a:rPr lang="en-US" altLang="zh-CN" sz="3099" i="1" dirty="0"/>
              <a:t> </a:t>
            </a:r>
            <a:r>
              <a:rPr lang="en-US" altLang="zh-CN" sz="3099" i="1" dirty="0" err="1"/>
              <a:t>ini</a:t>
            </a:r>
            <a:r>
              <a:rPr lang="en-US" altLang="zh-CN" sz="3099" i="1" dirty="0"/>
              <a:t> </a:t>
            </a:r>
            <a:r>
              <a:rPr lang="en-US" altLang="zh-CN" sz="3099" i="1" dirty="0" err="1"/>
              <a:t>orang</a:t>
            </a:r>
            <a:r>
              <a:rPr lang="en-US" altLang="zh-CN" sz="3099" i="1" dirty="0"/>
              <a:t> yang </a:t>
            </a:r>
            <a:r>
              <a:rPr lang="en-US" altLang="zh-CN" sz="3099" i="1" dirty="0" err="1"/>
              <a:t>akan</a:t>
            </a:r>
            <a:r>
              <a:rPr lang="en-US" altLang="zh-CN" sz="3099" i="1" dirty="0"/>
              <a:t> </a:t>
            </a:r>
            <a:r>
              <a:rPr lang="en-US" altLang="zh-CN" sz="3099" i="1" dirty="0" err="1"/>
              <a:t>membuat</a:t>
            </a:r>
            <a:r>
              <a:rPr lang="en-US" altLang="zh-CN" sz="3099" i="1" dirty="0"/>
              <a:t> </a:t>
            </a:r>
            <a:r>
              <a:rPr lang="en-US" altLang="zh-CN" sz="3099" i="1" dirty="0" err="1"/>
              <a:t>kerusakan</a:t>
            </a:r>
            <a:r>
              <a:rPr lang="en-US" altLang="zh-CN" sz="3099" i="1" dirty="0"/>
              <a:t> </a:t>
            </a:r>
            <a:r>
              <a:rPr lang="en-US" altLang="zh-CN" sz="3099" i="1" dirty="0" err="1"/>
              <a:t>padanya</a:t>
            </a:r>
            <a:r>
              <a:rPr lang="en-US" altLang="zh-CN" sz="3099" i="1" dirty="0"/>
              <a:t> </a:t>
            </a:r>
            <a:r>
              <a:rPr lang="en-US" altLang="zh-CN" sz="3099" i="1" dirty="0" err="1"/>
              <a:t>dan</a:t>
            </a:r>
            <a:r>
              <a:rPr lang="en-US" altLang="zh-CN" sz="3099" i="1" dirty="0"/>
              <a:t> </a:t>
            </a:r>
            <a:r>
              <a:rPr lang="en-US" altLang="zh-CN" sz="3099" i="1" dirty="0" err="1"/>
              <a:t>menumpahkan</a:t>
            </a:r>
            <a:r>
              <a:rPr lang="en-US" altLang="zh-CN" sz="3099" i="1" dirty="0"/>
              <a:t> </a:t>
            </a:r>
            <a:r>
              <a:rPr lang="en-US" altLang="zh-CN" sz="3099" i="1" dirty="0" err="1"/>
              <a:t>darah</a:t>
            </a:r>
            <a:r>
              <a:rPr lang="en-US" altLang="zh-CN" sz="3099" i="1" dirty="0"/>
              <a:t>,…(Al-Baqarah:30)</a:t>
            </a:r>
          </a:p>
          <a:p>
            <a:pPr algn="just">
              <a:lnSpc>
                <a:spcPct val="80000"/>
              </a:lnSpc>
              <a:buNone/>
            </a:pPr>
            <a:endParaRPr lang="en-US" altLang="zh-CN" sz="3984" dirty="0"/>
          </a:p>
        </p:txBody>
      </p:sp>
    </p:spTree>
    <p:extLst>
      <p:ext uri="{BB962C8B-B14F-4D97-AF65-F5344CB8AC3E}">
        <p14:creationId xmlns:p14="http://schemas.microsoft.com/office/powerpoint/2010/main" val="3120309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5666" y="590322"/>
            <a:ext cx="9171054" cy="6409195"/>
          </a:xfrm>
        </p:spPr>
        <p:txBody>
          <a:bodyPr/>
          <a:lstStyle/>
          <a:p>
            <a:pPr algn="ctr">
              <a:lnSpc>
                <a:spcPct val="80000"/>
              </a:lnSpc>
              <a:buNone/>
            </a:pPr>
            <a:r>
              <a:rPr lang="en-US" altLang="ko-KR" sz="5312" dirty="0" err="1">
                <a:latin typeface="Verdana" pitchFamily="34" charset="0"/>
                <a:ea typeface="굴림" pitchFamily="34" charset="-127"/>
              </a:rPr>
              <a:t>Misi</a:t>
            </a:r>
            <a:r>
              <a:rPr lang="en-US" altLang="ko-KR" sz="5312" dirty="0">
                <a:latin typeface="Verdana" pitchFamily="34" charset="0"/>
                <a:ea typeface="굴림" pitchFamily="34" charset="-127"/>
              </a:rPr>
              <a:t> </a:t>
            </a:r>
            <a:r>
              <a:rPr lang="en-US" altLang="ko-KR" sz="5312" dirty="0" err="1">
                <a:latin typeface="Verdana" pitchFamily="34" charset="0"/>
                <a:ea typeface="굴림" pitchFamily="34" charset="-127"/>
              </a:rPr>
              <a:t>Manusia</a:t>
            </a:r>
            <a:endParaRPr lang="en-US" altLang="ko-KR" sz="5312" dirty="0">
              <a:latin typeface="Verdana" pitchFamily="34" charset="0"/>
              <a:ea typeface="굴림" pitchFamily="34" charset="-127"/>
            </a:endParaRPr>
          </a:p>
          <a:p>
            <a:pPr algn="ctr">
              <a:lnSpc>
                <a:spcPct val="80000"/>
              </a:lnSpc>
              <a:buNone/>
            </a:pPr>
            <a:endParaRPr lang="en-US" altLang="ko-KR" sz="3099" i="1" dirty="0">
              <a:latin typeface="Verdana" pitchFamily="34" charset="0"/>
              <a:ea typeface="굴림" pitchFamily="34" charset="-127"/>
            </a:endParaRPr>
          </a:p>
          <a:p>
            <a:pPr>
              <a:lnSpc>
                <a:spcPct val="80000"/>
              </a:lnSpc>
            </a:pPr>
            <a:r>
              <a:rPr lang="en-US" altLang="zh-CN" sz="3984" dirty="0" err="1"/>
              <a:t>Misi</a:t>
            </a:r>
            <a:r>
              <a:rPr lang="en-US" altLang="zh-CN" sz="3984" dirty="0"/>
              <a:t> </a:t>
            </a:r>
            <a:r>
              <a:rPr lang="en-US" altLang="zh-CN" sz="3984" dirty="0" err="1"/>
              <a:t>Peradaban</a:t>
            </a:r>
            <a:endParaRPr lang="en-US" altLang="zh-CN" sz="3984" dirty="0"/>
          </a:p>
          <a:p>
            <a:pPr algn="just">
              <a:lnSpc>
                <a:spcPct val="80000"/>
              </a:lnSpc>
              <a:buNone/>
            </a:pPr>
            <a:r>
              <a:rPr lang="en-US" altLang="zh-CN" sz="3984" dirty="0"/>
              <a:t>	</a:t>
            </a:r>
            <a:r>
              <a:rPr lang="en-US" altLang="zh-CN" sz="3099" i="1" dirty="0"/>
              <a:t>Dan </a:t>
            </a:r>
            <a:r>
              <a:rPr lang="en-US" altLang="zh-CN" sz="3099" i="1" dirty="0" err="1"/>
              <a:t>kepada</a:t>
            </a:r>
            <a:r>
              <a:rPr lang="en-US" altLang="zh-CN" sz="3099" i="1" dirty="0"/>
              <a:t> </a:t>
            </a:r>
            <a:r>
              <a:rPr lang="en-US" altLang="zh-CN" sz="3099" i="1" dirty="0" err="1"/>
              <a:t>samud</a:t>
            </a:r>
            <a:r>
              <a:rPr lang="en-US" altLang="zh-CN" sz="3099" i="1" dirty="0"/>
              <a:t> (</a:t>
            </a:r>
            <a:r>
              <a:rPr lang="en-US" altLang="zh-CN" sz="3099" i="1" dirty="0" err="1"/>
              <a:t>kami</a:t>
            </a:r>
            <a:r>
              <a:rPr lang="en-US" altLang="zh-CN" sz="3099" i="1" dirty="0"/>
              <a:t> </a:t>
            </a:r>
            <a:r>
              <a:rPr lang="en-US" altLang="zh-CN" sz="3099" i="1" dirty="0" err="1"/>
              <a:t>utus</a:t>
            </a:r>
            <a:r>
              <a:rPr lang="en-US" altLang="zh-CN" sz="3099" i="1" dirty="0"/>
              <a:t>) </a:t>
            </a:r>
            <a:r>
              <a:rPr lang="en-US" altLang="zh-CN" sz="3099" i="1" dirty="0" err="1"/>
              <a:t>saudara</a:t>
            </a:r>
            <a:r>
              <a:rPr lang="en-US" altLang="zh-CN" sz="3099" i="1" dirty="0"/>
              <a:t> </a:t>
            </a:r>
            <a:r>
              <a:rPr lang="en-US" altLang="zh-CN" sz="3099" i="1" dirty="0" err="1"/>
              <a:t>mereka</a:t>
            </a:r>
            <a:r>
              <a:rPr lang="en-US" altLang="zh-CN" sz="3099" i="1" dirty="0"/>
              <a:t>, </a:t>
            </a:r>
            <a:r>
              <a:rPr lang="en-US" altLang="zh-CN" sz="3099" i="1" dirty="0" err="1"/>
              <a:t>Salih</a:t>
            </a:r>
            <a:r>
              <a:rPr lang="en-US" altLang="zh-CN" sz="3099" i="1" dirty="0"/>
              <a:t>. </a:t>
            </a:r>
            <a:r>
              <a:rPr lang="en-US" altLang="zh-CN" sz="3099" i="1" dirty="0" err="1"/>
              <a:t>Salih</a:t>
            </a:r>
            <a:r>
              <a:rPr lang="en-US" altLang="zh-CN" sz="3099" i="1" dirty="0"/>
              <a:t> </a:t>
            </a:r>
            <a:r>
              <a:rPr lang="en-US" altLang="zh-CN" sz="3099" i="1" dirty="0" err="1"/>
              <a:t>berkata</a:t>
            </a:r>
            <a:r>
              <a:rPr lang="en-US" altLang="zh-CN" sz="3099" i="1" dirty="0"/>
              <a:t>, “</a:t>
            </a:r>
            <a:r>
              <a:rPr lang="en-US" altLang="zh-CN" sz="3099" i="1" dirty="0" err="1"/>
              <a:t>Hai</a:t>
            </a:r>
            <a:r>
              <a:rPr lang="en-US" altLang="zh-CN" sz="3099" i="1" dirty="0"/>
              <a:t> </a:t>
            </a:r>
            <a:r>
              <a:rPr lang="en-US" altLang="zh-CN" sz="3099" i="1" dirty="0" err="1"/>
              <a:t>kaumku</a:t>
            </a:r>
            <a:r>
              <a:rPr lang="en-US" altLang="zh-CN" sz="3099" i="1" dirty="0"/>
              <a:t>, </a:t>
            </a:r>
            <a:r>
              <a:rPr lang="en-US" altLang="zh-CN" sz="3099" i="1" dirty="0" err="1"/>
              <a:t>sembahlah</a:t>
            </a:r>
            <a:r>
              <a:rPr lang="en-US" altLang="zh-CN" sz="3099" i="1" dirty="0"/>
              <a:t> Allah </a:t>
            </a:r>
            <a:r>
              <a:rPr lang="en-US" altLang="zh-CN" sz="3099" i="1" dirty="0" err="1"/>
              <a:t>sekali</a:t>
            </a:r>
            <a:r>
              <a:rPr lang="en-US" altLang="zh-CN" sz="3099" i="1" dirty="0"/>
              <a:t>-kali </a:t>
            </a:r>
            <a:r>
              <a:rPr lang="en-US" altLang="zh-CN" sz="3099" i="1" dirty="0" err="1"/>
              <a:t>tidak</a:t>
            </a:r>
            <a:r>
              <a:rPr lang="en-US" altLang="zh-CN" sz="3099" i="1" dirty="0"/>
              <a:t> </a:t>
            </a:r>
            <a:r>
              <a:rPr lang="en-US" altLang="zh-CN" sz="3099" i="1" dirty="0" err="1"/>
              <a:t>ada</a:t>
            </a:r>
            <a:r>
              <a:rPr lang="en-US" altLang="zh-CN" sz="3099" i="1" dirty="0"/>
              <a:t> </a:t>
            </a:r>
            <a:r>
              <a:rPr lang="en-US" altLang="zh-CN" sz="3099" i="1" dirty="0" err="1"/>
              <a:t>bagimu</a:t>
            </a:r>
            <a:r>
              <a:rPr lang="en-US" altLang="zh-CN" sz="3099" i="1" dirty="0"/>
              <a:t> </a:t>
            </a:r>
            <a:r>
              <a:rPr lang="en-US" altLang="zh-CN" sz="3099" i="1" dirty="0" err="1"/>
              <a:t>Tuhan</a:t>
            </a:r>
            <a:r>
              <a:rPr lang="en-US" altLang="zh-CN" sz="3099" i="1" dirty="0"/>
              <a:t> </a:t>
            </a:r>
            <a:r>
              <a:rPr lang="en-US" altLang="zh-CN" sz="3099" i="1" dirty="0" err="1"/>
              <a:t>selain</a:t>
            </a:r>
            <a:r>
              <a:rPr lang="en-US" altLang="zh-CN" sz="3099" i="1" dirty="0"/>
              <a:t> Dia. </a:t>
            </a:r>
            <a:r>
              <a:rPr lang="en-US" altLang="zh-CN" sz="3099" i="1" dirty="0" err="1"/>
              <a:t>Dia</a:t>
            </a:r>
            <a:r>
              <a:rPr lang="en-US" altLang="zh-CN" sz="3099" i="1" dirty="0"/>
              <a:t> </a:t>
            </a:r>
            <a:r>
              <a:rPr lang="en-US" altLang="zh-CN" sz="3099" i="1" dirty="0" err="1"/>
              <a:t>telah</a:t>
            </a:r>
            <a:r>
              <a:rPr lang="en-US" altLang="zh-CN" sz="3099" i="1" dirty="0"/>
              <a:t> </a:t>
            </a:r>
            <a:r>
              <a:rPr lang="en-US" altLang="zh-CN" sz="3099" i="1" dirty="0" err="1"/>
              <a:t>menciptakan</a:t>
            </a:r>
            <a:r>
              <a:rPr lang="en-US" altLang="zh-CN" sz="3099" i="1" dirty="0"/>
              <a:t> </a:t>
            </a:r>
            <a:r>
              <a:rPr lang="en-US" altLang="zh-CN" sz="3099" i="1" dirty="0" err="1"/>
              <a:t>kamu</a:t>
            </a:r>
            <a:r>
              <a:rPr lang="en-US" altLang="zh-CN" sz="3099" i="1" dirty="0"/>
              <a:t> </a:t>
            </a:r>
            <a:r>
              <a:rPr lang="en-US" altLang="zh-CN" sz="3099" i="1" dirty="0" err="1"/>
              <a:t>dari</a:t>
            </a:r>
            <a:r>
              <a:rPr lang="en-US" altLang="zh-CN" sz="3099" i="1" dirty="0"/>
              <a:t> </a:t>
            </a:r>
            <a:r>
              <a:rPr lang="en-US" altLang="zh-CN" sz="3099" i="1" dirty="0" err="1"/>
              <a:t>bumi</a:t>
            </a:r>
            <a:r>
              <a:rPr lang="en-US" altLang="zh-CN" sz="3099" i="1" dirty="0"/>
              <a:t> (</a:t>
            </a:r>
            <a:r>
              <a:rPr lang="en-US" altLang="zh-CN" sz="3099" i="1" dirty="0" err="1"/>
              <a:t>tanah</a:t>
            </a:r>
            <a:r>
              <a:rPr lang="en-US" altLang="zh-CN" sz="3099" i="1" dirty="0"/>
              <a:t>) </a:t>
            </a:r>
            <a:r>
              <a:rPr lang="en-US" altLang="zh-CN" sz="3099" i="1" dirty="0" err="1"/>
              <a:t>dan</a:t>
            </a:r>
            <a:r>
              <a:rPr lang="en-US" altLang="zh-CN" sz="3099" i="1" dirty="0"/>
              <a:t> </a:t>
            </a:r>
            <a:r>
              <a:rPr lang="en-US" altLang="zh-CN" sz="3099" i="1" dirty="0" err="1"/>
              <a:t>menjadikan</a:t>
            </a:r>
            <a:r>
              <a:rPr lang="en-US" altLang="zh-CN" sz="3099" i="1" dirty="0"/>
              <a:t> </a:t>
            </a:r>
            <a:r>
              <a:rPr lang="en-US" altLang="zh-CN" sz="3099" i="1" dirty="0" err="1"/>
              <a:t>kamu</a:t>
            </a:r>
            <a:r>
              <a:rPr lang="en-US" altLang="zh-CN" sz="3099" i="1" dirty="0"/>
              <a:t> </a:t>
            </a:r>
            <a:r>
              <a:rPr lang="en-US" altLang="zh-CN" sz="3099" i="1" dirty="0" err="1"/>
              <a:t>pemakmurnya</a:t>
            </a:r>
            <a:r>
              <a:rPr lang="en-US" altLang="zh-CN" sz="3099" i="1" dirty="0"/>
              <a:t>, </a:t>
            </a:r>
            <a:r>
              <a:rPr lang="en-US" altLang="zh-CN" sz="3099" i="1" dirty="0" err="1"/>
              <a:t>karena</a:t>
            </a:r>
            <a:r>
              <a:rPr lang="en-US" altLang="zh-CN" sz="3099" i="1" dirty="0"/>
              <a:t> </a:t>
            </a:r>
            <a:r>
              <a:rPr lang="en-US" altLang="zh-CN" sz="3099" i="1" dirty="0" err="1"/>
              <a:t>itu</a:t>
            </a:r>
            <a:r>
              <a:rPr lang="en-US" altLang="zh-CN" sz="3099" i="1" dirty="0"/>
              <a:t> </a:t>
            </a:r>
            <a:r>
              <a:rPr lang="en-US" altLang="zh-CN" sz="3099" i="1" dirty="0" err="1"/>
              <a:t>mohonlah</a:t>
            </a:r>
            <a:r>
              <a:rPr lang="en-US" altLang="zh-CN" sz="3099" i="1" dirty="0"/>
              <a:t> </a:t>
            </a:r>
            <a:r>
              <a:rPr lang="en-US" altLang="zh-CN" sz="3099" i="1" dirty="0" err="1"/>
              <a:t>ampunanNya</a:t>
            </a:r>
            <a:r>
              <a:rPr lang="en-US" altLang="zh-CN" sz="3099" i="1" dirty="0"/>
              <a:t>, </a:t>
            </a:r>
            <a:r>
              <a:rPr lang="en-US" altLang="zh-CN" sz="3099" i="1" dirty="0" err="1"/>
              <a:t>kemudian</a:t>
            </a:r>
            <a:r>
              <a:rPr lang="en-US" altLang="zh-CN" sz="3099" i="1" dirty="0"/>
              <a:t> </a:t>
            </a:r>
            <a:r>
              <a:rPr lang="en-US" altLang="zh-CN" sz="3099" i="1" dirty="0" err="1"/>
              <a:t>bertobatlah</a:t>
            </a:r>
            <a:r>
              <a:rPr lang="en-US" altLang="zh-CN" sz="3099" i="1" dirty="0"/>
              <a:t> </a:t>
            </a:r>
            <a:r>
              <a:rPr lang="en-US" altLang="zh-CN" sz="3099" i="1" dirty="0" err="1"/>
              <a:t>kepadaNya</a:t>
            </a:r>
            <a:r>
              <a:rPr lang="en-US" altLang="zh-CN" sz="3099" i="1" dirty="0"/>
              <a:t>, </a:t>
            </a:r>
            <a:r>
              <a:rPr lang="en-US" altLang="zh-CN" sz="3099" i="1" dirty="0" err="1"/>
              <a:t>Sesungguhnya</a:t>
            </a:r>
            <a:r>
              <a:rPr lang="en-US" altLang="zh-CN" sz="3099" i="1" dirty="0"/>
              <a:t> </a:t>
            </a:r>
            <a:r>
              <a:rPr lang="en-US" altLang="zh-CN" sz="3099" i="1" dirty="0" err="1"/>
              <a:t>Tuhanku</a:t>
            </a:r>
            <a:r>
              <a:rPr lang="en-US" altLang="zh-CN" sz="3099" i="1" dirty="0"/>
              <a:t> </a:t>
            </a:r>
            <a:r>
              <a:rPr lang="en-US" altLang="zh-CN" sz="3099" i="1" dirty="0" err="1"/>
              <a:t>amat</a:t>
            </a:r>
            <a:r>
              <a:rPr lang="en-US" altLang="zh-CN" sz="3099" i="1" dirty="0"/>
              <a:t> </a:t>
            </a:r>
            <a:r>
              <a:rPr lang="en-US" altLang="zh-CN" sz="3099" i="1" dirty="0" err="1"/>
              <a:t>dekat</a:t>
            </a:r>
            <a:r>
              <a:rPr lang="en-US" altLang="zh-CN" sz="3099" i="1" dirty="0"/>
              <a:t> (</a:t>
            </a:r>
            <a:r>
              <a:rPr lang="en-US" altLang="zh-CN" sz="3099" i="1" dirty="0" err="1"/>
              <a:t>rahmatnya</a:t>
            </a:r>
            <a:r>
              <a:rPr lang="en-US" altLang="zh-CN" sz="3099" i="1" dirty="0"/>
              <a:t>) </a:t>
            </a:r>
            <a:r>
              <a:rPr lang="en-US" altLang="zh-CN" sz="3099" i="1" dirty="0" err="1"/>
              <a:t>lagi</a:t>
            </a:r>
            <a:r>
              <a:rPr lang="en-US" altLang="zh-CN" sz="3099" i="1" dirty="0"/>
              <a:t> </a:t>
            </a:r>
            <a:r>
              <a:rPr lang="en-US" altLang="zh-CN" sz="3099" i="1" dirty="0" err="1"/>
              <a:t>memperkenankan</a:t>
            </a:r>
            <a:r>
              <a:rPr lang="en-US" altLang="zh-CN" sz="3099" i="1" dirty="0"/>
              <a:t> (</a:t>
            </a:r>
            <a:r>
              <a:rPr lang="en-US" altLang="zh-CN" sz="3099" i="1" dirty="0" err="1"/>
              <a:t>doa</a:t>
            </a:r>
            <a:r>
              <a:rPr lang="en-US" altLang="zh-CN" sz="3099" i="1" dirty="0"/>
              <a:t> </a:t>
            </a:r>
            <a:r>
              <a:rPr lang="en-US" altLang="zh-CN" sz="3099" i="1" dirty="0" err="1"/>
              <a:t>hambaNya</a:t>
            </a:r>
            <a:r>
              <a:rPr lang="en-US" altLang="zh-CN" sz="3099" i="1" dirty="0"/>
              <a:t>) (hud:61)</a:t>
            </a:r>
          </a:p>
          <a:p>
            <a:pPr algn="just">
              <a:lnSpc>
                <a:spcPct val="80000"/>
              </a:lnSpc>
              <a:buNone/>
            </a:pPr>
            <a:r>
              <a:rPr lang="en-US" altLang="zh-CN" sz="3984" dirty="0"/>
              <a:t>	</a:t>
            </a:r>
          </a:p>
        </p:txBody>
      </p:sp>
    </p:spTree>
    <p:extLst>
      <p:ext uri="{BB962C8B-B14F-4D97-AF65-F5344CB8AC3E}">
        <p14:creationId xmlns:p14="http://schemas.microsoft.com/office/powerpoint/2010/main" val="218735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dirty="0"/>
              <a:t>Urgensi membentuk pribadi Islami</a:t>
            </a:r>
          </a:p>
        </p:txBody>
      </p:sp>
      <p:sp>
        <p:nvSpPr>
          <p:cNvPr id="2" name="Content Placeholder 1"/>
          <p:cNvSpPr>
            <a:spLocks noGrp="1"/>
          </p:cNvSpPr>
          <p:nvPr>
            <p:ph idx="1"/>
          </p:nvPr>
        </p:nvSpPr>
        <p:spPr/>
        <p:txBody>
          <a:bodyPr>
            <a:normAutofit fontScale="62500" lnSpcReduction="20000"/>
          </a:bodyPr>
          <a:lstStyle/>
          <a:p>
            <a:r>
              <a:rPr lang="id-ID" dirty="0"/>
              <a:t>Manusia adalah makhluk yang paling sempurna dan paling mulia dibanding dengan makhluk-makhluk Allah lainnya. QS Al Isra:70.</a:t>
            </a:r>
          </a:p>
          <a:p>
            <a:pPr>
              <a:buNone/>
            </a:pPr>
            <a:r>
              <a:rPr lang="en-US" dirty="0"/>
              <a:t> </a:t>
            </a:r>
            <a:endParaRPr lang="id-ID" dirty="0"/>
          </a:p>
          <a:p>
            <a:r>
              <a:rPr lang="id-ID" i="1" dirty="0"/>
              <a:t>"Dan sesungguhnya telah kami muliakan anak-anak adam, Kami angkut mereka didaratan dan dilautan, Kami beri mereka rizki dari yang baik-baik dan Kami lebihkan mereka dengan kelebihan  yang sempurna atas kebanyakan makhluk yang telah kami ciptakan</a:t>
            </a:r>
            <a:r>
              <a:rPr lang="id-ID" dirty="0"/>
              <a:t>."</a:t>
            </a:r>
          </a:p>
          <a:p>
            <a:endParaRPr lang="id-ID" dirty="0"/>
          </a:p>
          <a:p>
            <a:r>
              <a:rPr lang="id-ID" dirty="0"/>
              <a:t>Menjadi pribadi yang Islami   merupakan suatu hal yang sangat diperhatikan  dalam agama Islam. Hal ini karena Islam itu tidak hanya  ajaran normatif yang hanya diyakini dan difahami tanpa diwujudkan dalam kehidupan nyata, tapi Islam memadukan dua hal  antara keyakinan dan aplikasi, antara norma dan perbuatan , antara keimanan dan amal saleh. Oleh sebab itulah ajaran yang diyakini dalam islam harus tercermin dalam setiap tingkah laku, perbuatan dan sikap pribadi pribadi muslim.</a:t>
            </a:r>
          </a:p>
          <a:p>
            <a:r>
              <a:rPr lang="id-ID" dirty="0"/>
              <a:t>Memang setiap jiwa yang dilahirkan dalam keadaan fitrah. Tapi bukan berarti kesucian dari lahir itu meniadakan upaya untuk membangun dan menjaganya, justru karena telah diawali dengan fitrah itulah, jiwa tersebut harus dijaga dan dirawat kesuciaannya dan selanjutnya dibangun agar menjadi pribadi yang islami.</a:t>
            </a:r>
          </a:p>
          <a:p>
            <a:endParaRPr lang="id-ID" dirty="0"/>
          </a:p>
        </p:txBody>
      </p:sp>
    </p:spTree>
    <p:extLst>
      <p:ext uri="{BB962C8B-B14F-4D97-AF65-F5344CB8AC3E}">
        <p14:creationId xmlns:p14="http://schemas.microsoft.com/office/powerpoint/2010/main" val="164400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046" y="1739323"/>
            <a:ext cx="8689521" cy="2023957"/>
          </a:xfrm>
        </p:spPr>
        <p:txBody>
          <a:bodyPr>
            <a:normAutofit/>
          </a:bodyPr>
          <a:lstStyle/>
          <a:p>
            <a:r>
              <a:rPr lang="id-ID" dirty="0"/>
              <a:t>Sisi yang harus dibangun pada pribadi muslim</a:t>
            </a:r>
          </a:p>
        </p:txBody>
      </p:sp>
    </p:spTree>
    <p:extLst>
      <p:ext uri="{BB962C8B-B14F-4D97-AF65-F5344CB8AC3E}">
        <p14:creationId xmlns:p14="http://schemas.microsoft.com/office/powerpoint/2010/main" val="2177510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sz="5976" dirty="0"/>
              <a:t>1.Ruhiyah (ma’nawiyah)</a:t>
            </a:r>
            <a:endParaRPr lang="id-ID" dirty="0"/>
          </a:p>
        </p:txBody>
      </p:sp>
      <p:sp>
        <p:nvSpPr>
          <p:cNvPr id="2" name="Content Placeholder 1"/>
          <p:cNvSpPr>
            <a:spLocks noGrp="1"/>
          </p:cNvSpPr>
          <p:nvPr>
            <p:ph idx="1"/>
          </p:nvPr>
        </p:nvSpPr>
        <p:spPr/>
        <p:txBody>
          <a:bodyPr>
            <a:normAutofit fontScale="55000" lnSpcReduction="20000"/>
          </a:bodyPr>
          <a:lstStyle/>
          <a:p>
            <a:r>
              <a:rPr lang="id-ID" dirty="0"/>
              <a:t>Aspek ruhiyah adalah aspek yang harus mendapatkan perhatian khusus oleh setiap muslim. Sebab ruhiyah menjadi motor utama sisi lainnya, hal ini bisa kita simak firman Allah swt di S. Asy-Syams : 7.-1</a:t>
            </a:r>
            <a:r>
              <a:rPr lang="ar-SA" dirty="0"/>
              <a:t> </a:t>
            </a:r>
            <a:endParaRPr lang="id-ID" dirty="0"/>
          </a:p>
          <a:p>
            <a:pPr rtl="1">
              <a:buNone/>
            </a:pPr>
            <a:r>
              <a:rPr lang="id-ID" dirty="0"/>
              <a:t> </a:t>
            </a:r>
          </a:p>
          <a:p>
            <a:r>
              <a:rPr lang="id-ID" i="1" dirty="0"/>
              <a:t> "Dan jiwa serta penyempurnaannya (ciptaannya), Maka Allah mengilhamkan kepada jiwa itu (jalan) kefasikan dan ketaqwaannya. Sungguh sangat merugi orang yang mensucikannya dan sungguh merugilah orang yang mengotorinya,”(QS. Asy Syams:6-8). </a:t>
            </a:r>
            <a:endParaRPr lang="id-ID" dirty="0"/>
          </a:p>
          <a:p>
            <a:pPr>
              <a:buNone/>
            </a:pPr>
            <a:r>
              <a:rPr lang="id-ID" dirty="0"/>
              <a:t>  </a:t>
            </a:r>
          </a:p>
          <a:p>
            <a:r>
              <a:rPr lang="id-ID" dirty="0"/>
              <a:t>" </a:t>
            </a:r>
            <a:r>
              <a:rPr lang="id-ID" i="1" dirty="0"/>
              <a:t>Belumkah datang waktunya untuk orang-orang yang beriman untuk tunduk hati mereka berdzikir kepada Allah dan kepada kebenaran yang telah turun kapada mereka dan janganlah mereka seperti orang-orang yang sebelumnya telah diturunkan alkitab didalamnya,kemudian berlalulah masa yang panjang atas mereka lalu hati mereka menjadi keras, dan kebanyakan diantara mereka adalah orang-orang yang fasik " QS.Al-</a:t>
            </a:r>
            <a:r>
              <a:rPr lang="id-ID" dirty="0"/>
              <a:t>Hadid:16).</a:t>
            </a:r>
          </a:p>
          <a:p>
            <a:r>
              <a:rPr lang="en-US" dirty="0"/>
              <a:t> </a:t>
            </a:r>
            <a:r>
              <a:rPr lang="id-ID" dirty="0"/>
              <a:t>Ayat ayat diatas memberikan pelajaran kapada kita akan pentingnya untuk senantiasa menjaga ruhiyah , kerugian yang besar bagi orang yang mengotorinya dan peringatan keras agar kita meninggalkan amalan yang bisa mengeraskan hati. Bahkan tarbiyah ruhiyah adalah dasar dari seluruh bentuk tarbiyah, menjadi pendorong untuk beramal saleh dan dia juga memperkokoh jiwa manusia dalam mensikapi berbagai problematika kehidupan. </a:t>
            </a:r>
          </a:p>
          <a:p>
            <a:endParaRPr lang="id-ID" dirty="0"/>
          </a:p>
        </p:txBody>
      </p:sp>
    </p:spTree>
    <p:extLst>
      <p:ext uri="{BB962C8B-B14F-4D97-AF65-F5344CB8AC3E}">
        <p14:creationId xmlns:p14="http://schemas.microsoft.com/office/powerpoint/2010/main" val="3552853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dirty="0"/>
              <a:t>Aspek-aspek yang sangat  terkait dengan dengan ma’nawiyah</a:t>
            </a:r>
          </a:p>
        </p:txBody>
      </p:sp>
      <p:sp>
        <p:nvSpPr>
          <p:cNvPr id="2" name="Content Placeholder 1"/>
          <p:cNvSpPr>
            <a:spLocks noGrp="1"/>
          </p:cNvSpPr>
          <p:nvPr>
            <p:ph idx="1"/>
          </p:nvPr>
        </p:nvSpPr>
        <p:spPr/>
        <p:txBody>
          <a:bodyPr>
            <a:normAutofit fontScale="47500" lnSpcReduction="20000"/>
          </a:bodyPr>
          <a:lstStyle/>
          <a:p>
            <a:r>
              <a:rPr lang="id-ID" sz="7415" dirty="0"/>
              <a:t>Aqidah. </a:t>
            </a:r>
            <a:r>
              <a:rPr lang="id-ID" dirty="0"/>
              <a:t> Ruhiyah yng baik akan melahirkan aqidah yang lurus dan kokoh, dan sebaliknya ruhiyah  yang lemah bisa menyebabkan lemahnya aqidah. Padahal aqidah adalah suatu keyakinan yang akan mewarnai sikap dan tingkah laku seseorang. Oleh sebab itu kalau ingin aqidahnya terbangun dengan baik maka ruhiyahnya harus dikokohkan .Jadi ruhiyah menempati posisi yang sangat penting dalam kehidupan seorang muslim karena dia akan mempengaruhi bangunan aqidahnya.. </a:t>
            </a:r>
          </a:p>
          <a:p>
            <a:pPr lvl="0"/>
            <a:r>
              <a:rPr lang="id-ID" sz="7415" dirty="0"/>
              <a:t>Akhlaq.</a:t>
            </a:r>
            <a:r>
              <a:rPr lang="id-ID" dirty="0"/>
              <a:t> Akhlaq adalah bukti tingkah laku dari nilai yang diyakini seseorang. Akhlaq merupakan bagian penting dari keimanan. Akhlaq juga salah satu tolok ukur  kesempurnaan iman seseorang .Terawatnya ruhiyah akan membuahkan bagusnya akhlaq seseorang. Allah swt dalam beberpa ayat senantiasa menggandengkan antara iman dengan berbuat baik. Rasulullah saw pun ketika ditanya tentang siapakah yang paling baik imannya ternyata jawab rasulullah saw adalah yang baik akhlaqnya ("</a:t>
            </a:r>
            <a:r>
              <a:rPr lang="id-ID" i="1" dirty="0"/>
              <a:t>ahsnuhum khuluqan“)</a:t>
            </a:r>
          </a:p>
          <a:p>
            <a:pPr lvl="0"/>
            <a:r>
              <a:rPr lang="id-ID" i="1" dirty="0"/>
              <a:t>Mu'min mana yang paling baik imannya? Jawab Rasulullah " yang paling baik akhlaqnya" (HR. Abu Daud, Tirmidzi dan Nasa'i)</a:t>
            </a:r>
            <a:endParaRPr lang="id-ID" dirty="0"/>
          </a:p>
          <a:p>
            <a:r>
              <a:rPr lang="id-ID" dirty="0"/>
              <a:t>Bahkan diutusnya Rasulullah –shallallâhu `alaihi wa sallam-  pun untuk menyempurnakan akhlaq manusia sehingga menjadi akhlaq yang islami</a:t>
            </a:r>
          </a:p>
          <a:p>
            <a:r>
              <a:rPr lang="id-ID" dirty="0"/>
              <a:t>Tolok ukur dan patokan baik dan tidaknya akhlaq adalah al-qur'an.Itulah sebabnya akhlaq keseharian  Rasulullah –shallallâhu `alaihi wa sallam- merupakan cerminan dari Alquran yang beliau yakini. Hal ini terbukti dari jawaban Aisyah ra ketika ditanya tentang bagaimana akhlaq Rasulullah –shallallâhu `alaih i wa sallam-  , jawab beliau "</a:t>
            </a:r>
            <a:r>
              <a:rPr lang="id-ID" i="1" dirty="0"/>
              <a:t>Akhlaq Rasulullah –shallallâhu `alaihi wa sallam-  adalah al-Qur'an.</a:t>
            </a:r>
            <a:endParaRPr lang="id-ID" dirty="0"/>
          </a:p>
        </p:txBody>
      </p:sp>
    </p:spTree>
    <p:extLst>
      <p:ext uri="{BB962C8B-B14F-4D97-AF65-F5344CB8AC3E}">
        <p14:creationId xmlns:p14="http://schemas.microsoft.com/office/powerpoint/2010/main" val="4075077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dirty="0"/>
              <a:t>2. Fikriyah ('aqliyah)</a:t>
            </a:r>
          </a:p>
        </p:txBody>
      </p:sp>
      <p:sp>
        <p:nvSpPr>
          <p:cNvPr id="2" name="Content Placeholder 1"/>
          <p:cNvSpPr>
            <a:spLocks noGrp="1"/>
          </p:cNvSpPr>
          <p:nvPr>
            <p:ph idx="1"/>
          </p:nvPr>
        </p:nvSpPr>
        <p:spPr/>
        <p:txBody>
          <a:bodyPr/>
          <a:lstStyle/>
          <a:p>
            <a:r>
              <a:rPr lang="id-ID" dirty="0"/>
              <a:t>Kepribadian islamy juga ditentukan oleh sejauh mana kokoh dan tidaknya aspek fikriyah. Kejernihan fikrah, kekuatan akal seseorang akan memunculkan  amalan, kreativitas dan akan lebih dirasa daya manfaat seseorang untuk orang lain.</a:t>
            </a:r>
          </a:p>
        </p:txBody>
      </p:sp>
    </p:spTree>
    <p:extLst>
      <p:ext uri="{BB962C8B-B14F-4D97-AF65-F5344CB8AC3E}">
        <p14:creationId xmlns:p14="http://schemas.microsoft.com/office/powerpoint/2010/main" val="30902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70719" cy="7589837"/>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0150475" cy="7589837"/>
          </a:xfrm>
          <a:prstGeom prst="rect">
            <a:avLst/>
          </a:prstGeom>
        </p:spPr>
      </p:pic>
      <p:sp>
        <p:nvSpPr>
          <p:cNvPr id="10" name="Content Placeholder 9"/>
          <p:cNvSpPr>
            <a:spLocks noGrp="1"/>
          </p:cNvSpPr>
          <p:nvPr>
            <p:ph idx="1"/>
          </p:nvPr>
        </p:nvSpPr>
        <p:spPr>
          <a:xfrm>
            <a:off x="5070720" y="887435"/>
            <a:ext cx="4417591" cy="5788810"/>
          </a:xfrm>
        </p:spPr>
        <p:txBody>
          <a:bodyPr anchor="ctr">
            <a:normAutofit/>
          </a:bodyPr>
          <a:lstStyle/>
          <a:p>
            <a:pPr marL="0" indent="0">
              <a:buNone/>
            </a:pPr>
            <a:r>
              <a:rPr lang="id-ID" sz="2300">
                <a:solidFill>
                  <a:srgbClr val="000000"/>
                </a:solidFill>
              </a:rPr>
              <a:t>Laki-laki  itu  pun  pergi.  Beberapa  saat  setelah  itu  nabi  saw. berkata kepada Umar r.a., “Wahai Umar, tahukah engkau siapakah laki-laki yang bertanya tadi?” Umar menjawab, “Allah dan rasul-Nya lebih mengetahui.” Nabi saw. berkata, “Dia adalah Malaikat Jibril yang datang untuk mengajarkan kepadamu tentang agamamu.” (HR Muslim)</a:t>
            </a:r>
          </a:p>
          <a:p>
            <a:endParaRPr lang="id-ID" sz="2300">
              <a:solidFill>
                <a:srgbClr val="000000"/>
              </a:solidFill>
            </a:endParaRPr>
          </a:p>
        </p:txBody>
      </p:sp>
    </p:spTree>
    <p:extLst>
      <p:ext uri="{BB962C8B-B14F-4D97-AF65-F5344CB8AC3E}">
        <p14:creationId xmlns:p14="http://schemas.microsoft.com/office/powerpoint/2010/main" val="286273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dirty="0"/>
              <a:t>Aspek aspek yang sangat  terkait dengan dengan fikrah</a:t>
            </a:r>
          </a:p>
        </p:txBody>
      </p:sp>
      <p:sp>
        <p:nvSpPr>
          <p:cNvPr id="2" name="Content Placeholder 1"/>
          <p:cNvSpPr>
            <a:spLocks noGrp="1"/>
          </p:cNvSpPr>
          <p:nvPr>
            <p:ph idx="1"/>
          </p:nvPr>
        </p:nvSpPr>
        <p:spPr/>
        <p:txBody>
          <a:bodyPr>
            <a:normAutofit fontScale="40000" lnSpcReduction="20000"/>
          </a:bodyPr>
          <a:lstStyle/>
          <a:p>
            <a:r>
              <a:rPr lang="id-ID" dirty="0"/>
              <a:t>a. </a:t>
            </a:r>
            <a:r>
              <a:rPr lang="id-ID" sz="6640" dirty="0"/>
              <a:t>Wawasan keislaman</a:t>
            </a:r>
            <a:r>
              <a:rPr lang="id-ID" dirty="0"/>
              <a:t>. Sebagai seorang muslim menjadi keniscayaan bagi dia untuk memperluas wawasan keislaman. Sebab dengan wawasan keislaman akan memperkokoh keyakinan keimanan dan daya manfaat diri untuk orag lain.</a:t>
            </a:r>
          </a:p>
          <a:p>
            <a:r>
              <a:rPr lang="en-US" dirty="0"/>
              <a:t>b. </a:t>
            </a:r>
            <a:r>
              <a:rPr lang="en-US" sz="6640" dirty="0" err="1"/>
              <a:t>Pola</a:t>
            </a:r>
            <a:r>
              <a:rPr lang="en-US" sz="6640" dirty="0"/>
              <a:t> </a:t>
            </a:r>
            <a:r>
              <a:rPr lang="en-US" sz="6640" dirty="0" err="1"/>
              <a:t>pikir</a:t>
            </a:r>
            <a:r>
              <a:rPr lang="en-US" sz="6640" dirty="0"/>
              <a:t> </a:t>
            </a:r>
            <a:r>
              <a:rPr lang="en-US" sz="6640" dirty="0" err="1"/>
              <a:t>islami</a:t>
            </a:r>
            <a:r>
              <a:rPr lang="en-US" dirty="0"/>
              <a:t>. </a:t>
            </a:r>
            <a:r>
              <a:rPr lang="en-US" dirty="0" err="1"/>
              <a:t>Pola</a:t>
            </a:r>
            <a:r>
              <a:rPr lang="en-US" dirty="0"/>
              <a:t> </a:t>
            </a:r>
            <a:r>
              <a:rPr lang="en-US" dirty="0" err="1"/>
              <a:t>pikir</a:t>
            </a:r>
            <a:r>
              <a:rPr lang="en-US" dirty="0"/>
              <a:t> </a:t>
            </a:r>
            <a:r>
              <a:rPr lang="en-US" dirty="0" err="1"/>
              <a:t>islami</a:t>
            </a:r>
            <a:r>
              <a:rPr lang="en-US" dirty="0"/>
              <a:t> </a:t>
            </a:r>
            <a:r>
              <a:rPr lang="en-US" dirty="0" err="1"/>
              <a:t>juga</a:t>
            </a:r>
            <a:r>
              <a:rPr lang="en-US" dirty="0"/>
              <a:t> </a:t>
            </a:r>
            <a:r>
              <a:rPr lang="en-US" dirty="0" err="1"/>
              <a:t>harus</a:t>
            </a:r>
            <a:r>
              <a:rPr lang="en-US" dirty="0"/>
              <a:t> </a:t>
            </a:r>
            <a:r>
              <a:rPr lang="en-US" dirty="0" err="1"/>
              <a:t>bibangun</a:t>
            </a:r>
            <a:r>
              <a:rPr lang="en-US" dirty="0"/>
              <a:t> </a:t>
            </a:r>
            <a:r>
              <a:rPr lang="en-US" dirty="0" err="1"/>
              <a:t>dalam</a:t>
            </a:r>
            <a:r>
              <a:rPr lang="en-US" dirty="0"/>
              <a:t> </a:t>
            </a:r>
            <a:r>
              <a:rPr lang="en-US" dirty="0" err="1"/>
              <a:t>diri</a:t>
            </a:r>
            <a:r>
              <a:rPr lang="en-US" dirty="0"/>
              <a:t> </a:t>
            </a:r>
            <a:r>
              <a:rPr lang="en-US" dirty="0" err="1"/>
              <a:t>seorang</a:t>
            </a:r>
            <a:r>
              <a:rPr lang="en-US" dirty="0"/>
              <a:t> </a:t>
            </a:r>
            <a:r>
              <a:rPr lang="en-US" dirty="0" err="1"/>
              <a:t>muslim.Semua</a:t>
            </a:r>
            <a:r>
              <a:rPr lang="en-US" dirty="0"/>
              <a:t> </a:t>
            </a:r>
            <a:r>
              <a:rPr lang="en-US" dirty="0" err="1"/>
              <a:t>alur</a:t>
            </a:r>
            <a:r>
              <a:rPr lang="en-US" dirty="0"/>
              <a:t> </a:t>
            </a:r>
            <a:r>
              <a:rPr lang="en-US" dirty="0" err="1"/>
              <a:t>berpikir</a:t>
            </a:r>
            <a:r>
              <a:rPr lang="en-US" dirty="0"/>
              <a:t> </a:t>
            </a:r>
            <a:r>
              <a:rPr lang="en-US" dirty="0" err="1"/>
              <a:t>seorang</a:t>
            </a:r>
            <a:r>
              <a:rPr lang="en-US" dirty="0"/>
              <a:t> </a:t>
            </a:r>
            <a:r>
              <a:rPr lang="en-US" dirty="0" err="1"/>
              <a:t>muslim</a:t>
            </a:r>
            <a:r>
              <a:rPr lang="en-US" dirty="0"/>
              <a:t> </a:t>
            </a:r>
            <a:r>
              <a:rPr lang="en-US" dirty="0" err="1"/>
              <a:t>harus</a:t>
            </a:r>
            <a:r>
              <a:rPr lang="en-US" dirty="0"/>
              <a:t> </a:t>
            </a:r>
            <a:r>
              <a:rPr lang="en-US" dirty="0" err="1"/>
              <a:t>mengarah</a:t>
            </a:r>
            <a:r>
              <a:rPr lang="en-US" dirty="0"/>
              <a:t> </a:t>
            </a:r>
            <a:r>
              <a:rPr lang="en-US" dirty="0" err="1"/>
              <a:t>dan</a:t>
            </a:r>
            <a:r>
              <a:rPr lang="en-US" dirty="0"/>
              <a:t> </a:t>
            </a:r>
            <a:r>
              <a:rPr lang="en-US" dirty="0" err="1"/>
              <a:t>bersumber</a:t>
            </a:r>
            <a:r>
              <a:rPr lang="en-US" dirty="0"/>
              <a:t> </a:t>
            </a:r>
            <a:r>
              <a:rPr lang="en-US" dirty="0" err="1"/>
              <a:t>pada</a:t>
            </a:r>
            <a:r>
              <a:rPr lang="en-US" dirty="0"/>
              <a:t> </a:t>
            </a:r>
            <a:r>
              <a:rPr lang="en-US" dirty="0" err="1"/>
              <a:t>satu</a:t>
            </a:r>
            <a:r>
              <a:rPr lang="en-US" dirty="0"/>
              <a:t> </a:t>
            </a:r>
            <a:r>
              <a:rPr lang="en-US" dirty="0" err="1"/>
              <a:t>sumber</a:t>
            </a:r>
            <a:r>
              <a:rPr lang="en-US" dirty="0"/>
              <a:t> </a:t>
            </a:r>
            <a:r>
              <a:rPr lang="en-US" dirty="0" err="1"/>
              <a:t>yaitu</a:t>
            </a:r>
            <a:r>
              <a:rPr lang="en-US" dirty="0"/>
              <a:t> </a:t>
            </a:r>
            <a:r>
              <a:rPr lang="en-US" dirty="0" err="1"/>
              <a:t>kebenaran</a:t>
            </a:r>
            <a:r>
              <a:rPr lang="en-US" dirty="0"/>
              <a:t> </a:t>
            </a:r>
            <a:r>
              <a:rPr lang="en-US" dirty="0" err="1"/>
              <a:t>dari</a:t>
            </a:r>
            <a:r>
              <a:rPr lang="en-US" dirty="0"/>
              <a:t> Allah </a:t>
            </a:r>
            <a:r>
              <a:rPr lang="en-US" dirty="0" err="1"/>
              <a:t>swt</a:t>
            </a:r>
            <a:r>
              <a:rPr lang="en-US" dirty="0"/>
              <a:t>. Islam </a:t>
            </a:r>
            <a:r>
              <a:rPr lang="en-US" dirty="0" err="1"/>
              <a:t>sangat</a:t>
            </a:r>
            <a:r>
              <a:rPr lang="en-US" dirty="0"/>
              <a:t> </a:t>
            </a:r>
            <a:r>
              <a:rPr lang="en-US" dirty="0" err="1"/>
              <a:t>menghargai</a:t>
            </a:r>
            <a:r>
              <a:rPr lang="en-US" dirty="0"/>
              <a:t> </a:t>
            </a:r>
            <a:r>
              <a:rPr lang="en-US" dirty="0" err="1"/>
              <a:t>kerja</a:t>
            </a:r>
            <a:r>
              <a:rPr lang="en-US" dirty="0"/>
              <a:t> </a:t>
            </a:r>
            <a:r>
              <a:rPr lang="en-US" dirty="0" err="1"/>
              <a:t>pikir</a:t>
            </a:r>
            <a:r>
              <a:rPr lang="en-US" dirty="0"/>
              <a:t> </a:t>
            </a:r>
            <a:r>
              <a:rPr lang="en-US" dirty="0" err="1"/>
              <a:t>ummtnya.Di</a:t>
            </a:r>
            <a:r>
              <a:rPr lang="en-US" dirty="0"/>
              <a:t> </a:t>
            </a:r>
            <a:r>
              <a:rPr lang="en-US" dirty="0" err="1"/>
              <a:t>dalam</a:t>
            </a:r>
            <a:r>
              <a:rPr lang="en-US" dirty="0"/>
              <a:t> al-</a:t>
            </a:r>
            <a:r>
              <a:rPr lang="en-US" dirty="0" err="1"/>
              <a:t>Qur'anpun</a:t>
            </a:r>
            <a:r>
              <a:rPr lang="en-US" dirty="0"/>
              <a:t> </a:t>
            </a:r>
            <a:r>
              <a:rPr lang="en-US" dirty="0" err="1"/>
              <a:t>sering</a:t>
            </a:r>
            <a:r>
              <a:rPr lang="en-US" dirty="0"/>
              <a:t> </a:t>
            </a:r>
            <a:r>
              <a:rPr lang="en-US" dirty="0" err="1"/>
              <a:t>kita</a:t>
            </a:r>
            <a:r>
              <a:rPr lang="en-US" dirty="0"/>
              <a:t> </a:t>
            </a:r>
            <a:r>
              <a:rPr lang="en-US" dirty="0" err="1"/>
              <a:t>jumpai</a:t>
            </a:r>
            <a:r>
              <a:rPr lang="en-US" dirty="0"/>
              <a:t> </a:t>
            </a:r>
            <a:r>
              <a:rPr lang="en-US" dirty="0" err="1"/>
              <a:t>ayat</a:t>
            </a:r>
            <a:r>
              <a:rPr lang="en-US" dirty="0"/>
              <a:t> </a:t>
            </a:r>
            <a:r>
              <a:rPr lang="en-US" dirty="0" err="1"/>
              <a:t>ayat</a:t>
            </a:r>
            <a:r>
              <a:rPr lang="en-US" dirty="0"/>
              <a:t> yang </a:t>
            </a:r>
            <a:r>
              <a:rPr lang="en-US" dirty="0" err="1"/>
              <a:t>mengnjurkan</a:t>
            </a:r>
            <a:r>
              <a:rPr lang="en-US" dirty="0"/>
              <a:t> </a:t>
            </a:r>
            <a:r>
              <a:rPr lang="en-US" dirty="0" err="1"/>
              <a:t>untuk</a:t>
            </a:r>
            <a:r>
              <a:rPr lang="en-US" dirty="0"/>
              <a:t> </a:t>
            </a:r>
            <a:r>
              <a:rPr lang="en-US" dirty="0" err="1"/>
              <a:t>berpikir</a:t>
            </a:r>
            <a:r>
              <a:rPr lang="en-US" dirty="0"/>
              <a:t>, "</a:t>
            </a:r>
            <a:r>
              <a:rPr lang="en-US" i="1" dirty="0" err="1"/>
              <a:t>afala</a:t>
            </a:r>
            <a:r>
              <a:rPr lang="en-US" i="1" dirty="0"/>
              <a:t> </a:t>
            </a:r>
            <a:r>
              <a:rPr lang="en-US" i="1" dirty="0" err="1"/>
              <a:t>ta'qiluun</a:t>
            </a:r>
            <a:r>
              <a:rPr lang="en-US" i="1" dirty="0"/>
              <a:t>, </a:t>
            </a:r>
            <a:r>
              <a:rPr lang="en-US" i="1" dirty="0" err="1"/>
              <a:t>afala</a:t>
            </a:r>
            <a:r>
              <a:rPr lang="en-US" i="1" dirty="0"/>
              <a:t> </a:t>
            </a:r>
            <a:r>
              <a:rPr lang="en-US" i="1" dirty="0" err="1"/>
              <a:t>tatafakkaruun</a:t>
            </a:r>
            <a:r>
              <a:rPr lang="en-US" i="1" dirty="0"/>
              <a:t>, </a:t>
            </a:r>
            <a:r>
              <a:rPr lang="en-US" i="1" dirty="0" err="1"/>
              <a:t>la'allakum</a:t>
            </a:r>
            <a:r>
              <a:rPr lang="en-US" i="1" dirty="0"/>
              <a:t> </a:t>
            </a:r>
            <a:r>
              <a:rPr lang="en-US" i="1" dirty="0" err="1"/>
              <a:t>ta'qiluun</a:t>
            </a:r>
            <a:r>
              <a:rPr lang="en-US" i="1" dirty="0"/>
              <a:t>, </a:t>
            </a:r>
            <a:r>
              <a:rPr lang="en-US" i="1" dirty="0" err="1"/>
              <a:t>la'allakum</a:t>
            </a:r>
            <a:r>
              <a:rPr lang="en-US" i="1" dirty="0"/>
              <a:t> </a:t>
            </a:r>
            <a:r>
              <a:rPr lang="en-US" i="1" dirty="0" err="1"/>
              <a:t>tadzakkaruun</a:t>
            </a:r>
            <a:r>
              <a:rPr lang="en-US" i="1" dirty="0"/>
              <a:t>,“</a:t>
            </a:r>
            <a:endParaRPr lang="id-ID" i="1" dirty="0"/>
          </a:p>
          <a:p>
            <a:r>
              <a:rPr lang="id-ID" dirty="0"/>
              <a:t>Seorang muslim harus senatiasa menggunakan daya pikirnya .Allah mewujudkan fenomena alam untuk difikirkan, beraneka macamnya tingkah laku manusia sampai adanya aneka pemikiran dan pemahaman manusia hendaknya menjadi pemikiran seorang muslim. Tetapi satu hal yang tidak boleh dilupakan adalah bahwa tujuan berpikir tidak lain adalah untuk meningkatkan keimanan kita kepada Allah, bukan sebaliknnya.</a:t>
            </a:r>
          </a:p>
          <a:p>
            <a:r>
              <a:rPr lang="id-ID" dirty="0"/>
              <a:t> </a:t>
            </a:r>
          </a:p>
          <a:p>
            <a:pPr lvl="0"/>
            <a:r>
              <a:rPr lang="id-ID" dirty="0"/>
              <a:t>c. </a:t>
            </a:r>
            <a:r>
              <a:rPr lang="id-ID" sz="6640" dirty="0"/>
              <a:t>Disiplin (tepat) dan tetap (tsabat) dalam berislam</a:t>
            </a:r>
            <a:r>
              <a:rPr lang="id-ID" dirty="0"/>
              <a:t>.</a:t>
            </a:r>
          </a:p>
          <a:p>
            <a:r>
              <a:rPr lang="id-ID" dirty="0"/>
              <a:t>Sungguh kehidupan ini tidak terlepas dari ujian, rintangan dan tantangan serta hambatan.Ujian tersebut tidak akan berakhir sebelum nafasnya berakhir.Oleh sebab itulah untuk menghadapinya perlu </a:t>
            </a:r>
            <a:r>
              <a:rPr lang="id-ID" i="1" dirty="0"/>
              <a:t>tsabat</a:t>
            </a:r>
            <a:r>
              <a:rPr lang="id-ID" dirty="0"/>
              <a:t> dalam berpegang pada syariat Allah swt.</a:t>
            </a:r>
          </a:p>
          <a:p>
            <a:pPr rtl="1"/>
            <a:r>
              <a:rPr lang="ar-SA" dirty="0"/>
              <a:t>  </a:t>
            </a:r>
            <a:endParaRPr lang="id-ID" dirty="0"/>
          </a:p>
          <a:p>
            <a:r>
              <a:rPr lang="en-US" dirty="0" err="1"/>
              <a:t>Disurat</a:t>
            </a:r>
            <a:r>
              <a:rPr lang="en-US" dirty="0"/>
              <a:t> Ali </a:t>
            </a:r>
            <a:r>
              <a:rPr lang="en-US" dirty="0" err="1"/>
              <a:t>Imran</a:t>
            </a:r>
            <a:r>
              <a:rPr lang="en-US" dirty="0"/>
              <a:t> :102 Allah </a:t>
            </a:r>
            <a:r>
              <a:rPr lang="en-US" dirty="0" err="1"/>
              <a:t>menjelaskan</a:t>
            </a:r>
            <a:r>
              <a:rPr lang="id-ID" dirty="0"/>
              <a:t>, </a:t>
            </a:r>
            <a:r>
              <a:rPr lang="en-US" i="1" dirty="0"/>
              <a:t>"</a:t>
            </a:r>
            <a:r>
              <a:rPr lang="en-US" i="1" dirty="0" err="1"/>
              <a:t>Wahai</a:t>
            </a:r>
            <a:r>
              <a:rPr lang="en-US" i="1" dirty="0"/>
              <a:t> </a:t>
            </a:r>
            <a:r>
              <a:rPr lang="en-US" i="1" dirty="0" err="1"/>
              <a:t>orang</a:t>
            </a:r>
            <a:r>
              <a:rPr lang="en-US" i="1" dirty="0"/>
              <a:t> </a:t>
            </a:r>
            <a:r>
              <a:rPr lang="en-US" i="1" dirty="0" err="1"/>
              <a:t>orang</a:t>
            </a:r>
            <a:r>
              <a:rPr lang="en-US" i="1" dirty="0"/>
              <a:t> yang </a:t>
            </a:r>
            <a:r>
              <a:rPr lang="en-US" i="1" dirty="0" err="1"/>
              <a:t>beriman</a:t>
            </a:r>
            <a:r>
              <a:rPr lang="en-US" i="1" dirty="0"/>
              <a:t> </a:t>
            </a:r>
            <a:r>
              <a:rPr lang="en-US" i="1" dirty="0" err="1"/>
              <a:t>bertaqwalah</a:t>
            </a:r>
            <a:r>
              <a:rPr lang="en-US" i="1" dirty="0"/>
              <a:t> </a:t>
            </a:r>
            <a:r>
              <a:rPr lang="en-US" i="1" dirty="0" err="1"/>
              <a:t>kamu</a:t>
            </a:r>
            <a:r>
              <a:rPr lang="en-US" i="1" dirty="0"/>
              <a:t> </a:t>
            </a:r>
            <a:r>
              <a:rPr lang="en-US" i="1" dirty="0" err="1"/>
              <a:t>sebenar-benar</a:t>
            </a:r>
            <a:r>
              <a:rPr lang="en-US" i="1" dirty="0"/>
              <a:t> </a:t>
            </a:r>
            <a:r>
              <a:rPr lang="en-US" i="1" dirty="0" err="1"/>
              <a:t>taqwa</a:t>
            </a:r>
            <a:r>
              <a:rPr lang="en-US" i="1" dirty="0"/>
              <a:t>. </a:t>
            </a:r>
            <a:r>
              <a:rPr lang="id-ID" i="1" dirty="0"/>
              <a:t>Dan jangan sekali-kali kamu mati melainkan dalam keadaan beragama islam.</a:t>
            </a:r>
            <a:endParaRPr lang="id-ID" dirty="0"/>
          </a:p>
          <a:p>
            <a:r>
              <a:rPr lang="id-ID" dirty="0"/>
              <a:t>Begitu pentingnya tsabat dijalan Allah, sampai Rasulullah –shallallâhu `alaihi wa sallam-  mengajarkan do'a kepada ummatnya,sbb:</a:t>
            </a:r>
          </a:p>
          <a:p>
            <a:pPr algn="r" rtl="1"/>
            <a:r>
              <a:rPr lang="ar-SA" sz="4980" dirty="0"/>
              <a:t>اللهم يا مقلب القلوب ثبت قلوبنا على دينك  (رواه الترمذى)</a:t>
            </a:r>
            <a:endParaRPr lang="id-ID" sz="4980" dirty="0"/>
          </a:p>
          <a:p>
            <a:r>
              <a:rPr lang="en-US" dirty="0"/>
              <a:t>"</a:t>
            </a:r>
            <a:r>
              <a:rPr lang="en-US" i="1" dirty="0" err="1"/>
              <a:t>Wahai</a:t>
            </a:r>
            <a:r>
              <a:rPr lang="en-US" i="1" dirty="0"/>
              <a:t> </a:t>
            </a:r>
            <a:r>
              <a:rPr lang="en-US" i="1" dirty="0" err="1"/>
              <a:t>dzat</a:t>
            </a:r>
            <a:r>
              <a:rPr lang="en-US" i="1" dirty="0"/>
              <a:t> yang </a:t>
            </a:r>
            <a:r>
              <a:rPr lang="en-US" i="1" dirty="0" err="1"/>
              <a:t>membolak-balikkan</a:t>
            </a:r>
            <a:r>
              <a:rPr lang="en-US" i="1" dirty="0"/>
              <a:t> </a:t>
            </a:r>
            <a:r>
              <a:rPr lang="en-US" i="1" dirty="0" err="1"/>
              <a:t>hati</a:t>
            </a:r>
            <a:r>
              <a:rPr lang="en-US" i="1" dirty="0"/>
              <a:t>, </a:t>
            </a:r>
            <a:r>
              <a:rPr lang="en-US" i="1" dirty="0" err="1"/>
              <a:t>kokohkanlah</a:t>
            </a:r>
            <a:r>
              <a:rPr lang="en-US" i="1" dirty="0"/>
              <a:t> </a:t>
            </a:r>
            <a:r>
              <a:rPr lang="en-US" i="1" dirty="0" err="1"/>
              <a:t>hati</a:t>
            </a:r>
            <a:r>
              <a:rPr lang="en-US" i="1" dirty="0"/>
              <a:t> </a:t>
            </a:r>
            <a:r>
              <a:rPr lang="en-US" i="1" dirty="0" err="1"/>
              <a:t>hati</a:t>
            </a:r>
            <a:r>
              <a:rPr lang="en-US" i="1" dirty="0"/>
              <a:t> </a:t>
            </a:r>
            <a:r>
              <a:rPr lang="en-US" i="1" dirty="0" err="1"/>
              <a:t>kami</a:t>
            </a:r>
            <a:r>
              <a:rPr lang="en-US" i="1" dirty="0"/>
              <a:t> </a:t>
            </a:r>
            <a:r>
              <a:rPr lang="en-US" i="1" dirty="0" err="1"/>
              <a:t>untuk</a:t>
            </a:r>
            <a:r>
              <a:rPr lang="en-US" i="1" dirty="0"/>
              <a:t> </a:t>
            </a:r>
            <a:r>
              <a:rPr lang="en-US" i="1" dirty="0" err="1"/>
              <a:t>tetap</a:t>
            </a:r>
            <a:r>
              <a:rPr lang="en-US" i="1" dirty="0"/>
              <a:t> </a:t>
            </a:r>
            <a:r>
              <a:rPr lang="en-US" i="1" dirty="0" err="1"/>
              <a:t>berada</a:t>
            </a:r>
            <a:r>
              <a:rPr lang="en-US" i="1" dirty="0"/>
              <a:t> </a:t>
            </a:r>
            <a:r>
              <a:rPr lang="en-US" i="1" dirty="0" err="1"/>
              <a:t>pada</a:t>
            </a:r>
            <a:r>
              <a:rPr lang="en-US" i="1" dirty="0"/>
              <a:t> </a:t>
            </a:r>
            <a:r>
              <a:rPr lang="en-US" i="1" dirty="0" err="1"/>
              <a:t>agamaMu</a:t>
            </a:r>
            <a:r>
              <a:rPr lang="en-US" i="1" dirty="0"/>
              <a:t> "</a:t>
            </a:r>
            <a:endParaRPr lang="id-ID" dirty="0"/>
          </a:p>
          <a:p>
            <a:endParaRPr lang="id-ID" dirty="0"/>
          </a:p>
        </p:txBody>
      </p:sp>
    </p:spTree>
    <p:extLst>
      <p:ext uri="{BB962C8B-B14F-4D97-AF65-F5344CB8AC3E}">
        <p14:creationId xmlns:p14="http://schemas.microsoft.com/office/powerpoint/2010/main" val="2496327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976" dirty="0"/>
              <a:t>3. </a:t>
            </a:r>
            <a:r>
              <a:rPr lang="en-US" sz="5976" dirty="0" err="1"/>
              <a:t>Amaliyah</a:t>
            </a:r>
            <a:r>
              <a:rPr lang="en-US" sz="5976" dirty="0"/>
              <a:t> (</a:t>
            </a:r>
            <a:r>
              <a:rPr lang="en-US" sz="5976" dirty="0" err="1"/>
              <a:t>harokiyah</a:t>
            </a:r>
            <a:r>
              <a:rPr lang="en-US" sz="5976" dirty="0"/>
              <a:t>)</a:t>
            </a:r>
            <a:endParaRPr lang="id-ID" dirty="0"/>
          </a:p>
        </p:txBody>
      </p:sp>
      <p:sp>
        <p:nvSpPr>
          <p:cNvPr id="2" name="Content Placeholder 1"/>
          <p:cNvSpPr>
            <a:spLocks noGrp="1"/>
          </p:cNvSpPr>
          <p:nvPr>
            <p:ph idx="1"/>
          </p:nvPr>
        </p:nvSpPr>
        <p:spPr/>
        <p:txBody>
          <a:bodyPr>
            <a:normAutofit fontScale="40000" lnSpcReduction="20000"/>
          </a:bodyPr>
          <a:lstStyle/>
          <a:p>
            <a:r>
              <a:rPr lang="pt-BR" dirty="0"/>
              <a:t>Diantara sisi yang harus dibangun pada pribadi muslim adalah sisi amaliahnya. Amaliah harakiah yang merubah kehidupan seorang mu'min menjadi lebih baik. </a:t>
            </a:r>
            <a:r>
              <a:rPr lang="id-ID" dirty="0"/>
              <a:t>Hal ini penting sebab amaliah adalah satu diantara tiga tuntutan iman dan islam seseorang. </a:t>
            </a:r>
            <a:r>
              <a:rPr lang="en-US" dirty="0" err="1"/>
              <a:t>Tiga</a:t>
            </a:r>
            <a:r>
              <a:rPr lang="en-US" dirty="0"/>
              <a:t> </a:t>
            </a:r>
            <a:r>
              <a:rPr lang="en-US" dirty="0" err="1"/>
              <a:t>tuntutan</a:t>
            </a:r>
            <a:r>
              <a:rPr lang="en-US" dirty="0"/>
              <a:t> </a:t>
            </a:r>
            <a:r>
              <a:rPr lang="en-US" dirty="0" err="1"/>
              <a:t>tersebut</a:t>
            </a:r>
            <a:r>
              <a:rPr lang="en-US" dirty="0"/>
              <a:t> </a:t>
            </a:r>
            <a:r>
              <a:rPr lang="en-US" dirty="0" err="1"/>
              <a:t>adalah</a:t>
            </a:r>
            <a:r>
              <a:rPr lang="en-US" dirty="0"/>
              <a:t>: </a:t>
            </a:r>
            <a:r>
              <a:rPr lang="en-US" i="1" dirty="0"/>
              <a:t>al-</a:t>
            </a:r>
            <a:r>
              <a:rPr lang="en-US" i="1" dirty="0" err="1"/>
              <a:t>iqror</a:t>
            </a:r>
            <a:r>
              <a:rPr lang="en-US" i="1" dirty="0"/>
              <a:t> </a:t>
            </a:r>
            <a:r>
              <a:rPr lang="en-US" i="1" dirty="0" err="1"/>
              <a:t>bil</a:t>
            </a:r>
            <a:r>
              <a:rPr lang="en-US" i="1" dirty="0"/>
              <a:t>- </a:t>
            </a:r>
            <a:r>
              <a:rPr lang="en-US" i="1" dirty="0" err="1"/>
              <a:t>lisan</a:t>
            </a:r>
            <a:r>
              <a:rPr lang="en-US" dirty="0"/>
              <a:t> (</a:t>
            </a:r>
            <a:r>
              <a:rPr lang="en-US" dirty="0" err="1"/>
              <a:t>ikrar</a:t>
            </a:r>
            <a:r>
              <a:rPr lang="en-US" dirty="0"/>
              <a:t> </a:t>
            </a:r>
            <a:r>
              <a:rPr lang="en-US" dirty="0" err="1"/>
              <a:t>dengan</a:t>
            </a:r>
            <a:r>
              <a:rPr lang="en-US" dirty="0"/>
              <a:t> </a:t>
            </a:r>
            <a:r>
              <a:rPr lang="en-US" dirty="0" err="1"/>
              <a:t>lisan</a:t>
            </a:r>
            <a:r>
              <a:rPr lang="en-US" dirty="0"/>
              <a:t>), </a:t>
            </a:r>
            <a:r>
              <a:rPr lang="en-US" i="1" dirty="0"/>
              <a:t>at-</a:t>
            </a:r>
            <a:r>
              <a:rPr lang="en-US" i="1" dirty="0" err="1"/>
              <a:t>tashdiq</a:t>
            </a:r>
            <a:r>
              <a:rPr lang="en-US" i="1" dirty="0"/>
              <a:t> </a:t>
            </a:r>
            <a:r>
              <a:rPr lang="en-US" i="1" dirty="0" err="1"/>
              <a:t>bil-qalb</a:t>
            </a:r>
            <a:r>
              <a:rPr lang="en-US" dirty="0"/>
              <a:t> ( </a:t>
            </a:r>
            <a:r>
              <a:rPr lang="en-US" dirty="0" err="1"/>
              <a:t>meyakii</a:t>
            </a:r>
            <a:r>
              <a:rPr lang="en-US" dirty="0"/>
              <a:t> </a:t>
            </a:r>
            <a:r>
              <a:rPr lang="en-US" dirty="0" err="1"/>
              <a:t>dengan</a:t>
            </a:r>
            <a:r>
              <a:rPr lang="en-US" dirty="0"/>
              <a:t> </a:t>
            </a:r>
            <a:r>
              <a:rPr lang="en-US" dirty="0" err="1"/>
              <a:t>hati</a:t>
            </a:r>
            <a:r>
              <a:rPr lang="en-US" dirty="0"/>
              <a:t>), </a:t>
            </a:r>
            <a:r>
              <a:rPr lang="en-US" dirty="0" err="1"/>
              <a:t>dan</a:t>
            </a:r>
            <a:r>
              <a:rPr lang="en-US" dirty="0"/>
              <a:t>  </a:t>
            </a:r>
            <a:r>
              <a:rPr lang="en-US" i="1" dirty="0"/>
              <a:t>al-</a:t>
            </a:r>
            <a:r>
              <a:rPr lang="en-US" i="1" dirty="0" err="1"/>
              <a:t>amal</a:t>
            </a:r>
            <a:r>
              <a:rPr lang="en-US" i="1" dirty="0"/>
              <a:t> </a:t>
            </a:r>
            <a:r>
              <a:rPr lang="en-US" i="1" dirty="0" err="1"/>
              <a:t>bil</a:t>
            </a:r>
            <a:r>
              <a:rPr lang="en-US" i="1" dirty="0"/>
              <a:t> </a:t>
            </a:r>
            <a:r>
              <a:rPr lang="en-US" i="1" dirty="0" err="1"/>
              <a:t>jawarih</a:t>
            </a:r>
            <a:r>
              <a:rPr lang="en-US" dirty="0"/>
              <a:t> (</a:t>
            </a:r>
            <a:r>
              <a:rPr lang="en-US" dirty="0" err="1"/>
              <a:t>beramal</a:t>
            </a:r>
            <a:r>
              <a:rPr lang="en-US" dirty="0"/>
              <a:t> </a:t>
            </a:r>
            <a:r>
              <a:rPr lang="en-US" dirty="0" err="1"/>
              <a:t>dengan</a:t>
            </a:r>
            <a:r>
              <a:rPr lang="en-US" dirty="0"/>
              <a:t> </a:t>
            </a:r>
            <a:r>
              <a:rPr lang="en-US" dirty="0" err="1"/>
              <a:t>seluruh</a:t>
            </a:r>
            <a:r>
              <a:rPr lang="en-US" dirty="0"/>
              <a:t> </a:t>
            </a:r>
            <a:r>
              <a:rPr lang="en-US" dirty="0" err="1"/>
              <a:t>anggota</a:t>
            </a:r>
            <a:r>
              <a:rPr lang="en-US" dirty="0"/>
              <a:t> </a:t>
            </a:r>
            <a:r>
              <a:rPr lang="en-US" dirty="0" err="1"/>
              <a:t>badan</a:t>
            </a:r>
            <a:r>
              <a:rPr lang="en-US" dirty="0"/>
              <a:t>). </a:t>
            </a:r>
            <a:r>
              <a:rPr lang="en-US" dirty="0" err="1"/>
              <a:t>Jadi</a:t>
            </a:r>
            <a:r>
              <a:rPr lang="en-US" dirty="0"/>
              <a:t> </a:t>
            </a:r>
            <a:r>
              <a:rPr lang="en-US" dirty="0" err="1"/>
              <a:t>tidak</a:t>
            </a:r>
            <a:r>
              <a:rPr lang="en-US" dirty="0"/>
              <a:t> </a:t>
            </a:r>
            <a:r>
              <a:rPr lang="en-US" dirty="0" err="1"/>
              <a:t>cukup</a:t>
            </a:r>
            <a:r>
              <a:rPr lang="en-US" dirty="0"/>
              <a:t> </a:t>
            </a:r>
            <a:r>
              <a:rPr lang="en-US" dirty="0" err="1"/>
              <a:t>seseorang</a:t>
            </a:r>
            <a:r>
              <a:rPr lang="en-US" dirty="0"/>
              <a:t> </a:t>
            </a:r>
            <a:r>
              <a:rPr lang="en-US" dirty="0" err="1"/>
              <a:t>menyatakan</a:t>
            </a:r>
            <a:r>
              <a:rPr lang="en-US" dirty="0"/>
              <a:t> </a:t>
            </a:r>
            <a:r>
              <a:rPr lang="en-US" dirty="0" err="1"/>
              <a:t>beriman</a:t>
            </a:r>
            <a:r>
              <a:rPr lang="en-US" dirty="0"/>
              <a:t> </a:t>
            </a:r>
            <a:r>
              <a:rPr lang="en-US" dirty="0" err="1"/>
              <a:t>tanpa</a:t>
            </a:r>
            <a:r>
              <a:rPr lang="en-US" dirty="0"/>
              <a:t> </a:t>
            </a:r>
            <a:r>
              <a:rPr lang="en-US" dirty="0" err="1"/>
              <a:t>mewujudkan</a:t>
            </a:r>
            <a:r>
              <a:rPr lang="en-US" dirty="0"/>
              <a:t> </a:t>
            </a:r>
            <a:r>
              <a:rPr lang="en-US" dirty="0" err="1"/>
              <a:t>apa</a:t>
            </a:r>
            <a:r>
              <a:rPr lang="en-US" dirty="0"/>
              <a:t> yang </a:t>
            </a:r>
            <a:r>
              <a:rPr lang="en-US" dirty="0" err="1"/>
              <a:t>diyakininya</a:t>
            </a:r>
            <a:r>
              <a:rPr lang="en-US" dirty="0"/>
              <a:t> </a:t>
            </a:r>
            <a:r>
              <a:rPr lang="en-US" dirty="0" err="1"/>
              <a:t>dalam</a:t>
            </a:r>
            <a:r>
              <a:rPr lang="en-US" dirty="0"/>
              <a:t> </a:t>
            </a:r>
            <a:r>
              <a:rPr lang="en-US" dirty="0" err="1"/>
              <a:t>bentuk</a:t>
            </a:r>
            <a:r>
              <a:rPr lang="en-US" dirty="0"/>
              <a:t> </a:t>
            </a:r>
            <a:r>
              <a:rPr lang="en-US" dirty="0" err="1"/>
              <a:t>amal</a:t>
            </a:r>
            <a:r>
              <a:rPr lang="en-US" dirty="0"/>
              <a:t> yang </a:t>
            </a:r>
            <a:r>
              <a:rPr lang="en-US" dirty="0" err="1"/>
              <a:t>nyata</a:t>
            </a:r>
            <a:r>
              <a:rPr lang="en-US" dirty="0"/>
              <a:t>.</a:t>
            </a:r>
            <a:endParaRPr lang="id-ID" dirty="0"/>
          </a:p>
          <a:p>
            <a:pPr>
              <a:buNone/>
            </a:pPr>
            <a:r>
              <a:rPr lang="en-US" dirty="0"/>
              <a:t> </a:t>
            </a:r>
            <a:endParaRPr lang="id-ID" dirty="0"/>
          </a:p>
          <a:p>
            <a:r>
              <a:rPr lang="id-ID" i="1" dirty="0"/>
              <a:t>"Maka katakanlah: beramallah kamu niscaya Allah dan Rasulnya serta orang-orang beriman akan melihat amalanmu itu. Dan kamu akan dikembalikan kepada Allah yang mengetahui yang ghaib dan yang nyata, lalu diberititakanNya kepadamu apa yang telah kamu kerjakan "(</a:t>
            </a:r>
            <a:r>
              <a:rPr lang="id-ID" dirty="0"/>
              <a:t>QS at-Taubah 105).</a:t>
            </a:r>
          </a:p>
          <a:p>
            <a:endParaRPr lang="id-ID" dirty="0"/>
          </a:p>
          <a:p>
            <a:r>
              <a:rPr lang="id-ID" dirty="0"/>
              <a:t>Umat islam dituntut oleh Allah untuk menunaikan sejumlah amal, baik yang bersifat individual maupun yang kolektif bahkan  kewajiban yang sisitemik. Kewajiban individual  akan lebih khusyu' dan lebih baik pelaksanaannya jika ditunjang dengan sisitem yang kondusif. Shalat, puasa , zakat dan haji misalnya akan lebih baik dan lebih khusyu' kalau dilaksanakan ditengah suasana yang aman tentram dan kondusif. Apalagi kewajiban yang bersifat sistemik seperti da'wah, amar ma'ruf nahi mungkar, jihad dsb, mutlak memerlukan  ketersediaan perangkat sistem yang memungkinkan terlaksananya amal tersebut.</a:t>
            </a:r>
          </a:p>
          <a:p>
            <a:pPr>
              <a:buNone/>
            </a:pPr>
            <a:endParaRPr lang="id-ID" dirty="0"/>
          </a:p>
          <a:p>
            <a:r>
              <a:rPr lang="id-ID" dirty="0"/>
              <a:t>Pentingnya amaliah harakiah dalam kehidupan seorang mu'min laksana air. </a:t>
            </a:r>
            <a:r>
              <a:rPr lang="en-US" dirty="0" err="1"/>
              <a:t>Semakin</a:t>
            </a:r>
            <a:r>
              <a:rPr lang="en-US" dirty="0"/>
              <a:t> </a:t>
            </a:r>
            <a:r>
              <a:rPr lang="en-US" dirty="0" err="1"/>
              <a:t>banyak</a:t>
            </a:r>
            <a:r>
              <a:rPr lang="en-US" dirty="0"/>
              <a:t> air </a:t>
            </a:r>
            <a:r>
              <a:rPr lang="en-US" dirty="0" err="1"/>
              <a:t>bergerak</a:t>
            </a:r>
            <a:r>
              <a:rPr lang="en-US" dirty="0"/>
              <a:t> </a:t>
            </a:r>
            <a:r>
              <a:rPr lang="en-US" dirty="0" err="1"/>
              <a:t>dan</a:t>
            </a:r>
            <a:r>
              <a:rPr lang="en-US" dirty="0"/>
              <a:t> </a:t>
            </a:r>
            <a:r>
              <a:rPr lang="en-US" dirty="0" err="1"/>
              <a:t>mengalir</a:t>
            </a:r>
            <a:r>
              <a:rPr lang="en-US" dirty="0"/>
              <a:t> </a:t>
            </a:r>
            <a:r>
              <a:rPr lang="en-US" dirty="0" err="1"/>
              <a:t>semakin</a:t>
            </a:r>
            <a:r>
              <a:rPr lang="en-US" dirty="0"/>
              <a:t> </a:t>
            </a:r>
            <a:r>
              <a:rPr lang="en-US" dirty="0" err="1"/>
              <a:t>jernih</a:t>
            </a:r>
            <a:r>
              <a:rPr lang="en-US" dirty="0"/>
              <a:t> </a:t>
            </a:r>
            <a:r>
              <a:rPr lang="en-US" dirty="0" err="1"/>
              <a:t>dan</a:t>
            </a:r>
            <a:r>
              <a:rPr lang="en-US" dirty="0"/>
              <a:t> </a:t>
            </a:r>
            <a:r>
              <a:rPr lang="en-US" dirty="0" err="1"/>
              <a:t>semakin</a:t>
            </a:r>
            <a:r>
              <a:rPr lang="en-US" dirty="0"/>
              <a:t> </a:t>
            </a:r>
            <a:r>
              <a:rPr lang="en-US" dirty="0" err="1"/>
              <a:t>sehat</a:t>
            </a:r>
            <a:r>
              <a:rPr lang="en-US" dirty="0"/>
              <a:t> air </a:t>
            </a:r>
            <a:r>
              <a:rPr lang="en-US" dirty="0" err="1"/>
              <a:t>tersebut</a:t>
            </a:r>
            <a:r>
              <a:rPr lang="en-US" dirty="0"/>
              <a:t>.  </a:t>
            </a:r>
            <a:r>
              <a:rPr lang="en-US" dirty="0" err="1"/>
              <a:t>Demikian</a:t>
            </a:r>
            <a:r>
              <a:rPr lang="en-US" dirty="0"/>
              <a:t> </a:t>
            </a:r>
            <a:r>
              <a:rPr lang="en-US" dirty="0" err="1"/>
              <a:t>juga</a:t>
            </a:r>
            <a:r>
              <a:rPr lang="en-US" dirty="0"/>
              <a:t> </a:t>
            </a:r>
            <a:r>
              <a:rPr lang="en-US" dirty="0" err="1"/>
              <a:t>seorang</a:t>
            </a:r>
            <a:r>
              <a:rPr lang="en-US" dirty="0"/>
              <a:t> </a:t>
            </a:r>
            <a:r>
              <a:rPr lang="en-US" dirty="0" err="1"/>
              <a:t>muslim</a:t>
            </a:r>
            <a:r>
              <a:rPr lang="en-US" dirty="0"/>
              <a:t> </a:t>
            </a:r>
            <a:r>
              <a:rPr lang="en-US" dirty="0" err="1"/>
              <a:t>semakin</a:t>
            </a:r>
            <a:r>
              <a:rPr lang="en-US" dirty="0"/>
              <a:t> </a:t>
            </a:r>
            <a:r>
              <a:rPr lang="en-US" dirty="0" err="1"/>
              <a:t>banyak</a:t>
            </a:r>
            <a:r>
              <a:rPr lang="en-US" dirty="0"/>
              <a:t> </a:t>
            </a:r>
            <a:r>
              <a:rPr lang="en-US" dirty="0" err="1"/>
              <a:t>amal</a:t>
            </a:r>
            <a:r>
              <a:rPr lang="en-US" dirty="0"/>
              <a:t> </a:t>
            </a:r>
            <a:r>
              <a:rPr lang="en-US" dirty="0" err="1"/>
              <a:t>baiknya</a:t>
            </a:r>
            <a:r>
              <a:rPr lang="en-US" dirty="0"/>
              <a:t>, </a:t>
            </a:r>
            <a:r>
              <a:rPr lang="en-US" dirty="0" err="1"/>
              <a:t>akan</a:t>
            </a:r>
            <a:r>
              <a:rPr lang="en-US" dirty="0"/>
              <a:t> </a:t>
            </a:r>
            <a:r>
              <a:rPr lang="en-US" dirty="0" err="1"/>
              <a:t>semakin</a:t>
            </a:r>
            <a:r>
              <a:rPr lang="en-US" dirty="0"/>
              <a:t> </a:t>
            </a:r>
            <a:r>
              <a:rPr lang="en-US" dirty="0" err="1"/>
              <a:t>banyak</a:t>
            </a:r>
            <a:r>
              <a:rPr lang="en-US" dirty="0"/>
              <a:t> </a:t>
            </a:r>
            <a:r>
              <a:rPr lang="en-US" dirty="0" err="1"/>
              <a:t>daya</a:t>
            </a:r>
            <a:r>
              <a:rPr lang="en-US" dirty="0"/>
              <a:t> </a:t>
            </a:r>
            <a:r>
              <a:rPr lang="en-US" dirty="0" err="1"/>
              <a:t>untuk</a:t>
            </a:r>
            <a:r>
              <a:rPr lang="en-US" dirty="0"/>
              <a:t> </a:t>
            </a:r>
            <a:r>
              <a:rPr lang="en-US" dirty="0" err="1"/>
              <a:t>membersihkan</a:t>
            </a:r>
            <a:r>
              <a:rPr lang="en-US" dirty="0"/>
              <a:t> </a:t>
            </a:r>
            <a:r>
              <a:rPr lang="en-US" dirty="0" err="1"/>
              <a:t>dirinya</a:t>
            </a:r>
            <a:r>
              <a:rPr lang="en-US" dirty="0"/>
              <a:t>, </a:t>
            </a:r>
            <a:r>
              <a:rPr lang="en-US" dirty="0" err="1"/>
              <a:t>sebab</a:t>
            </a:r>
            <a:r>
              <a:rPr lang="en-US" dirty="0"/>
              <a:t> </a:t>
            </a:r>
            <a:r>
              <a:rPr lang="en-US" dirty="0" err="1"/>
              <a:t>amalan</a:t>
            </a:r>
            <a:r>
              <a:rPr lang="en-US" dirty="0"/>
              <a:t> yang </a:t>
            </a:r>
            <a:r>
              <a:rPr lang="en-US" dirty="0" err="1"/>
              <a:t>baik</a:t>
            </a:r>
            <a:r>
              <a:rPr lang="en-US" dirty="0"/>
              <a:t> </a:t>
            </a:r>
            <a:r>
              <a:rPr lang="en-US" dirty="0" err="1"/>
              <a:t>bisa</a:t>
            </a:r>
            <a:r>
              <a:rPr lang="en-US" dirty="0"/>
              <a:t> </a:t>
            </a:r>
            <a:r>
              <a:rPr lang="en-US" dirty="0" err="1"/>
              <a:t>menjadi</a:t>
            </a:r>
            <a:r>
              <a:rPr lang="en-US" dirty="0"/>
              <a:t> </a:t>
            </a:r>
            <a:r>
              <a:rPr lang="en-US" dirty="0" err="1"/>
              <a:t>penghapus</a:t>
            </a:r>
            <a:r>
              <a:rPr lang="en-US" dirty="0"/>
              <a:t> </a:t>
            </a:r>
            <a:r>
              <a:rPr lang="en-US" dirty="0" err="1"/>
              <a:t>dosa</a:t>
            </a:r>
            <a:r>
              <a:rPr lang="en-US" dirty="0"/>
              <a:t>. </a:t>
            </a:r>
            <a:r>
              <a:rPr lang="en-US" dirty="0" err="1"/>
              <a:t>Simaklah</a:t>
            </a:r>
            <a:r>
              <a:rPr lang="en-US" dirty="0"/>
              <a:t> QS. </a:t>
            </a:r>
            <a:r>
              <a:rPr lang="en-US" dirty="0" err="1"/>
              <a:t>Huud</a:t>
            </a:r>
            <a:r>
              <a:rPr lang="en-US" dirty="0"/>
              <a:t>: 114</a:t>
            </a:r>
            <a:endParaRPr lang="id-ID" dirty="0"/>
          </a:p>
          <a:p>
            <a:pPr rtl="1">
              <a:buNone/>
            </a:pPr>
            <a:endParaRPr lang="id-ID" dirty="0"/>
          </a:p>
          <a:p>
            <a:r>
              <a:rPr lang="en-US" i="1" dirty="0"/>
              <a:t>"Dan </a:t>
            </a:r>
            <a:r>
              <a:rPr lang="en-US" i="1" dirty="0" err="1"/>
              <a:t>dirikanlah</a:t>
            </a:r>
            <a:r>
              <a:rPr lang="en-US" i="1" dirty="0"/>
              <a:t> </a:t>
            </a:r>
            <a:r>
              <a:rPr lang="en-US" i="1" dirty="0" err="1"/>
              <a:t>shalat</a:t>
            </a:r>
            <a:r>
              <a:rPr lang="en-US" i="1" dirty="0"/>
              <a:t> </a:t>
            </a:r>
            <a:r>
              <a:rPr lang="en-US" i="1" dirty="0" err="1"/>
              <a:t>pada</a:t>
            </a:r>
            <a:r>
              <a:rPr lang="en-US" i="1" dirty="0"/>
              <a:t> </a:t>
            </a:r>
            <a:r>
              <a:rPr lang="en-US" i="1" dirty="0" err="1"/>
              <a:t>kedua</a:t>
            </a:r>
            <a:r>
              <a:rPr lang="en-US" i="1" dirty="0"/>
              <a:t> </a:t>
            </a:r>
            <a:r>
              <a:rPr lang="en-US" i="1" dirty="0" err="1"/>
              <a:t>tepi</a:t>
            </a:r>
            <a:r>
              <a:rPr lang="en-US" i="1" dirty="0"/>
              <a:t> </a:t>
            </a:r>
            <a:r>
              <a:rPr lang="en-US" i="1" dirty="0" err="1"/>
              <a:t>siang</a:t>
            </a:r>
            <a:r>
              <a:rPr lang="en-US" i="1" dirty="0"/>
              <a:t> (</a:t>
            </a:r>
            <a:r>
              <a:rPr lang="en-US" i="1" dirty="0" err="1"/>
              <a:t>pagi</a:t>
            </a:r>
            <a:r>
              <a:rPr lang="en-US" i="1" dirty="0"/>
              <a:t> </a:t>
            </a:r>
            <a:r>
              <a:rPr lang="en-US" i="1" dirty="0" err="1"/>
              <a:t>dan</a:t>
            </a:r>
            <a:r>
              <a:rPr lang="en-US" i="1" dirty="0"/>
              <a:t> </a:t>
            </a:r>
            <a:r>
              <a:rPr lang="en-US" i="1" dirty="0" err="1"/>
              <a:t>petang</a:t>
            </a:r>
            <a:r>
              <a:rPr lang="en-US" i="1" dirty="0"/>
              <a:t>) </a:t>
            </a:r>
            <a:r>
              <a:rPr lang="en-US" i="1" dirty="0" err="1"/>
              <a:t>dan</a:t>
            </a:r>
            <a:r>
              <a:rPr lang="en-US" i="1" dirty="0"/>
              <a:t> </a:t>
            </a:r>
            <a:r>
              <a:rPr lang="en-US" i="1" dirty="0" err="1"/>
              <a:t>pada</a:t>
            </a:r>
            <a:r>
              <a:rPr lang="en-US" i="1" dirty="0"/>
              <a:t> </a:t>
            </a:r>
            <a:r>
              <a:rPr lang="en-US" i="1" dirty="0" err="1"/>
              <a:t>bagian</a:t>
            </a:r>
            <a:r>
              <a:rPr lang="en-US" i="1" dirty="0"/>
              <a:t> </a:t>
            </a:r>
            <a:r>
              <a:rPr lang="en-US" i="1" dirty="0" err="1"/>
              <a:t>permulaan</a:t>
            </a:r>
            <a:r>
              <a:rPr lang="en-US" i="1" dirty="0"/>
              <a:t> </a:t>
            </a:r>
            <a:r>
              <a:rPr lang="en-US" i="1" dirty="0" err="1"/>
              <a:t>malam</a:t>
            </a:r>
            <a:r>
              <a:rPr lang="en-US" i="1" dirty="0"/>
              <a:t>, </a:t>
            </a:r>
            <a:r>
              <a:rPr lang="en-US" i="1" dirty="0" err="1"/>
              <a:t>sesungguhnya</a:t>
            </a:r>
            <a:r>
              <a:rPr lang="en-US" i="1" dirty="0"/>
              <a:t> </a:t>
            </a:r>
            <a:r>
              <a:rPr lang="en-US" i="1" dirty="0" err="1"/>
              <a:t>perbuatan</a:t>
            </a:r>
            <a:r>
              <a:rPr lang="en-US" i="1" dirty="0"/>
              <a:t> yang </a:t>
            </a:r>
            <a:r>
              <a:rPr lang="en-US" i="1" dirty="0" err="1"/>
              <a:t>baik</a:t>
            </a:r>
            <a:r>
              <a:rPr lang="en-US" i="1" dirty="0"/>
              <a:t> </a:t>
            </a:r>
            <a:r>
              <a:rPr lang="en-US" i="1" dirty="0" err="1"/>
              <a:t>itu</a:t>
            </a:r>
            <a:r>
              <a:rPr lang="en-US" i="1" dirty="0"/>
              <a:t> </a:t>
            </a:r>
            <a:r>
              <a:rPr lang="en-US" i="1" dirty="0" err="1"/>
              <a:t>menghapuskan</a:t>
            </a:r>
            <a:r>
              <a:rPr lang="en-US" i="1" dirty="0"/>
              <a:t> </a:t>
            </a:r>
            <a:r>
              <a:rPr lang="en-US" i="1" dirty="0" err="1"/>
              <a:t>perbuaan</a:t>
            </a:r>
            <a:r>
              <a:rPr lang="en-US" i="1" dirty="0"/>
              <a:t> yang </a:t>
            </a:r>
            <a:r>
              <a:rPr lang="en-US" i="1" dirty="0" err="1"/>
              <a:t>buruk</a:t>
            </a:r>
            <a:r>
              <a:rPr lang="en-US" i="1" dirty="0"/>
              <a:t> (</a:t>
            </a:r>
            <a:r>
              <a:rPr lang="en-US" i="1" dirty="0" err="1"/>
              <a:t>dosa</a:t>
            </a:r>
            <a:r>
              <a:rPr lang="en-US" i="1" dirty="0"/>
              <a:t>), </a:t>
            </a:r>
            <a:r>
              <a:rPr lang="en-US" i="1" dirty="0" err="1"/>
              <a:t>itulah</a:t>
            </a:r>
            <a:r>
              <a:rPr lang="en-US" i="1" dirty="0"/>
              <a:t> </a:t>
            </a:r>
            <a:r>
              <a:rPr lang="en-US" i="1" dirty="0" err="1"/>
              <a:t>peringatan</a:t>
            </a:r>
            <a:r>
              <a:rPr lang="en-US" i="1" dirty="0"/>
              <a:t> </a:t>
            </a:r>
            <a:r>
              <a:rPr lang="en-US" i="1" dirty="0" err="1"/>
              <a:t>bagi</a:t>
            </a:r>
            <a:r>
              <a:rPr lang="en-US" i="1" dirty="0"/>
              <a:t> </a:t>
            </a:r>
            <a:r>
              <a:rPr lang="en-US" i="1" dirty="0" err="1"/>
              <a:t>orang-orang</a:t>
            </a:r>
            <a:r>
              <a:rPr lang="en-US" i="1" dirty="0"/>
              <a:t> yang </a:t>
            </a:r>
            <a:r>
              <a:rPr lang="en-US" i="1" dirty="0" err="1"/>
              <a:t>ingat</a:t>
            </a:r>
            <a:r>
              <a:rPr lang="en-US" i="1" dirty="0"/>
              <a:t>".</a:t>
            </a:r>
            <a:endParaRPr lang="id-ID" dirty="0"/>
          </a:p>
          <a:p>
            <a:endParaRPr lang="id-ID" dirty="0"/>
          </a:p>
        </p:txBody>
      </p:sp>
    </p:spTree>
    <p:extLst>
      <p:ext uri="{BB962C8B-B14F-4D97-AF65-F5344CB8AC3E}">
        <p14:creationId xmlns:p14="http://schemas.microsoft.com/office/powerpoint/2010/main" val="1297614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372600" cy="906215"/>
          </a:xfrm>
        </p:spPr>
        <p:txBody>
          <a:bodyPr/>
          <a:lstStyle/>
          <a:p>
            <a:endParaRPr lang="id-ID" dirty="0"/>
          </a:p>
        </p:txBody>
      </p:sp>
      <p:sp>
        <p:nvSpPr>
          <p:cNvPr id="3" name="Content Placeholder 2"/>
          <p:cNvSpPr>
            <a:spLocks noGrp="1"/>
          </p:cNvSpPr>
          <p:nvPr>
            <p:ph idx="1"/>
          </p:nvPr>
        </p:nvSpPr>
        <p:spPr>
          <a:xfrm>
            <a:off x="533400" y="1346647"/>
            <a:ext cx="9372600" cy="5282753"/>
          </a:xfrm>
        </p:spPr>
        <p:txBody>
          <a:bodyPr/>
          <a:lstStyle/>
          <a:p>
            <a:r>
              <a:rPr lang="id-ID" dirty="0"/>
              <a:t>Ulama sufi, antara lain Imam Ghazali (1989), menjelaskan tujuh macam nafsu (sekaligus tujuh tangga) sebagai proses taraqqi (menaik) manusia menuju Tuhan. Insan kamil adalah manusia yang sudah menanggalkan karakter  kemanusiannya  yang rendah dan telah mencapai tangga nafsu tertinggi (tangga nafsu ketujuh). Tujuh macam nafsu dan tangga tersebut adalah sebagai berikut.</a:t>
            </a:r>
          </a:p>
          <a:p>
            <a:endParaRPr lang="id-ID" dirty="0"/>
          </a:p>
        </p:txBody>
      </p:sp>
    </p:spTree>
    <p:extLst>
      <p:ext uri="{BB962C8B-B14F-4D97-AF65-F5344CB8AC3E}">
        <p14:creationId xmlns:p14="http://schemas.microsoft.com/office/powerpoint/2010/main" val="2971580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372600" cy="618183"/>
          </a:xfrm>
        </p:spPr>
        <p:txBody>
          <a:bodyPr>
            <a:normAutofit fontScale="90000"/>
          </a:bodyPr>
          <a:lstStyle/>
          <a:p>
            <a:endParaRPr lang="id-ID" dirty="0"/>
          </a:p>
        </p:txBody>
      </p:sp>
      <p:sp>
        <p:nvSpPr>
          <p:cNvPr id="3" name="Content Placeholder 2"/>
          <p:cNvSpPr>
            <a:spLocks noGrp="1"/>
          </p:cNvSpPr>
          <p:nvPr>
            <p:ph idx="1"/>
          </p:nvPr>
        </p:nvSpPr>
        <p:spPr>
          <a:xfrm>
            <a:off x="533400" y="986607"/>
            <a:ext cx="9372600" cy="5642793"/>
          </a:xfrm>
        </p:spPr>
        <p:txBody>
          <a:bodyPr/>
          <a:lstStyle/>
          <a:p>
            <a:pPr marL="0" indent="0">
              <a:buNone/>
            </a:pPr>
            <a:r>
              <a:rPr lang="id-ID" dirty="0"/>
              <a:t>a. Nafsu  Ammārah, dengan  ciri-ciri:  sombong,  iri-dengki, dendam, menuruti nafsu, serakah, jor-joran, suka marah, membenci, tidak mengetahui kewajiban, akhirnya gelap tidak mengenali Tuhan.</a:t>
            </a:r>
          </a:p>
          <a:p>
            <a:pPr marL="0" indent="0">
              <a:buNone/>
            </a:pPr>
            <a:r>
              <a:rPr lang="id-ID" dirty="0"/>
              <a:t>b.   Nafsu   Lawwāmah,   dengan_ciri-ciri:   enggan,   cuek,   suka memuji diri, pamer, dusta, mencari aib orang, suka menyakiti,</a:t>
            </a:r>
          </a:p>
          <a:p>
            <a:pPr marL="0" indent="0">
              <a:buNone/>
            </a:pPr>
            <a:r>
              <a:rPr lang="id-ID" dirty="0"/>
              <a:t>dan pura-pura tidak mengetahui kewajiban.</a:t>
            </a:r>
          </a:p>
        </p:txBody>
      </p:sp>
    </p:spTree>
    <p:extLst>
      <p:ext uri="{BB962C8B-B14F-4D97-AF65-F5344CB8AC3E}">
        <p14:creationId xmlns:p14="http://schemas.microsoft.com/office/powerpoint/2010/main" val="189578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372600" cy="618183"/>
          </a:xfrm>
        </p:spPr>
        <p:txBody>
          <a:bodyPr>
            <a:normAutofit fontScale="90000"/>
          </a:bodyPr>
          <a:lstStyle/>
          <a:p>
            <a:endParaRPr lang="id-ID" dirty="0"/>
          </a:p>
        </p:txBody>
      </p:sp>
      <p:sp>
        <p:nvSpPr>
          <p:cNvPr id="3" name="Content Placeholder 2"/>
          <p:cNvSpPr>
            <a:spLocks noGrp="1"/>
          </p:cNvSpPr>
          <p:nvPr>
            <p:ph idx="1"/>
          </p:nvPr>
        </p:nvSpPr>
        <p:spPr>
          <a:xfrm>
            <a:off x="533400" y="986607"/>
            <a:ext cx="9372600" cy="5642793"/>
          </a:xfrm>
        </p:spPr>
        <p:txBody>
          <a:bodyPr/>
          <a:lstStyle/>
          <a:p>
            <a:pPr marL="0" indent="0">
              <a:buNone/>
            </a:pPr>
            <a:r>
              <a:rPr lang="id-ID" sz="2800" dirty="0"/>
              <a:t>c.   Nafsu Mulhimah, dengan ciri-ciri: suka sedekah, sederhana, menerima apa adanya, belas kasih, lemah lembut, tobat, sabar, tahan menghadapi kesulitan, dan siap menanggung betapa beratnya menjalankan kewajiban.</a:t>
            </a:r>
          </a:p>
          <a:p>
            <a:pPr marL="0" indent="0">
              <a:buNone/>
            </a:pPr>
            <a:r>
              <a:rPr lang="id-ID" sz="2800" dirty="0"/>
              <a:t>d.   Nafsu Muthma`innah, dengan ciri-ciri: suka beribadah, suka bersedekah, mensyukuri nikmat dengan memperbanyak amal, bertawakal, rida dengan ketentuan Allah, dan takut kepada Allah.  Nafsu tangga  ke-4  inilah  start  awal  bagi  orang-orang yang berkehendak kembali kepada Tuhan (masuk surga-Nya). Setelah mencapai tangga ini pun masih harus terus meningkat hingga tangga nafsu tertinggi, nafsu kāmilah (insan kamil).</a:t>
            </a:r>
          </a:p>
          <a:p>
            <a:pPr marL="0" indent="0">
              <a:buNone/>
            </a:pPr>
            <a:endParaRPr lang="id-ID" dirty="0"/>
          </a:p>
        </p:txBody>
      </p:sp>
    </p:spTree>
    <p:extLst>
      <p:ext uri="{BB962C8B-B14F-4D97-AF65-F5344CB8AC3E}">
        <p14:creationId xmlns:p14="http://schemas.microsoft.com/office/powerpoint/2010/main" val="2885949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9372600" cy="618183"/>
          </a:xfrm>
        </p:spPr>
        <p:txBody>
          <a:bodyPr>
            <a:normAutofit fontScale="90000"/>
          </a:bodyPr>
          <a:lstStyle/>
          <a:p>
            <a:endParaRPr lang="id-ID" dirty="0"/>
          </a:p>
        </p:txBody>
      </p:sp>
      <p:sp>
        <p:nvSpPr>
          <p:cNvPr id="3" name="Content Placeholder 2"/>
          <p:cNvSpPr>
            <a:spLocks noGrp="1"/>
          </p:cNvSpPr>
          <p:nvPr>
            <p:ph idx="1"/>
          </p:nvPr>
        </p:nvSpPr>
        <p:spPr>
          <a:xfrm>
            <a:off x="533400" y="986607"/>
            <a:ext cx="9372600" cy="5642793"/>
          </a:xfrm>
        </p:spPr>
        <p:txBody>
          <a:bodyPr/>
          <a:lstStyle/>
          <a:p>
            <a:pPr marL="0" indent="0">
              <a:buNone/>
            </a:pPr>
            <a:r>
              <a:rPr lang="id-ID" dirty="0"/>
              <a:t>e.   </a:t>
            </a:r>
            <a:r>
              <a:rPr lang="id-ID" sz="2800" dirty="0"/>
              <a:t>Nafsu Rādhiyah, dengan ciri-ciri: pribadi yang mulia, zuhud, ikhlas, wira’i, riyādhah, dan menepati janji.</a:t>
            </a:r>
          </a:p>
          <a:p>
            <a:pPr marL="0" indent="0">
              <a:buNone/>
            </a:pPr>
            <a:r>
              <a:rPr lang="id-ID" sz="2800" dirty="0"/>
              <a:t>f.    Nafsu  Mardhiyyah,  dengan  ciri-ciri:  bagusnya  budi  pekerti, bersih dari segala dosa makhluk, rela menghilangkan kegelapannya makhluk, dan senang mengajak serta memberikan penerangan kepada roh-nya makhluk.</a:t>
            </a:r>
          </a:p>
          <a:p>
            <a:pPr marL="0" indent="0">
              <a:buNone/>
            </a:pPr>
            <a:r>
              <a:rPr lang="id-ID" sz="2800" dirty="0"/>
              <a:t>g.   Nafsu Kāmilah, dengan ciri-ciri dianugerahi: ’Ilmul-yaqīn, ’ainul-yaqīn, dan ḫaqqul-yaqīn. Orang yang sudah mencapai tangga nafsu tertinggi ini matanya akan terang benderang sehingga bisa melihat sesuatu yang tidak bisa dilihat oleh orang-orang yang memiliki nafsu di bawahnya, terlebih-lebih lagi orang- orang umum.</a:t>
            </a:r>
          </a:p>
          <a:p>
            <a:endParaRPr lang="id-ID" dirty="0"/>
          </a:p>
        </p:txBody>
      </p:sp>
    </p:spTree>
    <p:extLst>
      <p:ext uri="{BB962C8B-B14F-4D97-AF65-F5344CB8AC3E}">
        <p14:creationId xmlns:p14="http://schemas.microsoft.com/office/powerpoint/2010/main" val="6351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67718" y="354192"/>
            <a:ext cx="9615038" cy="6881453"/>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7845" y="1066735"/>
            <a:ext cx="2909238" cy="5456367"/>
          </a:xfrm>
        </p:spPr>
        <p:txBody>
          <a:bodyPr>
            <a:normAutofit/>
          </a:bodyPr>
          <a:lstStyle/>
          <a:p>
            <a:pPr algn="r"/>
            <a:r>
              <a:rPr lang="en-US" sz="3000">
                <a:solidFill>
                  <a:schemeClr val="accent1"/>
                </a:solidFill>
              </a:rPr>
              <a:t>Menggali Sumber Teologis, Historis, dan Filosofis tentang Iman, Islam, dan Ihsan sebagai Pilar Agama Islam</a:t>
            </a:r>
            <a:r>
              <a:rPr lang="id-ID" sz="3000">
                <a:solidFill>
                  <a:schemeClr val="accent1"/>
                </a:solidFill>
              </a:rPr>
              <a:t/>
            </a:r>
            <a:br>
              <a:rPr lang="id-ID" sz="3000">
                <a:solidFill>
                  <a:schemeClr val="accent1"/>
                </a:solidFill>
              </a:rPr>
            </a:br>
            <a:r>
              <a:rPr lang="en-US" sz="3000">
                <a:solidFill>
                  <a:schemeClr val="accent1"/>
                </a:solidFill>
              </a:rPr>
              <a:t> </a:t>
            </a:r>
            <a:r>
              <a:rPr lang="id-ID" sz="3000">
                <a:solidFill>
                  <a:schemeClr val="accent1"/>
                </a:solidFill>
              </a:rPr>
              <a:t/>
            </a:r>
            <a:br>
              <a:rPr lang="id-ID" sz="3000">
                <a:solidFill>
                  <a:schemeClr val="accent1"/>
                </a:solidFill>
              </a:rPr>
            </a:br>
            <a:endParaRPr lang="id-ID" sz="3000">
              <a:solidFill>
                <a:schemeClr val="accent1"/>
              </a:solidFill>
            </a:endParaRPr>
          </a:p>
        </p:txBody>
      </p:sp>
      <p:cxnSp>
        <p:nvCxnSpPr>
          <p:cNvPr id="16"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74943" y="2276951"/>
            <a:ext cx="0" cy="303593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42804" y="1066735"/>
            <a:ext cx="5309825" cy="5456367"/>
          </a:xfrm>
        </p:spPr>
        <p:txBody>
          <a:bodyPr anchor="ctr">
            <a:normAutofit/>
          </a:bodyPr>
          <a:lstStyle/>
          <a:p>
            <a:r>
              <a:rPr lang="en-US" sz="2300"/>
              <a:t>Berdasarkan hadis yang diriwayatkan Umar bin Khattab r.a. di  atas  kaum  muslimin  menetapkan  adanya  tiga  unsur  penting dalam agama Islam, yakni iman, Islam, dan ihsan sebagai satu kesatuan yang utuh. Pada periode berikutnya, para ulama mengembangkan imu-ilmu Islam untuk memahami ketiga unsur tersebut.</a:t>
            </a:r>
            <a:endParaRPr lang="id-ID" sz="2300"/>
          </a:p>
          <a:p>
            <a:endParaRPr lang="id-ID" sz="2300"/>
          </a:p>
        </p:txBody>
      </p:sp>
    </p:spTree>
    <p:extLst>
      <p:ext uri="{BB962C8B-B14F-4D97-AF65-F5344CB8AC3E}">
        <p14:creationId xmlns:p14="http://schemas.microsoft.com/office/powerpoint/2010/main" val="333484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4C3103B-AE2E-41DA-8805-65F1A948F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150475" cy="7589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46763"/>
            <a:ext cx="6314567" cy="4338529"/>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3" name="Content Placeholder 2"/>
          <p:cNvSpPr>
            <a:spLocks noGrp="1"/>
          </p:cNvSpPr>
          <p:nvPr>
            <p:ph idx="1"/>
          </p:nvPr>
        </p:nvSpPr>
        <p:spPr>
          <a:xfrm>
            <a:off x="466726" y="860186"/>
            <a:ext cx="6332042" cy="5743045"/>
          </a:xfrm>
        </p:spPr>
        <p:txBody>
          <a:bodyPr anchor="ctr">
            <a:normAutofit/>
          </a:bodyPr>
          <a:lstStyle/>
          <a:p>
            <a:pPr marL="0" indent="0" algn="just">
              <a:buNone/>
            </a:pPr>
            <a:r>
              <a:rPr lang="en-US" sz="3200" dirty="0" err="1"/>
              <a:t>Kaum</a:t>
            </a:r>
            <a:r>
              <a:rPr lang="en-US" sz="3200" dirty="0"/>
              <a:t>   </a:t>
            </a:r>
            <a:r>
              <a:rPr lang="en-US" sz="3200" dirty="0" err="1"/>
              <a:t>muslimin</a:t>
            </a:r>
            <a:r>
              <a:rPr lang="en-US" sz="3200" dirty="0"/>
              <a:t>   Indonesia   </a:t>
            </a:r>
            <a:r>
              <a:rPr lang="en-US" sz="3200" dirty="0" err="1"/>
              <a:t>lebih</a:t>
            </a:r>
            <a:r>
              <a:rPr lang="en-US" sz="3200" dirty="0"/>
              <a:t>   </a:t>
            </a:r>
            <a:r>
              <a:rPr lang="en-US" sz="3200" dirty="0" err="1"/>
              <a:t>familier</a:t>
            </a:r>
            <a:r>
              <a:rPr lang="en-US" sz="3200" dirty="0"/>
              <a:t>   </a:t>
            </a:r>
            <a:r>
              <a:rPr lang="en-US" sz="3200" dirty="0" err="1"/>
              <a:t>dengan</a:t>
            </a:r>
            <a:r>
              <a:rPr lang="en-US" sz="3200" dirty="0"/>
              <a:t>   </a:t>
            </a:r>
            <a:r>
              <a:rPr lang="en-US" sz="3200" dirty="0" err="1"/>
              <a:t>istilah</a:t>
            </a:r>
            <a:r>
              <a:rPr lang="en-US" sz="3200" dirty="0"/>
              <a:t> </a:t>
            </a:r>
            <a:r>
              <a:rPr lang="en-US" sz="3200" dirty="0" err="1">
                <a:solidFill>
                  <a:srgbClr val="FF0000"/>
                </a:solidFill>
              </a:rPr>
              <a:t>akidah</a:t>
            </a:r>
            <a:r>
              <a:rPr lang="en-US" sz="3200" dirty="0">
                <a:solidFill>
                  <a:srgbClr val="FF0000"/>
                </a:solidFill>
              </a:rPr>
              <a:t>,  </a:t>
            </a:r>
            <a:r>
              <a:rPr lang="en-US" sz="3200" dirty="0" err="1">
                <a:solidFill>
                  <a:srgbClr val="FF0000"/>
                </a:solidFill>
              </a:rPr>
              <a:t>syariat</a:t>
            </a:r>
            <a:r>
              <a:rPr lang="en-US" sz="3200" dirty="0">
                <a:solidFill>
                  <a:srgbClr val="FF0000"/>
                </a:solidFill>
              </a:rPr>
              <a:t>,  dan  </a:t>
            </a:r>
            <a:r>
              <a:rPr lang="en-US" sz="3200" dirty="0" err="1">
                <a:solidFill>
                  <a:srgbClr val="FF0000"/>
                </a:solidFill>
              </a:rPr>
              <a:t>akhlak</a:t>
            </a:r>
            <a:r>
              <a:rPr lang="en-US" sz="3200" dirty="0">
                <a:solidFill>
                  <a:srgbClr val="FF0000"/>
                </a:solidFill>
              </a:rPr>
              <a:t>  </a:t>
            </a:r>
            <a:r>
              <a:rPr lang="en-US" sz="3200" dirty="0" err="1">
                <a:solidFill>
                  <a:srgbClr val="FF0000"/>
                </a:solidFill>
              </a:rPr>
              <a:t>sebagai</a:t>
            </a:r>
            <a:r>
              <a:rPr lang="en-US" sz="3200" dirty="0">
                <a:solidFill>
                  <a:srgbClr val="FF0000"/>
                </a:solidFill>
              </a:rPr>
              <a:t>  </a:t>
            </a:r>
            <a:r>
              <a:rPr lang="en-US" sz="3200" dirty="0" err="1">
                <a:solidFill>
                  <a:srgbClr val="FF0000"/>
                </a:solidFill>
              </a:rPr>
              <a:t>tiga</a:t>
            </a:r>
            <a:r>
              <a:rPr lang="en-US" sz="3200" dirty="0">
                <a:solidFill>
                  <a:srgbClr val="FF0000"/>
                </a:solidFill>
              </a:rPr>
              <a:t>  </a:t>
            </a:r>
            <a:r>
              <a:rPr lang="en-US" sz="3200" dirty="0" err="1">
                <a:solidFill>
                  <a:srgbClr val="FF0000"/>
                </a:solidFill>
              </a:rPr>
              <a:t>unsur</a:t>
            </a:r>
            <a:r>
              <a:rPr lang="en-US" sz="3200" dirty="0">
                <a:solidFill>
                  <a:srgbClr val="FF0000"/>
                </a:solidFill>
              </a:rPr>
              <a:t>  </a:t>
            </a:r>
            <a:r>
              <a:rPr lang="en-US" sz="3200" dirty="0" err="1">
                <a:solidFill>
                  <a:srgbClr val="FF0000"/>
                </a:solidFill>
              </a:rPr>
              <a:t>atau</a:t>
            </a:r>
            <a:r>
              <a:rPr lang="en-US" sz="3200" dirty="0">
                <a:solidFill>
                  <a:srgbClr val="FF0000"/>
                </a:solidFill>
              </a:rPr>
              <a:t>  </a:t>
            </a:r>
            <a:r>
              <a:rPr lang="en-US" sz="3200" dirty="0" err="1">
                <a:solidFill>
                  <a:srgbClr val="FF0000"/>
                </a:solidFill>
              </a:rPr>
              <a:t>komponen</a:t>
            </a:r>
            <a:r>
              <a:rPr lang="en-US" sz="3200" dirty="0">
                <a:solidFill>
                  <a:srgbClr val="FF0000"/>
                </a:solidFill>
              </a:rPr>
              <a:t> </a:t>
            </a:r>
            <a:r>
              <a:rPr lang="en-US" sz="3200" dirty="0" err="1">
                <a:solidFill>
                  <a:srgbClr val="FF0000"/>
                </a:solidFill>
              </a:rPr>
              <a:t>pokok</a:t>
            </a:r>
            <a:r>
              <a:rPr lang="en-US" sz="3200" dirty="0">
                <a:solidFill>
                  <a:srgbClr val="FF0000"/>
                </a:solidFill>
              </a:rPr>
              <a:t> </a:t>
            </a:r>
            <a:r>
              <a:rPr lang="en-US" sz="3200" dirty="0" err="1">
                <a:solidFill>
                  <a:srgbClr val="FF0000"/>
                </a:solidFill>
              </a:rPr>
              <a:t>ajaran</a:t>
            </a:r>
            <a:r>
              <a:rPr lang="en-US" sz="3200" dirty="0">
                <a:solidFill>
                  <a:srgbClr val="FF0000"/>
                </a:solidFill>
              </a:rPr>
              <a:t> Islam</a:t>
            </a:r>
            <a:r>
              <a:rPr lang="en-US" sz="3200" dirty="0"/>
              <a:t>. </a:t>
            </a:r>
            <a:r>
              <a:rPr lang="en-US" sz="3200" dirty="0" err="1"/>
              <a:t>Akidah</a:t>
            </a:r>
            <a:r>
              <a:rPr lang="en-US" sz="3200" dirty="0"/>
              <a:t> </a:t>
            </a:r>
            <a:r>
              <a:rPr lang="en-US" sz="3200" dirty="0" err="1"/>
              <a:t>merupakan</a:t>
            </a:r>
            <a:r>
              <a:rPr lang="en-US" sz="3200" dirty="0"/>
              <a:t> </a:t>
            </a:r>
            <a:r>
              <a:rPr lang="en-US" sz="3200" dirty="0" err="1"/>
              <a:t>cabang</a:t>
            </a:r>
            <a:r>
              <a:rPr lang="en-US" sz="3200" dirty="0"/>
              <a:t> </a:t>
            </a:r>
            <a:r>
              <a:rPr lang="en-US" sz="3200" dirty="0" err="1"/>
              <a:t>ilmu</a:t>
            </a:r>
            <a:r>
              <a:rPr lang="en-US" sz="3200" dirty="0"/>
              <a:t> agama </a:t>
            </a:r>
            <a:r>
              <a:rPr lang="en-US" sz="3200" dirty="0" err="1"/>
              <a:t>untuk</a:t>
            </a:r>
            <a:r>
              <a:rPr lang="en-US" sz="3200" dirty="0"/>
              <a:t> </a:t>
            </a:r>
            <a:r>
              <a:rPr lang="en-US" sz="3200" dirty="0" err="1"/>
              <a:t>memahami</a:t>
            </a:r>
            <a:r>
              <a:rPr lang="en-US" sz="3200" dirty="0"/>
              <a:t> </a:t>
            </a:r>
            <a:r>
              <a:rPr lang="en-US" sz="3200" dirty="0" err="1"/>
              <a:t>pilar</a:t>
            </a:r>
            <a:r>
              <a:rPr lang="en-US" sz="3200" dirty="0"/>
              <a:t> </a:t>
            </a:r>
            <a:r>
              <a:rPr lang="en-US" sz="3200" dirty="0" err="1"/>
              <a:t>iman</a:t>
            </a:r>
            <a:r>
              <a:rPr lang="en-US" sz="3200" dirty="0"/>
              <a:t>; </a:t>
            </a:r>
            <a:r>
              <a:rPr lang="en-US" sz="3200" dirty="0" err="1"/>
              <a:t>syariat</a:t>
            </a:r>
            <a:r>
              <a:rPr lang="en-US" sz="3200" dirty="0"/>
              <a:t> </a:t>
            </a:r>
            <a:r>
              <a:rPr lang="en-US" sz="3200" dirty="0" err="1"/>
              <a:t>merupakan</a:t>
            </a:r>
            <a:r>
              <a:rPr lang="en-US" sz="3200" dirty="0"/>
              <a:t> </a:t>
            </a:r>
            <a:r>
              <a:rPr lang="en-US" sz="3200" dirty="0" err="1"/>
              <a:t>cabang</a:t>
            </a:r>
            <a:r>
              <a:rPr lang="en-US" sz="3200" dirty="0"/>
              <a:t> </a:t>
            </a:r>
            <a:r>
              <a:rPr lang="en-US" sz="3200" dirty="0" err="1"/>
              <a:t>ilmu</a:t>
            </a:r>
            <a:r>
              <a:rPr lang="en-US" sz="3200" dirty="0"/>
              <a:t> agama </a:t>
            </a:r>
            <a:r>
              <a:rPr lang="en-US" sz="3200" dirty="0" err="1"/>
              <a:t>untuk</a:t>
            </a:r>
            <a:r>
              <a:rPr lang="en-US" sz="3200" dirty="0"/>
              <a:t> </a:t>
            </a:r>
            <a:r>
              <a:rPr lang="en-US" sz="3200" dirty="0" err="1"/>
              <a:t>memahami</a:t>
            </a:r>
            <a:r>
              <a:rPr lang="en-US" sz="3200" dirty="0"/>
              <a:t> </a:t>
            </a:r>
            <a:r>
              <a:rPr lang="en-US" sz="3200" dirty="0" err="1"/>
              <a:t>pilar</a:t>
            </a:r>
            <a:r>
              <a:rPr lang="en-US" sz="3200" dirty="0"/>
              <a:t> Islam; dan </a:t>
            </a:r>
            <a:r>
              <a:rPr lang="en-US" sz="3200" dirty="0" err="1"/>
              <a:t>akhlak</a:t>
            </a:r>
            <a:r>
              <a:rPr lang="en-US" sz="3200" dirty="0"/>
              <a:t> </a:t>
            </a:r>
            <a:r>
              <a:rPr lang="en-US" sz="3200" dirty="0" err="1"/>
              <a:t>merupakan</a:t>
            </a:r>
            <a:r>
              <a:rPr lang="en-US" sz="3200" dirty="0"/>
              <a:t> </a:t>
            </a:r>
            <a:r>
              <a:rPr lang="en-US" sz="3200" dirty="0" err="1"/>
              <a:t>cabang</a:t>
            </a:r>
            <a:r>
              <a:rPr lang="en-US" sz="3200" dirty="0"/>
              <a:t> </a:t>
            </a:r>
            <a:r>
              <a:rPr lang="en-US" sz="3200" dirty="0" err="1"/>
              <a:t>ilmu</a:t>
            </a:r>
            <a:r>
              <a:rPr lang="en-US" sz="3200" dirty="0"/>
              <a:t> agama </a:t>
            </a:r>
            <a:r>
              <a:rPr lang="en-US" sz="3200" dirty="0" err="1"/>
              <a:t>untuk</a:t>
            </a:r>
            <a:r>
              <a:rPr lang="en-US" sz="3200" dirty="0"/>
              <a:t> </a:t>
            </a:r>
            <a:r>
              <a:rPr lang="en-US" sz="3200" dirty="0" err="1"/>
              <a:t>memahami</a:t>
            </a:r>
            <a:r>
              <a:rPr lang="en-US" sz="3200" dirty="0"/>
              <a:t> </a:t>
            </a:r>
            <a:r>
              <a:rPr lang="en-US" sz="3200" dirty="0" err="1"/>
              <a:t>pilar</a:t>
            </a:r>
            <a:r>
              <a:rPr lang="en-US" sz="3200" dirty="0"/>
              <a:t> </a:t>
            </a:r>
            <a:r>
              <a:rPr lang="en-US" sz="3200" dirty="0" err="1"/>
              <a:t>ihsan</a:t>
            </a:r>
            <a:r>
              <a:rPr lang="en-US" sz="3200" dirty="0"/>
              <a:t>.</a:t>
            </a:r>
            <a:endParaRPr lang="id-ID" sz="3200" dirty="0"/>
          </a:p>
        </p:txBody>
      </p:sp>
      <p:sp>
        <p:nvSpPr>
          <p:cNvPr id="12" name="Oval 11">
            <a:extLst>
              <a:ext uri="{FF2B5EF4-FFF2-40B4-BE49-F238E27FC236}">
                <a16:creationId xmlns:a16="http://schemas.microsoft.com/office/drawing/2014/main" xmlns="" id="{CB1340FC-C4E2-4CD5-9BCA-7A022E8B4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8767" y="1313998"/>
            <a:ext cx="2867506" cy="2858835"/>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4" name="Straight Connector 13">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50997" y="4836413"/>
            <a:ext cx="1027735"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86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6056" y="0"/>
            <a:ext cx="9558109" cy="304781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0150475" cy="7589837"/>
          </a:xfrm>
          <a:prstGeom prst="rect">
            <a:avLst/>
          </a:prstGeom>
        </p:spPr>
      </p:pic>
      <p:sp>
        <p:nvSpPr>
          <p:cNvPr id="2" name="Title 1"/>
          <p:cNvSpPr>
            <a:spLocks noGrp="1"/>
          </p:cNvSpPr>
          <p:nvPr>
            <p:ph type="title"/>
          </p:nvPr>
        </p:nvSpPr>
        <p:spPr>
          <a:xfrm>
            <a:off x="981767" y="914897"/>
            <a:ext cx="8186940" cy="1467018"/>
          </a:xfrm>
        </p:spPr>
        <p:txBody>
          <a:bodyPr>
            <a:normAutofit/>
          </a:bodyPr>
          <a:lstStyle/>
          <a:p>
            <a:pPr algn="ctr"/>
            <a:r>
              <a:rPr lang="id-ID" sz="3800">
                <a:solidFill>
                  <a:srgbClr val="FFFFFF"/>
                </a:solidFill>
              </a:rPr>
              <a:t>Hubungan Iman, Islam, dan Ihsan</a:t>
            </a:r>
          </a:p>
        </p:txBody>
      </p:sp>
      <p:sp>
        <p:nvSpPr>
          <p:cNvPr id="5" name="Rectangle 1"/>
          <p:cNvSpPr>
            <a:spLocks noChangeArrowheads="1"/>
          </p:cNvSpPr>
          <p:nvPr/>
        </p:nvSpPr>
        <p:spPr bwMode="auto">
          <a:xfrm>
            <a:off x="0" y="-622730"/>
            <a:ext cx="2089722" cy="17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6464" tIns="990288" rIns="1002984" bIns="177744" numCol="1" anchor="ctr" anchorCtr="0" compatLnSpc="1">
            <a:prstTxWarp prst="textNoShape">
              <a:avLst/>
            </a:prstTxWarp>
            <a:spAutoFit/>
          </a:bodyPr>
          <a:lstStyle/>
          <a:p>
            <a:pPr marL="0" marR="0" lvl="0" indent="0" algn="l" defTabSz="914400" rtl="0" eaLnBrk="1" fontAlgn="base" latinLnBrk="0" hangingPunct="1">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rPr>
              <a:t/>
            </a:r>
            <a:br>
              <a:rPr kumimoji="0" 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rPr>
            </a:br>
            <a:endParaRPr kumimoji="0" lang="en-US" sz="2400" b="0" i="0" u="none" strike="noStrike" cap="none" normalizeH="0" baseline="0">
              <a:ln>
                <a:noFill/>
              </a:ln>
              <a:solidFill>
                <a:schemeClr val="tx1"/>
              </a:solidFill>
              <a:effectLst/>
              <a:latin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7442284"/>
              </p:ext>
            </p:extLst>
          </p:nvPr>
        </p:nvGraphicFramePr>
        <p:xfrm>
          <a:off x="862790" y="3328277"/>
          <a:ext cx="8460919" cy="3500141"/>
        </p:xfrm>
        <a:graphic>
          <a:graphicData uri="http://schemas.openxmlformats.org/drawingml/2006/table">
            <a:tbl>
              <a:tblPr firstRow="1" firstCol="1" lastRow="1" lastCol="1" bandRow="1" bandCol="1"/>
              <a:tblGrid>
                <a:gridCol w="893227">
                  <a:extLst>
                    <a:ext uri="{9D8B030D-6E8A-4147-A177-3AD203B41FA5}">
                      <a16:colId xmlns:a16="http://schemas.microsoft.com/office/drawing/2014/main" xmlns="" val="20000"/>
                    </a:ext>
                  </a:extLst>
                </a:gridCol>
                <a:gridCol w="2173420">
                  <a:extLst>
                    <a:ext uri="{9D8B030D-6E8A-4147-A177-3AD203B41FA5}">
                      <a16:colId xmlns:a16="http://schemas.microsoft.com/office/drawing/2014/main" xmlns="" val="20001"/>
                    </a:ext>
                  </a:extLst>
                </a:gridCol>
                <a:gridCol w="1993999">
                  <a:extLst>
                    <a:ext uri="{9D8B030D-6E8A-4147-A177-3AD203B41FA5}">
                      <a16:colId xmlns:a16="http://schemas.microsoft.com/office/drawing/2014/main" xmlns="" val="20002"/>
                    </a:ext>
                  </a:extLst>
                </a:gridCol>
                <a:gridCol w="3400273">
                  <a:extLst>
                    <a:ext uri="{9D8B030D-6E8A-4147-A177-3AD203B41FA5}">
                      <a16:colId xmlns:a16="http://schemas.microsoft.com/office/drawing/2014/main" xmlns="" val="20003"/>
                    </a:ext>
                  </a:extLst>
                </a:gridCol>
              </a:tblGrid>
              <a:tr h="472814">
                <a:tc>
                  <a:txBody>
                    <a:bodyPr/>
                    <a:lstStyle/>
                    <a:p>
                      <a:pPr marL="101600">
                        <a:spcBef>
                          <a:spcPts val="415"/>
                        </a:spcBef>
                        <a:spcAft>
                          <a:spcPts val="0"/>
                        </a:spcAft>
                      </a:pPr>
                      <a:r>
                        <a:rPr lang="en-US" sz="2700" dirty="0">
                          <a:effectLst/>
                          <a:latin typeface="Arial" panose="020B0604020202020204" pitchFamily="34" charset="0"/>
                          <a:ea typeface="Arial" panose="020B0604020202020204" pitchFamily="34" charset="0"/>
                        </a:rPr>
                        <a:t>No.</a:t>
                      </a:r>
                      <a:endParaRPr lang="id-ID" sz="2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7825">
                        <a:spcBef>
                          <a:spcPts val="415"/>
                        </a:spcBef>
                        <a:spcAft>
                          <a:spcPts val="0"/>
                        </a:spcAft>
                      </a:pPr>
                      <a:r>
                        <a:rPr lang="en-US" sz="2700">
                          <a:effectLst/>
                          <a:latin typeface="Arial" panose="020B0604020202020204" pitchFamily="34" charset="0"/>
                          <a:ea typeface="Arial" panose="020B0604020202020204" pitchFamily="34" charset="0"/>
                        </a:rPr>
                        <a:t>U</a:t>
                      </a:r>
                      <a:r>
                        <a:rPr lang="en-US" sz="2700" spc="5">
                          <a:effectLst/>
                          <a:latin typeface="Arial" panose="020B0604020202020204" pitchFamily="34" charset="0"/>
                          <a:ea typeface="Arial" panose="020B0604020202020204" pitchFamily="34" charset="0"/>
                        </a:rPr>
                        <a:t>n</a:t>
                      </a:r>
                      <a:r>
                        <a:rPr lang="en-US" sz="2700">
                          <a:effectLst/>
                          <a:latin typeface="Arial" panose="020B0604020202020204" pitchFamily="34" charset="0"/>
                          <a:ea typeface="Arial" panose="020B0604020202020204" pitchFamily="34" charset="0"/>
                        </a:rPr>
                        <a:t>s</a:t>
                      </a:r>
                      <a:r>
                        <a:rPr lang="en-US" sz="2700" spc="5">
                          <a:effectLst/>
                          <a:latin typeface="Arial" panose="020B0604020202020204" pitchFamily="34" charset="0"/>
                          <a:ea typeface="Arial" panose="020B0604020202020204" pitchFamily="34" charset="0"/>
                        </a:rPr>
                        <a:t>u</a:t>
                      </a:r>
                      <a:r>
                        <a:rPr lang="en-US" sz="2700">
                          <a:effectLst/>
                          <a:latin typeface="Arial" panose="020B0604020202020204" pitchFamily="34" charset="0"/>
                          <a:ea typeface="Arial" panose="020B0604020202020204" pitchFamily="34" charset="0"/>
                        </a:rPr>
                        <a:t>r</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4650" marR="372745" algn="ctr">
                        <a:spcBef>
                          <a:spcPts val="415"/>
                        </a:spcBef>
                        <a:spcAft>
                          <a:spcPts val="0"/>
                        </a:spcAft>
                      </a:pPr>
                      <a:r>
                        <a:rPr lang="en-US" sz="2700">
                          <a:effectLst/>
                          <a:latin typeface="Arial" panose="020B0604020202020204" pitchFamily="34" charset="0"/>
                          <a:ea typeface="Arial" panose="020B0604020202020204" pitchFamily="34" charset="0"/>
                        </a:rPr>
                        <a:t>Il</a:t>
                      </a:r>
                      <a:r>
                        <a:rPr lang="en-US" sz="2700" spc="5">
                          <a:effectLst/>
                          <a:latin typeface="Arial" panose="020B0604020202020204" pitchFamily="34" charset="0"/>
                          <a:ea typeface="Arial" panose="020B0604020202020204" pitchFamily="34" charset="0"/>
                        </a:rPr>
                        <a:t>m</a:t>
                      </a:r>
                      <a:r>
                        <a:rPr lang="en-US" sz="2700">
                          <a:effectLst/>
                          <a:latin typeface="Arial" panose="020B0604020202020204" pitchFamily="34" charset="0"/>
                          <a:ea typeface="Arial" panose="020B0604020202020204" pitchFamily="34" charset="0"/>
                        </a:rPr>
                        <a:t>u</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635">
                        <a:spcBef>
                          <a:spcPts val="415"/>
                        </a:spcBef>
                        <a:spcAft>
                          <a:spcPts val="0"/>
                        </a:spcAft>
                      </a:pPr>
                      <a:r>
                        <a:rPr lang="en-US" sz="2700" dirty="0" err="1">
                          <a:effectLst/>
                          <a:latin typeface="Arial" panose="020B0604020202020204" pitchFamily="34" charset="0"/>
                          <a:ea typeface="Arial" panose="020B0604020202020204" pitchFamily="34" charset="0"/>
                        </a:rPr>
                        <a:t>O</a:t>
                      </a:r>
                      <a:r>
                        <a:rPr lang="en-US" sz="2700" spc="5" dirty="0" err="1">
                          <a:effectLst/>
                          <a:latin typeface="Arial" panose="020B0604020202020204" pitchFamily="34" charset="0"/>
                          <a:ea typeface="Arial" panose="020B0604020202020204" pitchFamily="34" charset="0"/>
                        </a:rPr>
                        <a:t>b</a:t>
                      </a:r>
                      <a:r>
                        <a:rPr lang="en-US" sz="2700" dirty="0" err="1">
                          <a:effectLst/>
                          <a:latin typeface="Arial" panose="020B0604020202020204" pitchFamily="34" charset="0"/>
                          <a:ea typeface="Arial" panose="020B0604020202020204" pitchFamily="34" charset="0"/>
                        </a:rPr>
                        <a:t>jek</a:t>
                      </a:r>
                      <a:r>
                        <a:rPr lang="en-US" sz="2700" spc="5" dirty="0">
                          <a:effectLst/>
                          <a:latin typeface="Arial" panose="020B0604020202020204" pitchFamily="34" charset="0"/>
                          <a:ea typeface="Arial" panose="020B0604020202020204" pitchFamily="34" charset="0"/>
                        </a:rPr>
                        <a:t> </a:t>
                      </a:r>
                      <a:r>
                        <a:rPr lang="en-US" sz="2700" spc="-10" dirty="0">
                          <a:effectLst/>
                          <a:latin typeface="Arial" panose="020B0604020202020204" pitchFamily="34" charset="0"/>
                          <a:ea typeface="Arial" panose="020B0604020202020204" pitchFamily="34" charset="0"/>
                        </a:rPr>
                        <a:t>K</a:t>
                      </a:r>
                      <a:r>
                        <a:rPr lang="en-US" sz="2700" spc="5" dirty="0">
                          <a:effectLst/>
                          <a:latin typeface="Arial" panose="020B0604020202020204" pitchFamily="34" charset="0"/>
                          <a:ea typeface="Arial" panose="020B0604020202020204" pitchFamily="34" charset="0"/>
                        </a:rPr>
                        <a:t>a</a:t>
                      </a:r>
                      <a:r>
                        <a:rPr lang="en-US" sz="2700" dirty="0">
                          <a:effectLst/>
                          <a:latin typeface="Arial" panose="020B0604020202020204" pitchFamily="34" charset="0"/>
                          <a:ea typeface="Arial" panose="020B0604020202020204" pitchFamily="34" charset="0"/>
                        </a:rPr>
                        <a:t>j</a:t>
                      </a:r>
                      <a:r>
                        <a:rPr lang="en-US" sz="2700" spc="-5" dirty="0">
                          <a:effectLst/>
                          <a:latin typeface="Arial" panose="020B0604020202020204" pitchFamily="34" charset="0"/>
                          <a:ea typeface="Arial" panose="020B0604020202020204" pitchFamily="34" charset="0"/>
                        </a:rPr>
                        <a:t>i</a:t>
                      </a:r>
                      <a:r>
                        <a:rPr lang="en-US" sz="2700" spc="5" dirty="0">
                          <a:effectLst/>
                          <a:latin typeface="Arial" panose="020B0604020202020204" pitchFamily="34" charset="0"/>
                          <a:ea typeface="Arial" panose="020B0604020202020204" pitchFamily="34" charset="0"/>
                        </a:rPr>
                        <a:t>a</a:t>
                      </a:r>
                      <a:r>
                        <a:rPr lang="en-US" sz="2700" dirty="0">
                          <a:effectLst/>
                          <a:latin typeface="Arial" panose="020B0604020202020204" pitchFamily="34" charset="0"/>
                          <a:ea typeface="Arial" panose="020B0604020202020204" pitchFamily="34" charset="0"/>
                        </a:rPr>
                        <a:t>n</a:t>
                      </a:r>
                      <a:endParaRPr lang="id-ID" sz="2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2814">
                <a:tc>
                  <a:txBody>
                    <a:bodyPr/>
                    <a:lstStyle/>
                    <a:p>
                      <a:pPr marL="133985" marR="133350" algn="ctr">
                        <a:spcBef>
                          <a:spcPts val="415"/>
                        </a:spcBef>
                        <a:spcAft>
                          <a:spcPts val="0"/>
                        </a:spcAft>
                      </a:pPr>
                      <a:r>
                        <a:rPr lang="en-US" sz="2700" spc="5">
                          <a:effectLst/>
                          <a:latin typeface="Arial" panose="020B0604020202020204" pitchFamily="34" charset="0"/>
                          <a:ea typeface="Arial" panose="020B0604020202020204" pitchFamily="34" charset="0"/>
                        </a:rPr>
                        <a:t>1.</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4650" marR="375920" algn="ctr">
                        <a:spcBef>
                          <a:spcPts val="415"/>
                        </a:spcBef>
                        <a:spcAft>
                          <a:spcPts val="0"/>
                        </a:spcAft>
                      </a:pPr>
                      <a:r>
                        <a:rPr lang="en-US" sz="2700">
                          <a:effectLst/>
                          <a:latin typeface="Arial" panose="020B0604020202020204" pitchFamily="34" charset="0"/>
                          <a:ea typeface="Arial" panose="020B0604020202020204" pitchFamily="34" charset="0"/>
                        </a:rPr>
                        <a:t>Isl</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m</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135">
                        <a:spcBef>
                          <a:spcPts val="415"/>
                        </a:spcBef>
                        <a:spcAft>
                          <a:spcPts val="0"/>
                        </a:spcAft>
                      </a:pPr>
                      <a:r>
                        <a:rPr lang="en-US" sz="2700">
                          <a:effectLst/>
                          <a:latin typeface="Arial" panose="020B0604020202020204" pitchFamily="34" charset="0"/>
                          <a:ea typeface="Arial" panose="020B0604020202020204" pitchFamily="34" charset="0"/>
                        </a:rPr>
                        <a:t>s</a:t>
                      </a:r>
                      <a:r>
                        <a:rPr lang="en-US" sz="2700" spc="-10">
                          <a:effectLst/>
                          <a:latin typeface="Arial" panose="020B0604020202020204" pitchFamily="34" charset="0"/>
                          <a:ea typeface="Arial" panose="020B0604020202020204" pitchFamily="34" charset="0"/>
                        </a:rPr>
                        <a:t>y</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r</a:t>
                      </a:r>
                      <a:r>
                        <a:rPr lang="en-US" sz="2700" spc="-5">
                          <a:effectLst/>
                          <a:latin typeface="Arial" panose="020B0604020202020204" pitchFamily="34" charset="0"/>
                          <a:ea typeface="Arial" panose="020B0604020202020204" pitchFamily="34" charset="0"/>
                        </a:rPr>
                        <a:t>i</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t</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680">
                        <a:spcBef>
                          <a:spcPts val="415"/>
                        </a:spcBef>
                        <a:spcAft>
                          <a:spcPts val="0"/>
                        </a:spcAft>
                      </a:pPr>
                      <a:r>
                        <a:rPr lang="en-US" sz="2700" spc="5">
                          <a:effectLst/>
                          <a:latin typeface="Arial" panose="020B0604020202020204" pitchFamily="34" charset="0"/>
                          <a:ea typeface="Arial" panose="020B0604020202020204" pitchFamily="34" charset="0"/>
                        </a:rPr>
                        <a:t>L</a:t>
                      </a:r>
                      <a:r>
                        <a:rPr lang="en-US" sz="2700">
                          <a:effectLst/>
                          <a:latin typeface="Arial" panose="020B0604020202020204" pitchFamily="34" charset="0"/>
                          <a:ea typeface="Arial" panose="020B0604020202020204" pitchFamily="34" charset="0"/>
                        </a:rPr>
                        <a:t>i</a:t>
                      </a:r>
                      <a:r>
                        <a:rPr lang="en-US" sz="2700" spc="5">
                          <a:effectLst/>
                          <a:latin typeface="Arial" panose="020B0604020202020204" pitchFamily="34" charset="0"/>
                          <a:ea typeface="Arial" panose="020B0604020202020204" pitchFamily="34" charset="0"/>
                        </a:rPr>
                        <a:t>m</a:t>
                      </a:r>
                      <a:r>
                        <a:rPr lang="en-US" sz="2700">
                          <a:effectLst/>
                          <a:latin typeface="Arial" panose="020B0604020202020204" pitchFamily="34" charset="0"/>
                          <a:ea typeface="Arial" panose="020B0604020202020204" pitchFamily="34" charset="0"/>
                        </a:rPr>
                        <a:t>a</a:t>
                      </a:r>
                      <a:r>
                        <a:rPr lang="en-US" sz="2700" spc="5">
                          <a:effectLst/>
                          <a:latin typeface="Arial" panose="020B0604020202020204" pitchFamily="34" charset="0"/>
                          <a:ea typeface="Arial" panose="020B0604020202020204" pitchFamily="34" charset="0"/>
                        </a:rPr>
                        <a:t> </a:t>
                      </a:r>
                      <a:r>
                        <a:rPr lang="en-US" sz="2700" spc="-15">
                          <a:effectLst/>
                          <a:latin typeface="Arial" panose="020B0604020202020204" pitchFamily="34" charset="0"/>
                          <a:ea typeface="Arial" panose="020B0604020202020204" pitchFamily="34" charset="0"/>
                        </a:rPr>
                        <a:t>r</a:t>
                      </a:r>
                      <a:r>
                        <a:rPr lang="en-US" sz="2700" spc="5">
                          <a:effectLst/>
                          <a:latin typeface="Arial" panose="020B0604020202020204" pitchFamily="34" charset="0"/>
                          <a:ea typeface="Arial" panose="020B0604020202020204" pitchFamily="34" charset="0"/>
                        </a:rPr>
                        <a:t>u</a:t>
                      </a:r>
                      <a:r>
                        <a:rPr lang="en-US" sz="2700">
                          <a:effectLst/>
                          <a:latin typeface="Arial" panose="020B0604020202020204" pitchFamily="34" charset="0"/>
                          <a:ea typeface="Arial" panose="020B0604020202020204" pitchFamily="34" charset="0"/>
                        </a:rPr>
                        <a:t>k</a:t>
                      </a:r>
                      <a:r>
                        <a:rPr lang="en-US" sz="2700" spc="5">
                          <a:effectLst/>
                          <a:latin typeface="Arial" panose="020B0604020202020204" pitchFamily="34" charset="0"/>
                          <a:ea typeface="Arial" panose="020B0604020202020204" pitchFamily="34" charset="0"/>
                        </a:rPr>
                        <a:t>u</a:t>
                      </a:r>
                      <a:r>
                        <a:rPr lang="en-US" sz="2700">
                          <a:effectLst/>
                          <a:latin typeface="Arial" panose="020B0604020202020204" pitchFamily="34" charset="0"/>
                          <a:ea typeface="Arial" panose="020B0604020202020204" pitchFamily="34" charset="0"/>
                        </a:rPr>
                        <a:t>n</a:t>
                      </a:r>
                      <a:r>
                        <a:rPr lang="en-US" sz="2700" spc="-5">
                          <a:effectLst/>
                          <a:latin typeface="Arial" panose="020B0604020202020204" pitchFamily="34" charset="0"/>
                          <a:ea typeface="Arial" panose="020B0604020202020204" pitchFamily="34" charset="0"/>
                        </a:rPr>
                        <a:t> </a:t>
                      </a:r>
                      <a:r>
                        <a:rPr lang="en-US" sz="2700">
                          <a:effectLst/>
                          <a:latin typeface="Arial" panose="020B0604020202020204" pitchFamily="34" charset="0"/>
                          <a:ea typeface="Arial" panose="020B0604020202020204" pitchFamily="34" charset="0"/>
                        </a:rPr>
                        <a:t>Isl</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m</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45150">
                <a:tc>
                  <a:txBody>
                    <a:bodyPr/>
                    <a:lstStyle/>
                    <a:p>
                      <a:pPr marL="133985" marR="133985" algn="ctr">
                        <a:spcBef>
                          <a:spcPts val="285"/>
                        </a:spcBef>
                        <a:spcAft>
                          <a:spcPts val="0"/>
                        </a:spcAft>
                      </a:pPr>
                      <a:r>
                        <a:rPr lang="en-US" sz="2700" spc="5">
                          <a:effectLst/>
                          <a:latin typeface="Arial" panose="020B0604020202020204" pitchFamily="34" charset="0"/>
                          <a:ea typeface="Arial" panose="020B0604020202020204" pitchFamily="34" charset="0"/>
                        </a:rPr>
                        <a:t>2</a:t>
                      </a:r>
                      <a:r>
                        <a:rPr lang="en-US" sz="2700">
                          <a:effectLst/>
                          <a:latin typeface="Arial" panose="020B0604020202020204" pitchFamily="34" charset="0"/>
                          <a:ea typeface="Arial" panose="020B0604020202020204" pitchFamily="34" charset="0"/>
                        </a:rPr>
                        <a:t>.</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1795" marR="392430" algn="ctr">
                        <a:spcBef>
                          <a:spcPts val="285"/>
                        </a:spcBef>
                        <a:spcAft>
                          <a:spcPts val="0"/>
                        </a:spcAft>
                      </a:pPr>
                      <a:r>
                        <a:rPr lang="en-US" sz="2700">
                          <a:effectLst/>
                          <a:latin typeface="Arial" panose="020B0604020202020204" pitchFamily="34" charset="0"/>
                          <a:ea typeface="Arial" panose="020B0604020202020204" pitchFamily="34" charset="0"/>
                        </a:rPr>
                        <a:t>i</a:t>
                      </a:r>
                      <a:r>
                        <a:rPr lang="en-US" sz="2700" spc="5">
                          <a:effectLst/>
                          <a:latin typeface="Arial" panose="020B0604020202020204" pitchFamily="34" charset="0"/>
                          <a:ea typeface="Arial" panose="020B0604020202020204" pitchFamily="34" charset="0"/>
                        </a:rPr>
                        <a:t>ma</a:t>
                      </a:r>
                      <a:r>
                        <a:rPr lang="en-US" sz="2700">
                          <a:effectLst/>
                          <a:latin typeface="Arial" panose="020B0604020202020204" pitchFamily="34" charset="0"/>
                          <a:ea typeface="Arial" panose="020B0604020202020204" pitchFamily="34" charset="0"/>
                        </a:rPr>
                        <a:t>n</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135">
                        <a:spcBef>
                          <a:spcPts val="285"/>
                        </a:spcBef>
                        <a:spcAft>
                          <a:spcPts val="0"/>
                        </a:spcAft>
                      </a:pP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kid</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h</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spcBef>
                          <a:spcPts val="285"/>
                        </a:spcBef>
                        <a:spcAft>
                          <a:spcPts val="0"/>
                        </a:spcAft>
                      </a:pPr>
                      <a:r>
                        <a:rPr lang="en-US" sz="2700" dirty="0">
                          <a:effectLst/>
                          <a:latin typeface="Arial" panose="020B0604020202020204" pitchFamily="34" charset="0"/>
                          <a:ea typeface="Arial" panose="020B0604020202020204" pitchFamily="34" charset="0"/>
                        </a:rPr>
                        <a:t>   </a:t>
                      </a:r>
                      <a:r>
                        <a:rPr lang="en-US" sz="2700" dirty="0" err="1">
                          <a:effectLst/>
                          <a:latin typeface="Arial" panose="020B0604020202020204" pitchFamily="34" charset="0"/>
                          <a:ea typeface="Arial" panose="020B0604020202020204" pitchFamily="34" charset="0"/>
                        </a:rPr>
                        <a:t>E</a:t>
                      </a:r>
                      <a:r>
                        <a:rPr lang="en-US" sz="2700" spc="5" dirty="0" err="1">
                          <a:effectLst/>
                          <a:latin typeface="Arial" panose="020B0604020202020204" pitchFamily="34" charset="0"/>
                          <a:ea typeface="Arial" panose="020B0604020202020204" pitchFamily="34" charset="0"/>
                        </a:rPr>
                        <a:t>n</a:t>
                      </a:r>
                      <a:r>
                        <a:rPr lang="en-US" sz="2700" spc="-5" dirty="0" err="1">
                          <a:effectLst/>
                          <a:latin typeface="Arial" panose="020B0604020202020204" pitchFamily="34" charset="0"/>
                          <a:ea typeface="Arial" panose="020B0604020202020204" pitchFamily="34" charset="0"/>
                        </a:rPr>
                        <a:t>a</a:t>
                      </a:r>
                      <a:r>
                        <a:rPr lang="en-US" sz="2700" dirty="0" err="1">
                          <a:effectLst/>
                          <a:latin typeface="Arial" panose="020B0604020202020204" pitchFamily="34" charset="0"/>
                          <a:ea typeface="Arial" panose="020B0604020202020204" pitchFamily="34" charset="0"/>
                        </a:rPr>
                        <a:t>m</a:t>
                      </a:r>
                      <a:r>
                        <a:rPr lang="en-US" sz="2700" spc="10" dirty="0">
                          <a:effectLst/>
                          <a:latin typeface="Arial" panose="020B0604020202020204" pitchFamily="34" charset="0"/>
                          <a:ea typeface="Arial" panose="020B0604020202020204" pitchFamily="34" charset="0"/>
                        </a:rPr>
                        <a:t> </a:t>
                      </a:r>
                      <a:r>
                        <a:rPr lang="en-US" sz="2700" dirty="0" err="1">
                          <a:effectLst/>
                          <a:latin typeface="Arial" panose="020B0604020202020204" pitchFamily="34" charset="0"/>
                          <a:ea typeface="Arial" panose="020B0604020202020204" pitchFamily="34" charset="0"/>
                        </a:rPr>
                        <a:t>r</a:t>
                      </a:r>
                      <a:r>
                        <a:rPr lang="en-US" sz="2700" spc="5" dirty="0" err="1">
                          <a:effectLst/>
                          <a:latin typeface="Arial" panose="020B0604020202020204" pitchFamily="34" charset="0"/>
                          <a:ea typeface="Arial" panose="020B0604020202020204" pitchFamily="34" charset="0"/>
                        </a:rPr>
                        <a:t>u</a:t>
                      </a:r>
                      <a:r>
                        <a:rPr lang="en-US" sz="2700" dirty="0" err="1">
                          <a:effectLst/>
                          <a:latin typeface="Arial" panose="020B0604020202020204" pitchFamily="34" charset="0"/>
                          <a:ea typeface="Arial" panose="020B0604020202020204" pitchFamily="34" charset="0"/>
                        </a:rPr>
                        <a:t>k</a:t>
                      </a:r>
                      <a:r>
                        <a:rPr lang="en-US" sz="2700" spc="-5" dirty="0" err="1">
                          <a:effectLst/>
                          <a:latin typeface="Arial" panose="020B0604020202020204" pitchFamily="34" charset="0"/>
                          <a:ea typeface="Arial" panose="020B0604020202020204" pitchFamily="34" charset="0"/>
                        </a:rPr>
                        <a:t>u</a:t>
                      </a:r>
                      <a:r>
                        <a:rPr lang="en-US" sz="2700" dirty="0" err="1">
                          <a:effectLst/>
                          <a:latin typeface="Arial" panose="020B0604020202020204" pitchFamily="34" charset="0"/>
                          <a:ea typeface="Arial" panose="020B0604020202020204" pitchFamily="34" charset="0"/>
                        </a:rPr>
                        <a:t>n</a:t>
                      </a:r>
                      <a:r>
                        <a:rPr lang="en-US" sz="2700" spc="10" dirty="0">
                          <a:effectLst/>
                          <a:latin typeface="Arial" panose="020B0604020202020204" pitchFamily="34" charset="0"/>
                          <a:ea typeface="Arial" panose="020B0604020202020204" pitchFamily="34" charset="0"/>
                        </a:rPr>
                        <a:t> </a:t>
                      </a:r>
                      <a:r>
                        <a:rPr lang="en-US" sz="2700" dirty="0" err="1">
                          <a:effectLst/>
                          <a:latin typeface="Arial" panose="020B0604020202020204" pitchFamily="34" charset="0"/>
                          <a:ea typeface="Arial" panose="020B0604020202020204" pitchFamily="34" charset="0"/>
                        </a:rPr>
                        <a:t>i</a:t>
                      </a:r>
                      <a:r>
                        <a:rPr lang="en-US" sz="2700" spc="-5" dirty="0" err="1">
                          <a:effectLst/>
                          <a:latin typeface="Arial" panose="020B0604020202020204" pitchFamily="34" charset="0"/>
                          <a:ea typeface="Arial" panose="020B0604020202020204" pitchFamily="34" charset="0"/>
                        </a:rPr>
                        <a:t>m</a:t>
                      </a:r>
                      <a:r>
                        <a:rPr lang="en-US" sz="2700" spc="5" dirty="0" err="1">
                          <a:effectLst/>
                          <a:latin typeface="Arial" panose="020B0604020202020204" pitchFamily="34" charset="0"/>
                          <a:ea typeface="Arial" panose="020B0604020202020204" pitchFamily="34" charset="0"/>
                        </a:rPr>
                        <a:t>a</a:t>
                      </a:r>
                      <a:r>
                        <a:rPr lang="en-US" sz="2700" dirty="0" err="1">
                          <a:effectLst/>
                          <a:latin typeface="Arial" panose="020B0604020202020204" pitchFamily="34" charset="0"/>
                          <a:ea typeface="Arial" panose="020B0604020202020204" pitchFamily="34" charset="0"/>
                        </a:rPr>
                        <a:t>n</a:t>
                      </a:r>
                      <a:endParaRPr lang="id-ID" sz="2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09363">
                <a:tc>
                  <a:txBody>
                    <a:bodyPr/>
                    <a:lstStyle/>
                    <a:p>
                      <a:pPr>
                        <a:lnSpc>
                          <a:spcPts val="1300"/>
                        </a:lnSpc>
                        <a:spcBef>
                          <a:spcPts val="55"/>
                        </a:spcBef>
                        <a:spcAft>
                          <a:spcPts val="0"/>
                        </a:spcAft>
                      </a:pPr>
                      <a:r>
                        <a:rPr lang="en-US" sz="2700">
                          <a:effectLst/>
                          <a:latin typeface="Times New Roman" panose="02020603050405020304" pitchFamily="18" charset="0"/>
                          <a:ea typeface="Times New Roman" panose="02020603050405020304" pitchFamily="18" charset="0"/>
                        </a:rPr>
                        <a:t> </a:t>
                      </a:r>
                      <a:endParaRPr lang="id-ID" sz="2700">
                        <a:effectLst/>
                        <a:latin typeface="Times New Roman" panose="02020603050405020304" pitchFamily="18" charset="0"/>
                        <a:ea typeface="Times New Roman" panose="02020603050405020304" pitchFamily="18" charset="0"/>
                      </a:endParaRPr>
                    </a:p>
                    <a:p>
                      <a:pPr marL="133985" marR="133350" algn="ctr">
                        <a:spcAft>
                          <a:spcPts val="0"/>
                        </a:spcAft>
                      </a:pPr>
                      <a:r>
                        <a:rPr lang="en-US" sz="2700" spc="5">
                          <a:effectLst/>
                          <a:latin typeface="Arial" panose="020B0604020202020204" pitchFamily="34" charset="0"/>
                          <a:ea typeface="Arial" panose="020B0604020202020204" pitchFamily="34" charset="0"/>
                        </a:rPr>
                        <a:t>3.</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55"/>
                        </a:spcBef>
                        <a:spcAft>
                          <a:spcPts val="0"/>
                        </a:spcAft>
                      </a:pPr>
                      <a:r>
                        <a:rPr lang="en-US" sz="2700">
                          <a:effectLst/>
                          <a:latin typeface="Times New Roman" panose="02020603050405020304" pitchFamily="18" charset="0"/>
                          <a:ea typeface="Times New Roman" panose="02020603050405020304" pitchFamily="18" charset="0"/>
                        </a:rPr>
                        <a:t> </a:t>
                      </a:r>
                      <a:endParaRPr lang="id-ID" sz="2700">
                        <a:effectLst/>
                        <a:latin typeface="Times New Roman" panose="02020603050405020304" pitchFamily="18" charset="0"/>
                        <a:ea typeface="Times New Roman" panose="02020603050405020304" pitchFamily="18" charset="0"/>
                      </a:endParaRPr>
                    </a:p>
                    <a:p>
                      <a:pPr marL="374650" marR="375285" algn="ctr">
                        <a:spcAft>
                          <a:spcPts val="0"/>
                        </a:spcAft>
                      </a:pPr>
                      <a:r>
                        <a:rPr lang="en-US" sz="2700">
                          <a:effectLst/>
                          <a:latin typeface="Arial" panose="020B0604020202020204" pitchFamily="34" charset="0"/>
                          <a:ea typeface="Arial" panose="020B0604020202020204" pitchFamily="34" charset="0"/>
                        </a:rPr>
                        <a:t>i</a:t>
                      </a:r>
                      <a:r>
                        <a:rPr lang="en-US" sz="2700" spc="5">
                          <a:effectLst/>
                          <a:latin typeface="Arial" panose="020B0604020202020204" pitchFamily="34" charset="0"/>
                          <a:ea typeface="Arial" panose="020B0604020202020204" pitchFamily="34" charset="0"/>
                        </a:rPr>
                        <a:t>h</a:t>
                      </a:r>
                      <a:r>
                        <a:rPr lang="en-US" sz="2700">
                          <a:effectLst/>
                          <a:latin typeface="Arial" panose="020B0604020202020204" pitchFamily="34" charset="0"/>
                          <a:ea typeface="Arial" panose="020B0604020202020204" pitchFamily="34" charset="0"/>
                        </a:rPr>
                        <a:t>s</a:t>
                      </a:r>
                      <a:r>
                        <a:rPr lang="en-US" sz="2700" spc="5">
                          <a:effectLst/>
                          <a:latin typeface="Arial" panose="020B0604020202020204" pitchFamily="34" charset="0"/>
                          <a:ea typeface="Arial" panose="020B0604020202020204" pitchFamily="34" charset="0"/>
                        </a:rPr>
                        <a:t>a</a:t>
                      </a:r>
                      <a:r>
                        <a:rPr lang="en-US" sz="2700">
                          <a:effectLst/>
                          <a:latin typeface="Arial" panose="020B0604020202020204" pitchFamily="34" charset="0"/>
                          <a:ea typeface="Arial" panose="020B0604020202020204" pitchFamily="34" charset="0"/>
                        </a:rPr>
                        <a:t>n</a:t>
                      </a:r>
                      <a:endParaRPr lang="id-ID" sz="27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Bef>
                          <a:spcPts val="55"/>
                        </a:spcBef>
                        <a:spcAft>
                          <a:spcPts val="0"/>
                        </a:spcAft>
                      </a:pPr>
                      <a:r>
                        <a:rPr lang="en-US" sz="2700" dirty="0">
                          <a:effectLst/>
                          <a:latin typeface="Times New Roman" panose="02020603050405020304" pitchFamily="18" charset="0"/>
                          <a:ea typeface="Times New Roman" panose="02020603050405020304" pitchFamily="18" charset="0"/>
                        </a:rPr>
                        <a:t> </a:t>
                      </a:r>
                      <a:endParaRPr lang="id-ID" sz="2700" dirty="0">
                        <a:effectLst/>
                        <a:latin typeface="Times New Roman" panose="02020603050405020304" pitchFamily="18" charset="0"/>
                        <a:ea typeface="Times New Roman" panose="02020603050405020304" pitchFamily="18" charset="0"/>
                      </a:endParaRPr>
                    </a:p>
                    <a:p>
                      <a:pPr marL="322580">
                        <a:spcAft>
                          <a:spcPts val="0"/>
                        </a:spcAft>
                      </a:pPr>
                      <a:r>
                        <a:rPr lang="en-US" sz="2700" spc="5" dirty="0" err="1">
                          <a:effectLst/>
                          <a:latin typeface="Arial" panose="020B0604020202020204" pitchFamily="34" charset="0"/>
                          <a:ea typeface="Arial" panose="020B0604020202020204" pitchFamily="34" charset="0"/>
                        </a:rPr>
                        <a:t>a</a:t>
                      </a:r>
                      <a:r>
                        <a:rPr lang="en-US" sz="2700" dirty="0" err="1">
                          <a:effectLst/>
                          <a:latin typeface="Arial" panose="020B0604020202020204" pitchFamily="34" charset="0"/>
                          <a:ea typeface="Arial" panose="020B0604020202020204" pitchFamily="34" charset="0"/>
                        </a:rPr>
                        <a:t>k</a:t>
                      </a:r>
                      <a:r>
                        <a:rPr lang="en-US" sz="2700" spc="5" dirty="0" err="1">
                          <a:effectLst/>
                          <a:latin typeface="Arial" panose="020B0604020202020204" pitchFamily="34" charset="0"/>
                          <a:ea typeface="Arial" panose="020B0604020202020204" pitchFamily="34" charset="0"/>
                        </a:rPr>
                        <a:t>h</a:t>
                      </a:r>
                      <a:r>
                        <a:rPr lang="en-US" sz="2700" dirty="0" err="1">
                          <a:effectLst/>
                          <a:latin typeface="Arial" panose="020B0604020202020204" pitchFamily="34" charset="0"/>
                          <a:ea typeface="Arial" panose="020B0604020202020204" pitchFamily="34" charset="0"/>
                        </a:rPr>
                        <a:t>lak</a:t>
                      </a:r>
                      <a:endParaRPr lang="id-ID" sz="2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300"/>
                        </a:lnSpc>
                        <a:spcAft>
                          <a:spcPts val="0"/>
                        </a:spcAft>
                      </a:pPr>
                      <a:r>
                        <a:rPr lang="en-US" sz="2000" dirty="0" smtClean="0">
                          <a:effectLst/>
                          <a:latin typeface="Arial" panose="020B0604020202020204" pitchFamily="34" charset="0"/>
                          <a:ea typeface="Times New Roman" panose="02020603050405020304" pitchFamily="18" charset="0"/>
                        </a:rPr>
                        <a:t>                                 </a:t>
                      </a:r>
                      <a:r>
                        <a:rPr lang="en-US" sz="2000" dirty="0" err="1" smtClean="0">
                          <a:effectLst/>
                          <a:latin typeface="Arial" panose="020B0604020202020204" pitchFamily="34" charset="0"/>
                          <a:ea typeface="Times New Roman" panose="02020603050405020304" pitchFamily="18" charset="0"/>
                        </a:rPr>
                        <a:t>Bagusnya</a:t>
                      </a:r>
                      <a:r>
                        <a:rPr lang="en-US" sz="2000" dirty="0" smtClean="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akhlaq</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sebagai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buah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dari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keimanan</a:t>
                      </a:r>
                      <a:r>
                        <a:rPr lang="en-US" sz="2000" dirty="0">
                          <a:effectLst/>
                          <a:latin typeface="Arial" panose="020B0604020202020204" pitchFamily="34" charset="0"/>
                          <a:ea typeface="Times New Roman" panose="02020603050405020304" pitchFamily="18" charset="0"/>
                        </a:rPr>
                        <a:t> dan </a:t>
                      </a:r>
                      <a:r>
                        <a:rPr lang="en-US" sz="2000" dirty="0" err="1">
                          <a:effectLst/>
                          <a:latin typeface="Arial" panose="020B0604020202020204" pitchFamily="34" charset="0"/>
                          <a:ea typeface="Times New Roman" panose="02020603050405020304" pitchFamily="18" charset="0"/>
                        </a:rPr>
                        <a:t>peribadatan</a:t>
                      </a:r>
                      <a:endParaRPr lang="id-ID" sz="2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2017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37003" y="84332"/>
            <a:ext cx="8011495" cy="1264973"/>
          </a:xfrm>
        </p:spPr>
        <p:txBody>
          <a:bodyPr/>
          <a:lstStyle/>
          <a:p>
            <a:r>
              <a:rPr lang="en-US">
                <a:solidFill>
                  <a:srgbClr val="040000"/>
                </a:solidFill>
              </a:rPr>
              <a:t>Rumah Islam</a:t>
            </a:r>
          </a:p>
        </p:txBody>
      </p:sp>
      <p:grpSp>
        <p:nvGrpSpPr>
          <p:cNvPr id="22531" name="Group 3"/>
          <p:cNvGrpSpPr>
            <a:grpSpLocks/>
          </p:cNvGrpSpPr>
          <p:nvPr/>
        </p:nvGrpSpPr>
        <p:grpSpPr bwMode="auto">
          <a:xfrm>
            <a:off x="774330" y="1180642"/>
            <a:ext cx="6609483" cy="6240533"/>
            <a:chOff x="1083" y="480"/>
            <a:chExt cx="3762" cy="3552"/>
          </a:xfrm>
        </p:grpSpPr>
        <p:sp>
          <p:nvSpPr>
            <p:cNvPr id="22532" name="Rectangle 4" descr="Paper bag"/>
            <p:cNvSpPr>
              <a:spLocks noChangeArrowheads="1"/>
            </p:cNvSpPr>
            <p:nvPr/>
          </p:nvSpPr>
          <p:spPr bwMode="auto">
            <a:xfrm>
              <a:off x="4224"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3" name="Rectangle 5" descr="Paper bag"/>
            <p:cNvSpPr>
              <a:spLocks noChangeArrowheads="1"/>
            </p:cNvSpPr>
            <p:nvPr/>
          </p:nvSpPr>
          <p:spPr bwMode="auto">
            <a:xfrm>
              <a:off x="1440"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4" name="Rectangle 6" descr="Paper bag"/>
            <p:cNvSpPr>
              <a:spLocks noChangeArrowheads="1"/>
            </p:cNvSpPr>
            <p:nvPr/>
          </p:nvSpPr>
          <p:spPr bwMode="auto">
            <a:xfrm>
              <a:off x="1968"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5" name="Rectangle 7" descr="Paper bag"/>
            <p:cNvSpPr>
              <a:spLocks noChangeArrowheads="1"/>
            </p:cNvSpPr>
            <p:nvPr/>
          </p:nvSpPr>
          <p:spPr bwMode="auto">
            <a:xfrm>
              <a:off x="2496"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6" name="Rectangle 8" descr="Paper bag"/>
            <p:cNvSpPr>
              <a:spLocks noChangeArrowheads="1"/>
            </p:cNvSpPr>
            <p:nvPr/>
          </p:nvSpPr>
          <p:spPr bwMode="auto">
            <a:xfrm>
              <a:off x="3648"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7" name="Rectangle 9" descr="Paper bag"/>
            <p:cNvSpPr>
              <a:spLocks noChangeArrowheads="1"/>
            </p:cNvSpPr>
            <p:nvPr/>
          </p:nvSpPr>
          <p:spPr bwMode="auto">
            <a:xfrm>
              <a:off x="3072" y="2736"/>
              <a:ext cx="336" cy="1296"/>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8" name="Rectangle 10" descr="Sand"/>
            <p:cNvSpPr>
              <a:spLocks noChangeArrowheads="1"/>
            </p:cNvSpPr>
            <p:nvPr/>
          </p:nvSpPr>
          <p:spPr bwMode="auto">
            <a:xfrm>
              <a:off x="1296" y="2544"/>
              <a:ext cx="3360" cy="192"/>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39" name="Rectangle 11" descr="Sand"/>
            <p:cNvSpPr>
              <a:spLocks noChangeArrowheads="1"/>
            </p:cNvSpPr>
            <p:nvPr/>
          </p:nvSpPr>
          <p:spPr bwMode="auto">
            <a:xfrm>
              <a:off x="1776" y="1296"/>
              <a:ext cx="192" cy="1248"/>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40" name="Rectangle 12" descr="Sand"/>
            <p:cNvSpPr>
              <a:spLocks noChangeArrowheads="1"/>
            </p:cNvSpPr>
            <p:nvPr/>
          </p:nvSpPr>
          <p:spPr bwMode="auto">
            <a:xfrm>
              <a:off x="2304" y="1296"/>
              <a:ext cx="192" cy="1248"/>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41" name="Rectangle 13" descr="Sand"/>
            <p:cNvSpPr>
              <a:spLocks noChangeArrowheads="1"/>
            </p:cNvSpPr>
            <p:nvPr/>
          </p:nvSpPr>
          <p:spPr bwMode="auto">
            <a:xfrm>
              <a:off x="2862" y="1296"/>
              <a:ext cx="192" cy="1248"/>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42" name="Rectangle 14" descr="Sand"/>
            <p:cNvSpPr>
              <a:spLocks noChangeArrowheads="1"/>
            </p:cNvSpPr>
            <p:nvPr/>
          </p:nvSpPr>
          <p:spPr bwMode="auto">
            <a:xfrm>
              <a:off x="3438" y="1296"/>
              <a:ext cx="192" cy="1248"/>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43" name="Rectangle 15" descr="Sand"/>
            <p:cNvSpPr>
              <a:spLocks noChangeArrowheads="1"/>
            </p:cNvSpPr>
            <p:nvPr/>
          </p:nvSpPr>
          <p:spPr bwMode="auto">
            <a:xfrm>
              <a:off x="4014" y="1296"/>
              <a:ext cx="192" cy="1248"/>
            </a:xfrm>
            <a:prstGeom prst="rect">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sp>
          <p:nvSpPr>
            <p:cNvPr id="22544" name="AutoShape 16" descr="Woven mat"/>
            <p:cNvSpPr>
              <a:spLocks noChangeArrowheads="1"/>
            </p:cNvSpPr>
            <p:nvPr/>
          </p:nvSpPr>
          <p:spPr bwMode="auto">
            <a:xfrm>
              <a:off x="1083" y="480"/>
              <a:ext cx="3762" cy="864"/>
            </a:xfrm>
            <a:prstGeom prst="triangle">
              <a:avLst>
                <a:gd name="adj" fmla="val 50000"/>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92"/>
            </a:p>
          </p:txBody>
        </p:sp>
      </p:grpSp>
      <p:sp>
        <p:nvSpPr>
          <p:cNvPr id="22545" name="Text Box 17"/>
          <p:cNvSpPr txBox="1">
            <a:spLocks noChangeArrowheads="1"/>
          </p:cNvSpPr>
          <p:nvPr/>
        </p:nvSpPr>
        <p:spPr bwMode="auto">
          <a:xfrm>
            <a:off x="7099194" y="5481550"/>
            <a:ext cx="2951603" cy="116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992">
                <a:latin typeface="Arial" panose="020B0604020202020204" pitchFamily="34" charset="0"/>
              </a:rPr>
              <a:t>Lapisan Pondasi : Rukun Iman</a:t>
            </a:r>
          </a:p>
          <a:p>
            <a:pPr algn="ctr">
              <a:spcBef>
                <a:spcPct val="50000"/>
              </a:spcBef>
            </a:pPr>
            <a:r>
              <a:rPr lang="en-US" sz="1992">
                <a:latin typeface="Arial" panose="020B0604020202020204" pitchFamily="34" charset="0"/>
              </a:rPr>
              <a:t>( Motivasi )</a:t>
            </a:r>
          </a:p>
        </p:txBody>
      </p:sp>
      <p:sp>
        <p:nvSpPr>
          <p:cNvPr id="22546" name="Text Box 18"/>
          <p:cNvSpPr txBox="1">
            <a:spLocks noChangeArrowheads="1"/>
          </p:cNvSpPr>
          <p:nvPr/>
        </p:nvSpPr>
        <p:spPr bwMode="auto">
          <a:xfrm>
            <a:off x="7099194" y="1264974"/>
            <a:ext cx="2698609" cy="116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992">
                <a:latin typeface="Arial" panose="020B0604020202020204" pitchFamily="34" charset="0"/>
              </a:rPr>
              <a:t>Atap Pelindung : Ihsan</a:t>
            </a:r>
          </a:p>
          <a:p>
            <a:pPr algn="ctr">
              <a:spcBef>
                <a:spcPct val="50000"/>
              </a:spcBef>
            </a:pPr>
            <a:r>
              <a:rPr lang="en-US" sz="1992">
                <a:latin typeface="Arial" panose="020B0604020202020204" pitchFamily="34" charset="0"/>
              </a:rPr>
              <a:t>( Professional )</a:t>
            </a:r>
          </a:p>
        </p:txBody>
      </p:sp>
      <p:sp>
        <p:nvSpPr>
          <p:cNvPr id="22547" name="Text Box 19"/>
          <p:cNvSpPr txBox="1">
            <a:spLocks noChangeArrowheads="1"/>
          </p:cNvSpPr>
          <p:nvPr/>
        </p:nvSpPr>
        <p:spPr bwMode="auto">
          <a:xfrm>
            <a:off x="6593205" y="3120267"/>
            <a:ext cx="3204598" cy="116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992">
                <a:latin typeface="Arial" panose="020B0604020202020204" pitchFamily="34" charset="0"/>
              </a:rPr>
              <a:t>Tiang Penyangga : Rukun Islam</a:t>
            </a:r>
          </a:p>
          <a:p>
            <a:pPr algn="ctr">
              <a:spcBef>
                <a:spcPct val="50000"/>
              </a:spcBef>
            </a:pPr>
            <a:r>
              <a:rPr lang="en-US" sz="1992">
                <a:latin typeface="Arial" panose="020B0604020202020204" pitchFamily="34" charset="0"/>
              </a:rPr>
              <a:t>( Kredibilitas )</a:t>
            </a:r>
          </a:p>
        </p:txBody>
      </p:sp>
    </p:spTree>
    <p:extLst>
      <p:ext uri="{BB962C8B-B14F-4D97-AF65-F5344CB8AC3E}">
        <p14:creationId xmlns:p14="http://schemas.microsoft.com/office/powerpoint/2010/main" val="293647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dissolve">
                                      <p:cBhvr>
                                        <p:cTn id="12" dur="500"/>
                                        <p:tgtEl>
                                          <p:spTgt spid="2253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2545"/>
                                        </p:tgtEl>
                                        <p:attrNameLst>
                                          <p:attrName>style.visibility</p:attrName>
                                        </p:attrNameLst>
                                      </p:cBhvr>
                                      <p:to>
                                        <p:strVal val="visible"/>
                                      </p:to>
                                    </p:set>
                                    <p:anim calcmode="lin" valueType="num">
                                      <p:cBhvr>
                                        <p:cTn id="17" dur="1000" fill="hold"/>
                                        <p:tgtEl>
                                          <p:spTgt spid="22545"/>
                                        </p:tgtEl>
                                        <p:attrNameLst>
                                          <p:attrName>ppt_w</p:attrName>
                                        </p:attrNameLst>
                                      </p:cBhvr>
                                      <p:tavLst>
                                        <p:tav tm="0">
                                          <p:val>
                                            <p:fltVal val="0"/>
                                          </p:val>
                                        </p:tav>
                                        <p:tav tm="100000">
                                          <p:val>
                                            <p:strVal val="#ppt_w"/>
                                          </p:val>
                                        </p:tav>
                                      </p:tavLst>
                                    </p:anim>
                                    <p:anim calcmode="lin" valueType="num">
                                      <p:cBhvr>
                                        <p:cTn id="18" dur="1000" fill="hold"/>
                                        <p:tgtEl>
                                          <p:spTgt spid="22545"/>
                                        </p:tgtEl>
                                        <p:attrNameLst>
                                          <p:attrName>ppt_h</p:attrName>
                                        </p:attrNameLst>
                                      </p:cBhvr>
                                      <p:tavLst>
                                        <p:tav tm="0">
                                          <p:val>
                                            <p:fltVal val="0"/>
                                          </p:val>
                                        </p:tav>
                                        <p:tav tm="100000">
                                          <p:val>
                                            <p:strVal val="#ppt_h"/>
                                          </p:val>
                                        </p:tav>
                                      </p:tavLst>
                                    </p:anim>
                                    <p:anim calcmode="lin" valueType="num">
                                      <p:cBhvr>
                                        <p:cTn id="19" dur="1000" fill="hold"/>
                                        <p:tgtEl>
                                          <p:spTgt spid="2254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54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4" name="explod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2547"/>
                                        </p:tgtEl>
                                        <p:attrNameLst>
                                          <p:attrName>style.visibility</p:attrName>
                                        </p:attrNameLst>
                                      </p:cBhvr>
                                      <p:to>
                                        <p:strVal val="visible"/>
                                      </p:to>
                                    </p:set>
                                    <p:anim calcmode="lin" valueType="num">
                                      <p:cBhvr>
                                        <p:cTn id="25" dur="1000" fill="hold"/>
                                        <p:tgtEl>
                                          <p:spTgt spid="22547"/>
                                        </p:tgtEl>
                                        <p:attrNameLst>
                                          <p:attrName>ppt_w</p:attrName>
                                        </p:attrNameLst>
                                      </p:cBhvr>
                                      <p:tavLst>
                                        <p:tav tm="0">
                                          <p:val>
                                            <p:fltVal val="0"/>
                                          </p:val>
                                        </p:tav>
                                        <p:tav tm="100000">
                                          <p:val>
                                            <p:strVal val="#ppt_w"/>
                                          </p:val>
                                        </p:tav>
                                      </p:tavLst>
                                    </p:anim>
                                    <p:anim calcmode="lin" valueType="num">
                                      <p:cBhvr>
                                        <p:cTn id="26" dur="1000" fill="hold"/>
                                        <p:tgtEl>
                                          <p:spTgt spid="22547"/>
                                        </p:tgtEl>
                                        <p:attrNameLst>
                                          <p:attrName>ppt_h</p:attrName>
                                        </p:attrNameLst>
                                      </p:cBhvr>
                                      <p:tavLst>
                                        <p:tav tm="0">
                                          <p:val>
                                            <p:fltVal val="0"/>
                                          </p:val>
                                        </p:tav>
                                        <p:tav tm="100000">
                                          <p:val>
                                            <p:strVal val="#ppt_h"/>
                                          </p:val>
                                        </p:tav>
                                      </p:tavLst>
                                    </p:anim>
                                    <p:anim calcmode="lin" valueType="num">
                                      <p:cBhvr>
                                        <p:cTn id="27" dur="1000" fill="hold"/>
                                        <p:tgtEl>
                                          <p:spTgt spid="2254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254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4" name="explod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22546"/>
                                        </p:tgtEl>
                                        <p:attrNameLst>
                                          <p:attrName>style.visibility</p:attrName>
                                        </p:attrNameLst>
                                      </p:cBhvr>
                                      <p:to>
                                        <p:strVal val="visible"/>
                                      </p:to>
                                    </p:set>
                                    <p:anim calcmode="lin" valueType="num">
                                      <p:cBhvr>
                                        <p:cTn id="33" dur="1000" fill="hold"/>
                                        <p:tgtEl>
                                          <p:spTgt spid="22546"/>
                                        </p:tgtEl>
                                        <p:attrNameLst>
                                          <p:attrName>ppt_w</p:attrName>
                                        </p:attrNameLst>
                                      </p:cBhvr>
                                      <p:tavLst>
                                        <p:tav tm="0">
                                          <p:val>
                                            <p:fltVal val="0"/>
                                          </p:val>
                                        </p:tav>
                                        <p:tav tm="100000">
                                          <p:val>
                                            <p:strVal val="#ppt_w"/>
                                          </p:val>
                                        </p:tav>
                                      </p:tavLst>
                                    </p:anim>
                                    <p:anim calcmode="lin" valueType="num">
                                      <p:cBhvr>
                                        <p:cTn id="34" dur="1000" fill="hold"/>
                                        <p:tgtEl>
                                          <p:spTgt spid="22546"/>
                                        </p:tgtEl>
                                        <p:attrNameLst>
                                          <p:attrName>ppt_h</p:attrName>
                                        </p:attrNameLst>
                                      </p:cBhvr>
                                      <p:tavLst>
                                        <p:tav tm="0">
                                          <p:val>
                                            <p:fltVal val="0"/>
                                          </p:val>
                                        </p:tav>
                                        <p:tav tm="100000">
                                          <p:val>
                                            <p:strVal val="#ppt_h"/>
                                          </p:val>
                                        </p:tav>
                                      </p:tavLst>
                                    </p:anim>
                                    <p:anim calcmode="lin" valueType="num">
                                      <p:cBhvr>
                                        <p:cTn id="35" dur="1000" fill="hold"/>
                                        <p:tgtEl>
                                          <p:spTgt spid="2254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254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45" grpId="0" autoUpdateAnimBg="0"/>
      <p:bldP spid="22546" grpId="0" autoUpdateAnimBg="0"/>
      <p:bldP spid="22547" grpId="0"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355</TotalTime>
  <Words>3319</Words>
  <Application>Microsoft Office PowerPoint</Application>
  <PresentationFormat>Custom</PresentationFormat>
  <Paragraphs>248</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굴림</vt:lpstr>
      <vt:lpstr>Times New Roman</vt:lpstr>
      <vt:lpstr>Traditional Arabic</vt:lpstr>
      <vt:lpstr>Verdana</vt:lpstr>
      <vt:lpstr>Wingdings</vt:lpstr>
      <vt:lpstr>等线</vt:lpstr>
      <vt:lpstr>Office Theme</vt:lpstr>
      <vt:lpstr>BAB IV</vt:lpstr>
      <vt:lpstr>Hadist Nabi</vt:lpstr>
      <vt:lpstr>PowerPoint Presentation</vt:lpstr>
      <vt:lpstr>PowerPoint Presentation</vt:lpstr>
      <vt:lpstr>PowerPoint Presentation</vt:lpstr>
      <vt:lpstr>Menggali Sumber Teologis, Historis, dan Filosofis tentang Iman, Islam, dan Ihsan sebagai Pilar Agama Islam   </vt:lpstr>
      <vt:lpstr>PowerPoint Presentation</vt:lpstr>
      <vt:lpstr>Hubungan Iman, Islam, dan Ihsan</vt:lpstr>
      <vt:lpstr>Rumah Islam</vt:lpstr>
      <vt:lpstr>Pengertian Iman</vt:lpstr>
      <vt:lpstr>Pengertian Iman</vt:lpstr>
      <vt:lpstr>الإِسْتِسْلاَمُ</vt:lpstr>
      <vt:lpstr>اَلسَّلاَمَةُ</vt:lpstr>
      <vt:lpstr>Gerakan bersih masjid</vt:lpstr>
      <vt:lpstr>Gerakan mukena bersih</vt:lpstr>
      <vt:lpstr>اَلسَّلاَمُ</vt:lpstr>
      <vt:lpstr>اَلسِّلْمُ</vt:lpstr>
      <vt:lpstr>كَلِمَةُ اْلإِسْلاَمِ</vt:lpstr>
      <vt:lpstr>Hakikat Islam</vt:lpstr>
      <vt:lpstr>اَلْخُضُوْعُ</vt:lpstr>
      <vt:lpstr>وَحْيٌ إِلَهِيٌّ</vt:lpstr>
      <vt:lpstr>دِيْنُ اْلأَنْبِيَاءِ وَالْمُرْسَلِيْنَ</vt:lpstr>
      <vt:lpstr>أَحْكَامُ اللهِ</vt:lpstr>
      <vt:lpstr>اَلصِّرَاطُ اَلْمُسْتَقِيْمُ</vt:lpstr>
      <vt:lpstr>سَلاَمَةُ الدُّنْيَا وَاْلآخِرَةِ</vt:lpstr>
      <vt:lpstr>اَلإِسْلاَمُ يَعْلُوْ وَلاَ يُعْلَى عَلَيْهِ</vt:lpstr>
      <vt:lpstr>Kaidah Tafsir</vt:lpstr>
      <vt:lpstr>IHSAN karena Muraqabatullah</vt:lpstr>
      <vt:lpstr>IHSAN karena Ihsanullah</vt:lpstr>
      <vt:lpstr>a. Makna Insan Kamil</vt:lpstr>
      <vt:lpstr>Makna Insan Kamil</vt:lpstr>
      <vt:lpstr> Konsep Manusia dalam Al-Quran</vt:lpstr>
      <vt:lpstr>metode Al-Qarafi</vt:lpstr>
      <vt:lpstr>PowerPoint Presentation</vt:lpstr>
      <vt:lpstr>PowerPoint Presentation</vt:lpstr>
      <vt:lpstr>  b.   Unsur-unsur Manusia Pembentuk Insan Kamil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Urgensi membentuk pribadi Islami</vt:lpstr>
      <vt:lpstr>Sisi yang harus dibangun pada pribadi muslim</vt:lpstr>
      <vt:lpstr>1.Ruhiyah (ma’nawiyah)</vt:lpstr>
      <vt:lpstr>Aspek-aspek yang sangat  terkait dengan dengan ma’nawiyah</vt:lpstr>
      <vt:lpstr>2. Fikriyah ('aqliyah)</vt:lpstr>
      <vt:lpstr>Aspek aspek yang sangat  terkait dengan dengan fikrah</vt:lpstr>
      <vt:lpstr>3. Amaliyah (harokiyah)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IV</dc:title>
  <dc:creator>Luthfiyah Hastuti</dc:creator>
  <cp:lastModifiedBy>Lenovo</cp:lastModifiedBy>
  <cp:revision>15</cp:revision>
  <dcterms:created xsi:type="dcterms:W3CDTF">2019-10-01T01:23:40Z</dcterms:created>
  <dcterms:modified xsi:type="dcterms:W3CDTF">2021-09-27T00:28:32Z</dcterms:modified>
</cp:coreProperties>
</file>