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6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1740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03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91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3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18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8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9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0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8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D91151-D2E3-4CAA-B16F-434525434F60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2E3F0-A8DF-4154-BE0D-93A73432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54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ukti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ukum</a:t>
            </a:r>
            <a:r>
              <a:rPr lang="en-US" dirty="0" smtClean="0"/>
              <a:t> A</a:t>
            </a:r>
            <a:r>
              <a:rPr lang="en-US" dirty="0"/>
              <a:t>c</a:t>
            </a:r>
            <a:r>
              <a:rPr lang="en-US" dirty="0" smtClean="0"/>
              <a:t>ara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ERNA YULIANDARI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94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2400" b="1">
                <a:solidFill>
                  <a:srgbClr val="FFFF99"/>
                </a:solidFill>
              </a:rPr>
              <a:t>Lanjutan … Sumpah : </a:t>
            </a:r>
            <a:br>
              <a:rPr lang="id-ID" altLang="en-US" sz="2400" b="1">
                <a:solidFill>
                  <a:srgbClr val="FFFF99"/>
                </a:solidFill>
              </a:rPr>
            </a:br>
            <a:r>
              <a:rPr lang="id-ID" altLang="en-US" sz="2400" b="1">
                <a:solidFill>
                  <a:srgbClr val="FFFF99"/>
                </a:solidFill>
              </a:rPr>
              <a:t>Sumpah penambah/pelengkap </a:t>
            </a:r>
            <a:r>
              <a:rPr lang="id-ID" altLang="en-US" sz="2400" b="1" i="1">
                <a:solidFill>
                  <a:srgbClr val="FFFF99"/>
                </a:solidFill>
              </a:rPr>
              <a:t>(suppletoir)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r>
              <a:rPr lang="id-ID" sz="2000"/>
              <a:t>Dasar hukum : Ps. 155 HIR, 182 Rbg, 1940 BW </a:t>
            </a:r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endParaRPr lang="id-ID" sz="2000"/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r>
              <a:rPr lang="id-ID" sz="2000"/>
              <a:t>Sumpah penambah/pelengkap </a:t>
            </a:r>
            <a:r>
              <a:rPr lang="id-ID" sz="2000" i="1"/>
              <a:t>(suppletoir)</a:t>
            </a:r>
            <a:r>
              <a:rPr lang="id-ID" sz="2000" i="1">
                <a:latin typeface="Blackadder ITC" panose="04020505051007020D02" pitchFamily="82" charset="0"/>
              </a:rPr>
              <a:t> </a:t>
            </a:r>
            <a:r>
              <a:rPr lang="id-ID" sz="2000">
                <a:latin typeface="Blackadder ITC" panose="04020505051007020D02" pitchFamily="82" charset="0"/>
              </a:rPr>
              <a:t>adalah </a:t>
            </a:r>
            <a:r>
              <a:rPr lang="id-ID" sz="2000"/>
              <a:t> sumpah yg diperintahkan o/ hakim krn jabatannya kpd salah 1 pihak u/ melengkapi pembuktian peristiwa yg menjadi sengketa sbg dasar putusannya</a:t>
            </a:r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endParaRPr lang="id-ID" sz="2000"/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r>
              <a:rPr lang="id-ID" sz="2000"/>
              <a:t>Syarat : harus ada pembuktian permulaan yg lengkap terlebih dahulu</a:t>
            </a:r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endParaRPr lang="id-ID" sz="2000"/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r>
              <a:rPr lang="id-ID" sz="2000"/>
              <a:t>Kekuatan pembuktian : bersifat sempurna  &amp; masih memungkinkan pembuktian lawan</a:t>
            </a:r>
            <a:endParaRPr lang="en-US" sz="2000"/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endParaRPr lang="en-US" sz="2000"/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r>
              <a:rPr lang="id-ID" sz="2000"/>
              <a:t>Tujuan : u/ menyelesaikan perkara, sehingga dgn telah dilakukannya sumpah, maka pemeriksaan perkara dianggap selesai &amp; hakim tinggal menjatuhkan putusannya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2CE47-567F-4788-A9F6-F467719F4A3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6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id-ID" altLang="en-US" sz="2400" b="1">
                <a:solidFill>
                  <a:srgbClr val="FFFF99"/>
                </a:solidFill>
              </a:rPr>
              <a:t>Lanjutan … Sumpah : Sumpah penaksiran </a:t>
            </a:r>
            <a:br>
              <a:rPr lang="id-ID" altLang="en-US" sz="2400" b="1">
                <a:solidFill>
                  <a:srgbClr val="FFFF99"/>
                </a:solidFill>
              </a:rPr>
            </a:br>
            <a:r>
              <a:rPr lang="id-ID" altLang="en-US" sz="2400" b="1" i="1">
                <a:solidFill>
                  <a:srgbClr val="FFFF99"/>
                </a:solidFill>
              </a:rPr>
              <a:t>(aestimatoir, schattingseed)</a:t>
            </a:r>
            <a:endParaRPr lang="id-ID" altLang="en-US" sz="2400" b="1">
              <a:solidFill>
                <a:srgbClr val="FFFF99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r>
              <a:rPr lang="id-ID" dirty="0"/>
              <a:t>Dasar hukum : Ps. 155 HIR, Ps. 182 Rbg, Ps. 1940 BW</a:t>
            </a:r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endParaRPr lang="id-ID" dirty="0"/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r>
              <a:rPr lang="id-ID" dirty="0"/>
              <a:t>Sumpah penaksiran </a:t>
            </a:r>
            <a:r>
              <a:rPr lang="id-ID" i="1" dirty="0"/>
              <a:t>(aestimatoir, schattingseed) </a:t>
            </a:r>
            <a:r>
              <a:rPr lang="id-ID" dirty="0">
                <a:latin typeface="Blackadder ITC" panose="04020505051007020D02" pitchFamily="82" charset="0"/>
              </a:rPr>
              <a:t>adalah</a:t>
            </a:r>
            <a:r>
              <a:rPr lang="id-ID" dirty="0"/>
              <a:t> sumpah yg diperintahkan o/ hakim karena jabatannya kpd penggugat u/ menentukan jumlah uang ganti kerugian, demikian apabila penggugat telah dapat membuktikan haknya a/ ganti kerugian itu serta jumlahnya masih belum pasti &amp; tdk ada cara lain u/ menentukan jumlah ganti kerugian tsb kecuali dgn taksiran</a:t>
            </a:r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endParaRPr lang="id-ID" dirty="0"/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defRPr/>
            </a:pPr>
            <a:r>
              <a:rPr lang="id-ID" dirty="0"/>
              <a:t>Kekuatan pembuktian : bersifat sempurna  &amp; masih memungkinkan pembuktian lawan</a:t>
            </a:r>
          </a:p>
          <a:p>
            <a:pPr marL="533400" indent="-533400">
              <a:lnSpc>
                <a:spcPct val="80000"/>
              </a:lnSpc>
              <a:buClr>
                <a:srgbClr val="FFFF00"/>
              </a:buClr>
              <a:buNone/>
              <a:defRPr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61A41-3403-498C-9516-C98C6FE81CED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id-ID" altLang="en-US" sz="2800" b="1">
                <a:solidFill>
                  <a:srgbClr val="FFFF99"/>
                </a:solidFill>
              </a:rPr>
              <a:t>Lanjutan … Sumpah : </a:t>
            </a:r>
            <a:br>
              <a:rPr lang="id-ID" altLang="en-US" sz="2800" b="1">
                <a:solidFill>
                  <a:srgbClr val="FFFF99"/>
                </a:solidFill>
              </a:rPr>
            </a:br>
            <a:r>
              <a:rPr lang="id-ID" altLang="en-US" sz="2800" b="1">
                <a:solidFill>
                  <a:srgbClr val="FFFF99"/>
                </a:solidFill>
              </a:rPr>
              <a:t>Sumpah pemutus </a:t>
            </a:r>
            <a:r>
              <a:rPr lang="id-ID" altLang="en-US" sz="2800" b="1" i="1">
                <a:solidFill>
                  <a:srgbClr val="FFFF99"/>
                </a:solidFill>
              </a:rPr>
              <a:t>(decisoir)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Clr>
                <a:srgbClr val="FFFF00"/>
              </a:buClr>
              <a:defRPr/>
            </a:pPr>
            <a:r>
              <a:rPr lang="id-ID" sz="2000"/>
              <a:t>Dasar hukum : Ps. 156 HIR, Ps. 183 Rbg, Ps. 1930 BW</a:t>
            </a:r>
          </a:p>
          <a:p>
            <a:pPr>
              <a:buClr>
                <a:srgbClr val="FFFF00"/>
              </a:buClr>
              <a:defRPr/>
            </a:pPr>
            <a:endParaRPr lang="id-ID" sz="2000"/>
          </a:p>
          <a:p>
            <a:pPr>
              <a:buClr>
                <a:srgbClr val="FFFF00"/>
              </a:buClr>
              <a:defRPr/>
            </a:pPr>
            <a:r>
              <a:rPr lang="id-ID" sz="2000"/>
              <a:t>Sumpah pemutus </a:t>
            </a:r>
            <a:r>
              <a:rPr lang="id-ID" sz="2000" i="1"/>
              <a:t>(decisoir) </a:t>
            </a:r>
            <a:r>
              <a:rPr lang="id-ID" sz="2000">
                <a:latin typeface="Blackadder ITC" panose="04020505051007020D02" pitchFamily="82" charset="0"/>
              </a:rPr>
              <a:t>adalah</a:t>
            </a:r>
            <a:r>
              <a:rPr lang="id-ID" sz="2000"/>
              <a:t> sumpah yg dibebankan atas permintaan salah 1 pihak kpd lawannya u/ memutuskan persoalan, menentukan siapa yg harus dikalahkan &amp; siapa yg harus dimenangkan</a:t>
            </a:r>
          </a:p>
          <a:p>
            <a:pPr>
              <a:buClr>
                <a:srgbClr val="FFFF00"/>
              </a:buClr>
              <a:defRPr/>
            </a:pPr>
            <a:endParaRPr lang="id-ID" sz="2000"/>
          </a:p>
          <a:p>
            <a:pPr>
              <a:buClr>
                <a:srgbClr val="FFFF00"/>
              </a:buClr>
              <a:defRPr/>
            </a:pPr>
            <a:r>
              <a:rPr lang="id-ID" sz="2000"/>
              <a:t>Tidak memerlukan pembuktian permulaan terlebih dahulu, sehingga dapat dilakukan setiap saat selama pemeriksaan di persidangan</a:t>
            </a:r>
          </a:p>
          <a:p>
            <a:pPr>
              <a:buClr>
                <a:srgbClr val="FFFF00"/>
              </a:buClr>
              <a:defRPr/>
            </a:pPr>
            <a:endParaRPr lang="id-ID" sz="2000"/>
          </a:p>
          <a:p>
            <a:pPr>
              <a:buClr>
                <a:srgbClr val="FFFF00"/>
              </a:buClr>
              <a:defRPr/>
            </a:pPr>
            <a:r>
              <a:rPr lang="id-ID" sz="2000"/>
              <a:t>Tujuan : u/ menyelesaikan perkara, sehingga dgn telah dilakukannya sumpah, maka pemeriksaan perkara dianggap selesai &amp; hakim tinggal menjatuhkan putusannya</a:t>
            </a:r>
          </a:p>
          <a:p>
            <a:pPr>
              <a:buClr>
                <a:srgbClr val="FFFF00"/>
              </a:buClr>
              <a:defRPr/>
            </a:pPr>
            <a:endParaRPr lang="id-ID" sz="2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FA31D-58E3-4FAB-8274-93F9F3DE7050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9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2800" b="1">
                <a:solidFill>
                  <a:srgbClr val="FFFF99"/>
                </a:solidFill>
              </a:rPr>
              <a:t>Pemeriksaan setempat </a:t>
            </a:r>
            <a:r>
              <a:rPr lang="id-ID" altLang="en-US" sz="2800" b="1" i="1">
                <a:solidFill>
                  <a:srgbClr val="FFFF99"/>
                </a:solidFill>
              </a:rPr>
              <a:t>(descente)</a:t>
            </a:r>
            <a:endParaRPr lang="en-US" altLang="en-US" sz="2800" b="1" i="1">
              <a:solidFill>
                <a:srgbClr val="FFFF99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>
              <a:buClr>
                <a:srgbClr val="FFFF00"/>
              </a:buClr>
              <a:defRPr/>
            </a:pPr>
            <a:r>
              <a:rPr lang="id-ID" sz="2300"/>
              <a:t>Pemeriksaan setempat </a:t>
            </a:r>
            <a:r>
              <a:rPr lang="id-ID" sz="2300" i="1"/>
              <a:t>(descente) </a:t>
            </a:r>
            <a:r>
              <a:rPr lang="id-ID" sz="2300"/>
              <a:t>adalah pemeriksaan mengenai perkara o/ hakim karena jabatannya yg dilakukan diluar gedung atau tempat kedudukan pengadilan, agar hakim dengan melihat sendiri memperoleh gambaran atau keterangan yg memberi kepastian ttg peristiwa yg menjadi sengketa.</a:t>
            </a:r>
          </a:p>
          <a:p>
            <a:pPr>
              <a:buClr>
                <a:srgbClr val="FFFF00"/>
              </a:buClr>
              <a:defRPr/>
            </a:pPr>
            <a:r>
              <a:rPr lang="id-ID" sz="2300"/>
              <a:t>Yang diperiksa adalah barang tetap, karena tidak bisa dibawa/diajukan di persidangan yg berlangsung di gedung pengadilan, misal : pemeriksaan letak gedung, batas tanah</a:t>
            </a:r>
          </a:p>
          <a:p>
            <a:pPr>
              <a:buClr>
                <a:srgbClr val="FFFF00"/>
              </a:buClr>
              <a:defRPr/>
            </a:pPr>
            <a:r>
              <a:rPr lang="id-ID" sz="2300"/>
              <a:t>Dasar hukum : Ps. 153 HIR</a:t>
            </a:r>
          </a:p>
          <a:p>
            <a:pPr>
              <a:buClr>
                <a:srgbClr val="FFFF00"/>
              </a:buClr>
              <a:defRPr/>
            </a:pPr>
            <a:r>
              <a:rPr lang="id-ID" sz="2300"/>
              <a:t>Kekuatan pembuktian diserahkan kpd pertimbangan hakim.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C8700-AF64-429A-803D-9289B3E7C9F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id-ID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Keterangan Ahli (</a:t>
            </a:r>
            <a:r>
              <a:rPr lang="id-ID" altLang="en-US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Expertise</a:t>
            </a:r>
            <a:r>
              <a:rPr lang="id-ID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alt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Clr>
                <a:srgbClr val="FFFF99"/>
              </a:buClr>
              <a:defRPr/>
            </a:pPr>
            <a:r>
              <a:rPr lang="id-ID" sz="2000"/>
              <a:t>Keterangan ahli adalah keterangan pihak ke 3 yg obyektif dan bertujuan u/ membantu hakim dalam pemeriksaan guna menambah pengetahuan hakim sendiri.</a:t>
            </a:r>
          </a:p>
          <a:p>
            <a:pPr>
              <a:buClr>
                <a:srgbClr val="FFFF99"/>
              </a:buClr>
              <a:defRPr/>
            </a:pPr>
            <a:r>
              <a:rPr lang="id-ID" sz="2000"/>
              <a:t>Dasar hukum : Ps. 154 HIR (Ps. 181 Rbg, 215 Rv)</a:t>
            </a:r>
          </a:p>
          <a:p>
            <a:pPr>
              <a:buClr>
                <a:srgbClr val="FFFF99"/>
              </a:buClr>
              <a:buNone/>
              <a:defRPr/>
            </a:pPr>
            <a:r>
              <a:rPr lang="id-ID" sz="2000"/>
              <a:t>	Ps. 154 HIR tdk menegaskan apa &amp; siapa ahli itu</a:t>
            </a:r>
          </a:p>
          <a:p>
            <a:pPr>
              <a:buClr>
                <a:srgbClr val="FFFF99"/>
              </a:buClr>
              <a:defRPr/>
            </a:pPr>
            <a:r>
              <a:rPr lang="id-ID" sz="2000"/>
              <a:t>Ahli diangkat o/ hakim selama pemeriksaan berlangsung.</a:t>
            </a:r>
          </a:p>
          <a:p>
            <a:pPr>
              <a:buClr>
                <a:srgbClr val="FFFF99"/>
              </a:buClr>
              <a:defRPr/>
            </a:pPr>
            <a:r>
              <a:rPr lang="id-ID" sz="2000"/>
              <a:t>Ahli wajib disumpah u/ menjamin obyektivitas keterangannya.</a:t>
            </a:r>
          </a:p>
          <a:p>
            <a:pPr>
              <a:buClr>
                <a:srgbClr val="FFFF99"/>
              </a:buClr>
              <a:defRPr/>
            </a:pPr>
            <a:r>
              <a:rPr lang="id-ID" sz="2000"/>
              <a:t>Ahli dapat menunjuk ahli lain sbg gantinya atau hakim dapat mengangkat seorang ahli secara ex officio </a:t>
            </a:r>
            <a:r>
              <a:rPr lang="id-ID" sz="2000">
                <a:sym typeface="Wingdings" panose="05000000000000000000" pitchFamily="2" charset="2"/>
              </a:rPr>
              <a:t> Ps. 222 Rv</a:t>
            </a:r>
            <a:endParaRPr lang="id-ID" sz="2000"/>
          </a:p>
          <a:p>
            <a:pPr>
              <a:buClr>
                <a:srgbClr val="FFFF99"/>
              </a:buClr>
              <a:defRPr/>
            </a:pPr>
            <a:r>
              <a:rPr lang="id-ID" sz="2000"/>
              <a:t>Seorang ahli yg telah disumpah u/ memberikan pendapatnya kmd tdk memenuhi kewajibannya dapat dihukum u/ mengganti kerugian </a:t>
            </a:r>
            <a:r>
              <a:rPr lang="id-ID" sz="2000">
                <a:sym typeface="Wingdings" panose="05000000000000000000" pitchFamily="2" charset="2"/>
              </a:rPr>
              <a:t> Ps. 225 Rv</a:t>
            </a:r>
            <a:endParaRPr lang="id-ID" sz="2000"/>
          </a:p>
          <a:p>
            <a:pPr>
              <a:defRPr/>
            </a:pPr>
            <a:endParaRPr lang="id-ID" sz="2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AE6A7-A5B7-4514-8B00-BB7A6013932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438150"/>
            <a:ext cx="6896100" cy="1081088"/>
          </a:xfrm>
        </p:spPr>
        <p:txBody>
          <a:bodyPr/>
          <a:lstStyle/>
          <a:p>
            <a:r>
              <a:rPr lang="id-ID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Lanjutan … Keterangan Ahli (</a:t>
            </a:r>
            <a:r>
              <a:rPr lang="id-ID" alt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Expertise</a:t>
            </a:r>
            <a:r>
              <a:rPr lang="id-ID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04914"/>
            <a:ext cx="8229600" cy="5248275"/>
          </a:xfrm>
        </p:spPr>
        <p:txBody>
          <a:bodyPr/>
          <a:lstStyle/>
          <a:p>
            <a:pPr>
              <a:buClr>
                <a:srgbClr val="FFFF99"/>
              </a:buClr>
            </a:pPr>
            <a:r>
              <a:rPr lang="id-ID" altLang="en-US" sz="1800"/>
              <a:t>Perbedaan antara saksi dengan ahli :</a:t>
            </a:r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D69F8-9CE9-45BA-9B46-72A78DAEF7C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13731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918904"/>
              </p:ext>
            </p:extLst>
          </p:nvPr>
        </p:nvGraphicFramePr>
        <p:xfrm>
          <a:off x="1992314" y="1700214"/>
          <a:ext cx="8207375" cy="4699001"/>
        </p:xfrm>
        <a:graphic>
          <a:graphicData uri="http://schemas.openxmlformats.org/drawingml/2006/table">
            <a:tbl>
              <a:tblPr/>
              <a:tblGrid>
                <a:gridCol w="4103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S A K S I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A H L I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Kedudukannya tidak dapat diganti dgn saksi lain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Kedudukannya dapat diganti dgn ahli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Satu saksi bukan saksi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Satu ahli cukup u/ didengar mengenai satu peristiwa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Tidak diperlukan mempunyai keahlian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Mempunyai keahlian ttt yg berhubungan dgn peristiwa yg disengketakan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Saksi memberi keterangan yg dialaminya sendiri sebelum terjadi proses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Ahli memberi pendapat/kesimpulan ttg peristiwa yg disengketakan selama terjadinya proses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Saksi harus memberikan keterangan secara lisan, keterangan saksi yg tertulis mrpk alat bukti yg tertulis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Keterangan ahli yg tertulis tidak termasuk dalam alat bukti tertulis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Hakim terikat u/ mendengarkan keterangan saksi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Hakim bebas u/ mendengar atau tidak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0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 sz="3200" b="1" dirty="0">
                <a:solidFill>
                  <a:schemeClr val="bg2">
                    <a:lumMod val="25000"/>
                  </a:schemeClr>
                </a:solidFill>
              </a:rPr>
              <a:t>ALAT – ALAT BUKTI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id-ID" alt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2054225" y="1685108"/>
            <a:ext cx="7927975" cy="4409349"/>
          </a:xfrm>
        </p:spPr>
        <p:txBody>
          <a:bodyPr rtlCol="0">
            <a:normAutofit fontScale="62500" lnSpcReduction="20000"/>
          </a:bodyPr>
          <a:lstStyle/>
          <a:p>
            <a:pPr marL="533400" indent="-533400"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2600" dirty="0"/>
              <a:t>Paton </a:t>
            </a:r>
            <a:r>
              <a:rPr lang="id-ID" sz="2600" dirty="0">
                <a:sym typeface="Wingdings" panose="05000000000000000000" pitchFamily="2" charset="2"/>
              </a:rPr>
              <a:t> alat bukti dapat bersifat </a:t>
            </a:r>
            <a:r>
              <a:rPr lang="id-ID" sz="2600" i="1" dirty="0">
                <a:sym typeface="Wingdings" panose="05000000000000000000" pitchFamily="2" charset="2"/>
              </a:rPr>
              <a:t>oral</a:t>
            </a:r>
            <a:r>
              <a:rPr lang="id-ID" sz="2600" dirty="0">
                <a:sym typeface="Wingdings" panose="05000000000000000000" pitchFamily="2" charset="2"/>
              </a:rPr>
              <a:t>, </a:t>
            </a:r>
            <a:r>
              <a:rPr lang="id-ID" sz="2600" i="1" dirty="0">
                <a:sym typeface="Wingdings" panose="05000000000000000000" pitchFamily="2" charset="2"/>
              </a:rPr>
              <a:t>documentary</a:t>
            </a:r>
            <a:r>
              <a:rPr lang="id-ID" sz="2600" dirty="0">
                <a:sym typeface="Wingdings" panose="05000000000000000000" pitchFamily="2" charset="2"/>
              </a:rPr>
              <a:t> atau </a:t>
            </a:r>
            <a:r>
              <a:rPr lang="id-ID" sz="2600" i="1" dirty="0">
                <a:sym typeface="Wingdings" panose="05000000000000000000" pitchFamily="2" charset="2"/>
              </a:rPr>
              <a:t>material</a:t>
            </a:r>
            <a:r>
              <a:rPr lang="id-ID" sz="2600" dirty="0">
                <a:sym typeface="Wingdings" panose="05000000000000000000" pitchFamily="2" charset="2"/>
              </a:rPr>
              <a:t>.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defRPr/>
            </a:pPr>
            <a:endParaRPr lang="id-ID" sz="2600" dirty="0">
              <a:sym typeface="Wingdings" panose="05000000000000000000" pitchFamily="2" charset="2"/>
            </a:endParaRP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2600" dirty="0"/>
              <a:t>Macam-macam alat bukti dalam hukum acara perdata (Ps. </a:t>
            </a:r>
            <a:r>
              <a:rPr lang="id-ID" sz="2600" dirty="0" smtClean="0"/>
              <a:t>164</a:t>
            </a:r>
            <a:endParaRPr lang="en-US" sz="2600" dirty="0" smtClean="0"/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2600" dirty="0" smtClean="0"/>
              <a:t> </a:t>
            </a:r>
            <a:r>
              <a:rPr lang="id-ID" sz="2600" dirty="0"/>
              <a:t>HIR, 284 Rbg, 1866 BW), a.l. :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defRPr/>
            </a:pPr>
            <a:endParaRPr lang="id-ID" sz="2600" dirty="0"/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Font typeface="Wingdings" panose="05000000000000000000" pitchFamily="2" charset="2"/>
              <a:buAutoNum type="arabicPeriod"/>
              <a:defRPr/>
            </a:pPr>
            <a:r>
              <a:rPr lang="id-ID" sz="2600" dirty="0"/>
              <a:t>Alat Bukti Tertulis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Font typeface="Wingdings" panose="05000000000000000000" pitchFamily="2" charset="2"/>
              <a:buAutoNum type="arabicPeriod"/>
              <a:defRPr/>
            </a:pPr>
            <a:r>
              <a:rPr lang="id-ID" sz="2600" dirty="0"/>
              <a:t>Saksi-saksi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Font typeface="Wingdings" panose="05000000000000000000" pitchFamily="2" charset="2"/>
              <a:buAutoNum type="arabicPeriod"/>
              <a:defRPr/>
            </a:pPr>
            <a:r>
              <a:rPr lang="id-ID" sz="2600" dirty="0"/>
              <a:t>Persangkaan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Font typeface="Wingdings" panose="05000000000000000000" pitchFamily="2" charset="2"/>
              <a:buAutoNum type="arabicPeriod"/>
              <a:defRPr/>
            </a:pPr>
            <a:r>
              <a:rPr lang="id-ID" sz="2600" dirty="0"/>
              <a:t>Pengakuan </a:t>
            </a:r>
            <a:r>
              <a:rPr lang="id-ID" sz="2600" i="1" dirty="0"/>
              <a:t>(Bekentenis Confession)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Font typeface="Wingdings" panose="05000000000000000000" pitchFamily="2" charset="2"/>
              <a:buAutoNum type="arabicPeriod"/>
              <a:defRPr/>
            </a:pPr>
            <a:r>
              <a:rPr lang="id-ID" sz="2600" dirty="0"/>
              <a:t>Sumpah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None/>
              <a:defRPr/>
            </a:pPr>
            <a:endParaRPr lang="id-ID" sz="2600" dirty="0"/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2600" dirty="0"/>
              <a:t>	Alat bukti lain :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None/>
              <a:defRPr/>
            </a:pPr>
            <a:endParaRPr lang="id-ID" sz="2600" dirty="0"/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Font typeface="Wingdings" panose="05000000000000000000" pitchFamily="2" charset="2"/>
              <a:buAutoNum type="arabicPeriod" startAt="6"/>
              <a:defRPr/>
            </a:pPr>
            <a:r>
              <a:rPr lang="id-ID" sz="2600" dirty="0"/>
              <a:t>Pemeriksaan setempat </a:t>
            </a:r>
            <a:r>
              <a:rPr lang="id-ID" sz="2600" i="1" dirty="0"/>
              <a:t>(descente) 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Font typeface="Wingdings" panose="05000000000000000000" pitchFamily="2" charset="2"/>
              <a:buAutoNum type="arabicPeriod" startAt="6"/>
              <a:defRPr/>
            </a:pPr>
            <a:r>
              <a:rPr lang="id-ID" sz="2600" dirty="0"/>
              <a:t>Keterangan Ahli (</a:t>
            </a:r>
            <a:r>
              <a:rPr lang="id-ID" sz="2600" i="1" dirty="0"/>
              <a:t>Expertise</a:t>
            </a:r>
            <a:r>
              <a:rPr lang="id-ID" sz="2600" dirty="0"/>
              <a:t>)</a:t>
            </a:r>
          </a:p>
          <a:p>
            <a:pPr marL="533400" indent="-533400">
              <a:lnSpc>
                <a:spcPct val="80000"/>
              </a:lnSpc>
              <a:buClr>
                <a:srgbClr val="FFFF99"/>
              </a:buClr>
              <a:buNone/>
              <a:defRPr/>
            </a:pPr>
            <a:endParaRPr lang="id-ID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84ECC-0B11-4CC9-A145-20CC5615AAE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5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3" y="150814"/>
            <a:ext cx="6896100" cy="504825"/>
          </a:xfrm>
        </p:spPr>
        <p:txBody>
          <a:bodyPr/>
          <a:lstStyle/>
          <a:p>
            <a:pPr marL="609600" indent="-609600"/>
            <a:r>
              <a:rPr lang="id-ID" altLang="en-US" sz="2800" b="1">
                <a:solidFill>
                  <a:srgbClr val="FFFF99"/>
                </a:solidFill>
              </a:rPr>
              <a:t>Alat Bukti Tertulis</a:t>
            </a:r>
            <a:endParaRPr lang="en-US" altLang="en-US" sz="2800" b="1">
              <a:solidFill>
                <a:srgbClr val="FFFF99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719263" y="655638"/>
            <a:ext cx="6888163" cy="3340425"/>
          </a:xfrm>
        </p:spPr>
        <p:txBody>
          <a:bodyPr>
            <a:normAutofit/>
          </a:bodyPr>
          <a:lstStyle/>
          <a:p>
            <a:r>
              <a:rPr lang="id-ID" altLang="en-US" dirty="0" smtClean="0"/>
              <a:t>Dasar hukum :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en-US" dirty="0" smtClean="0"/>
              <a:t>	Ps. 138, 165, 167 HIR; Ps. 164, </a:t>
            </a:r>
            <a:endParaRPr lang="en-US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	</a:t>
            </a:r>
            <a:r>
              <a:rPr lang="id-ID" altLang="en-US" dirty="0" smtClean="0"/>
              <a:t>285 – 305 Rbg; S 1867 no. 29; </a:t>
            </a:r>
            <a:endParaRPr lang="en-US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	</a:t>
            </a:r>
            <a:r>
              <a:rPr lang="id-ID" altLang="en-US" dirty="0" smtClean="0"/>
              <a:t>Ps. 1867 – 1894 KUHPerdata; </a:t>
            </a:r>
            <a:endParaRPr lang="en-US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	</a:t>
            </a:r>
            <a:r>
              <a:rPr lang="id-ID" altLang="en-US" dirty="0" smtClean="0"/>
              <a:t>Ps. 138 – 147 Rv.</a:t>
            </a:r>
          </a:p>
          <a:p>
            <a:r>
              <a:rPr lang="id-ID" altLang="en-US" dirty="0" smtClean="0"/>
              <a:t>Alat bukti tertulis </a:t>
            </a:r>
            <a:r>
              <a:rPr lang="id-ID" altLang="en-US" dirty="0" smtClean="0">
                <a:sym typeface="Wingdings" panose="05000000000000000000" pitchFamily="2" charset="2"/>
              </a:rPr>
              <a:t></a:t>
            </a:r>
            <a:r>
              <a:rPr lang="id-ID" altLang="en-US" dirty="0" smtClean="0"/>
              <a:t> surat </a:t>
            </a:r>
          </a:p>
          <a:p>
            <a:pPr>
              <a:buFont typeface="Wingdings" panose="05000000000000000000" pitchFamily="2" charset="2"/>
              <a:buNone/>
            </a:pPr>
            <a:endParaRPr lang="id-ID" altLang="en-US" dirty="0" smtClean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0161E-EB51-4E3E-BD41-71323AA3C6B9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47109" name="Group 19"/>
          <p:cNvGrpSpPr>
            <a:grpSpLocks/>
          </p:cNvGrpSpPr>
          <p:nvPr/>
        </p:nvGrpSpPr>
        <p:grpSpPr bwMode="auto">
          <a:xfrm>
            <a:off x="2135189" y="3716339"/>
            <a:ext cx="7488237" cy="2376487"/>
            <a:chOff x="612" y="2251"/>
            <a:chExt cx="4581" cy="1679"/>
          </a:xfrm>
        </p:grpSpPr>
        <p:sp>
          <p:nvSpPr>
            <p:cNvPr id="47110" name="Rectangle 4"/>
            <p:cNvSpPr>
              <a:spLocks noChangeArrowheads="1"/>
            </p:cNvSpPr>
            <p:nvPr/>
          </p:nvSpPr>
          <p:spPr bwMode="auto">
            <a:xfrm>
              <a:off x="612" y="2251"/>
              <a:ext cx="4581" cy="16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47111" name="Rectangle 6"/>
            <p:cNvSpPr>
              <a:spLocks noChangeArrowheads="1"/>
            </p:cNvSpPr>
            <p:nvPr/>
          </p:nvSpPr>
          <p:spPr bwMode="auto">
            <a:xfrm>
              <a:off x="839" y="3021"/>
              <a:ext cx="72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SURAT</a:t>
              </a:r>
            </a:p>
          </p:txBody>
        </p:sp>
        <p:sp>
          <p:nvSpPr>
            <p:cNvPr id="47112" name="Rectangle 7"/>
            <p:cNvSpPr>
              <a:spLocks noChangeArrowheads="1"/>
            </p:cNvSpPr>
            <p:nvPr/>
          </p:nvSpPr>
          <p:spPr bwMode="auto">
            <a:xfrm>
              <a:off x="2154" y="2613"/>
              <a:ext cx="907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AKTA</a:t>
              </a:r>
            </a:p>
          </p:txBody>
        </p:sp>
        <p:sp>
          <p:nvSpPr>
            <p:cNvPr id="47113" name="Rectangle 8"/>
            <p:cNvSpPr>
              <a:spLocks noChangeArrowheads="1"/>
            </p:cNvSpPr>
            <p:nvPr/>
          </p:nvSpPr>
          <p:spPr bwMode="auto">
            <a:xfrm>
              <a:off x="2154" y="3430"/>
              <a:ext cx="117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BUKAN AKTA</a:t>
              </a:r>
            </a:p>
          </p:txBody>
        </p:sp>
        <p:sp>
          <p:nvSpPr>
            <p:cNvPr id="47114" name="Rectangle 9"/>
            <p:cNvSpPr>
              <a:spLocks noChangeArrowheads="1"/>
            </p:cNvSpPr>
            <p:nvPr/>
          </p:nvSpPr>
          <p:spPr bwMode="auto">
            <a:xfrm>
              <a:off x="3696" y="2840"/>
              <a:ext cx="1407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AKTA </a:t>
              </a:r>
            </a:p>
            <a:p>
              <a:pPr algn="ctr" eaLnBrk="1" hangingPunct="1"/>
              <a:r>
                <a:rPr lang="en-US" altLang="en-US" sz="1600"/>
                <a:t>DIBAWAH TANGAN</a:t>
              </a:r>
            </a:p>
          </p:txBody>
        </p:sp>
        <p:sp>
          <p:nvSpPr>
            <p:cNvPr id="47115" name="Rectangle 10"/>
            <p:cNvSpPr>
              <a:spLocks noChangeArrowheads="1"/>
            </p:cNvSpPr>
            <p:nvPr/>
          </p:nvSpPr>
          <p:spPr bwMode="auto">
            <a:xfrm>
              <a:off x="3696" y="2432"/>
              <a:ext cx="1361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AKTA OTENTIK</a:t>
              </a:r>
            </a:p>
          </p:txBody>
        </p:sp>
        <p:sp>
          <p:nvSpPr>
            <p:cNvPr id="47116" name="Line 11"/>
            <p:cNvSpPr>
              <a:spLocks noChangeShapeType="1"/>
            </p:cNvSpPr>
            <p:nvPr/>
          </p:nvSpPr>
          <p:spPr bwMode="auto">
            <a:xfrm>
              <a:off x="1565" y="3158"/>
              <a:ext cx="2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Line 12"/>
            <p:cNvSpPr>
              <a:spLocks noChangeShapeType="1"/>
            </p:cNvSpPr>
            <p:nvPr/>
          </p:nvSpPr>
          <p:spPr bwMode="auto">
            <a:xfrm>
              <a:off x="1791" y="2795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13"/>
            <p:cNvSpPr>
              <a:spLocks noChangeShapeType="1"/>
            </p:cNvSpPr>
            <p:nvPr/>
          </p:nvSpPr>
          <p:spPr bwMode="auto">
            <a:xfrm>
              <a:off x="1791" y="2795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9" name="Line 14"/>
            <p:cNvSpPr>
              <a:spLocks noChangeShapeType="1"/>
            </p:cNvSpPr>
            <p:nvPr/>
          </p:nvSpPr>
          <p:spPr bwMode="auto">
            <a:xfrm>
              <a:off x="1791" y="356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Line 15"/>
            <p:cNvSpPr>
              <a:spLocks noChangeShapeType="1"/>
            </p:cNvSpPr>
            <p:nvPr/>
          </p:nvSpPr>
          <p:spPr bwMode="auto">
            <a:xfrm>
              <a:off x="3061" y="2750"/>
              <a:ext cx="2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6"/>
            <p:cNvSpPr>
              <a:spLocks noChangeShapeType="1"/>
            </p:cNvSpPr>
            <p:nvPr/>
          </p:nvSpPr>
          <p:spPr bwMode="auto">
            <a:xfrm>
              <a:off x="3334" y="2568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7"/>
            <p:cNvSpPr>
              <a:spLocks noChangeShapeType="1"/>
            </p:cNvSpPr>
            <p:nvPr/>
          </p:nvSpPr>
          <p:spPr bwMode="auto">
            <a:xfrm>
              <a:off x="3333" y="3022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18"/>
            <p:cNvSpPr>
              <a:spLocks noChangeShapeType="1"/>
            </p:cNvSpPr>
            <p:nvPr/>
          </p:nvSpPr>
          <p:spPr bwMode="auto">
            <a:xfrm>
              <a:off x="3334" y="2568"/>
              <a:ext cx="0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83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25" y="-57150"/>
            <a:ext cx="6896100" cy="1081088"/>
          </a:xfrm>
        </p:spPr>
        <p:txBody>
          <a:bodyPr/>
          <a:lstStyle/>
          <a:p>
            <a:pPr marL="609600" indent="-609600"/>
            <a:r>
              <a:rPr lang="id-ID" altLang="en-US" sz="2800" b="1">
                <a:solidFill>
                  <a:srgbClr val="FFFF99"/>
                </a:solidFill>
              </a:rPr>
              <a:t>Saksi-saksi</a:t>
            </a:r>
            <a:endParaRPr lang="en-US" altLang="en-US" sz="2800" b="1">
              <a:solidFill>
                <a:srgbClr val="FFFF99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533525" y="1023938"/>
            <a:ext cx="9144000" cy="5334000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1800" dirty="0"/>
              <a:t>Dasar Hukum : Ps. 139-152, 168-172 HIR; Ps. 165-179 Rbg; Ps. 1895, 1902-1912 BW</a:t>
            </a:r>
          </a:p>
          <a:p>
            <a:pPr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1800" dirty="0"/>
              <a:t>Kesaksian adalah kepastian yg diberikan kpd hakim  di persidangan tentang peristiwa yg disengketakan dgn jalan pemberitahuan secara lisan  &amp; pribadi o/ orang yg bukan salah 1 pihak dlm perkara, yg dipanggil di persidangan</a:t>
            </a:r>
          </a:p>
          <a:p>
            <a:pPr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1800" dirty="0"/>
              <a:t>Ps. 139 HIR, 165 Rbg, 1909 BW </a:t>
            </a:r>
            <a:r>
              <a:rPr lang="id-ID" sz="1800" dirty="0">
                <a:sym typeface="Wingdings" panose="05000000000000000000" pitchFamily="2" charset="2"/>
              </a:rPr>
              <a:t> setiap orang yg bukan salah 1 pihak dapat bertindak sbg saksi, kecuali :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1800" dirty="0">
                <a:sym typeface="Wingdings" panose="05000000000000000000" pitchFamily="2" charset="2"/>
              </a:rPr>
              <a:t>	I. segolongan orang yg dianggap tdk mampu bertindak sbg saksi :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1800" dirty="0">
                <a:sym typeface="Wingdings" panose="05000000000000000000" pitchFamily="2" charset="2"/>
              </a:rPr>
              <a:t>	    a. tidak mampu secara mutlak (absolut)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1800" dirty="0">
                <a:sym typeface="Wingdings" panose="05000000000000000000" pitchFamily="2" charset="2"/>
              </a:rPr>
              <a:t>		1. keluarga sedara &amp; keluarga semenda menurut keturunan yg lurus dr salah 1 	    pihak  Ps. 145 (1) sub 1 HIR, 172 (1) Sub 1 Rbg, 1910 alinea 1 BW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1800" dirty="0">
                <a:sym typeface="Wingdings" panose="05000000000000000000" pitchFamily="2" charset="2"/>
              </a:rPr>
              <a:t>		2. suami/istri salah 1 pihak, meski sudah cerai  Ps. 145 (1) sub 2 HIR, 172 (1) 	    Sub 3 Rbg, 1910 alinea 1 BW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1800" dirty="0">
                <a:sym typeface="Wingdings" panose="05000000000000000000" pitchFamily="2" charset="2"/>
              </a:rPr>
              <a:t>           b. tidak mampu secara nisbi (relatif)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1800" dirty="0">
                <a:sym typeface="Wingdings" panose="05000000000000000000" pitchFamily="2" charset="2"/>
              </a:rPr>
              <a:t>		1. anak-anak dibawah 15 th  Ps. 145 (1) sub 3 jo. (4) HIR, 172 (1) Sub 4 jo. 173 	    Rbg, 1912 BW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1800" dirty="0">
                <a:sym typeface="Wingdings" panose="05000000000000000000" pitchFamily="2" charset="2"/>
              </a:rPr>
              <a:t>		2. orang gila  Ps. 145 (1) sub 4 HIR, 172 (1) Sub 5 Rbg, 1912 BW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1800" dirty="0">
                <a:sym typeface="Wingdings" panose="05000000000000000000" pitchFamily="2" charset="2"/>
              </a:rPr>
              <a:t>	</a:t>
            </a:r>
            <a:endParaRPr lang="id-ID" sz="1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9EB54-3833-4928-9A6F-41041B08166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770710"/>
            <a:ext cx="8946541" cy="547769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dirty="0">
                <a:sym typeface="Wingdings" panose="05000000000000000000" pitchFamily="2" charset="2"/>
              </a:rPr>
              <a:t>II. </a:t>
            </a:r>
            <a:r>
              <a:rPr lang="id-ID" sz="2800" dirty="0">
                <a:sym typeface="Wingdings" panose="05000000000000000000" pitchFamily="2" charset="2"/>
              </a:rPr>
              <a:t>Segolongan orang yg a/ permintaan mereka sendiri 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2800" dirty="0" smtClean="0">
                <a:sym typeface="Wingdings" panose="05000000000000000000" pitchFamily="2" charset="2"/>
              </a:rPr>
              <a:t>dibebaskan </a:t>
            </a:r>
            <a:r>
              <a:rPr lang="id-ID" sz="2800" dirty="0">
                <a:sym typeface="Wingdings" panose="05000000000000000000" pitchFamily="2" charset="2"/>
              </a:rPr>
              <a:t>memberi kesaksian    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2800" dirty="0">
                <a:sym typeface="Wingdings" panose="05000000000000000000" pitchFamily="2" charset="2"/>
              </a:rPr>
              <a:t>	     hak ingkar </a:t>
            </a:r>
            <a:r>
              <a:rPr lang="id-ID" sz="2800" i="1" dirty="0">
                <a:sym typeface="Wingdings" panose="05000000000000000000" pitchFamily="2" charset="2"/>
              </a:rPr>
              <a:t>(verschoningsrecht) </a:t>
            </a:r>
            <a:r>
              <a:rPr lang="id-ID" sz="2800" dirty="0">
                <a:sym typeface="Wingdings" panose="05000000000000000000" pitchFamily="2" charset="2"/>
              </a:rPr>
              <a:t> Ps. 146 HIR, 174 Rbg, 1909 alinea 2 BW :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2800" i="1" dirty="0">
                <a:sym typeface="Wingdings" panose="05000000000000000000" pitchFamily="2" charset="2"/>
              </a:rPr>
              <a:t>	     </a:t>
            </a:r>
            <a:r>
              <a:rPr lang="id-ID" sz="2800" dirty="0">
                <a:sym typeface="Wingdings" panose="05000000000000000000" pitchFamily="2" charset="2"/>
              </a:rPr>
              <a:t>a. saudara pa &amp; pi serta ipar pa &amp; pi dr salah 1 pihak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2800" i="1" dirty="0">
                <a:sym typeface="Wingdings" panose="05000000000000000000" pitchFamily="2" charset="2"/>
              </a:rPr>
              <a:t>	     </a:t>
            </a:r>
            <a:r>
              <a:rPr lang="id-ID" sz="2800" dirty="0">
                <a:sym typeface="Wingdings" panose="05000000000000000000" pitchFamily="2" charset="2"/>
              </a:rPr>
              <a:t>b. keluarga sedarah menurut keturunan yg lurus &amp; saudara pa &amp; pi dr suami/istri  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2800" dirty="0">
                <a:sym typeface="Wingdings" panose="05000000000000000000" pitchFamily="2" charset="2"/>
              </a:rPr>
              <a:t>	         salah 1 pihak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2800" i="1" dirty="0">
                <a:sym typeface="Wingdings" panose="05000000000000000000" pitchFamily="2" charset="2"/>
              </a:rPr>
              <a:t>	     </a:t>
            </a:r>
            <a:r>
              <a:rPr lang="id-ID" sz="2800" dirty="0">
                <a:sym typeface="Wingdings" panose="05000000000000000000" pitchFamily="2" charset="2"/>
              </a:rPr>
              <a:t>c. semua orang yg krn martabat, jabatan/hubungan kerja yg sah wajib</a:t>
            </a:r>
          </a:p>
          <a:p>
            <a:pPr>
              <a:lnSpc>
                <a:spcPct val="80000"/>
              </a:lnSpc>
              <a:buClr>
                <a:srgbClr val="FFFF99"/>
              </a:buClr>
              <a:buNone/>
              <a:defRPr/>
            </a:pPr>
            <a:r>
              <a:rPr lang="id-ID" sz="2800" dirty="0">
                <a:sym typeface="Wingdings" panose="05000000000000000000" pitchFamily="2" charset="2"/>
              </a:rPr>
              <a:t>	         mempunyai rahasia sehubungan dgn martabat, jabatan/hubungan kerja yg sah itu</a:t>
            </a:r>
            <a:endParaRPr lang="id-ID" sz="2800" dirty="0"/>
          </a:p>
          <a:p>
            <a:pPr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2800" dirty="0"/>
              <a:t>Ps. 169 HIR, 306 Rbg, 1905 BW </a:t>
            </a:r>
            <a:r>
              <a:rPr lang="id-ID" sz="2800" dirty="0">
                <a:sym typeface="Wingdings" panose="05000000000000000000" pitchFamily="2" charset="2"/>
              </a:rPr>
              <a:t> </a:t>
            </a:r>
            <a:r>
              <a:rPr lang="id-ID" sz="2800" dirty="0"/>
              <a:t>azas </a:t>
            </a:r>
            <a:r>
              <a:rPr lang="id-ID" sz="2800" i="1" dirty="0"/>
              <a:t>“unus testis nullus testis” </a:t>
            </a:r>
            <a:r>
              <a:rPr lang="id-ID" sz="2800" dirty="0">
                <a:sym typeface="Wingdings" panose="05000000000000000000" pitchFamily="2" charset="2"/>
              </a:rPr>
              <a:t> satu saksi bukan saksi</a:t>
            </a:r>
          </a:p>
          <a:p>
            <a:pPr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2800" dirty="0">
                <a:sym typeface="Wingdings" panose="05000000000000000000" pitchFamily="2" charset="2"/>
              </a:rPr>
              <a:t>Ps. 171 (2) HIR, 308 (2) Rbg, 1907 BW  keterangan yg diberikan o/ saksi harus tentang peristiwa atau kejadian yg dialaminya sendiri</a:t>
            </a:r>
          </a:p>
          <a:p>
            <a:pPr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2800" dirty="0">
                <a:sym typeface="Wingdings" panose="05000000000000000000" pitchFamily="2" charset="2"/>
              </a:rPr>
              <a:t>Kewajiban seorang saksi : menghadap, bersumpah, memberi keterangan</a:t>
            </a:r>
          </a:p>
          <a:p>
            <a:pPr>
              <a:lnSpc>
                <a:spcPct val="80000"/>
              </a:lnSpc>
              <a:buClr>
                <a:srgbClr val="FFFF99"/>
              </a:buClr>
              <a:defRPr/>
            </a:pPr>
            <a:r>
              <a:rPr lang="id-ID" sz="2800" dirty="0">
                <a:sym typeface="Wingdings" panose="05000000000000000000" pitchFamily="2" charset="2"/>
              </a:rPr>
              <a:t>Sifat kesaksian sbg alat bukti : tidak memaksa</a:t>
            </a:r>
            <a:endParaRPr lang="id-ID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3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9139" y="333375"/>
            <a:ext cx="6897687" cy="1079500"/>
          </a:xfrm>
        </p:spPr>
        <p:txBody>
          <a:bodyPr/>
          <a:lstStyle/>
          <a:p>
            <a:pPr marL="609600" indent="-609600"/>
            <a:r>
              <a:rPr lang="id-ID" altLang="en-US" sz="2800" b="1">
                <a:solidFill>
                  <a:srgbClr val="FFFF99"/>
                </a:solidFill>
              </a:rPr>
              <a:t>Persangkaan</a:t>
            </a:r>
            <a:endParaRPr lang="en-US" altLang="en-US" sz="2800" b="1">
              <a:solidFill>
                <a:srgbClr val="FFFF99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744663" y="1412876"/>
            <a:ext cx="8229600" cy="4975225"/>
          </a:xfrm>
        </p:spPr>
        <p:txBody>
          <a:bodyPr>
            <a:normAutofit/>
          </a:bodyPr>
          <a:lstStyle/>
          <a:p>
            <a:r>
              <a:rPr lang="id-ID" altLang="en-US" sz="2000"/>
              <a:t>Dasar Hukum : Ps. 164, 173 HIR; Ps. 284, 310 Rbg; Ps. 1866, 1915 - 1922 KUHPerdata</a:t>
            </a:r>
            <a:r>
              <a:rPr lang="en-US" altLang="en-US" sz="2000"/>
              <a:t>.</a:t>
            </a:r>
            <a:endParaRPr lang="id-ID" altLang="en-US" sz="2000"/>
          </a:p>
          <a:p>
            <a:endParaRPr lang="id-ID" altLang="en-US" sz="2000"/>
          </a:p>
          <a:p>
            <a:r>
              <a:rPr lang="id-ID" altLang="en-US" sz="2000"/>
              <a:t>Pasal 1915 KUHPerdata </a:t>
            </a:r>
            <a:r>
              <a:rPr lang="id-ID" altLang="en-US" sz="2000">
                <a:sym typeface="Wingdings" panose="05000000000000000000" pitchFamily="2" charset="2"/>
              </a:rPr>
              <a:t> </a:t>
            </a:r>
            <a:r>
              <a:rPr lang="id-ID" altLang="en-US" sz="2000"/>
              <a:t>Persangkaan ialah kesimpulan yang oleh undang-undang atau oleh Hakim ditarik dari suatu peristiwa yang diketahui umum ke arah suatu peristiwa yang tidak diketahui umum. Ada dua persangkaan, yaitu persangkaan yang berdasarkan undang-undang dan persangkaan yang tidak berdasarkan undang-undang.</a:t>
            </a:r>
          </a:p>
          <a:p>
            <a:endParaRPr lang="id-ID" altLang="en-US" sz="2000"/>
          </a:p>
          <a:p>
            <a:r>
              <a:rPr lang="id-ID" altLang="en-US" sz="2000"/>
              <a:t>Ps. 173 HIR (Ps. 310 Rbg) </a:t>
            </a:r>
            <a:r>
              <a:rPr lang="id-ID" altLang="en-US" sz="2000">
                <a:sym typeface="Wingdings" panose="05000000000000000000" pitchFamily="2" charset="2"/>
              </a:rPr>
              <a:t> hanya mengatur persangkaan yg didasarkan a/ kenyataan atau </a:t>
            </a:r>
            <a:r>
              <a:rPr lang="id-ID" altLang="en-US" sz="2000" i="1">
                <a:sym typeface="Wingdings" panose="05000000000000000000" pitchFamily="2" charset="2"/>
              </a:rPr>
              <a:t>praesumptiones facti (feitelijke </a:t>
            </a:r>
            <a:r>
              <a:rPr lang="id-ID" altLang="en-US" sz="2000">
                <a:sym typeface="Wingdings" panose="05000000000000000000" pitchFamily="2" charset="2"/>
              </a:rPr>
              <a:t>atau </a:t>
            </a:r>
            <a:r>
              <a:rPr lang="id-ID" altLang="en-US" sz="2000" i="1">
                <a:sym typeface="Wingdings" panose="05000000000000000000" pitchFamily="2" charset="2"/>
              </a:rPr>
              <a:t>rechterlijke vermoedens)</a:t>
            </a:r>
            <a:r>
              <a:rPr lang="en-US" altLang="en-US" sz="2000" i="1">
                <a:sym typeface="Wingdings" panose="05000000000000000000" pitchFamily="2" charset="2"/>
              </a:rPr>
              <a:t>.</a:t>
            </a:r>
            <a:endParaRPr lang="id-ID" altLang="en-US" sz="2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26B7C-05AB-4B67-B759-CE9C67BBA3B0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7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2800" b="1">
                <a:solidFill>
                  <a:srgbClr val="FFFF99"/>
                </a:solidFill>
              </a:rPr>
              <a:t>Pengakuan</a:t>
            </a:r>
            <a:r>
              <a:rPr lang="en-US" altLang="en-US" sz="2800" b="1">
                <a:solidFill>
                  <a:srgbClr val="FFFF99"/>
                </a:solidFill>
              </a:rPr>
              <a:t> </a:t>
            </a:r>
            <a:r>
              <a:rPr lang="en-US" altLang="en-US" sz="2800" b="1" i="1">
                <a:solidFill>
                  <a:srgbClr val="FFFF99"/>
                </a:solidFill>
              </a:rPr>
              <a:t>(</a:t>
            </a:r>
            <a:r>
              <a:rPr lang="id-ID" altLang="en-US" sz="2800" b="1" i="1">
                <a:solidFill>
                  <a:srgbClr val="FFFF99"/>
                </a:solidFill>
              </a:rPr>
              <a:t>Bekentenis</a:t>
            </a:r>
            <a:r>
              <a:rPr lang="en-US" altLang="en-US" sz="2800" b="1" i="1">
                <a:solidFill>
                  <a:srgbClr val="FFFF99"/>
                </a:solidFill>
              </a:rPr>
              <a:t> Confession)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055814" y="2133601"/>
            <a:ext cx="6886575" cy="35988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80000"/>
              </a:lnSpc>
              <a:buClr>
                <a:srgbClr val="FFFF00"/>
              </a:buClr>
            </a:pPr>
            <a:r>
              <a:rPr lang="id-ID" altLang="en-US" sz="1400"/>
              <a:t>Dasar hukum : HIR (Ps. 174, 175, 176), Rbg (Ps. 311, 312, 313), BW (Ps. 1923 – 1928)</a:t>
            </a:r>
            <a:r>
              <a:rPr lang="en-US" altLang="en-US" sz="1400"/>
              <a:t>.</a:t>
            </a:r>
            <a:endParaRPr lang="id-ID" altLang="en-US" sz="1400"/>
          </a:p>
          <a:p>
            <a:pPr marL="457200" indent="-457200">
              <a:lnSpc>
                <a:spcPct val="80000"/>
              </a:lnSpc>
              <a:buClr>
                <a:srgbClr val="FFFF00"/>
              </a:buClr>
            </a:pPr>
            <a:r>
              <a:rPr lang="id-ID" altLang="en-US" sz="1400"/>
              <a:t>Pengakuan mrpk keterangan yg membenarkan peristiwa, hak atau hubungan hukum yg diajukan o/ lawan</a:t>
            </a:r>
            <a:r>
              <a:rPr lang="en-US" altLang="en-US" sz="1400"/>
              <a:t>.</a:t>
            </a:r>
            <a:endParaRPr lang="id-ID" altLang="en-US" sz="1400"/>
          </a:p>
          <a:p>
            <a:pPr marL="457200" indent="-457200">
              <a:lnSpc>
                <a:spcPct val="80000"/>
              </a:lnSpc>
              <a:buClr>
                <a:srgbClr val="FFFF00"/>
              </a:buClr>
            </a:pPr>
            <a:r>
              <a:rPr lang="id-ID" altLang="en-US" sz="1400"/>
              <a:t>Ps. 1923 BW membedakan antara pengakuan yg diberikan di muka hakim di persidangan (Ps. 174 HIR, 311 Rbg, 1925 &amp; 1926 BW) &amp; pengakuan yg diberikan di luar persidangan (Ps. 175 HIR, 312 Rbg, 1927 &amp; 1928 BW)</a:t>
            </a:r>
            <a:r>
              <a:rPr lang="en-US" altLang="en-US" sz="1400"/>
              <a:t>.</a:t>
            </a:r>
            <a:endParaRPr lang="id-ID" altLang="en-US" sz="1400"/>
          </a:p>
          <a:p>
            <a:pPr marL="457200" indent="-457200">
              <a:lnSpc>
                <a:spcPct val="80000"/>
              </a:lnSpc>
              <a:buClr>
                <a:srgbClr val="FFFF00"/>
              </a:buClr>
            </a:pPr>
            <a:r>
              <a:rPr lang="id-ID" altLang="en-US" sz="1400"/>
              <a:t>Ps. 176 HIR, Ps. 313 Rbg, Ps. 1924 BW </a:t>
            </a:r>
            <a:r>
              <a:rPr lang="id-ID" altLang="en-US" sz="1400">
                <a:sym typeface="Wingdings" panose="05000000000000000000" pitchFamily="2" charset="2"/>
              </a:rPr>
              <a:t> pengakuan tdk boleh dipisah-pisahkan </a:t>
            </a:r>
            <a:r>
              <a:rPr lang="id-ID" altLang="en-US" sz="1400" i="1">
                <a:sym typeface="Wingdings" panose="05000000000000000000" pitchFamily="2" charset="2"/>
              </a:rPr>
              <a:t>(onsplitsbare aveu)</a:t>
            </a:r>
            <a:r>
              <a:rPr lang="en-US" altLang="en-US" sz="1400" i="1">
                <a:sym typeface="Wingdings" panose="05000000000000000000" pitchFamily="2" charset="2"/>
              </a:rPr>
              <a:t>.</a:t>
            </a:r>
            <a:endParaRPr lang="id-ID" altLang="en-US" sz="1400" i="1">
              <a:sym typeface="Wingdings" panose="05000000000000000000" pitchFamily="2" charset="2"/>
            </a:endParaRPr>
          </a:p>
          <a:p>
            <a:pPr marL="457200" indent="-457200">
              <a:lnSpc>
                <a:spcPct val="80000"/>
              </a:lnSpc>
              <a:buClr>
                <a:srgbClr val="FFFF00"/>
              </a:buClr>
            </a:pPr>
            <a:r>
              <a:rPr lang="id-ID" altLang="en-US" sz="1400">
                <a:sym typeface="Wingdings" panose="05000000000000000000" pitchFamily="2" charset="2"/>
              </a:rPr>
              <a:t>Ilmu pengetahuan membagi pengakuan mjd 3 :</a:t>
            </a:r>
          </a:p>
          <a:p>
            <a:pPr marL="457200" indent="-457200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AutoNum type="arabicPeriod"/>
            </a:pPr>
            <a:r>
              <a:rPr lang="id-ID" altLang="en-US" sz="1400"/>
              <a:t>Pengakuan murni </a:t>
            </a:r>
            <a:r>
              <a:rPr lang="id-ID" altLang="en-US" sz="1400" i="1"/>
              <a:t>(aveu pur et-simple), </a:t>
            </a:r>
            <a:r>
              <a:rPr lang="id-ID" altLang="en-US" sz="1400">
                <a:latin typeface="Blackadder ITC" panose="04020505051007020D02" pitchFamily="82" charset="0"/>
              </a:rPr>
              <a:t>ialah </a:t>
            </a:r>
            <a:r>
              <a:rPr lang="id-ID" altLang="en-US" sz="1400"/>
              <a:t>pengakuan yg sifatnya sederhana &amp; sesuai sepenuhnya dgn tuntutan pihak lawan</a:t>
            </a:r>
            <a:r>
              <a:rPr lang="en-US" altLang="en-US" sz="1400"/>
              <a:t>.</a:t>
            </a:r>
            <a:endParaRPr lang="id-ID" altLang="en-US" sz="1400"/>
          </a:p>
          <a:p>
            <a:pPr marL="457200" indent="-457200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AutoNum type="arabicPeriod"/>
            </a:pPr>
            <a:r>
              <a:rPr lang="id-ID" altLang="en-US" sz="1400"/>
              <a:t>Pengakuan dgn kualifikasi </a:t>
            </a:r>
            <a:r>
              <a:rPr lang="id-ID" altLang="en-US" sz="1400" i="1"/>
              <a:t>(gequalificeerde bekentenis, aveu qualifie), </a:t>
            </a:r>
            <a:r>
              <a:rPr lang="id-ID" altLang="en-US" sz="1400">
                <a:latin typeface="Blackadder ITC" panose="04020505051007020D02" pitchFamily="82" charset="0"/>
              </a:rPr>
              <a:t>ialah</a:t>
            </a:r>
            <a:r>
              <a:rPr lang="id-ID" altLang="en-US" sz="1400"/>
              <a:t> pengakuan yg disertai dgn sangkalan thd sebagian dr tuntutan</a:t>
            </a:r>
            <a:r>
              <a:rPr lang="en-US" altLang="en-US" sz="1400"/>
              <a:t>.</a:t>
            </a:r>
            <a:endParaRPr lang="id-ID" altLang="en-US" sz="1400"/>
          </a:p>
          <a:p>
            <a:pPr marL="457200" indent="-457200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AutoNum type="arabicPeriod"/>
            </a:pPr>
            <a:r>
              <a:rPr lang="id-ID" altLang="en-US" sz="1400"/>
              <a:t>Pengakuan dgn klausula </a:t>
            </a:r>
            <a:r>
              <a:rPr lang="id-ID" altLang="en-US" sz="1400" i="1"/>
              <a:t>(geclausuleerde bekentenis, aveu complexe),</a:t>
            </a:r>
            <a:r>
              <a:rPr lang="id-ID" altLang="en-US" sz="1400"/>
              <a:t> </a:t>
            </a:r>
            <a:r>
              <a:rPr lang="id-ID" altLang="en-US" sz="1400">
                <a:latin typeface="Blackadder ITC" panose="04020505051007020D02" pitchFamily="82" charset="0"/>
              </a:rPr>
              <a:t>ialah</a:t>
            </a:r>
            <a:r>
              <a:rPr lang="id-ID" altLang="en-US" sz="1400"/>
              <a:t> suatu pengakuan yg disertai dgn keterangan tambahan yg bersifat membebaskan</a:t>
            </a:r>
            <a:r>
              <a:rPr lang="en-US" altLang="en-US" sz="1400"/>
              <a:t>.</a:t>
            </a:r>
            <a:endParaRPr lang="id-ID" altLang="en-US" sz="1400"/>
          </a:p>
          <a:p>
            <a:pPr marL="457200" indent="-457200">
              <a:lnSpc>
                <a:spcPct val="80000"/>
              </a:lnSpc>
              <a:buClr>
                <a:srgbClr val="FFFF00"/>
              </a:buClr>
              <a:buNone/>
            </a:pPr>
            <a:endParaRPr lang="id-ID" altLang="en-US" sz="1400" i="1"/>
          </a:p>
          <a:p>
            <a:pPr marL="457200" indent="-457200">
              <a:lnSpc>
                <a:spcPct val="80000"/>
              </a:lnSpc>
              <a:buClr>
                <a:srgbClr val="FFFF00"/>
              </a:buClr>
              <a:buNone/>
            </a:pPr>
            <a:r>
              <a:rPr lang="id-ID" altLang="en-US" sz="1400"/>
              <a:t>	Pengakuan dgn kualifikasi maupun dgn klausula harus diterima dgn bulat &amp; tdk boleh dipisah-pisahkan dr keterangan tambahannya </a:t>
            </a:r>
            <a:r>
              <a:rPr lang="id-ID" altLang="en-US" sz="1400">
                <a:sym typeface="Wingdings" panose="05000000000000000000" pitchFamily="2" charset="2"/>
              </a:rPr>
              <a:t> </a:t>
            </a:r>
            <a:r>
              <a:rPr lang="id-ID" altLang="en-US" sz="1400" i="1">
                <a:sym typeface="Wingdings" panose="05000000000000000000" pitchFamily="2" charset="2"/>
              </a:rPr>
              <a:t>onsplitsbare aveu</a:t>
            </a:r>
            <a:r>
              <a:rPr lang="en-US" altLang="en-US" sz="1400" i="1">
                <a:sym typeface="Wingdings" panose="05000000000000000000" pitchFamily="2" charset="2"/>
              </a:rPr>
              <a:t>.</a:t>
            </a:r>
            <a:endParaRPr lang="id-ID" altLang="en-US" sz="1400"/>
          </a:p>
          <a:p>
            <a:pPr marL="457200" indent="-457200">
              <a:lnSpc>
                <a:spcPct val="80000"/>
              </a:lnSpc>
              <a:buClr>
                <a:srgbClr val="FFFF00"/>
              </a:buClr>
            </a:pPr>
            <a:endParaRPr lang="id-ID" alt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CAA3B-29EC-4C12-A921-22C6C4460550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2400" b="1">
                <a:solidFill>
                  <a:srgbClr val="FFFF99"/>
                </a:solidFill>
              </a:rPr>
              <a:t>Lanjutan … Pengakuan : Pengakuan yg diberikan di muka hakim di persidangan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254035"/>
            <a:ext cx="7854950" cy="52705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d-ID" altLang="en-US" sz="2400" dirty="0" smtClean="0"/>
              <a:t>Pengakuan yg diberikan di muka hakim di persidangan </a:t>
            </a:r>
            <a:r>
              <a:rPr lang="id-ID" altLang="en-US" sz="2400" i="1" dirty="0" smtClean="0"/>
              <a:t>(gerechtelijke bekentenis)</a:t>
            </a:r>
            <a:r>
              <a:rPr lang="id-ID" altLang="en-US" sz="2400" dirty="0" smtClean="0"/>
              <a:t>, mrpk keterangan sepihak, baik tertulis maupun lisan yg tegas &amp; dinyatakan o/ salah 1 pihak dalam perkara di persidangan, yg membenarkan baik seluruhnya atau sebagian dr suatu peristiwa, hak atau hubungan hukum yg diajukan o/ lawannya, yg mengakibatkan pemeriksaan lebih lanjut o/ hakim mjd tidak diperlukan</a:t>
            </a:r>
            <a:r>
              <a:rPr lang="id-ID" altLang="en-US" dirty="0" smtClean="0"/>
              <a:t>.</a:t>
            </a:r>
            <a:endParaRPr lang="en-US" altLang="en-US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id-ID" altLang="en-US" dirty="0" smtClean="0"/>
          </a:p>
          <a:p>
            <a:pPr>
              <a:lnSpc>
                <a:spcPct val="80000"/>
              </a:lnSpc>
            </a:pPr>
            <a:r>
              <a:rPr lang="id-ID" altLang="en-US" sz="2800" dirty="0" smtClean="0"/>
              <a:t>Ps. 1926 BW </a:t>
            </a:r>
            <a:r>
              <a:rPr lang="id-ID" altLang="en-US" sz="2800" dirty="0" smtClean="0">
                <a:sym typeface="Wingdings" panose="05000000000000000000" pitchFamily="2" charset="2"/>
              </a:rPr>
              <a:t> </a:t>
            </a:r>
            <a:r>
              <a:rPr lang="id-ID" altLang="en-US" sz="2800" dirty="0" smtClean="0"/>
              <a:t>pengakuan yg diberikan di muka hakim di persidangan tidak dapat ditarik kembali, kecuali apabila terbukti  bahwa pengakuan itu adalah akibat dr suatu kesesatan atau kekeliruan.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DB66-BCCA-42C0-B658-EE1C79791F7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2800" b="1">
                <a:solidFill>
                  <a:srgbClr val="FFFF99"/>
                </a:solidFill>
              </a:rPr>
              <a:t>Sumpah</a:t>
            </a:r>
            <a:endParaRPr lang="en-US" altLang="en-US" sz="2800" b="1">
              <a:solidFill>
                <a:srgbClr val="FFFF99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Clr>
                <a:srgbClr val="FFFF00"/>
              </a:buClr>
            </a:pPr>
            <a:r>
              <a:rPr lang="id-ID" altLang="en-US" smtClean="0"/>
              <a:t>Dasar hukum : HIR (Ps. 155-158, 177), Rbg (Ps.182-185, 314), BW (Ps. 1929 -1945)</a:t>
            </a:r>
          </a:p>
          <a:p>
            <a:pPr marL="533400" indent="-533400">
              <a:buClr>
                <a:srgbClr val="FFFF00"/>
              </a:buClr>
            </a:pPr>
            <a:r>
              <a:rPr lang="id-ID" altLang="en-US" smtClean="0"/>
              <a:t>HIR mengenal 3 macam sumpah sebagai alat bukti :</a:t>
            </a:r>
          </a:p>
          <a:p>
            <a:pPr marL="533400" indent="-533400">
              <a:buClr>
                <a:srgbClr val="FFFF00"/>
              </a:buClr>
            </a:pPr>
            <a:endParaRPr lang="id-ID" altLang="en-US" sz="900"/>
          </a:p>
          <a:p>
            <a:pPr marL="533400" indent="-533400">
              <a:buClr>
                <a:srgbClr val="FFFF00"/>
              </a:buClr>
              <a:buFont typeface="Wingdings" panose="05000000000000000000" pitchFamily="2" charset="2"/>
              <a:buAutoNum type="arabicPeriod"/>
            </a:pPr>
            <a:r>
              <a:rPr lang="id-ID" altLang="en-US" smtClean="0"/>
              <a:t>Sumpah penambah/pelengkap </a:t>
            </a:r>
            <a:r>
              <a:rPr lang="id-ID" altLang="en-US" i="1" smtClean="0"/>
              <a:t>(suppletoir)</a:t>
            </a:r>
          </a:p>
          <a:p>
            <a:pPr marL="533400" indent="-533400">
              <a:buClr>
                <a:srgbClr val="FFFF00"/>
              </a:buClr>
              <a:buFont typeface="Wingdings" panose="05000000000000000000" pitchFamily="2" charset="2"/>
              <a:buAutoNum type="arabicPeriod"/>
            </a:pPr>
            <a:r>
              <a:rPr lang="id-ID" altLang="en-US" smtClean="0"/>
              <a:t>Sumpah penaksiran </a:t>
            </a:r>
            <a:r>
              <a:rPr lang="id-ID" altLang="en-US" i="1" smtClean="0"/>
              <a:t>(aestimatoir, schattingseed)</a:t>
            </a:r>
            <a:endParaRPr lang="id-ID" altLang="en-US" smtClean="0"/>
          </a:p>
          <a:p>
            <a:pPr marL="533400" indent="-533400">
              <a:buClr>
                <a:srgbClr val="FFFF00"/>
              </a:buClr>
              <a:buFont typeface="Wingdings" panose="05000000000000000000" pitchFamily="2" charset="2"/>
              <a:buAutoNum type="arabicPeriod"/>
            </a:pPr>
            <a:r>
              <a:rPr lang="id-ID" altLang="en-US" smtClean="0"/>
              <a:t>Sumpah pemutus </a:t>
            </a:r>
            <a:r>
              <a:rPr lang="id-ID" altLang="en-US" i="1" smtClean="0"/>
              <a:t>(decisoir)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6C962-E219-45D3-BB8E-E4E178E1BEBD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4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6</TotalTime>
  <Words>1164</Words>
  <Application>Microsoft Office PowerPoint</Application>
  <PresentationFormat>Widescreen</PresentationFormat>
  <Paragraphs>149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Blackadder ITC</vt:lpstr>
      <vt:lpstr>Century Gothic</vt:lpstr>
      <vt:lpstr>Verdana</vt:lpstr>
      <vt:lpstr>Wingdings</vt:lpstr>
      <vt:lpstr>Wingdings 3</vt:lpstr>
      <vt:lpstr>Ion</vt:lpstr>
      <vt:lpstr>Alat-Alat Bukti Hukum Acara Perdata</vt:lpstr>
      <vt:lpstr>ALAT – ALAT BUKTI </vt:lpstr>
      <vt:lpstr>Alat Bukti Tertulis</vt:lpstr>
      <vt:lpstr>Saksi-saksi</vt:lpstr>
      <vt:lpstr>PowerPoint Presentation</vt:lpstr>
      <vt:lpstr>Persangkaan</vt:lpstr>
      <vt:lpstr>Pengakuan (Bekentenis Confession)</vt:lpstr>
      <vt:lpstr>Lanjutan … Pengakuan : Pengakuan yg diberikan di muka hakim di persidangan</vt:lpstr>
      <vt:lpstr>Sumpah</vt:lpstr>
      <vt:lpstr>Lanjutan … Sumpah :  Sumpah penambah/pelengkap (suppletoir)</vt:lpstr>
      <vt:lpstr>Lanjutan … Sumpah : Sumpah penaksiran  (aestimatoir, schattingseed)</vt:lpstr>
      <vt:lpstr>Lanjutan … Sumpah :  Sumpah pemutus (decisoir)</vt:lpstr>
      <vt:lpstr>Pemeriksaan setempat (descente)</vt:lpstr>
      <vt:lpstr>Keterangan Ahli (Expertise)</vt:lpstr>
      <vt:lpstr>Lanjutan … Keterangan Ahli (Expertise)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Alat-Alat Bukti Hukum Acara Perdata</dc:title>
  <dc:creator>Lilik</dc:creator>
  <cp:lastModifiedBy>Acer</cp:lastModifiedBy>
  <cp:revision>3</cp:revision>
  <dcterms:created xsi:type="dcterms:W3CDTF">2020-10-05T22:43:05Z</dcterms:created>
  <dcterms:modified xsi:type="dcterms:W3CDTF">2021-09-27T00:11:52Z</dcterms:modified>
</cp:coreProperties>
</file>