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42"/>
  </p:notesMasterIdLst>
  <p:handoutMasterIdLst>
    <p:handoutMasterId r:id="rId43"/>
  </p:handoutMasterIdLst>
  <p:sldIdLst>
    <p:sldId id="2032" r:id="rId2"/>
    <p:sldId id="2877" r:id="rId3"/>
    <p:sldId id="2898" r:id="rId4"/>
    <p:sldId id="2899" r:id="rId5"/>
    <p:sldId id="2900" r:id="rId6"/>
    <p:sldId id="2901" r:id="rId7"/>
    <p:sldId id="2902" r:id="rId8"/>
    <p:sldId id="2905" r:id="rId9"/>
    <p:sldId id="2906" r:id="rId10"/>
    <p:sldId id="2903" r:id="rId11"/>
    <p:sldId id="2907" r:id="rId12"/>
    <p:sldId id="2908" r:id="rId13"/>
    <p:sldId id="2909" r:id="rId14"/>
    <p:sldId id="2910" r:id="rId15"/>
    <p:sldId id="2911" r:id="rId16"/>
    <p:sldId id="2912" r:id="rId17"/>
    <p:sldId id="2913" r:id="rId18"/>
    <p:sldId id="2914" r:id="rId19"/>
    <p:sldId id="2915" r:id="rId20"/>
    <p:sldId id="2916" r:id="rId21"/>
    <p:sldId id="2917" r:id="rId22"/>
    <p:sldId id="2918" r:id="rId23"/>
    <p:sldId id="2919" r:id="rId24"/>
    <p:sldId id="2920" r:id="rId25"/>
    <p:sldId id="2921" r:id="rId26"/>
    <p:sldId id="2922" r:id="rId27"/>
    <p:sldId id="2923" r:id="rId28"/>
    <p:sldId id="2924" r:id="rId29"/>
    <p:sldId id="2925" r:id="rId30"/>
    <p:sldId id="2926" r:id="rId31"/>
    <p:sldId id="2927" r:id="rId32"/>
    <p:sldId id="2928" r:id="rId33"/>
    <p:sldId id="2929" r:id="rId34"/>
    <p:sldId id="298" r:id="rId35"/>
    <p:sldId id="299" r:id="rId36"/>
    <p:sldId id="300" r:id="rId37"/>
    <p:sldId id="261" r:id="rId38"/>
    <p:sldId id="301" r:id="rId39"/>
    <p:sldId id="302" r:id="rId40"/>
    <p:sldId id="303" r:id="rId41"/>
  </p:sldIdLst>
  <p:sldSz cx="9144000" cy="6858000" type="screen4x3"/>
  <p:notesSz cx="7315200" cy="9601200"/>
  <p:custDataLst>
    <p:tags r:id="rId44"/>
  </p:custDataLst>
  <p:defaultTextStyle>
    <a:defPPr>
      <a:defRPr lang="ja-JP"/>
    </a:defPPr>
    <a:lvl1pPr algn="ctr" rtl="0" fontAlgn="base">
      <a:spcBef>
        <a:spcPct val="0"/>
      </a:spcBef>
      <a:spcAft>
        <a:spcPct val="0"/>
      </a:spcAft>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1pPr>
    <a:lvl2pPr marL="457200" algn="ctr" rtl="0" fontAlgn="base">
      <a:spcBef>
        <a:spcPct val="0"/>
      </a:spcBef>
      <a:spcAft>
        <a:spcPct val="0"/>
      </a:spcAft>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2pPr>
    <a:lvl3pPr marL="914400" algn="ctr" rtl="0" fontAlgn="base">
      <a:spcBef>
        <a:spcPct val="0"/>
      </a:spcBef>
      <a:spcAft>
        <a:spcPct val="0"/>
      </a:spcAft>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3pPr>
    <a:lvl4pPr marL="1371600" algn="ctr" rtl="0" fontAlgn="base">
      <a:spcBef>
        <a:spcPct val="0"/>
      </a:spcBef>
      <a:spcAft>
        <a:spcPct val="0"/>
      </a:spcAft>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4pPr>
    <a:lvl5pPr marL="1828800" algn="ctr" rtl="0" fontAlgn="base">
      <a:spcBef>
        <a:spcPct val="0"/>
      </a:spcBef>
      <a:spcAft>
        <a:spcPct val="0"/>
      </a:spcAft>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5pPr>
    <a:lvl6pPr marL="2286000" algn="l" defTabSz="914400" rtl="0" eaLnBrk="1" latinLnBrk="0" hangingPunct="1">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6pPr>
    <a:lvl7pPr marL="2743200" algn="l" defTabSz="914400" rtl="0" eaLnBrk="1" latinLnBrk="0" hangingPunct="1">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7pPr>
    <a:lvl8pPr marL="3200400" algn="l" defTabSz="914400" rtl="0" eaLnBrk="1" latinLnBrk="0" hangingPunct="1">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8pPr>
    <a:lvl9pPr marL="3657600" algn="l" defTabSz="914400" rtl="0" eaLnBrk="1" latinLnBrk="0" hangingPunct="1">
      <a:defRPr kumimoji="1" sz="4400" kern="1200">
        <a:solidFill>
          <a:schemeClr val="tx1"/>
        </a:solidFill>
        <a:effectLst>
          <a:outerShdw blurRad="38100" dist="38100" dir="2700000" algn="tl">
            <a:srgbClr val="000000">
              <a:alpha val="43137"/>
            </a:srgbClr>
          </a:outerShdw>
        </a:effectLst>
        <a:latin typeface="Tahom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12">
          <p15:clr>
            <a:srgbClr val="A4A3A4"/>
          </p15:clr>
        </p15:guide>
        <p15:guide id="2" pos="1248">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99FFCC"/>
    <a:srgbClr val="14663B"/>
    <a:srgbClr val="097542"/>
    <a:srgbClr val="000099"/>
    <a:srgbClr val="085823"/>
    <a:srgbClr val="333333"/>
    <a:srgbClr val="CC0000"/>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23" autoAdjust="0"/>
    <p:restoredTop sz="94631" autoAdjust="0"/>
  </p:normalViewPr>
  <p:slideViewPr>
    <p:cSldViewPr>
      <p:cViewPr varScale="1">
        <p:scale>
          <a:sx n="67" d="100"/>
          <a:sy n="67" d="100"/>
        </p:scale>
        <p:origin x="1012" y="32"/>
      </p:cViewPr>
      <p:guideLst>
        <p:guide orient="horz" pos="2112"/>
        <p:guide pos="1248"/>
      </p:guideLst>
    </p:cSldViewPr>
  </p:slideViewPr>
  <p:outlineViewPr>
    <p:cViewPr>
      <p:scale>
        <a:sx n="33" d="100"/>
        <a:sy n="33" d="100"/>
      </p:scale>
      <p:origin x="0" y="123624"/>
    </p:cViewPr>
  </p:outlineViewPr>
  <p:notesTextViewPr>
    <p:cViewPr>
      <p:scale>
        <a:sx n="100" d="100"/>
        <a:sy n="100" d="100"/>
      </p:scale>
      <p:origin x="0" y="0"/>
    </p:cViewPr>
  </p:notesTextViewPr>
  <p:sorterViewPr>
    <p:cViewPr>
      <p:scale>
        <a:sx n="66" d="100"/>
        <a:sy n="66" d="100"/>
      </p:scale>
      <p:origin x="0" y="13746"/>
    </p:cViewPr>
  </p:sorterViewPr>
  <p:notesViewPr>
    <p:cSldViewPr>
      <p:cViewPr varScale="1">
        <p:scale>
          <a:sx n="82" d="100"/>
          <a:sy n="82" d="100"/>
        </p:scale>
        <p:origin x="375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7" name="Rectangle 9"/>
          <p:cNvSpPr>
            <a:spLocks noGrp="1" noChangeArrowheads="1"/>
          </p:cNvSpPr>
          <p:nvPr>
            <p:ph type="hdr" sz="quarter"/>
          </p:nvPr>
        </p:nvSpPr>
        <p:spPr bwMode="auto">
          <a:xfrm>
            <a:off x="3581401" y="9234487"/>
            <a:ext cx="3200400" cy="442914"/>
          </a:xfrm>
          <a:prstGeom prst="rect">
            <a:avLst/>
          </a:prstGeom>
          <a:noFill/>
          <a:ln w="9525">
            <a:noFill/>
            <a:miter lim="800000"/>
            <a:headEnd/>
            <a:tailEnd/>
          </a:ln>
          <a:effectLst/>
        </p:spPr>
        <p:txBody>
          <a:bodyPr vert="horz" wrap="square" lIns="95382" tIns="47691" rIns="95382" bIns="47691" numCol="1" anchor="t" anchorCtr="0" compatLnSpc="1">
            <a:prstTxWarp prst="textNoShape">
              <a:avLst/>
            </a:prstTxWarp>
          </a:bodyPr>
          <a:lstStyle>
            <a:lvl1pPr algn="r" defTabSz="954018">
              <a:defRPr sz="700" i="1" dirty="0">
                <a:effectLst/>
              </a:defRPr>
            </a:lvl1pPr>
          </a:lstStyle>
          <a:p>
            <a:pPr>
              <a:defRPr/>
            </a:pPr>
            <a:r>
              <a:rPr lang="en-US" altLang="ja-JP" dirty="0"/>
              <a:t>romi@romisatriawahono.net</a:t>
            </a:r>
          </a:p>
        </p:txBody>
      </p:sp>
      <p:sp>
        <p:nvSpPr>
          <p:cNvPr id="27658" name="Rectangle 10"/>
          <p:cNvSpPr>
            <a:spLocks noGrp="1" noChangeArrowheads="1"/>
          </p:cNvSpPr>
          <p:nvPr>
            <p:ph type="dt" sz="quarter" idx="1"/>
          </p:nvPr>
        </p:nvSpPr>
        <p:spPr bwMode="auto">
          <a:xfrm>
            <a:off x="611189" y="180976"/>
            <a:ext cx="6164262" cy="495299"/>
          </a:xfrm>
          <a:prstGeom prst="rect">
            <a:avLst/>
          </a:prstGeom>
          <a:noFill/>
          <a:ln w="9525">
            <a:noFill/>
            <a:miter lim="800000"/>
            <a:headEnd/>
            <a:tailEnd/>
          </a:ln>
          <a:effectLst/>
        </p:spPr>
        <p:txBody>
          <a:bodyPr vert="horz" wrap="square" lIns="95382" tIns="47691" rIns="95382" bIns="47691" numCol="1" anchor="t" anchorCtr="0" compatLnSpc="1">
            <a:prstTxWarp prst="textNoShape">
              <a:avLst/>
            </a:prstTxWarp>
          </a:bodyPr>
          <a:lstStyle>
            <a:lvl1pPr algn="r" defTabSz="954018">
              <a:defRPr sz="700" i="1" dirty="0" smtClean="0">
                <a:effectLst/>
              </a:defRPr>
            </a:lvl1pPr>
          </a:lstStyle>
          <a:p>
            <a:pPr>
              <a:defRPr/>
            </a:pPr>
            <a:r>
              <a:rPr lang="en-US" altLang="ja-JP" dirty="0"/>
              <a:t>Data Mining</a:t>
            </a:r>
          </a:p>
        </p:txBody>
      </p:sp>
      <p:sp>
        <p:nvSpPr>
          <p:cNvPr id="27659" name="Rectangle 11"/>
          <p:cNvSpPr>
            <a:spLocks noGrp="1" noChangeArrowheads="1"/>
          </p:cNvSpPr>
          <p:nvPr>
            <p:ph type="ftr" sz="quarter" idx="2"/>
          </p:nvPr>
        </p:nvSpPr>
        <p:spPr bwMode="auto">
          <a:xfrm>
            <a:off x="495302" y="9101139"/>
            <a:ext cx="3314701" cy="347662"/>
          </a:xfrm>
          <a:prstGeom prst="rect">
            <a:avLst/>
          </a:prstGeom>
          <a:noFill/>
          <a:ln w="9525">
            <a:noFill/>
            <a:miter lim="800000"/>
            <a:headEnd/>
            <a:tailEnd/>
          </a:ln>
          <a:effectLst/>
        </p:spPr>
        <p:txBody>
          <a:bodyPr vert="horz" wrap="square" lIns="95382" tIns="47691" rIns="95382" bIns="47691" numCol="1" anchor="b" anchorCtr="0" compatLnSpc="1">
            <a:prstTxWarp prst="textNoShape">
              <a:avLst/>
            </a:prstTxWarp>
          </a:bodyPr>
          <a:lstStyle>
            <a:lvl1pPr algn="l" defTabSz="954018">
              <a:defRPr sz="700" i="1" dirty="0">
                <a:effectLst/>
              </a:defRPr>
            </a:lvl1pPr>
          </a:lstStyle>
          <a:p>
            <a:pPr>
              <a:defRPr/>
            </a:pPr>
            <a:r>
              <a:rPr lang="en-US" altLang="ja-JP" dirty="0"/>
              <a:t>http://romisatriawahono.net</a:t>
            </a:r>
          </a:p>
        </p:txBody>
      </p:sp>
      <p:sp>
        <p:nvSpPr>
          <p:cNvPr id="27660" name="Line 12"/>
          <p:cNvSpPr>
            <a:spLocks noChangeShapeType="1"/>
          </p:cNvSpPr>
          <p:nvPr/>
        </p:nvSpPr>
        <p:spPr bwMode="auto">
          <a:xfrm flipH="1">
            <a:off x="611191" y="381000"/>
            <a:ext cx="6096000" cy="0"/>
          </a:xfrm>
          <a:prstGeom prst="line">
            <a:avLst/>
          </a:prstGeom>
          <a:noFill/>
          <a:ln w="3175">
            <a:solidFill>
              <a:schemeClr val="tx1"/>
            </a:solidFill>
            <a:miter lim="800000"/>
            <a:headEnd/>
            <a:tailEnd/>
          </a:ln>
          <a:effectLst/>
        </p:spPr>
        <p:txBody>
          <a:bodyPr wrap="none" lIns="91433" tIns="45716" rIns="91433" bIns="45716"/>
          <a:lstStyle/>
          <a:p>
            <a:pPr>
              <a:defRPr/>
            </a:pPr>
            <a:endParaRPr lang="id-ID"/>
          </a:p>
        </p:txBody>
      </p:sp>
      <p:sp>
        <p:nvSpPr>
          <p:cNvPr id="27661" name="Line 13"/>
          <p:cNvSpPr>
            <a:spLocks noChangeShapeType="1"/>
          </p:cNvSpPr>
          <p:nvPr/>
        </p:nvSpPr>
        <p:spPr bwMode="auto">
          <a:xfrm flipH="1">
            <a:off x="611191" y="9220200"/>
            <a:ext cx="6096000" cy="0"/>
          </a:xfrm>
          <a:prstGeom prst="line">
            <a:avLst/>
          </a:prstGeom>
          <a:noFill/>
          <a:ln w="3175">
            <a:solidFill>
              <a:schemeClr val="tx1"/>
            </a:solidFill>
            <a:miter lim="800000"/>
            <a:headEnd/>
            <a:tailEnd/>
          </a:ln>
          <a:effectLst/>
        </p:spPr>
        <p:txBody>
          <a:bodyPr wrap="none" lIns="91433" tIns="45716" rIns="91433" bIns="45716"/>
          <a:lstStyle/>
          <a:p>
            <a:pPr>
              <a:defRPr/>
            </a:pPr>
            <a:endParaRPr lang="id-ID"/>
          </a:p>
        </p:txBody>
      </p:sp>
    </p:spTree>
    <p:extLst>
      <p:ext uri="{BB962C8B-B14F-4D97-AF65-F5344CB8AC3E}">
        <p14:creationId xmlns:p14="http://schemas.microsoft.com/office/powerpoint/2010/main" val="15613706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2" y="0"/>
            <a:ext cx="3170238" cy="479425"/>
          </a:xfrm>
          <a:prstGeom prst="rect">
            <a:avLst/>
          </a:prstGeom>
          <a:noFill/>
          <a:ln w="9525">
            <a:noFill/>
            <a:miter lim="800000"/>
            <a:headEnd/>
            <a:tailEnd/>
          </a:ln>
          <a:effectLst/>
        </p:spPr>
        <p:txBody>
          <a:bodyPr vert="horz" wrap="square" lIns="95382" tIns="47691" rIns="95382" bIns="47691" numCol="1" anchor="t" anchorCtr="0" compatLnSpc="1">
            <a:prstTxWarp prst="textNoShape">
              <a:avLst/>
            </a:prstTxWarp>
          </a:bodyPr>
          <a:lstStyle>
            <a:lvl1pPr algn="l" defTabSz="954018">
              <a:defRPr sz="1200" i="1">
                <a:effectLst/>
                <a:latin typeface="+mj-lt"/>
              </a:defRPr>
            </a:lvl1pPr>
          </a:lstStyle>
          <a:p>
            <a:pPr>
              <a:defRPr/>
            </a:pPr>
            <a:r>
              <a:rPr lang="en-US" altLang="ja-JP"/>
              <a:t>romi@romisatriawahono.net</a:t>
            </a:r>
          </a:p>
        </p:txBody>
      </p:sp>
      <p:sp>
        <p:nvSpPr>
          <p:cNvPr id="1027" name="Rectangle 3"/>
          <p:cNvSpPr>
            <a:spLocks noGrp="1" noChangeArrowheads="1"/>
          </p:cNvSpPr>
          <p:nvPr>
            <p:ph type="dt" idx="1"/>
          </p:nvPr>
        </p:nvSpPr>
        <p:spPr bwMode="auto">
          <a:xfrm>
            <a:off x="4144967" y="0"/>
            <a:ext cx="3170237" cy="479425"/>
          </a:xfrm>
          <a:prstGeom prst="rect">
            <a:avLst/>
          </a:prstGeom>
          <a:noFill/>
          <a:ln w="9525">
            <a:noFill/>
            <a:miter lim="800000"/>
            <a:headEnd/>
            <a:tailEnd/>
          </a:ln>
          <a:effectLst/>
        </p:spPr>
        <p:txBody>
          <a:bodyPr vert="horz" wrap="square" lIns="95382" tIns="47691" rIns="95382" bIns="47691" numCol="1" anchor="t" anchorCtr="0" compatLnSpc="1">
            <a:prstTxWarp prst="textNoShape">
              <a:avLst/>
            </a:prstTxWarp>
          </a:bodyPr>
          <a:lstStyle>
            <a:lvl1pPr algn="r" defTabSz="954018">
              <a:defRPr sz="1200" i="1">
                <a:effectLst/>
                <a:latin typeface="+mj-lt"/>
              </a:defRPr>
            </a:lvl1pPr>
          </a:lstStyle>
          <a:p>
            <a:pPr>
              <a:defRPr/>
            </a:pPr>
            <a:r>
              <a:rPr lang="en-US" altLang="ja-JP"/>
              <a:t>Data Mining</a:t>
            </a:r>
            <a:endParaRPr lang="en-US" altLang="ja-JP" dirty="0"/>
          </a:p>
        </p:txBody>
      </p:sp>
      <p:sp>
        <p:nvSpPr>
          <p:cNvPr id="27652" name="Rectangle 4"/>
          <p:cNvSpPr>
            <a:spLocks noGrp="1" noRot="1" noChangeAspect="1" noChangeArrowheads="1" noTextEdit="1"/>
          </p:cNvSpPr>
          <p:nvPr>
            <p:ph type="sldImg" idx="2"/>
          </p:nvPr>
        </p:nvSpPr>
        <p:spPr bwMode="auto">
          <a:xfrm>
            <a:off x="1265238" y="720725"/>
            <a:ext cx="4795837" cy="3598863"/>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74727" y="4559304"/>
            <a:ext cx="5365750" cy="4321175"/>
          </a:xfrm>
          <a:prstGeom prst="rect">
            <a:avLst/>
          </a:prstGeom>
          <a:noFill/>
          <a:ln w="9525">
            <a:noFill/>
            <a:miter lim="800000"/>
            <a:headEnd/>
            <a:tailEnd/>
          </a:ln>
          <a:effectLst/>
        </p:spPr>
        <p:txBody>
          <a:bodyPr vert="horz" wrap="square" lIns="95382" tIns="47691" rIns="95382" bIns="47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30" name="Rectangle 6"/>
          <p:cNvSpPr>
            <a:spLocks noGrp="1" noChangeArrowheads="1"/>
          </p:cNvSpPr>
          <p:nvPr>
            <p:ph type="ftr" sz="quarter" idx="4"/>
          </p:nvPr>
        </p:nvSpPr>
        <p:spPr bwMode="auto">
          <a:xfrm>
            <a:off x="2" y="9121779"/>
            <a:ext cx="3170238" cy="479425"/>
          </a:xfrm>
          <a:prstGeom prst="rect">
            <a:avLst/>
          </a:prstGeom>
          <a:noFill/>
          <a:ln w="9525">
            <a:noFill/>
            <a:miter lim="800000"/>
            <a:headEnd/>
            <a:tailEnd/>
          </a:ln>
          <a:effectLst/>
        </p:spPr>
        <p:txBody>
          <a:bodyPr vert="horz" wrap="square" lIns="95382" tIns="47691" rIns="95382" bIns="47691" numCol="1" anchor="b" anchorCtr="0" compatLnSpc="1">
            <a:prstTxWarp prst="textNoShape">
              <a:avLst/>
            </a:prstTxWarp>
          </a:bodyPr>
          <a:lstStyle>
            <a:lvl1pPr algn="l" defTabSz="954018">
              <a:defRPr sz="1200" i="1">
                <a:effectLst/>
                <a:latin typeface="+mj-lt"/>
              </a:defRPr>
            </a:lvl1pPr>
          </a:lstStyle>
          <a:p>
            <a:pPr>
              <a:defRPr/>
            </a:pPr>
            <a:r>
              <a:rPr lang="en-US" altLang="ja-JP"/>
              <a:t>http://romisatriawahono.net</a:t>
            </a:r>
          </a:p>
        </p:txBody>
      </p:sp>
      <p:sp>
        <p:nvSpPr>
          <p:cNvPr id="1031" name="Rectangle 7"/>
          <p:cNvSpPr>
            <a:spLocks noGrp="1" noChangeArrowheads="1"/>
          </p:cNvSpPr>
          <p:nvPr>
            <p:ph type="sldNum" sz="quarter" idx="5"/>
          </p:nvPr>
        </p:nvSpPr>
        <p:spPr bwMode="auto">
          <a:xfrm>
            <a:off x="4144967" y="9121779"/>
            <a:ext cx="3170237" cy="479425"/>
          </a:xfrm>
          <a:prstGeom prst="rect">
            <a:avLst/>
          </a:prstGeom>
          <a:noFill/>
          <a:ln w="9525">
            <a:noFill/>
            <a:miter lim="800000"/>
            <a:headEnd/>
            <a:tailEnd/>
          </a:ln>
          <a:effectLst/>
        </p:spPr>
        <p:txBody>
          <a:bodyPr vert="horz" wrap="square" lIns="95382" tIns="47691" rIns="95382" bIns="47691" numCol="1" anchor="b" anchorCtr="0" compatLnSpc="1">
            <a:prstTxWarp prst="textNoShape">
              <a:avLst/>
            </a:prstTxWarp>
          </a:bodyPr>
          <a:lstStyle>
            <a:lvl1pPr algn="r" defTabSz="954018">
              <a:defRPr sz="1200" i="1">
                <a:effectLst/>
                <a:latin typeface="+mj-lt"/>
              </a:defRPr>
            </a:lvl1pPr>
          </a:lstStyle>
          <a:p>
            <a:pPr>
              <a:defRPr/>
            </a:pPr>
            <a:fld id="{38C9D2B2-F8A0-41B1-8482-D108E1D20E7F}" type="slidenum">
              <a:rPr lang="en-US" altLang="ja-JP" smtClean="0"/>
              <a:pPr>
                <a:defRPr/>
              </a:pPr>
              <a:t>‹#›</a:t>
            </a:fld>
            <a:endParaRPr lang="en-US" altLang="ja-JP"/>
          </a:p>
        </p:txBody>
      </p:sp>
    </p:spTree>
    <p:extLst>
      <p:ext uri="{BB962C8B-B14F-4D97-AF65-F5344CB8AC3E}">
        <p14:creationId xmlns:p14="http://schemas.microsoft.com/office/powerpoint/2010/main" val="294492785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ctr">
            <a:normAutofit/>
          </a:bodyPr>
          <a:lstStyle>
            <a:lvl1pPr algn="ctr">
              <a:defRPr sz="6600"/>
            </a:lvl1pPr>
          </a:lstStyle>
          <a:p>
            <a:r>
              <a:rPr lang="en-US" dirty="0"/>
              <a:t>Click to edit Master title style</a:t>
            </a:r>
          </a:p>
        </p:txBody>
      </p:sp>
      <p:sp>
        <p:nvSpPr>
          <p:cNvPr id="3" name="Subtitle 2"/>
          <p:cNvSpPr>
            <a:spLocks noGrp="1"/>
          </p:cNvSpPr>
          <p:nvPr>
            <p:ph type="subTitle" idx="1"/>
          </p:nvPr>
        </p:nvSpPr>
        <p:spPr>
          <a:xfrm>
            <a:off x="1143000" y="4093528"/>
            <a:ext cx="6858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15" name="squares"/>
          <p:cNvGrpSpPr/>
          <p:nvPr userDrawn="1"/>
        </p:nvGrpSpPr>
        <p:grpSpPr>
          <a:xfrm>
            <a:off x="1" y="2053939"/>
            <a:ext cx="628650" cy="524183"/>
            <a:chOff x="0" y="452558"/>
            <a:chExt cx="914400" cy="524182"/>
          </a:xfrm>
        </p:grpSpPr>
        <p:sp>
          <p:nvSpPr>
            <p:cNvPr id="16" name="Rounded Rectangle 15"/>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7" name="Rounded Rectangle 16"/>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8" name="Round Same Side Corner Rectangle 17"/>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grpSp>
        <p:nvGrpSpPr>
          <p:cNvPr id="19" name="squares"/>
          <p:cNvGrpSpPr/>
          <p:nvPr userDrawn="1"/>
        </p:nvGrpSpPr>
        <p:grpSpPr>
          <a:xfrm rot="10800000">
            <a:off x="8517030" y="2053939"/>
            <a:ext cx="628650" cy="524183"/>
            <a:chOff x="0" y="452558"/>
            <a:chExt cx="914400" cy="524182"/>
          </a:xfrm>
        </p:grpSpPr>
        <p:sp>
          <p:nvSpPr>
            <p:cNvPr id="20" name="Rounded Rectangle 19"/>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21" name="Rounded Rectangle 20"/>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22" name="Round Same Side Corner Rectangle 21"/>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14"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483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43000"/>
            <a:ext cx="7886700" cy="53335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squares"/>
          <p:cNvGrpSpPr/>
          <p:nvPr userDrawn="1"/>
        </p:nvGrpSpPr>
        <p:grpSpPr>
          <a:xfrm>
            <a:off x="1" y="237817"/>
            <a:ext cx="628650" cy="524183"/>
            <a:chOff x="0" y="452558"/>
            <a:chExt cx="914400" cy="524182"/>
          </a:xfrm>
        </p:grpSpPr>
        <p:sp>
          <p:nvSpPr>
            <p:cNvPr id="12" name="Rounded Rectangle 11"/>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3" name="Rounded Rectangle 12"/>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4" name="Round Same Side Corner Rectangle 13"/>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15"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
        <p:nvSpPr>
          <p:cNvPr id="9" name="Title Placeholder 1"/>
          <p:cNvSpPr>
            <a:spLocks noGrp="1"/>
          </p:cNvSpPr>
          <p:nvPr>
            <p:ph type="title"/>
          </p:nvPr>
        </p:nvSpPr>
        <p:spPr>
          <a:xfrm>
            <a:off x="628649" y="152399"/>
            <a:ext cx="8501495" cy="6858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818924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466975"/>
            <a:ext cx="7886700" cy="2095501"/>
          </a:xfrm>
        </p:spPr>
        <p:txBody>
          <a:bodyPr anchor="ctr"/>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11" name="squares"/>
          <p:cNvGrpSpPr/>
          <p:nvPr userDrawn="1"/>
        </p:nvGrpSpPr>
        <p:grpSpPr>
          <a:xfrm>
            <a:off x="1" y="3240256"/>
            <a:ext cx="628650" cy="524183"/>
            <a:chOff x="0" y="452558"/>
            <a:chExt cx="914400" cy="524182"/>
          </a:xfrm>
        </p:grpSpPr>
        <p:sp>
          <p:nvSpPr>
            <p:cNvPr id="12" name="Rounded Rectangle 11"/>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3" name="Rounded Rectangle 12"/>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4" name="Round Same Side Corner Rectangle 13"/>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15"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77797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143000"/>
            <a:ext cx="3886200" cy="53335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143000"/>
            <a:ext cx="3886200" cy="53335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squares"/>
          <p:cNvGrpSpPr/>
          <p:nvPr userDrawn="1"/>
        </p:nvGrpSpPr>
        <p:grpSpPr>
          <a:xfrm>
            <a:off x="1" y="237817"/>
            <a:ext cx="628650" cy="524183"/>
            <a:chOff x="0" y="452558"/>
            <a:chExt cx="914400" cy="524182"/>
          </a:xfrm>
        </p:grpSpPr>
        <p:sp>
          <p:nvSpPr>
            <p:cNvPr id="11" name="Rounded Rectangle 10"/>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2" name="Rounded Rectangle 11"/>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3" name="Round Same Side Corner Rectangle 12"/>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20"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628649" y="152399"/>
            <a:ext cx="8501495" cy="6858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4909481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066800"/>
            <a:ext cx="3868340" cy="7477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1814512"/>
            <a:ext cx="3868340" cy="4662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066800"/>
            <a:ext cx="3887391" cy="7477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14512"/>
            <a:ext cx="3887391" cy="4662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squares"/>
          <p:cNvGrpSpPr/>
          <p:nvPr userDrawn="1"/>
        </p:nvGrpSpPr>
        <p:grpSpPr>
          <a:xfrm>
            <a:off x="1" y="237817"/>
            <a:ext cx="628650" cy="524183"/>
            <a:chOff x="0" y="452558"/>
            <a:chExt cx="914400" cy="524182"/>
          </a:xfrm>
        </p:grpSpPr>
        <p:sp>
          <p:nvSpPr>
            <p:cNvPr id="13" name="Rounded Rectangle 12"/>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8" name="Rounded Rectangle 17"/>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9" name="Round Same Side Corner Rectangle 18"/>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22" name="Slide Number Placeholder 5"/>
          <p:cNvSpPr>
            <a:spLocks noGrp="1"/>
          </p:cNvSpPr>
          <p:nvPr>
            <p:ph type="sldNum" sz="quarter" idx="10"/>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628649" y="152399"/>
            <a:ext cx="8501495" cy="6858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142983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grpSp>
        <p:nvGrpSpPr>
          <p:cNvPr id="8" name="squares"/>
          <p:cNvGrpSpPr/>
          <p:nvPr userDrawn="1"/>
        </p:nvGrpSpPr>
        <p:grpSpPr>
          <a:xfrm>
            <a:off x="1" y="237817"/>
            <a:ext cx="628650" cy="524183"/>
            <a:chOff x="0" y="452558"/>
            <a:chExt cx="914400" cy="524182"/>
          </a:xfrm>
        </p:grpSpPr>
        <p:sp>
          <p:nvSpPr>
            <p:cNvPr id="9" name="Rounded Rectangle 8"/>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4" name="Rounded Rectangle 13"/>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15" name="Round Same Side Corner Rectangle 14"/>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18"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51313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squares"/>
          <p:cNvGrpSpPr/>
          <p:nvPr userDrawn="1"/>
        </p:nvGrpSpPr>
        <p:grpSpPr>
          <a:xfrm>
            <a:off x="1" y="237817"/>
            <a:ext cx="628650" cy="524183"/>
            <a:chOff x="0" y="452558"/>
            <a:chExt cx="914400" cy="524182"/>
          </a:xfrm>
        </p:grpSpPr>
        <p:sp>
          <p:nvSpPr>
            <p:cNvPr id="3" name="Rounded Rectangle 2"/>
            <p:cNvSpPr/>
            <p:nvPr/>
          </p:nvSpPr>
          <p:spPr>
            <a:xfrm>
              <a:off x="591671" y="452558"/>
              <a:ext cx="322729" cy="524180"/>
            </a:xfrm>
            <a:prstGeom prst="roundRect">
              <a:avLst/>
            </a:prstGeom>
            <a:solidFill>
              <a:sysClr val="window" lastClr="FFFFFF">
                <a:lumMod val="85000"/>
              </a:sys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4" name="Rounded Rectangle 3"/>
            <p:cNvSpPr/>
            <p:nvPr/>
          </p:nvSpPr>
          <p:spPr>
            <a:xfrm>
              <a:off x="215154" y="452558"/>
              <a:ext cx="322729" cy="524180"/>
            </a:xfrm>
            <a:prstGeom prst="roundRect">
              <a:avLst/>
            </a:prstGeom>
            <a:solidFill>
              <a:srgbClr val="808080">
                <a:lumMod val="60000"/>
                <a:lumOff val="40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sp>
          <p:nvSpPr>
            <p:cNvPr id="5" name="Round Same Side Corner Rectangle 4"/>
            <p:cNvSpPr/>
            <p:nvPr/>
          </p:nvSpPr>
          <p:spPr>
            <a:xfrm rot="5400000">
              <a:off x="-181408" y="633966"/>
              <a:ext cx="524182" cy="161366"/>
            </a:xfrm>
            <a:prstGeom prst="round2SameRect">
              <a:avLst>
                <a:gd name="adj1" fmla="val 29167"/>
                <a:gd name="adj2" fmla="val 0"/>
              </a:avLst>
            </a:prstGeom>
            <a:solidFill>
              <a:srgbClr val="969696">
                <a:lumMod val="75000"/>
              </a:srgbClr>
            </a:solidFill>
            <a:ln w="10795" cap="flat" cmpd="sng" algn="ctr">
              <a:noFill/>
              <a:prstDash val="solid"/>
            </a:ln>
            <a:effectLst/>
          </p:spPr>
          <p:txBody>
            <a:bodyPr rtlCol="0" anchor="ctr"/>
            <a:lstStyle/>
            <a:p>
              <a:pPr defTabSz="1218987" fontAlgn="auto">
                <a:spcBef>
                  <a:spcPts val="0"/>
                </a:spcBef>
                <a:spcAft>
                  <a:spcPts val="0"/>
                </a:spcAft>
                <a:defRPr/>
              </a:pPr>
              <a:endParaRPr kumimoji="0" sz="2400" kern="0">
                <a:solidFill>
                  <a:prstClr val="white"/>
                </a:solidFill>
                <a:effectLst/>
                <a:latin typeface="Constantia"/>
              </a:endParaRPr>
            </a:p>
          </p:txBody>
        </p:sp>
      </p:grpSp>
      <p:sp>
        <p:nvSpPr>
          <p:cNvPr id="8"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65884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066800"/>
            <a:ext cx="4038600" cy="54097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d-ID" dirty="0"/>
          </a:p>
        </p:txBody>
      </p:sp>
      <p:sp>
        <p:nvSpPr>
          <p:cNvPr id="4" name="Content Placeholder 3"/>
          <p:cNvSpPr>
            <a:spLocks noGrp="1"/>
          </p:cNvSpPr>
          <p:nvPr>
            <p:ph sz="half" idx="2"/>
          </p:nvPr>
        </p:nvSpPr>
        <p:spPr>
          <a:xfrm>
            <a:off x="4648200" y="1066800"/>
            <a:ext cx="4038600" cy="540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9"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sp>
        <p:nvSpPr>
          <p:cNvPr id="6" name="Title Placeholder 1"/>
          <p:cNvSpPr>
            <a:spLocks noGrp="1"/>
          </p:cNvSpPr>
          <p:nvPr>
            <p:ph type="title"/>
          </p:nvPr>
        </p:nvSpPr>
        <p:spPr>
          <a:xfrm>
            <a:off x="628649" y="152399"/>
            <a:ext cx="8501495" cy="6858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6389201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slide" Target="../slides/slide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5000"/>
                <a:lumOff val="95000"/>
              </a:schemeClr>
            </a:gs>
            <a:gs pos="83000">
              <a:schemeClr val="accent6">
                <a:lumMod val="45000"/>
                <a:lumOff val="55000"/>
              </a:schemeClr>
            </a:gs>
            <a:gs pos="10000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152399"/>
            <a:ext cx="8501495" cy="6858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143000"/>
            <a:ext cx="7886700" cy="5333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3543300" y="6629400"/>
            <a:ext cx="2057400" cy="228600"/>
          </a:xfrm>
          <a:prstGeom prst="rect">
            <a:avLst/>
          </a:prstGeom>
        </p:spPr>
        <p:txBody>
          <a:bodyPr anchor="ctr"/>
          <a:lstStyle>
            <a:lvl1pPr algn="ctr">
              <a:defRPr sz="1000">
                <a:effectLst/>
                <a:latin typeface="+mn-lt"/>
              </a:defRPr>
            </a:lvl1pPr>
          </a:lstStyle>
          <a:p>
            <a:fld id="{C546E0E4-908A-4724-B308-E4F6AE4FA0DD}" type="slidenum">
              <a:rPr lang="en-US" smtClean="0">
                <a:solidFill>
                  <a:prstClr val="black">
                    <a:tint val="75000"/>
                  </a:prstClr>
                </a:solidFill>
              </a:rPr>
              <a:pPr/>
              <a:t>‹#›</a:t>
            </a:fld>
            <a:endParaRPr lang="en-US">
              <a:solidFill>
                <a:prstClr val="black">
                  <a:tint val="75000"/>
                </a:prstClr>
              </a:solidFill>
            </a:endParaRPr>
          </a:p>
        </p:txBody>
      </p:sp>
      <p:pic>
        <p:nvPicPr>
          <p:cNvPr id="7" name="Picture 6">
            <a:hlinkClick r:id="rId10" action="ppaction://hlinksldjump"/>
            <a:extLst>
              <a:ext uri="{FF2B5EF4-FFF2-40B4-BE49-F238E27FC236}">
                <a16:creationId xmlns:a16="http://schemas.microsoft.com/office/drawing/2014/main" id="{CE54CDC5-D6C9-47FC-AB08-9B78D29ACE3A}"/>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515350" y="6695790"/>
            <a:ext cx="614794" cy="145884"/>
          </a:xfrm>
          <a:prstGeom prst="rect">
            <a:avLst/>
          </a:prstGeom>
        </p:spPr>
      </p:pic>
      <p:pic>
        <p:nvPicPr>
          <p:cNvPr id="8" name="Picture 7">
            <a:hlinkClick r:id="rId10" action="ppaction://hlinksldjump"/>
            <a:extLst>
              <a:ext uri="{FF2B5EF4-FFF2-40B4-BE49-F238E27FC236}">
                <a16:creationId xmlns:a16="http://schemas.microsoft.com/office/drawing/2014/main" id="{165B8BCE-1044-4198-BFE9-D5BDA3E830F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973" y="6717438"/>
            <a:ext cx="808227" cy="140561"/>
          </a:xfrm>
          <a:prstGeom prst="rect">
            <a:avLst/>
          </a:prstGeom>
        </p:spPr>
      </p:pic>
    </p:spTree>
    <p:extLst>
      <p:ext uri="{BB962C8B-B14F-4D97-AF65-F5344CB8AC3E}">
        <p14:creationId xmlns:p14="http://schemas.microsoft.com/office/powerpoint/2010/main" val="1020316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28950" y="1939159"/>
            <a:ext cx="5733470" cy="2751086"/>
          </a:xfrm>
        </p:spPr>
        <p:txBody>
          <a:bodyPr vert="horz" lIns="91440" tIns="45720" rIns="91440" bIns="45720" rtlCol="0" anchor="b">
            <a:normAutofit/>
          </a:bodyPr>
          <a:lstStyle/>
          <a:p>
            <a:pPr algn="r"/>
            <a:r>
              <a:rPr lang="en-US" kern="1200" dirty="0">
                <a:solidFill>
                  <a:schemeClr val="tx1"/>
                </a:solidFill>
                <a:latin typeface="+mj-lt"/>
                <a:ea typeface="+mj-ea"/>
                <a:cs typeface="+mj-cs"/>
              </a:rPr>
              <a:t>Data (Part-2)</a:t>
            </a:r>
          </a:p>
        </p:txBody>
      </p:sp>
      <p:sp>
        <p:nvSpPr>
          <p:cNvPr id="3" name="Text Placeholder 2"/>
          <p:cNvSpPr>
            <a:spLocks noGrp="1"/>
          </p:cNvSpPr>
          <p:nvPr>
            <p:ph type="body" idx="1"/>
          </p:nvPr>
        </p:nvSpPr>
        <p:spPr>
          <a:xfrm>
            <a:off x="3028950" y="4782320"/>
            <a:ext cx="5733470" cy="1329443"/>
          </a:xfrm>
        </p:spPr>
        <p:txBody>
          <a:bodyPr vert="horz" lIns="91440" tIns="45720" rIns="91440" bIns="45720" rtlCol="0">
            <a:normAutofit/>
          </a:bodyPr>
          <a:lstStyle/>
          <a:p>
            <a:pPr algn="r"/>
            <a:r>
              <a:rPr lang="en-US" kern="1200" dirty="0" err="1">
                <a:solidFill>
                  <a:schemeClr val="tx1"/>
                </a:solidFill>
                <a:latin typeface="+mn-lt"/>
                <a:ea typeface="+mn-ea"/>
                <a:cs typeface="+mn-cs"/>
              </a:rPr>
              <a:t>Kuliah</a:t>
            </a:r>
            <a:r>
              <a:rPr lang="en-US" kern="1200">
                <a:solidFill>
                  <a:schemeClr val="tx1"/>
                </a:solidFill>
                <a:latin typeface="+mn-lt"/>
                <a:ea typeface="+mn-ea"/>
                <a:cs typeface="+mn-cs"/>
              </a:rPr>
              <a:t> : </a:t>
            </a:r>
            <a:r>
              <a:rPr lang="en-US"/>
              <a:t>23</a:t>
            </a:r>
            <a:r>
              <a:rPr lang="en-US" kern="1200">
                <a:solidFill>
                  <a:schemeClr val="tx1"/>
                </a:solidFill>
                <a:latin typeface="+mn-lt"/>
                <a:ea typeface="+mn-ea"/>
                <a:cs typeface="+mn-cs"/>
              </a:rPr>
              <a:t>-September-2021</a:t>
            </a:r>
          </a:p>
        </p:txBody>
      </p:sp>
      <p:sp>
        <p:nvSpPr>
          <p:cNvPr id="5" name="Slide Number Placeholder 4"/>
          <p:cNvSpPr>
            <a:spLocks noGrp="1"/>
          </p:cNvSpPr>
          <p:nvPr>
            <p:ph type="sldNum" sz="quarter" idx="4"/>
          </p:nvPr>
        </p:nvSpPr>
        <p:spPr/>
        <p:txBody>
          <a:bodyPr vert="horz" lIns="91440" tIns="45720" rIns="91440" bIns="45720" rtlCol="0" anchor="ctr">
            <a:normAutofit fontScale="92500" lnSpcReduction="20000"/>
          </a:bodyPr>
          <a:lstStyle/>
          <a:p>
            <a:pPr algn="r">
              <a:spcAft>
                <a:spcPts val="600"/>
              </a:spcAft>
            </a:pPr>
            <a:fld id="{C546E0E4-908A-4724-B308-E4F6AE4FA0DD}" type="slidenum">
              <a:rPr lang="en-US" sz="1200" smtClean="0">
                <a:solidFill>
                  <a:schemeClr val="tx1">
                    <a:tint val="75000"/>
                  </a:schemeClr>
                </a:solidFill>
                <a:ea typeface="+mn-ea"/>
              </a:rPr>
              <a:pPr algn="r">
                <a:spcAft>
                  <a:spcPts val="600"/>
                </a:spcAft>
              </a:pPr>
              <a:t>1</a:t>
            </a:fld>
            <a:endParaRPr lang="en-US" sz="1200">
              <a:solidFill>
                <a:schemeClr val="tx1">
                  <a:tint val="75000"/>
                </a:schemeClr>
              </a:solidFill>
              <a:ea typeface="+mn-ea"/>
            </a:endParaRPr>
          </a:p>
        </p:txBody>
      </p:sp>
    </p:spTree>
    <p:extLst>
      <p:ext uri="{BB962C8B-B14F-4D97-AF65-F5344CB8AC3E}">
        <p14:creationId xmlns:p14="http://schemas.microsoft.com/office/powerpoint/2010/main" val="156804697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2300B1-CECF-476E-B02E-561413FCE830}"/>
              </a:ext>
            </a:extLst>
          </p:cNvPr>
          <p:cNvSpPr>
            <a:spLocks noGrp="1"/>
          </p:cNvSpPr>
          <p:nvPr>
            <p:ph idx="1"/>
          </p:nvPr>
        </p:nvSpPr>
        <p:spPr/>
        <p:txBody>
          <a:bodyPr/>
          <a:lstStyle/>
          <a:p>
            <a:r>
              <a:rPr lang="en-US" dirty="0" err="1"/>
              <a:t>Mengacu</a:t>
            </a:r>
            <a:r>
              <a:rPr lang="en-US" dirty="0"/>
              <a:t> pada table </a:t>
            </a:r>
            <a:r>
              <a:rPr lang="en-US" dirty="0" err="1"/>
              <a:t>tersebut</a:t>
            </a:r>
            <a:r>
              <a:rPr lang="en-US" dirty="0"/>
              <a:t> </a:t>
            </a:r>
            <a:r>
              <a:rPr lang="en-US" dirty="0" err="1"/>
              <a:t>akan</a:t>
            </a:r>
            <a:r>
              <a:rPr lang="en-US" dirty="0"/>
              <a:t> </a:t>
            </a:r>
            <a:r>
              <a:rPr lang="en-US" dirty="0" err="1"/>
              <a:t>diperoleh</a:t>
            </a:r>
            <a:r>
              <a:rPr lang="en-US" dirty="0"/>
              <a:t> </a:t>
            </a:r>
            <a:r>
              <a:rPr lang="en-US" dirty="0" err="1"/>
              <a:t>matriks</a:t>
            </a:r>
            <a:r>
              <a:rPr lang="en-US" dirty="0"/>
              <a:t> dissimilarity </a:t>
            </a:r>
            <a:r>
              <a:rPr lang="en-US" dirty="0" err="1"/>
              <a:t>sebagai</a:t>
            </a:r>
            <a:r>
              <a:rPr lang="en-US" dirty="0"/>
              <a:t> </a:t>
            </a:r>
            <a:r>
              <a:rPr lang="en-US" dirty="0" err="1"/>
              <a:t>berikut</a:t>
            </a:r>
            <a:endParaRPr lang="en-US" dirty="0"/>
          </a:p>
          <a:p>
            <a:endParaRPr lang="en-US" dirty="0"/>
          </a:p>
          <a:p>
            <a:endParaRPr lang="en-US" dirty="0"/>
          </a:p>
          <a:p>
            <a:endParaRPr lang="en-US" dirty="0"/>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EDFF7105-0750-4025-90FF-B9322F8A54AD}"/>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10</a:t>
            </a:fld>
            <a:endParaRPr lang="en-US">
              <a:solidFill>
                <a:prstClr val="black">
                  <a:tint val="75000"/>
                </a:prstClr>
              </a:solidFill>
            </a:endParaRPr>
          </a:p>
        </p:txBody>
      </p:sp>
      <p:sp>
        <p:nvSpPr>
          <p:cNvPr id="4" name="Title 3">
            <a:extLst>
              <a:ext uri="{FF2B5EF4-FFF2-40B4-BE49-F238E27FC236}">
                <a16:creationId xmlns:a16="http://schemas.microsoft.com/office/drawing/2014/main" id="{85FB1C44-50B0-40FB-9FC8-129BF6B04BEF}"/>
              </a:ext>
            </a:extLst>
          </p:cNvPr>
          <p:cNvSpPr>
            <a:spLocks noGrp="1"/>
          </p:cNvSpPr>
          <p:nvPr>
            <p:ph type="title"/>
          </p:nvPr>
        </p:nvSpPr>
        <p:spPr/>
        <p:txBody>
          <a:bodyPr/>
          <a:lstStyle/>
          <a:p>
            <a:endParaRPr lang="en-ID"/>
          </a:p>
        </p:txBody>
      </p:sp>
      <p:pic>
        <p:nvPicPr>
          <p:cNvPr id="6" name="Picture 5">
            <a:extLst>
              <a:ext uri="{FF2B5EF4-FFF2-40B4-BE49-F238E27FC236}">
                <a16:creationId xmlns:a16="http://schemas.microsoft.com/office/drawing/2014/main" id="{67198237-DA67-4331-8B43-EA3F6F2B83B6}"/>
              </a:ext>
            </a:extLst>
          </p:cNvPr>
          <p:cNvPicPr>
            <a:picLocks noChangeAspect="1"/>
          </p:cNvPicPr>
          <p:nvPr/>
        </p:nvPicPr>
        <p:blipFill>
          <a:blip r:embed="rId2"/>
          <a:stretch>
            <a:fillRect/>
          </a:stretch>
        </p:blipFill>
        <p:spPr>
          <a:xfrm>
            <a:off x="1143000" y="2071687"/>
            <a:ext cx="4724400" cy="4043405"/>
          </a:xfrm>
          <a:prstGeom prst="rect">
            <a:avLst/>
          </a:prstGeom>
        </p:spPr>
      </p:pic>
    </p:spTree>
    <p:extLst>
      <p:ext uri="{BB962C8B-B14F-4D97-AF65-F5344CB8AC3E}">
        <p14:creationId xmlns:p14="http://schemas.microsoft.com/office/powerpoint/2010/main" val="35950067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050605E-7E38-41E9-8747-C95F62787834}"/>
                  </a:ext>
                </a:extLst>
              </p:cNvPr>
              <p:cNvSpPr>
                <a:spLocks noGrp="1"/>
              </p:cNvSpPr>
              <p:nvPr>
                <p:ph idx="1"/>
              </p:nvPr>
            </p:nvSpPr>
            <p:spPr/>
            <p:txBody>
              <a:bodyPr>
                <a:normAutofit lnSpcReduction="10000"/>
              </a:bodyPr>
              <a:lstStyle/>
              <a:p>
                <a:r>
                  <a:rPr lang="en-US" dirty="0"/>
                  <a:t>Pada </a:t>
                </a:r>
                <a:r>
                  <a:rPr lang="en-US" dirty="0" err="1"/>
                  <a:t>kasus</a:t>
                </a:r>
                <a:r>
                  <a:rPr lang="en-US" dirty="0"/>
                  <a:t> </a:t>
                </a:r>
                <a:r>
                  <a:rPr lang="en-US" dirty="0" err="1"/>
                  <a:t>tertentu</a:t>
                </a:r>
                <a:r>
                  <a:rPr lang="en-US" dirty="0" err="1">
                    <a:sym typeface="Wingdings" panose="05000000000000000000" pitchFamily="2" charset="2"/>
                  </a:rPr>
                  <a:t>bisa</a:t>
                </a:r>
                <a:r>
                  <a:rPr lang="en-US" dirty="0">
                    <a:sym typeface="Wingdings" panose="05000000000000000000" pitchFamily="2" charset="2"/>
                  </a:rPr>
                  <a:t> </a:t>
                </a:r>
                <a:r>
                  <a:rPr lang="en-US" dirty="0" err="1">
                    <a:sym typeface="Wingdings" panose="05000000000000000000" pitchFamily="2" charset="2"/>
                  </a:rPr>
                  <a:t>menggunakan</a:t>
                </a:r>
                <a:r>
                  <a:rPr lang="en-US" dirty="0">
                    <a:sym typeface="Wingdings" panose="05000000000000000000" pitchFamily="2" charset="2"/>
                  </a:rPr>
                  <a:t> Weight (</a:t>
                </a:r>
                <a:r>
                  <a:rPr lang="en-US" dirty="0" err="1">
                    <a:sym typeface="Wingdings" panose="05000000000000000000" pitchFamily="2" charset="2"/>
                  </a:rPr>
                  <a:t>bobot</a:t>
                </a:r>
                <a:r>
                  <a:rPr lang="en-US" dirty="0">
                    <a:sym typeface="Wingdings" panose="05000000000000000000" pitchFamily="2" charset="2"/>
                  </a:rPr>
                  <a:t>)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setiap</a:t>
                </a:r>
                <a:r>
                  <a:rPr lang="en-US" dirty="0">
                    <a:sym typeface="Wingdings" panose="05000000000000000000" pitchFamily="2" charset="2"/>
                  </a:rPr>
                  <a:t> </a:t>
                </a:r>
                <a:r>
                  <a:rPr lang="en-US" dirty="0" err="1">
                    <a:sym typeface="Wingdings" panose="05000000000000000000" pitchFamily="2" charset="2"/>
                  </a:rPr>
                  <a:t>kesamaan</a:t>
                </a:r>
                <a:r>
                  <a:rPr lang="en-US" dirty="0">
                    <a:sym typeface="Wingdings" panose="05000000000000000000" pitchFamily="2" charset="2"/>
                  </a:rPr>
                  <a:t> </a:t>
                </a:r>
                <a:r>
                  <a:rPr lang="en-US" dirty="0" err="1">
                    <a:sym typeface="Wingdings" panose="05000000000000000000" pitchFamily="2" charset="2"/>
                  </a:rPr>
                  <a:t>nilai</a:t>
                </a:r>
                <a:r>
                  <a:rPr lang="en-US" dirty="0">
                    <a:sym typeface="Wingdings" panose="05000000000000000000" pitchFamily="2" charset="2"/>
                  </a:rPr>
                  <a:t> pada masing-masing attribute</a:t>
                </a:r>
              </a:p>
              <a:p>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memberikan</a:t>
                </a:r>
                <a:r>
                  <a:rPr lang="en-US" dirty="0">
                    <a:sym typeface="Wingdings" panose="05000000000000000000" pitchFamily="2" charset="2"/>
                  </a:rPr>
                  <a:t> </a:t>
                </a:r>
                <a:r>
                  <a:rPr lang="en-US" dirty="0" err="1">
                    <a:sym typeface="Wingdings" panose="05000000000000000000" pitchFamily="2" charset="2"/>
                  </a:rPr>
                  <a:t>efek</a:t>
                </a:r>
                <a:r>
                  <a:rPr lang="en-US" dirty="0">
                    <a:sym typeface="Wingdings" panose="05000000000000000000" pitchFamily="2" charset="2"/>
                  </a:rPr>
                  <a:t> yang </a:t>
                </a:r>
                <a:r>
                  <a:rPr lang="en-US" dirty="0" err="1">
                    <a:sym typeface="Wingdings" panose="05000000000000000000" pitchFamily="2" charset="2"/>
                  </a:rPr>
                  <a:t>berbeda</a:t>
                </a:r>
                <a:r>
                  <a:rPr lang="en-US" dirty="0">
                    <a:sym typeface="Wingdings" panose="05000000000000000000" pitchFamily="2" charset="2"/>
                  </a:rPr>
                  <a:t> pada </a:t>
                </a:r>
                <a:r>
                  <a:rPr lang="en-US" dirty="0" err="1">
                    <a:sym typeface="Wingdings" panose="05000000000000000000" pitchFamily="2" charset="2"/>
                  </a:rPr>
                  <a:t>setiap</a:t>
                </a:r>
                <a:r>
                  <a:rPr lang="en-US" dirty="0">
                    <a:sym typeface="Wingdings" panose="05000000000000000000" pitchFamily="2" charset="2"/>
                  </a:rPr>
                  <a:t> </a:t>
                </a:r>
                <a:r>
                  <a:rPr lang="en-US" dirty="0" err="1">
                    <a:sym typeface="Wingdings" panose="05000000000000000000" pitchFamily="2" charset="2"/>
                  </a:rPr>
                  <a:t>atributenya</a:t>
                </a:r>
                <a:endParaRPr lang="en-US" dirty="0">
                  <a:sym typeface="Wingdings" panose="05000000000000000000" pitchFamily="2" charset="2"/>
                </a:endParaRPr>
              </a:p>
              <a:p>
                <a:r>
                  <a:rPr lang="en-US" dirty="0" err="1">
                    <a:sym typeface="Wingdings" panose="05000000000000000000" pitchFamily="2" charset="2"/>
                  </a:rPr>
                  <a:t>Berikut</a:t>
                </a:r>
                <a:r>
                  <a:rPr lang="en-US" dirty="0">
                    <a:sym typeface="Wingdings" panose="05000000000000000000" pitchFamily="2" charset="2"/>
                  </a:rPr>
                  <a:t> </a:t>
                </a:r>
                <a:r>
                  <a:rPr lang="en-US" dirty="0" err="1">
                    <a:sym typeface="Wingdings" panose="05000000000000000000" pitchFamily="2" charset="2"/>
                  </a:rPr>
                  <a:t>formulanya</a:t>
                </a:r>
                <a:r>
                  <a:rPr lang="en-US" dirty="0">
                    <a:sym typeface="Wingdings" panose="05000000000000000000" pitchFamily="2" charset="2"/>
                  </a:rPr>
                  <a:t>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𝑝</m:t>
                          </m:r>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𝑎</m:t>
                              </m:r>
                              <m:r>
                                <a:rPr lang="en-US" b="0" i="1" smtClean="0">
                                  <a:latin typeface="Cambria Math" panose="02040503050406030204" pitchFamily="18" charset="0"/>
                                </a:rPr>
                                <m:t>=1</m:t>
                              </m:r>
                            </m:sub>
                            <m:sup>
                              <m:r>
                                <a:rPr lang="en-US" b="0" i="1" smtClean="0">
                                  <a:latin typeface="Cambria Math" panose="02040503050406030204" pitchFamily="18" charset="0"/>
                                </a:rPr>
                                <m:t>𝑝</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𝑎</m:t>
                                  </m:r>
                                </m:sub>
                              </m:sSub>
                            </m:e>
                          </m:nary>
                        </m:num>
                        <m:den>
                          <m:r>
                            <a:rPr lang="en-US" b="0" i="1" smtClean="0">
                              <a:latin typeface="Cambria Math" panose="02040503050406030204" pitchFamily="18" charset="0"/>
                            </a:rPr>
                            <m:t>𝑝</m:t>
                          </m:r>
                        </m:den>
                      </m:f>
                    </m:oMath>
                  </m:oMathPara>
                </a14:m>
                <a:endParaRPr lang="en-ID" dirty="0"/>
              </a:p>
              <a:p>
                <a:pPr marL="0" indent="0">
                  <a:buNone/>
                </a:pPr>
                <a:r>
                  <a:rPr lang="en-ID" dirty="0" err="1"/>
                  <a:t>Keterangan</a:t>
                </a:r>
                <a:r>
                  <a:rPr lang="en-ID" dirty="0"/>
                  <a:t> :</a:t>
                </a:r>
              </a:p>
              <a:p>
                <a:pPr marL="0" indent="0">
                  <a:buNone/>
                </a:pPr>
                <a:r>
                  <a:rPr lang="en-ID" dirty="0" err="1"/>
                  <a:t>w</a:t>
                </a:r>
                <a:r>
                  <a:rPr lang="en-ID" baseline="-25000" dirty="0" err="1"/>
                  <a:t>a</a:t>
                </a:r>
                <a:r>
                  <a:rPr lang="en-ID" dirty="0"/>
                  <a:t>=</a:t>
                </a:r>
                <a:r>
                  <a:rPr lang="en-ID" dirty="0" err="1"/>
                  <a:t>bobot</a:t>
                </a:r>
                <a:r>
                  <a:rPr lang="en-ID" dirty="0"/>
                  <a:t> </a:t>
                </a:r>
                <a:r>
                  <a:rPr lang="en-ID" dirty="0" err="1"/>
                  <a:t>untuk</a:t>
                </a:r>
                <a:r>
                  <a:rPr lang="en-ID" dirty="0"/>
                  <a:t> attribute </a:t>
                </a:r>
                <a:r>
                  <a:rPr lang="en-ID" dirty="0" err="1"/>
                  <a:t>ke</a:t>
                </a:r>
                <a:r>
                  <a:rPr lang="en-ID" dirty="0"/>
                  <a:t>-a</a:t>
                </a:r>
              </a:p>
              <a:p>
                <a:pPr marL="0" indent="0">
                  <a:buNone/>
                </a:pPr>
                <a:r>
                  <a:rPr lang="en-ID" dirty="0" err="1"/>
                  <a:t>b</a:t>
                </a:r>
                <a:r>
                  <a:rPr lang="en-ID" baseline="-25000" dirty="0" err="1"/>
                  <a:t>a</a:t>
                </a:r>
                <a:r>
                  <a:rPr lang="en-ID" dirty="0"/>
                  <a:t>= status </a:t>
                </a:r>
                <a:r>
                  <a:rPr lang="en-ID" dirty="0" err="1"/>
                  <a:t>kesamaan</a:t>
                </a:r>
                <a:r>
                  <a:rPr lang="en-ID" dirty="0"/>
                  <a:t> attribute </a:t>
                </a:r>
                <a:r>
                  <a:rPr lang="en-ID" dirty="0" err="1"/>
                  <a:t>ke</a:t>
                </a:r>
                <a:r>
                  <a:rPr lang="en-ID" dirty="0"/>
                  <a:t>-a (yang </a:t>
                </a:r>
                <a:r>
                  <a:rPr lang="en-ID" dirty="0" err="1"/>
                  <a:t>bernilai</a:t>
                </a:r>
                <a:r>
                  <a:rPr lang="en-ID" dirty="0"/>
                  <a:t> 1, </a:t>
                </a:r>
                <a:r>
                  <a:rPr lang="en-ID" dirty="0" err="1"/>
                  <a:t>jika</a:t>
                </a:r>
                <a:r>
                  <a:rPr lang="en-ID" dirty="0"/>
                  <a:t> </a:t>
                </a:r>
                <a:r>
                  <a:rPr lang="en-ID" dirty="0" err="1"/>
                  <a:t>sama</a:t>
                </a:r>
                <a:r>
                  <a:rPr lang="en-ID" dirty="0"/>
                  <a:t> dan </a:t>
                </a:r>
                <a:r>
                  <a:rPr lang="en-ID" dirty="0" err="1"/>
                  <a:t>bernilai</a:t>
                </a:r>
                <a:r>
                  <a:rPr lang="en-ID" dirty="0"/>
                  <a:t> 0 </a:t>
                </a:r>
                <a:r>
                  <a:rPr lang="en-ID" dirty="0" err="1"/>
                  <a:t>jika</a:t>
                </a:r>
                <a:r>
                  <a:rPr lang="en-ID" dirty="0"/>
                  <a:t> </a:t>
                </a:r>
                <a:r>
                  <a:rPr lang="en-ID" dirty="0" err="1"/>
                  <a:t>tidak</a:t>
                </a:r>
                <a:r>
                  <a:rPr lang="en-ID" dirty="0"/>
                  <a:t> </a:t>
                </a:r>
                <a:r>
                  <a:rPr lang="en-ID" dirty="0" err="1"/>
                  <a:t>sama</a:t>
                </a:r>
                <a:r>
                  <a:rPr lang="en-ID" dirty="0"/>
                  <a:t>)</a:t>
                </a:r>
              </a:p>
            </p:txBody>
          </p:sp>
        </mc:Choice>
        <mc:Fallback xmlns="">
          <p:sp>
            <p:nvSpPr>
              <p:cNvPr id="2" name="Content Placeholder 1">
                <a:extLst>
                  <a:ext uri="{FF2B5EF4-FFF2-40B4-BE49-F238E27FC236}">
                    <a16:creationId xmlns:a16="http://schemas.microsoft.com/office/drawing/2014/main" id="{F050605E-7E38-41E9-8747-C95F62787834}"/>
                  </a:ext>
                </a:extLst>
              </p:cNvPr>
              <p:cNvSpPr>
                <a:spLocks noGrp="1" noRot="1" noChangeAspect="1" noMove="1" noResize="1" noEditPoints="1" noAdjustHandles="1" noChangeArrowheads="1" noChangeShapeType="1" noTextEdit="1"/>
              </p:cNvSpPr>
              <p:nvPr>
                <p:ph idx="1"/>
              </p:nvPr>
            </p:nvSpPr>
            <p:spPr>
              <a:blipFill>
                <a:blip r:embed="rId2"/>
                <a:stretch>
                  <a:fillRect l="-1546" t="-2975" r="-1855"/>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BCCD4890-0BA3-48FF-88B9-E876174B03E0}"/>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11</a:t>
            </a:fld>
            <a:endParaRPr lang="en-US">
              <a:solidFill>
                <a:prstClr val="black">
                  <a:tint val="75000"/>
                </a:prstClr>
              </a:solidFill>
            </a:endParaRPr>
          </a:p>
        </p:txBody>
      </p:sp>
      <p:sp>
        <p:nvSpPr>
          <p:cNvPr id="4" name="Title 3">
            <a:extLst>
              <a:ext uri="{FF2B5EF4-FFF2-40B4-BE49-F238E27FC236}">
                <a16:creationId xmlns:a16="http://schemas.microsoft.com/office/drawing/2014/main" id="{F0FAA00B-579E-4300-8692-1D6A80FA2F93}"/>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7551325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913E8B-4003-4CFB-B88E-C7C8F86DBE9B}"/>
              </a:ext>
            </a:extLst>
          </p:cNvPr>
          <p:cNvSpPr>
            <a:spLocks noGrp="1"/>
          </p:cNvSpPr>
          <p:nvPr>
            <p:ph idx="1"/>
          </p:nvPr>
        </p:nvSpPr>
        <p:spPr/>
        <p:txBody>
          <a:bodyPr/>
          <a:lstStyle/>
          <a:p>
            <a:r>
              <a:rPr lang="en-US" dirty="0" err="1"/>
              <a:t>Mengacu</a:t>
            </a:r>
            <a:r>
              <a:rPr lang="en-US" dirty="0"/>
              <a:t> pada </a:t>
            </a:r>
            <a:r>
              <a:rPr lang="en-US" dirty="0" err="1"/>
              <a:t>contoh</a:t>
            </a:r>
            <a:r>
              <a:rPr lang="en-US" dirty="0"/>
              <a:t> </a:t>
            </a:r>
            <a:r>
              <a:rPr lang="en-US" dirty="0" err="1"/>
              <a:t>sebelumnya</a:t>
            </a:r>
            <a:r>
              <a:rPr lang="en-US" dirty="0"/>
              <a:t> Table-1.</a:t>
            </a:r>
          </a:p>
          <a:p>
            <a:r>
              <a:rPr lang="en-US" dirty="0" err="1"/>
              <a:t>Atribute</a:t>
            </a:r>
            <a:r>
              <a:rPr lang="en-US" dirty="0"/>
              <a:t> </a:t>
            </a:r>
            <a:r>
              <a:rPr lang="en-US" dirty="0" err="1"/>
              <a:t>pekerjaan</a:t>
            </a:r>
            <a:r>
              <a:rPr lang="en-US" dirty="0"/>
              <a:t> </a:t>
            </a:r>
            <a:r>
              <a:rPr lang="en-US" dirty="0" err="1"/>
              <a:t>dianggap</a:t>
            </a:r>
            <a:r>
              <a:rPr lang="en-US" dirty="0"/>
              <a:t> </a:t>
            </a:r>
            <a:r>
              <a:rPr lang="en-US" dirty="0" err="1"/>
              <a:t>lebih</a:t>
            </a:r>
            <a:r>
              <a:rPr lang="en-US" dirty="0"/>
              <a:t> </a:t>
            </a:r>
            <a:r>
              <a:rPr lang="en-US" dirty="0" err="1"/>
              <a:t>penting</a:t>
            </a:r>
            <a:r>
              <a:rPr lang="en-US" dirty="0" err="1">
                <a:sym typeface="Wingdings" panose="05000000000000000000" pitchFamily="2" charset="2"/>
              </a:rPr>
              <a:t></a:t>
            </a:r>
            <a:r>
              <a:rPr lang="en-US" dirty="0" err="1"/>
              <a:t>diberikan</a:t>
            </a:r>
            <a:r>
              <a:rPr lang="en-US" dirty="0"/>
              <a:t> </a:t>
            </a:r>
            <a:r>
              <a:rPr lang="en-US" dirty="0" err="1"/>
              <a:t>bobot</a:t>
            </a:r>
            <a:r>
              <a:rPr lang="en-US" dirty="0"/>
              <a:t> </a:t>
            </a:r>
            <a:r>
              <a:rPr lang="en-US" dirty="0" err="1"/>
              <a:t>lebih</a:t>
            </a:r>
            <a:r>
              <a:rPr lang="en-US" dirty="0"/>
              <a:t> </a:t>
            </a:r>
            <a:r>
              <a:rPr lang="en-US" dirty="0" err="1"/>
              <a:t>besar</a:t>
            </a:r>
            <a:r>
              <a:rPr lang="en-US" dirty="0"/>
              <a:t>, missal : 1,4 </a:t>
            </a:r>
            <a:r>
              <a:rPr lang="en-US" dirty="0" err="1"/>
              <a:t>dibandingkan</a:t>
            </a:r>
            <a:r>
              <a:rPr lang="en-US" dirty="0"/>
              <a:t> </a:t>
            </a:r>
            <a:r>
              <a:rPr lang="en-US" dirty="0" err="1"/>
              <a:t>lokasi</a:t>
            </a:r>
            <a:r>
              <a:rPr lang="en-US" dirty="0"/>
              <a:t> </a:t>
            </a:r>
            <a:r>
              <a:rPr lang="en-US" dirty="0" err="1"/>
              <a:t>rumah</a:t>
            </a:r>
            <a:r>
              <a:rPr lang="en-US" dirty="0" err="1">
                <a:sym typeface="Wingdings" panose="05000000000000000000" pitchFamily="2" charset="2"/>
              </a:rPr>
              <a:t>diberikan</a:t>
            </a:r>
            <a:r>
              <a:rPr lang="en-US" dirty="0">
                <a:sym typeface="Wingdings" panose="05000000000000000000" pitchFamily="2" charset="2"/>
              </a:rPr>
              <a:t> </a:t>
            </a:r>
            <a:r>
              <a:rPr lang="en-US" dirty="0" err="1">
                <a:sym typeface="Wingdings" panose="05000000000000000000" pitchFamily="2" charset="2"/>
              </a:rPr>
              <a:t>nilai</a:t>
            </a:r>
            <a:r>
              <a:rPr lang="en-US" dirty="0">
                <a:sym typeface="Wingdings" panose="05000000000000000000" pitchFamily="2" charset="2"/>
              </a:rPr>
              <a:t> </a:t>
            </a:r>
            <a:r>
              <a:rPr lang="en-US" dirty="0" err="1">
                <a:sym typeface="Wingdings" panose="05000000000000000000" pitchFamily="2" charset="2"/>
              </a:rPr>
              <a:t>misal</a:t>
            </a:r>
            <a:r>
              <a:rPr lang="en-US" dirty="0">
                <a:sym typeface="Wingdings" panose="05000000000000000000" pitchFamily="2" charset="2"/>
              </a:rPr>
              <a:t> 0,6.</a:t>
            </a:r>
          </a:p>
          <a:p>
            <a:r>
              <a:rPr lang="en-US" dirty="0" err="1">
                <a:sym typeface="Wingdings" panose="05000000000000000000" pitchFamily="2" charset="2"/>
              </a:rPr>
              <a:t>Lebih</a:t>
            </a:r>
            <a:r>
              <a:rPr lang="en-US" dirty="0">
                <a:sym typeface="Wingdings" panose="05000000000000000000" pitchFamily="2" charset="2"/>
              </a:rPr>
              <a:t> </a:t>
            </a:r>
            <a:r>
              <a:rPr lang="en-US" dirty="0" err="1">
                <a:sym typeface="Wingdings" panose="05000000000000000000" pitchFamily="2" charset="2"/>
              </a:rPr>
              <a:t>penting</a:t>
            </a:r>
            <a:r>
              <a:rPr lang="en-US" dirty="0">
                <a:sym typeface="Wingdings" panose="05000000000000000000" pitchFamily="2" charset="2"/>
              </a:rPr>
              <a:t> </a:t>
            </a:r>
            <a:r>
              <a:rPr lang="en-US" dirty="0" err="1">
                <a:sym typeface="Wingdings" panose="05000000000000000000" pitchFamily="2" charset="2"/>
              </a:rPr>
              <a:t>disini</a:t>
            </a:r>
            <a:r>
              <a:rPr lang="en-US" dirty="0">
                <a:sym typeface="Wingdings" panose="05000000000000000000" pitchFamily="2" charset="2"/>
              </a:rPr>
              <a:t> </a:t>
            </a:r>
            <a:r>
              <a:rPr lang="en-US" dirty="0" err="1">
                <a:sym typeface="Wingdings" panose="05000000000000000000" pitchFamily="2" charset="2"/>
              </a:rPr>
              <a:t>berarti</a:t>
            </a:r>
            <a:r>
              <a:rPr lang="en-US" dirty="0">
                <a:sym typeface="Wingdings" panose="05000000000000000000" pitchFamily="2" charset="2"/>
              </a:rPr>
              <a:t> </a:t>
            </a:r>
            <a:r>
              <a:rPr lang="en-US" dirty="0" err="1">
                <a:sym typeface="Wingdings" panose="05000000000000000000" pitchFamily="2" charset="2"/>
              </a:rPr>
              <a:t>secara</a:t>
            </a:r>
            <a:r>
              <a:rPr lang="en-US" dirty="0">
                <a:sym typeface="Wingdings" panose="05000000000000000000" pitchFamily="2" charset="2"/>
              </a:rPr>
              <a:t> </a:t>
            </a:r>
            <a:r>
              <a:rPr lang="en-US" dirty="0" err="1">
                <a:sym typeface="Wingdings" panose="05000000000000000000" pitchFamily="2" charset="2"/>
              </a:rPr>
              <a:t>konsep</a:t>
            </a:r>
            <a:r>
              <a:rPr lang="en-US" dirty="0">
                <a:sym typeface="Wingdings" panose="05000000000000000000" pitchFamily="2" charset="2"/>
              </a:rPr>
              <a:t> </a:t>
            </a:r>
            <a:r>
              <a:rPr lang="en-US" dirty="0" err="1">
                <a:sym typeface="Wingdings" panose="05000000000000000000" pitchFamily="2" charset="2"/>
              </a:rPr>
              <a:t>lebih</a:t>
            </a:r>
            <a:r>
              <a:rPr lang="en-US" dirty="0">
                <a:sym typeface="Wingdings" panose="05000000000000000000" pitchFamily="2" charset="2"/>
              </a:rPr>
              <a:t> </a:t>
            </a:r>
            <a:r>
              <a:rPr lang="en-US" dirty="0" err="1">
                <a:sym typeface="Wingdings" panose="05000000000000000000" pitchFamily="2" charset="2"/>
              </a:rPr>
              <a:t>berpengaruh</a:t>
            </a:r>
            <a:r>
              <a:rPr lang="en-US" dirty="0">
                <a:sym typeface="Wingdings" panose="05000000000000000000" pitchFamily="2" charset="2"/>
              </a:rPr>
              <a:t> </a:t>
            </a:r>
            <a:r>
              <a:rPr lang="en-US" dirty="0" err="1">
                <a:sym typeface="Wingdings" panose="05000000000000000000" pitchFamily="2" charset="2"/>
              </a:rPr>
              <a:t>bagi</a:t>
            </a:r>
            <a:r>
              <a:rPr lang="en-US" dirty="0">
                <a:sym typeface="Wingdings" panose="05000000000000000000" pitchFamily="2" charset="2"/>
              </a:rPr>
              <a:t> operator </a:t>
            </a:r>
            <a:r>
              <a:rPr lang="en-US" dirty="0" err="1">
                <a:sym typeface="Wingdings" panose="05000000000000000000" pitchFamily="2" charset="2"/>
              </a:rPr>
              <a:t>seluler</a:t>
            </a:r>
            <a:r>
              <a:rPr lang="en-US" dirty="0">
                <a:sym typeface="Wingdings" panose="05000000000000000000" pitchFamily="2" charset="2"/>
              </a:rPr>
              <a:t> </a:t>
            </a:r>
            <a:r>
              <a:rPr lang="en-US" dirty="0" err="1">
                <a:sym typeface="Wingdings" panose="05000000000000000000" pitchFamily="2" charset="2"/>
              </a:rPr>
              <a:t>dalam</a:t>
            </a:r>
            <a:r>
              <a:rPr lang="en-US" dirty="0">
                <a:sym typeface="Wingdings" panose="05000000000000000000" pitchFamily="2" charset="2"/>
              </a:rPr>
              <a:t> </a:t>
            </a:r>
            <a:r>
              <a:rPr lang="en-US" dirty="0" err="1">
                <a:sym typeface="Wingdings" panose="05000000000000000000" pitchFamily="2" charset="2"/>
              </a:rPr>
              <a:t>menentukan</a:t>
            </a:r>
            <a:r>
              <a:rPr lang="en-US" dirty="0">
                <a:sym typeface="Wingdings" panose="05000000000000000000" pitchFamily="2" charset="2"/>
              </a:rPr>
              <a:t> </a:t>
            </a:r>
            <a:r>
              <a:rPr lang="en-US" dirty="0" err="1">
                <a:sym typeface="Wingdings" panose="05000000000000000000" pitchFamily="2" charset="2"/>
              </a:rPr>
              <a:t>kebijakan</a:t>
            </a:r>
            <a:r>
              <a:rPr lang="en-US" dirty="0">
                <a:sym typeface="Wingdings" panose="05000000000000000000" pitchFamily="2" charset="2"/>
              </a:rPr>
              <a:t> </a:t>
            </a:r>
            <a:r>
              <a:rPr lang="en-US" dirty="0" err="1">
                <a:sym typeface="Wingdings" panose="05000000000000000000" pitchFamily="2" charset="2"/>
              </a:rPr>
              <a:t>bagi</a:t>
            </a:r>
            <a:r>
              <a:rPr lang="en-US" dirty="0">
                <a:sym typeface="Wingdings" panose="05000000000000000000" pitchFamily="2" charset="2"/>
              </a:rPr>
              <a:t> para </a:t>
            </a:r>
            <a:r>
              <a:rPr lang="en-US" dirty="0" err="1">
                <a:sym typeface="Wingdings" panose="05000000000000000000" pitchFamily="2" charset="2"/>
              </a:rPr>
              <a:t>pelanggannya</a:t>
            </a:r>
            <a:r>
              <a:rPr lang="en-US" dirty="0">
                <a:sym typeface="Wingdings" panose="05000000000000000000" pitchFamily="2" charset="2"/>
              </a:rPr>
              <a:t>.</a:t>
            </a:r>
          </a:p>
          <a:p>
            <a:r>
              <a:rPr lang="en-US" dirty="0">
                <a:sym typeface="Wingdings" panose="05000000000000000000" pitchFamily="2" charset="2"/>
              </a:rPr>
              <a:t>Jika </a:t>
            </a:r>
            <a:r>
              <a:rPr lang="en-US" dirty="0" err="1">
                <a:sym typeface="Wingdings" panose="05000000000000000000" pitchFamily="2" charset="2"/>
              </a:rPr>
              <a:t>ditinjau</a:t>
            </a:r>
            <a:r>
              <a:rPr lang="en-US" dirty="0">
                <a:sym typeface="Wingdings" panose="05000000000000000000" pitchFamily="2" charset="2"/>
              </a:rPr>
              <a:t> </a:t>
            </a:r>
            <a:r>
              <a:rPr lang="en-US" dirty="0" err="1">
                <a:sym typeface="Wingdings" panose="05000000000000000000" pitchFamily="2" charset="2"/>
              </a:rPr>
              <a:t>secara</a:t>
            </a:r>
            <a:r>
              <a:rPr lang="en-US" dirty="0">
                <a:sym typeface="Wingdings" panose="05000000000000000000" pitchFamily="2" charset="2"/>
              </a:rPr>
              <a:t> </a:t>
            </a:r>
            <a:r>
              <a:rPr lang="en-US" dirty="0" err="1">
                <a:sym typeface="Wingdings" panose="05000000000000000000" pitchFamily="2" charset="2"/>
              </a:rPr>
              <a:t>teknis</a:t>
            </a:r>
            <a:r>
              <a:rPr lang="en-US" dirty="0">
                <a:sym typeface="Wingdings" panose="05000000000000000000" pitchFamily="2" charset="2"/>
              </a:rPr>
              <a:t> </a:t>
            </a:r>
            <a:r>
              <a:rPr lang="en-US" dirty="0" err="1">
                <a:sym typeface="Wingdings" panose="05000000000000000000" pitchFamily="2" charset="2"/>
              </a:rPr>
              <a:t>bisa</a:t>
            </a:r>
            <a:r>
              <a:rPr lang="en-US" dirty="0">
                <a:sym typeface="Wingdings" panose="05000000000000000000" pitchFamily="2" charset="2"/>
              </a:rPr>
              <a:t> </a:t>
            </a:r>
            <a:r>
              <a:rPr lang="en-US" dirty="0" err="1">
                <a:sym typeface="Wingdings" panose="05000000000000000000" pitchFamily="2" charset="2"/>
              </a:rPr>
              <a:t>dikatakan</a:t>
            </a:r>
            <a:r>
              <a:rPr lang="en-US" dirty="0">
                <a:sym typeface="Wingdings" panose="05000000000000000000" pitchFamily="2" charset="2"/>
              </a:rPr>
              <a:t> </a:t>
            </a:r>
            <a:r>
              <a:rPr lang="en-US" dirty="0" err="1">
                <a:sym typeface="Wingdings" panose="05000000000000000000" pitchFamily="2" charset="2"/>
              </a:rPr>
              <a:t>bahwa</a:t>
            </a:r>
            <a:r>
              <a:rPr lang="en-US" dirty="0">
                <a:sym typeface="Wingdings" panose="05000000000000000000" pitchFamily="2" charset="2"/>
              </a:rPr>
              <a:t> attribute </a:t>
            </a:r>
            <a:r>
              <a:rPr lang="en-US" dirty="0" err="1">
                <a:sym typeface="Wingdings" panose="05000000000000000000" pitchFamily="2" charset="2"/>
              </a:rPr>
              <a:t>pekerjaan</a:t>
            </a:r>
            <a:r>
              <a:rPr lang="en-US" dirty="0">
                <a:sym typeface="Wingdings" panose="05000000000000000000" pitchFamily="2" charset="2"/>
              </a:rPr>
              <a:t> </a:t>
            </a:r>
            <a:r>
              <a:rPr lang="en-US" dirty="0" err="1">
                <a:sym typeface="Wingdings" panose="05000000000000000000" pitchFamily="2" charset="2"/>
              </a:rPr>
              <a:t>lebih</a:t>
            </a:r>
            <a:r>
              <a:rPr lang="en-US" dirty="0">
                <a:sym typeface="Wingdings" panose="05000000000000000000" pitchFamily="2" charset="2"/>
              </a:rPr>
              <a:t> </a:t>
            </a:r>
            <a:r>
              <a:rPr lang="en-US" dirty="0" err="1">
                <a:sym typeface="Wingdings" panose="05000000000000000000" pitchFamily="2" charset="2"/>
              </a:rPr>
              <a:t>menentukan</a:t>
            </a:r>
            <a:r>
              <a:rPr lang="en-US" dirty="0">
                <a:sym typeface="Wingdings" panose="05000000000000000000" pitchFamily="2" charset="2"/>
              </a:rPr>
              <a:t> </a:t>
            </a:r>
            <a:r>
              <a:rPr lang="en-US" dirty="0" err="1">
                <a:sym typeface="Wingdings" panose="05000000000000000000" pitchFamily="2" charset="2"/>
              </a:rPr>
              <a:t>sebaran</a:t>
            </a:r>
            <a:r>
              <a:rPr lang="en-US" dirty="0">
                <a:sym typeface="Wingdings" panose="05000000000000000000" pitchFamily="2" charset="2"/>
              </a:rPr>
              <a:t> data, </a:t>
            </a:r>
            <a:r>
              <a:rPr lang="en-US" dirty="0" err="1">
                <a:sym typeface="Wingdings" panose="05000000000000000000" pitchFamily="2" charset="2"/>
              </a:rPr>
              <a:t>memiliki</a:t>
            </a:r>
            <a:r>
              <a:rPr lang="en-US" dirty="0">
                <a:sym typeface="Wingdings" panose="05000000000000000000" pitchFamily="2" charset="2"/>
              </a:rPr>
              <a:t> </a:t>
            </a:r>
            <a:r>
              <a:rPr lang="en-US" dirty="0" err="1">
                <a:sym typeface="Wingdings" panose="05000000000000000000" pitchFamily="2" charset="2"/>
              </a:rPr>
              <a:t>relasi</a:t>
            </a:r>
            <a:r>
              <a:rPr lang="en-US" dirty="0">
                <a:sym typeface="Wingdings" panose="05000000000000000000" pitchFamily="2" charset="2"/>
              </a:rPr>
              <a:t> yang </a:t>
            </a:r>
            <a:r>
              <a:rPr lang="en-US" dirty="0" err="1">
                <a:sym typeface="Wingdings" panose="05000000000000000000" pitchFamily="2" charset="2"/>
              </a:rPr>
              <a:t>kuat</a:t>
            </a:r>
            <a:r>
              <a:rPr lang="en-US" dirty="0">
                <a:sym typeface="Wingdings" panose="05000000000000000000" pitchFamily="2" charset="2"/>
              </a:rPr>
              <a:t> </a:t>
            </a:r>
            <a:r>
              <a:rPr lang="en-US" dirty="0" err="1">
                <a:sym typeface="Wingdings" panose="05000000000000000000" pitchFamily="2" charset="2"/>
              </a:rPr>
              <a:t>dengan</a:t>
            </a:r>
            <a:r>
              <a:rPr lang="en-US" dirty="0">
                <a:sym typeface="Wingdings" panose="05000000000000000000" pitchFamily="2" charset="2"/>
              </a:rPr>
              <a:t> attribute yang </a:t>
            </a:r>
            <a:r>
              <a:rPr lang="en-US" dirty="0" err="1">
                <a:sym typeface="Wingdings" panose="05000000000000000000" pitchFamily="2" charset="2"/>
              </a:rPr>
              <a:t>lainnya</a:t>
            </a:r>
            <a:r>
              <a:rPr lang="en-US" dirty="0">
                <a:sym typeface="Wingdings" panose="05000000000000000000" pitchFamily="2" charset="2"/>
              </a:rPr>
              <a:t>.</a:t>
            </a:r>
            <a:r>
              <a:rPr lang="en-US" dirty="0"/>
              <a:t> </a:t>
            </a:r>
            <a:endParaRPr lang="en-ID" dirty="0"/>
          </a:p>
        </p:txBody>
      </p:sp>
      <p:sp>
        <p:nvSpPr>
          <p:cNvPr id="3" name="Slide Number Placeholder 2">
            <a:extLst>
              <a:ext uri="{FF2B5EF4-FFF2-40B4-BE49-F238E27FC236}">
                <a16:creationId xmlns:a16="http://schemas.microsoft.com/office/drawing/2014/main" id="{388AA18E-B4A9-46AD-A394-927B0F6872D5}"/>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12</a:t>
            </a:fld>
            <a:endParaRPr lang="en-US">
              <a:solidFill>
                <a:prstClr val="black">
                  <a:tint val="75000"/>
                </a:prstClr>
              </a:solidFill>
            </a:endParaRPr>
          </a:p>
        </p:txBody>
      </p:sp>
      <p:sp>
        <p:nvSpPr>
          <p:cNvPr id="4" name="Title 3">
            <a:extLst>
              <a:ext uri="{FF2B5EF4-FFF2-40B4-BE49-F238E27FC236}">
                <a16:creationId xmlns:a16="http://schemas.microsoft.com/office/drawing/2014/main" id="{7CDB095F-2AB8-45A4-8806-FA08DC78686B}"/>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11617682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866F361-0CAC-40C7-A299-E1F7677055B1}"/>
                  </a:ext>
                </a:extLst>
              </p:cNvPr>
              <p:cNvSpPr>
                <a:spLocks noGrp="1"/>
              </p:cNvSpPr>
              <p:nvPr>
                <p:ph idx="1"/>
              </p:nvPr>
            </p:nvSpPr>
            <p:spPr/>
            <p:txBody>
              <a:bodyPr>
                <a:normAutofit fontScale="92500" lnSpcReduction="10000"/>
              </a:bodyPr>
              <a:lstStyle/>
              <a:p>
                <a:r>
                  <a:rPr lang="en-US" dirty="0"/>
                  <a:t>Bobot </a:t>
                </a:r>
                <a:r>
                  <a:rPr lang="en-US" dirty="0" err="1"/>
                  <a:t>ditentukan</a:t>
                </a:r>
                <a:r>
                  <a:rPr lang="en-US" dirty="0"/>
                  <a:t> </a:t>
                </a:r>
                <a:r>
                  <a:rPr lang="en-US" dirty="0" err="1"/>
                  <a:t>dengan</a:t>
                </a:r>
                <a:r>
                  <a:rPr lang="en-US" dirty="0"/>
                  <a:t> Batasan </a:t>
                </a:r>
                <a:r>
                  <a:rPr lang="en-US" dirty="0" err="1"/>
                  <a:t>bahwa</a:t>
                </a:r>
                <a:r>
                  <a:rPr lang="en-US" dirty="0"/>
                  <a:t> </a:t>
                </a:r>
                <a:r>
                  <a:rPr lang="en-US" dirty="0" err="1"/>
                  <a:t>jumlahnya</a:t>
                </a:r>
                <a:r>
                  <a:rPr lang="en-US" dirty="0"/>
                  <a:t> </a:t>
                </a:r>
                <a:r>
                  <a:rPr lang="en-US" dirty="0" err="1"/>
                  <a:t>harus</a:t>
                </a:r>
                <a:r>
                  <a:rPr lang="en-US" dirty="0"/>
                  <a:t> </a:t>
                </a:r>
                <a:r>
                  <a:rPr lang="en-US" dirty="0" err="1"/>
                  <a:t>sama</a:t>
                </a:r>
                <a:r>
                  <a:rPr lang="en-US" dirty="0"/>
                  <a:t> </a:t>
                </a:r>
                <a:r>
                  <a:rPr lang="en-US" dirty="0" err="1"/>
                  <a:t>dengan</a:t>
                </a:r>
                <a:r>
                  <a:rPr lang="en-US" dirty="0"/>
                  <a:t> </a:t>
                </a:r>
                <a:r>
                  <a:rPr lang="en-US" dirty="0" err="1"/>
                  <a:t>jumlah</a:t>
                </a:r>
                <a:r>
                  <a:rPr lang="en-US" dirty="0"/>
                  <a:t> </a:t>
                </a:r>
                <a:r>
                  <a:rPr lang="en-US" dirty="0" err="1"/>
                  <a:t>atrbute</a:t>
                </a:r>
                <a:endParaRPr lang="en-US" dirty="0"/>
              </a:p>
              <a:p>
                <a:pPr marL="0" indent="0">
                  <a:buNone/>
                </a:pPr>
                <a14:m>
                  <m:oMathPara xmlns:m="http://schemas.openxmlformats.org/officeDocument/2006/math">
                    <m:oMathParaPr>
                      <m:jc m:val="centerGroup"/>
                    </m:oMathParaPr>
                    <m:oMath xmlns:m="http://schemas.openxmlformats.org/officeDocument/2006/math">
                      <m:nary>
                        <m:naryPr>
                          <m:chr m:val="∑"/>
                          <m:ctrlPr>
                            <a:rPr lang="en-ID" i="1" smtClean="0">
                              <a:latin typeface="Cambria Math" panose="02040503050406030204" pitchFamily="18" charset="0"/>
                            </a:rPr>
                          </m:ctrlPr>
                        </m:naryPr>
                        <m:sub>
                          <m:r>
                            <m:rPr>
                              <m:brk m:alnAt="23"/>
                            </m:rPr>
                            <a:rPr lang="en-US" b="0" i="1" smtClean="0">
                              <a:latin typeface="Cambria Math" panose="02040503050406030204" pitchFamily="18" charset="0"/>
                            </a:rPr>
                            <m:t>𝑎</m:t>
                          </m:r>
                          <m:r>
                            <a:rPr lang="en-US" b="0" i="1" smtClean="0">
                              <a:latin typeface="Cambria Math" panose="02040503050406030204" pitchFamily="18" charset="0"/>
                            </a:rPr>
                            <m:t>=1</m:t>
                          </m:r>
                        </m:sub>
                        <m:sup>
                          <m:r>
                            <a:rPr lang="en-US" b="0" i="1" smtClean="0">
                              <a:latin typeface="Cambria Math" panose="02040503050406030204" pitchFamily="18" charset="0"/>
                            </a:rPr>
                            <m:t>𝑝</m:t>
                          </m:r>
                        </m:sup>
                        <m:e>
                          <m:sSub>
                            <m:sSubPr>
                              <m:ctrlPr>
                                <a:rPr lang="en-ID"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𝑎</m:t>
                              </m:r>
                            </m:sub>
                          </m:sSub>
                          <m:r>
                            <a:rPr lang="en-US" b="0" i="1" smtClean="0">
                              <a:latin typeface="Cambria Math" panose="02040503050406030204" pitchFamily="18" charset="0"/>
                            </a:rPr>
                            <m:t>=</m:t>
                          </m:r>
                          <m:r>
                            <a:rPr lang="en-US" b="0" i="1" smtClean="0">
                              <a:latin typeface="Cambria Math" panose="02040503050406030204" pitchFamily="18" charset="0"/>
                            </a:rPr>
                            <m:t>𝑝</m:t>
                          </m:r>
                        </m:e>
                      </m:nary>
                    </m:oMath>
                  </m:oMathPara>
                </a14:m>
                <a:endParaRPr lang="en-ID" dirty="0"/>
              </a:p>
              <a:p>
                <a:r>
                  <a:rPr lang="en-ID" dirty="0"/>
                  <a:t>Hal </a:t>
                </a:r>
                <a:r>
                  <a:rPr lang="en-ID" dirty="0" err="1"/>
                  <a:t>ini</a:t>
                </a:r>
                <a:r>
                  <a:rPr lang="en-ID" dirty="0"/>
                  <a:t> </a:t>
                </a:r>
                <a:r>
                  <a:rPr lang="en-ID" dirty="0" err="1"/>
                  <a:t>bertujuan</a:t>
                </a:r>
                <a:r>
                  <a:rPr lang="en-ID" dirty="0"/>
                  <a:t> agar </a:t>
                </a:r>
                <a:r>
                  <a:rPr lang="en-ID" dirty="0" err="1"/>
                  <a:t>nilai</a:t>
                </a:r>
                <a:r>
                  <a:rPr lang="en-ID" dirty="0"/>
                  <a:t> dissimilarity </a:t>
                </a:r>
                <a:r>
                  <a:rPr lang="en-ID" dirty="0" err="1"/>
                  <a:t>tetap</a:t>
                </a:r>
                <a:r>
                  <a:rPr lang="en-ID" dirty="0"/>
                  <a:t> </a:t>
                </a:r>
                <a:r>
                  <a:rPr lang="en-ID" dirty="0" err="1"/>
                  <a:t>berada</a:t>
                </a:r>
                <a:r>
                  <a:rPr lang="en-ID" dirty="0"/>
                  <a:t> </a:t>
                </a:r>
                <a:r>
                  <a:rPr lang="en-ID" dirty="0" err="1"/>
                  <a:t>dalam</a:t>
                </a:r>
                <a:r>
                  <a:rPr lang="en-ID" dirty="0"/>
                  <a:t> </a:t>
                </a:r>
                <a:r>
                  <a:rPr lang="en-ID" dirty="0" err="1"/>
                  <a:t>rentang</a:t>
                </a:r>
                <a:r>
                  <a:rPr lang="en-ID" dirty="0"/>
                  <a:t> 0 dan 1</a:t>
                </a:r>
                <a:r>
                  <a:rPr lang="en-ID" dirty="0">
                    <a:sym typeface="Wingdings" panose="05000000000000000000" pitchFamily="2" charset="2"/>
                  </a:rPr>
                  <a:t>seperti </a:t>
                </a:r>
                <a:r>
                  <a:rPr lang="en-ID" dirty="0" err="1">
                    <a:sym typeface="Wingdings" panose="05000000000000000000" pitchFamily="2" charset="2"/>
                  </a:rPr>
                  <a:t>formulasi</a:t>
                </a:r>
                <a:r>
                  <a:rPr lang="en-ID" dirty="0">
                    <a:sym typeface="Wingdings" panose="05000000000000000000" pitchFamily="2" charset="2"/>
                  </a:rPr>
                  <a:t> </a:t>
                </a:r>
                <a:r>
                  <a:rPr lang="en-ID" dirty="0" err="1">
                    <a:sym typeface="Wingdings" panose="05000000000000000000" pitchFamily="2" charset="2"/>
                  </a:rPr>
                  <a:t>aslinya</a:t>
                </a:r>
                <a:endParaRPr lang="en-ID" dirty="0">
                  <a:sym typeface="Wingdings" panose="05000000000000000000" pitchFamily="2" charset="2"/>
                </a:endParaRPr>
              </a:p>
              <a:p>
                <a:r>
                  <a:rPr lang="en-ID" dirty="0">
                    <a:sym typeface="Wingdings" panose="05000000000000000000" pitchFamily="2" charset="2"/>
                  </a:rPr>
                  <a:t>Pada </a:t>
                </a:r>
                <a:r>
                  <a:rPr lang="en-ID" dirty="0" err="1">
                    <a:sym typeface="Wingdings" panose="05000000000000000000" pitchFamily="2" charset="2"/>
                  </a:rPr>
                  <a:t>contoh</a:t>
                </a:r>
                <a:r>
                  <a:rPr lang="en-ID" dirty="0">
                    <a:sym typeface="Wingdings" panose="05000000000000000000" pitchFamily="2" charset="2"/>
                  </a:rPr>
                  <a:t> attribute </a:t>
                </a:r>
                <a:r>
                  <a:rPr lang="en-ID" dirty="0" err="1">
                    <a:sym typeface="Wingdings" panose="05000000000000000000" pitchFamily="2" charset="2"/>
                  </a:rPr>
                  <a:t>pekerjaan</a:t>
                </a:r>
                <a:r>
                  <a:rPr lang="en-ID" dirty="0">
                    <a:sym typeface="Wingdings" panose="05000000000000000000" pitchFamily="2" charset="2"/>
                  </a:rPr>
                  <a:t> </a:t>
                </a:r>
                <a:r>
                  <a:rPr lang="en-ID" dirty="0" err="1">
                    <a:sym typeface="Wingdings" panose="05000000000000000000" pitchFamily="2" charset="2"/>
                  </a:rPr>
                  <a:t>bobotnya</a:t>
                </a:r>
                <a:r>
                  <a:rPr lang="en-ID" dirty="0">
                    <a:sym typeface="Wingdings" panose="05000000000000000000" pitchFamily="2" charset="2"/>
                  </a:rPr>
                  <a:t> 1,4, </a:t>
                </a:r>
                <a:r>
                  <a:rPr lang="en-ID" dirty="0" err="1">
                    <a:sym typeface="Wingdings" panose="05000000000000000000" pitchFamily="2" charset="2"/>
                  </a:rPr>
                  <a:t>sedangkan</a:t>
                </a:r>
                <a:r>
                  <a:rPr lang="en-ID" dirty="0">
                    <a:sym typeface="Wingdings" panose="05000000000000000000" pitchFamily="2" charset="2"/>
                  </a:rPr>
                  <a:t> </a:t>
                </a:r>
                <a:r>
                  <a:rPr lang="en-ID" dirty="0" err="1">
                    <a:sym typeface="Wingdings" panose="05000000000000000000" pitchFamily="2" charset="2"/>
                  </a:rPr>
                  <a:t>lokasi</a:t>
                </a:r>
                <a:r>
                  <a:rPr lang="en-ID" dirty="0">
                    <a:sym typeface="Wingdings" panose="05000000000000000000" pitchFamily="2" charset="2"/>
                  </a:rPr>
                  <a:t> </a:t>
                </a:r>
                <a:r>
                  <a:rPr lang="en-ID" dirty="0" err="1">
                    <a:sym typeface="Wingdings" panose="05000000000000000000" pitchFamily="2" charset="2"/>
                  </a:rPr>
                  <a:t>rumah</a:t>
                </a:r>
                <a:r>
                  <a:rPr lang="en-ID" dirty="0">
                    <a:sym typeface="Wingdings" panose="05000000000000000000" pitchFamily="2" charset="2"/>
                  </a:rPr>
                  <a:t> </a:t>
                </a:r>
                <a:r>
                  <a:rPr lang="en-ID" dirty="0" err="1">
                    <a:sym typeface="Wingdings" panose="05000000000000000000" pitchFamily="2" charset="2"/>
                  </a:rPr>
                  <a:t>adalah</a:t>
                </a:r>
                <a:r>
                  <a:rPr lang="en-ID" dirty="0">
                    <a:sym typeface="Wingdings" panose="05000000000000000000" pitchFamily="2" charset="2"/>
                  </a:rPr>
                  <a:t> 0,6jumlahnya </a:t>
                </a:r>
                <a:r>
                  <a:rPr lang="en-ID" dirty="0" err="1">
                    <a:sym typeface="Wingdings" panose="05000000000000000000" pitchFamily="2" charset="2"/>
                  </a:rPr>
                  <a:t>adalah</a:t>
                </a:r>
                <a:r>
                  <a:rPr lang="en-ID" dirty="0">
                    <a:sym typeface="Wingdings" panose="05000000000000000000" pitchFamily="2" charset="2"/>
                  </a:rPr>
                  <a:t> 2sama </a:t>
                </a:r>
                <a:r>
                  <a:rPr lang="en-ID" dirty="0" err="1">
                    <a:sym typeface="Wingdings" panose="05000000000000000000" pitchFamily="2" charset="2"/>
                  </a:rPr>
                  <a:t>dengan</a:t>
                </a:r>
                <a:r>
                  <a:rPr lang="en-ID" dirty="0">
                    <a:sym typeface="Wingdings" panose="05000000000000000000" pitchFamily="2" charset="2"/>
                  </a:rPr>
                  <a:t> </a:t>
                </a:r>
                <a:r>
                  <a:rPr lang="en-ID" dirty="0" err="1">
                    <a:sym typeface="Wingdings" panose="05000000000000000000" pitchFamily="2" charset="2"/>
                  </a:rPr>
                  <a:t>jumlah</a:t>
                </a:r>
                <a:r>
                  <a:rPr lang="en-ID" dirty="0">
                    <a:sym typeface="Wingdings" panose="05000000000000000000" pitchFamily="2" charset="2"/>
                  </a:rPr>
                  <a:t> attribute p=2.</a:t>
                </a:r>
              </a:p>
              <a:p>
                <a:r>
                  <a:rPr lang="en-ID" dirty="0">
                    <a:sym typeface="Wingdings" panose="05000000000000000000" pitchFamily="2" charset="2"/>
                  </a:rPr>
                  <a:t>Dissimilarity object 1 (Andi) dan object (Budi) </a:t>
                </a:r>
                <a:r>
                  <a:rPr lang="en-ID" dirty="0" err="1">
                    <a:sym typeface="Wingdings" panose="05000000000000000000" pitchFamily="2" charset="2"/>
                  </a:rPr>
                  <a:t>adalah</a:t>
                </a:r>
                <a:endParaRPr lang="en-ID" dirty="0">
                  <a:sym typeface="Wingdings" panose="05000000000000000000" pitchFamily="2" charset="2"/>
                </a:endParaRPr>
              </a:p>
              <a:p>
                <a:pPr marL="0" indent="0">
                  <a:buNone/>
                </a:pPr>
                <a:r>
                  <a:rPr lang="en-ID" dirty="0">
                    <a:sym typeface="Wingdings" panose="05000000000000000000" pitchFamily="2" charset="2"/>
                  </a:rPr>
                  <a:t>	d(1,2)=d(2,1)=(2-(1,4x0+0,6x1)/2=1,4/2=0,7</a:t>
                </a:r>
              </a:p>
              <a:p>
                <a:r>
                  <a:rPr lang="en-ID" dirty="0" err="1">
                    <a:sym typeface="Wingdings" panose="05000000000000000000" pitchFamily="2" charset="2"/>
                  </a:rPr>
                  <a:t>Terdapat</a:t>
                </a:r>
                <a:r>
                  <a:rPr lang="en-ID" dirty="0">
                    <a:sym typeface="Wingdings" panose="05000000000000000000" pitchFamily="2" charset="2"/>
                  </a:rPr>
                  <a:t> </a:t>
                </a:r>
                <a:r>
                  <a:rPr lang="en-ID" dirty="0" err="1">
                    <a:sym typeface="Wingdings" panose="05000000000000000000" pitchFamily="2" charset="2"/>
                  </a:rPr>
                  <a:t>satu</a:t>
                </a:r>
                <a:r>
                  <a:rPr lang="en-ID" dirty="0">
                    <a:sym typeface="Wingdings" panose="05000000000000000000" pitchFamily="2" charset="2"/>
                  </a:rPr>
                  <a:t> attribute yang </a:t>
                </a:r>
                <a:r>
                  <a:rPr lang="en-ID" dirty="0" err="1">
                    <a:sym typeface="Wingdings" panose="05000000000000000000" pitchFamily="2" charset="2"/>
                  </a:rPr>
                  <a:t>bernilai</a:t>
                </a:r>
                <a:r>
                  <a:rPr lang="en-ID" dirty="0">
                    <a:sym typeface="Wingdings" panose="05000000000000000000" pitchFamily="2" charset="2"/>
                  </a:rPr>
                  <a:t> </a:t>
                </a:r>
                <a:r>
                  <a:rPr lang="en-ID" dirty="0" err="1">
                    <a:sym typeface="Wingdings" panose="05000000000000000000" pitchFamily="2" charset="2"/>
                  </a:rPr>
                  <a:t>sama</a:t>
                </a:r>
                <a:r>
                  <a:rPr lang="en-ID" dirty="0">
                    <a:sym typeface="Wingdings" panose="05000000000000000000" pitchFamily="2" charset="2"/>
                  </a:rPr>
                  <a:t>, </a:t>
                </a:r>
                <a:r>
                  <a:rPr lang="en-ID" dirty="0" err="1">
                    <a:sym typeface="Wingdings" panose="05000000000000000000" pitchFamily="2" charset="2"/>
                  </a:rPr>
                  <a:t>yaitu</a:t>
                </a:r>
                <a:r>
                  <a:rPr lang="en-ID" dirty="0">
                    <a:sym typeface="Wingdings" panose="05000000000000000000" pitchFamily="2" charset="2"/>
                  </a:rPr>
                  <a:t> </a:t>
                </a:r>
                <a:r>
                  <a:rPr lang="en-ID" dirty="0" err="1">
                    <a:sym typeface="Wingdings" panose="05000000000000000000" pitchFamily="2" charset="2"/>
                  </a:rPr>
                  <a:t>lokasi</a:t>
                </a:r>
                <a:r>
                  <a:rPr lang="en-ID" dirty="0">
                    <a:sym typeface="Wingdings" panose="05000000000000000000" pitchFamily="2" charset="2"/>
                  </a:rPr>
                  <a:t> </a:t>
                </a:r>
                <a:r>
                  <a:rPr lang="en-ID" dirty="0" err="1">
                    <a:sym typeface="Wingdings" panose="05000000000000000000" pitchFamily="2" charset="2"/>
                  </a:rPr>
                  <a:t>rumah</a:t>
                </a:r>
                <a:r>
                  <a:rPr lang="en-ID" dirty="0">
                    <a:sym typeface="Wingdings" panose="05000000000000000000" pitchFamily="2" charset="2"/>
                  </a:rPr>
                  <a:t>=A dan </a:t>
                </a:r>
                <a:r>
                  <a:rPr lang="en-ID" dirty="0" err="1">
                    <a:sym typeface="Wingdings" panose="05000000000000000000" pitchFamily="2" charset="2"/>
                  </a:rPr>
                  <a:t>diberikan</a:t>
                </a:r>
                <a:r>
                  <a:rPr lang="en-ID" dirty="0">
                    <a:sym typeface="Wingdings" panose="05000000000000000000" pitchFamily="2" charset="2"/>
                  </a:rPr>
                  <a:t> </a:t>
                </a:r>
                <a:r>
                  <a:rPr lang="en-ID" dirty="0" err="1">
                    <a:sym typeface="Wingdings" panose="05000000000000000000" pitchFamily="2" charset="2"/>
                  </a:rPr>
                  <a:t>bobot</a:t>
                </a:r>
                <a:r>
                  <a:rPr lang="en-ID" dirty="0">
                    <a:sym typeface="Wingdings" panose="05000000000000000000" pitchFamily="2" charset="2"/>
                  </a:rPr>
                  <a:t> 1,4</a:t>
                </a:r>
              </a:p>
            </p:txBody>
          </p:sp>
        </mc:Choice>
        <mc:Fallback xmlns="">
          <p:sp>
            <p:nvSpPr>
              <p:cNvPr id="2" name="Content Placeholder 1">
                <a:extLst>
                  <a:ext uri="{FF2B5EF4-FFF2-40B4-BE49-F238E27FC236}">
                    <a16:creationId xmlns:a16="http://schemas.microsoft.com/office/drawing/2014/main" id="{F866F361-0CAC-40C7-A299-E1F7677055B1}"/>
                  </a:ext>
                </a:extLst>
              </p:cNvPr>
              <p:cNvSpPr>
                <a:spLocks noGrp="1" noRot="1" noChangeAspect="1" noMove="1" noResize="1" noEditPoints="1" noAdjustHandles="1" noChangeArrowheads="1" noChangeShapeType="1" noTextEdit="1"/>
              </p:cNvSpPr>
              <p:nvPr>
                <p:ph idx="1"/>
              </p:nvPr>
            </p:nvSpPr>
            <p:spPr>
              <a:blipFill>
                <a:blip r:embed="rId2"/>
                <a:stretch>
                  <a:fillRect l="-1159" t="-2517" r="-541" b="-343"/>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18AE87CC-1D90-4081-A0DD-736EF6ADC38F}"/>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13</a:t>
            </a:fld>
            <a:endParaRPr lang="en-US">
              <a:solidFill>
                <a:prstClr val="black">
                  <a:tint val="75000"/>
                </a:prstClr>
              </a:solidFill>
            </a:endParaRPr>
          </a:p>
        </p:txBody>
      </p:sp>
      <p:sp>
        <p:nvSpPr>
          <p:cNvPr id="4" name="Title 3">
            <a:extLst>
              <a:ext uri="{FF2B5EF4-FFF2-40B4-BE49-F238E27FC236}">
                <a16:creationId xmlns:a16="http://schemas.microsoft.com/office/drawing/2014/main" id="{7C8B0909-91CA-415F-A405-8B07335962AA}"/>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15246907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FF6BC2-B96E-4A0D-9F33-DBF2692515BF}"/>
              </a:ext>
            </a:extLst>
          </p:cNvPr>
          <p:cNvSpPr>
            <a:spLocks noGrp="1"/>
          </p:cNvSpPr>
          <p:nvPr>
            <p:ph idx="1"/>
          </p:nvPr>
        </p:nvSpPr>
        <p:spPr/>
        <p:txBody>
          <a:bodyPr/>
          <a:lstStyle/>
          <a:p>
            <a:r>
              <a:rPr lang="en-ID" dirty="0">
                <a:sym typeface="Wingdings" panose="05000000000000000000" pitchFamily="2" charset="2"/>
              </a:rPr>
              <a:t>Dissimilarity 0,7 </a:t>
            </a:r>
            <a:r>
              <a:rPr lang="en-ID" dirty="0" err="1">
                <a:sym typeface="Wingdings" panose="05000000000000000000" pitchFamily="2" charset="2"/>
              </a:rPr>
              <a:t>lebih</a:t>
            </a:r>
            <a:r>
              <a:rPr lang="en-ID" dirty="0">
                <a:sym typeface="Wingdings" panose="05000000000000000000" pitchFamily="2" charset="2"/>
              </a:rPr>
              <a:t> </a:t>
            </a:r>
            <a:r>
              <a:rPr lang="en-ID" dirty="0" err="1">
                <a:sym typeface="Wingdings" panose="05000000000000000000" pitchFamily="2" charset="2"/>
              </a:rPr>
              <a:t>besar</a:t>
            </a:r>
            <a:r>
              <a:rPr lang="en-ID" dirty="0">
                <a:sym typeface="Wingdings" panose="05000000000000000000" pitchFamily="2" charset="2"/>
              </a:rPr>
              <a:t> </a:t>
            </a:r>
            <a:r>
              <a:rPr lang="en-ID" dirty="0" err="1">
                <a:sym typeface="Wingdings" panose="05000000000000000000" pitchFamily="2" charset="2"/>
              </a:rPr>
              <a:t>dibandingkan</a:t>
            </a:r>
            <a:r>
              <a:rPr lang="en-ID" dirty="0">
                <a:sym typeface="Wingdings" panose="05000000000000000000" pitchFamily="2" charset="2"/>
              </a:rPr>
              <a:t> yang </a:t>
            </a:r>
            <a:r>
              <a:rPr lang="en-ID" dirty="0" err="1">
                <a:sym typeface="Wingdings" panose="05000000000000000000" pitchFamily="2" charset="2"/>
              </a:rPr>
              <a:t>tanpa</a:t>
            </a:r>
            <a:r>
              <a:rPr lang="en-ID" dirty="0">
                <a:sym typeface="Wingdings" panose="05000000000000000000" pitchFamily="2" charset="2"/>
              </a:rPr>
              <a:t> </a:t>
            </a:r>
            <a:r>
              <a:rPr lang="en-ID" dirty="0" err="1">
                <a:sym typeface="Wingdings" panose="05000000000000000000" pitchFamily="2" charset="2"/>
              </a:rPr>
              <a:t>bobot</a:t>
            </a:r>
            <a:r>
              <a:rPr lang="en-ID" dirty="0">
                <a:sym typeface="Wingdings" panose="05000000000000000000" pitchFamily="2" charset="2"/>
              </a:rPr>
              <a:t> (0,5)</a:t>
            </a:r>
            <a:r>
              <a:rPr lang="en-ID" dirty="0" err="1">
                <a:sym typeface="Wingdings" panose="05000000000000000000" pitchFamily="2" charset="2"/>
              </a:rPr>
              <a:t>kedua</a:t>
            </a:r>
            <a:r>
              <a:rPr lang="en-ID" dirty="0">
                <a:sym typeface="Wingdings" panose="05000000000000000000" pitchFamily="2" charset="2"/>
              </a:rPr>
              <a:t> object </a:t>
            </a:r>
            <a:r>
              <a:rPr lang="en-ID" dirty="0" err="1">
                <a:sym typeface="Wingdings" panose="05000000000000000000" pitchFamily="2" charset="2"/>
              </a:rPr>
              <a:t>memiliki</a:t>
            </a:r>
            <a:r>
              <a:rPr lang="en-ID" dirty="0">
                <a:sym typeface="Wingdings" panose="05000000000000000000" pitchFamily="2" charset="2"/>
              </a:rPr>
              <a:t> </a:t>
            </a:r>
            <a:r>
              <a:rPr lang="en-ID" dirty="0" err="1">
                <a:sym typeface="Wingdings" panose="05000000000000000000" pitchFamily="2" charset="2"/>
              </a:rPr>
              <a:t>perbedaan</a:t>
            </a:r>
            <a:r>
              <a:rPr lang="en-ID" dirty="0">
                <a:sym typeface="Wingdings" panose="05000000000000000000" pitchFamily="2" charset="2"/>
              </a:rPr>
              <a:t> pada attribute </a:t>
            </a:r>
            <a:r>
              <a:rPr lang="en-ID" dirty="0" err="1">
                <a:sym typeface="Wingdings" panose="05000000000000000000" pitchFamily="2" charset="2"/>
              </a:rPr>
              <a:t>pekerjaan</a:t>
            </a:r>
            <a:r>
              <a:rPr lang="en-ID" dirty="0">
                <a:sym typeface="Wingdings" panose="05000000000000000000" pitchFamily="2" charset="2"/>
              </a:rPr>
              <a:t>, yang </a:t>
            </a:r>
            <a:r>
              <a:rPr lang="en-ID" dirty="0" err="1">
                <a:sym typeface="Wingdings" panose="05000000000000000000" pitchFamily="2" charset="2"/>
              </a:rPr>
              <a:t>dianggap</a:t>
            </a:r>
            <a:r>
              <a:rPr lang="en-ID" dirty="0">
                <a:sym typeface="Wingdings" panose="05000000000000000000" pitchFamily="2" charset="2"/>
              </a:rPr>
              <a:t> </a:t>
            </a:r>
            <a:r>
              <a:rPr lang="en-ID" dirty="0" err="1">
                <a:sym typeface="Wingdings" panose="05000000000000000000" pitchFamily="2" charset="2"/>
              </a:rPr>
              <a:t>lebih</a:t>
            </a:r>
            <a:r>
              <a:rPr lang="en-ID" dirty="0">
                <a:sym typeface="Wingdings" panose="05000000000000000000" pitchFamily="2" charset="2"/>
              </a:rPr>
              <a:t> </a:t>
            </a:r>
            <a:r>
              <a:rPr lang="en-ID" dirty="0" err="1">
                <a:sym typeface="Wingdings" panose="05000000000000000000" pitchFamily="2" charset="2"/>
              </a:rPr>
              <a:t>penting</a:t>
            </a:r>
            <a:r>
              <a:rPr lang="en-ID" dirty="0">
                <a:sym typeface="Wingdings" panose="05000000000000000000" pitchFamily="2" charset="2"/>
              </a:rPr>
              <a:t> </a:t>
            </a:r>
            <a:r>
              <a:rPr lang="en-ID" dirty="0" err="1">
                <a:sym typeface="Wingdings" panose="05000000000000000000" pitchFamily="2" charset="2"/>
              </a:rPr>
              <a:t>dengan</a:t>
            </a:r>
            <a:r>
              <a:rPr lang="en-ID" dirty="0">
                <a:sym typeface="Wingdings" panose="05000000000000000000" pitchFamily="2" charset="2"/>
              </a:rPr>
              <a:t> </a:t>
            </a:r>
            <a:r>
              <a:rPr lang="en-ID" dirty="0" err="1">
                <a:sym typeface="Wingdings" panose="05000000000000000000" pitchFamily="2" charset="2"/>
              </a:rPr>
              <a:t>diberikan</a:t>
            </a:r>
            <a:r>
              <a:rPr lang="en-ID" dirty="0">
                <a:sym typeface="Wingdings" panose="05000000000000000000" pitchFamily="2" charset="2"/>
              </a:rPr>
              <a:t> </a:t>
            </a:r>
            <a:r>
              <a:rPr lang="en-ID" dirty="0" err="1">
                <a:sym typeface="Wingdings" panose="05000000000000000000" pitchFamily="2" charset="2"/>
              </a:rPr>
              <a:t>bobot</a:t>
            </a:r>
            <a:r>
              <a:rPr lang="en-ID" dirty="0">
                <a:sym typeface="Wingdings" panose="05000000000000000000" pitchFamily="2" charset="2"/>
              </a:rPr>
              <a:t> 1,4.</a:t>
            </a:r>
          </a:p>
          <a:p>
            <a:r>
              <a:rPr lang="en-ID" dirty="0" err="1">
                <a:sym typeface="Wingdings" panose="05000000000000000000" pitchFamily="2" charset="2"/>
              </a:rPr>
              <a:t>Penggunaan</a:t>
            </a:r>
            <a:r>
              <a:rPr lang="en-ID" dirty="0">
                <a:sym typeface="Wingdings" panose="05000000000000000000" pitchFamily="2" charset="2"/>
              </a:rPr>
              <a:t> </a:t>
            </a:r>
            <a:r>
              <a:rPr lang="en-ID" dirty="0" err="1">
                <a:sym typeface="Wingdings" panose="05000000000000000000" pitchFamily="2" charset="2"/>
              </a:rPr>
              <a:t>bobot</a:t>
            </a:r>
            <a:r>
              <a:rPr lang="en-ID" dirty="0">
                <a:sym typeface="Wingdings" panose="05000000000000000000" pitchFamily="2" charset="2"/>
              </a:rPr>
              <a:t> </a:t>
            </a:r>
            <a:r>
              <a:rPr lang="en-ID" dirty="0" err="1">
                <a:sym typeface="Wingdings" panose="05000000000000000000" pitchFamily="2" charset="2"/>
              </a:rPr>
              <a:t>ini</a:t>
            </a:r>
            <a:r>
              <a:rPr lang="en-ID" dirty="0">
                <a:sym typeface="Wingdings" panose="05000000000000000000" pitchFamily="2" charset="2"/>
              </a:rPr>
              <a:t> </a:t>
            </a:r>
            <a:r>
              <a:rPr lang="en-ID" dirty="0" err="1">
                <a:sym typeface="Wingdings" panose="05000000000000000000" pitchFamily="2" charset="2"/>
              </a:rPr>
              <a:t>menjadikan</a:t>
            </a:r>
            <a:r>
              <a:rPr lang="en-ID" dirty="0">
                <a:sym typeface="Wingdings" panose="05000000000000000000" pitchFamily="2" charset="2"/>
              </a:rPr>
              <a:t> </a:t>
            </a:r>
            <a:r>
              <a:rPr lang="en-ID" dirty="0" err="1">
                <a:sym typeface="Wingdings" panose="05000000000000000000" pitchFamily="2" charset="2"/>
              </a:rPr>
              <a:t>jarak</a:t>
            </a:r>
            <a:r>
              <a:rPr lang="en-ID" dirty="0">
                <a:sym typeface="Wingdings" panose="05000000000000000000" pitchFamily="2" charset="2"/>
              </a:rPr>
              <a:t> </a:t>
            </a:r>
            <a:r>
              <a:rPr lang="en-ID" dirty="0" err="1">
                <a:sym typeface="Wingdings" panose="05000000000000000000" pitchFamily="2" charset="2"/>
              </a:rPr>
              <a:t>antara</a:t>
            </a:r>
            <a:r>
              <a:rPr lang="en-ID" dirty="0">
                <a:sym typeface="Wingdings" panose="05000000000000000000" pitchFamily="2" charset="2"/>
              </a:rPr>
              <a:t> Andi dan Budi </a:t>
            </a:r>
            <a:r>
              <a:rPr lang="en-ID" dirty="0" err="1">
                <a:sym typeface="Wingdings" panose="05000000000000000000" pitchFamily="2" charset="2"/>
              </a:rPr>
              <a:t>menjadi</a:t>
            </a:r>
            <a:r>
              <a:rPr lang="en-ID" dirty="0">
                <a:sym typeface="Wingdings" panose="05000000000000000000" pitchFamily="2" charset="2"/>
              </a:rPr>
              <a:t> </a:t>
            </a:r>
            <a:r>
              <a:rPr lang="en-ID" dirty="0" err="1">
                <a:sym typeface="Wingdings" panose="05000000000000000000" pitchFamily="2" charset="2"/>
              </a:rPr>
              <a:t>lebih</a:t>
            </a:r>
            <a:r>
              <a:rPr lang="en-ID" dirty="0">
                <a:sym typeface="Wingdings" panose="05000000000000000000" pitchFamily="2" charset="2"/>
              </a:rPr>
              <a:t> </a:t>
            </a:r>
            <a:r>
              <a:rPr lang="en-ID" dirty="0" err="1">
                <a:sym typeface="Wingdings" panose="05000000000000000000" pitchFamily="2" charset="2"/>
              </a:rPr>
              <a:t>jauh</a:t>
            </a:r>
            <a:r>
              <a:rPr lang="en-ID" dirty="0">
                <a:sym typeface="Wingdings" panose="05000000000000000000" pitchFamily="2" charset="2"/>
              </a:rPr>
              <a:t>, </a:t>
            </a:r>
            <a:r>
              <a:rPr lang="en-ID" dirty="0" err="1">
                <a:sym typeface="Wingdings" panose="05000000000000000000" pitchFamily="2" charset="2"/>
              </a:rPr>
              <a:t>yaitu</a:t>
            </a:r>
            <a:r>
              <a:rPr lang="en-ID" dirty="0">
                <a:sym typeface="Wingdings" panose="05000000000000000000" pitchFamily="2" charset="2"/>
              </a:rPr>
              <a:t> 0,7</a:t>
            </a:r>
          </a:p>
          <a:p>
            <a:r>
              <a:rPr lang="en-ID" dirty="0">
                <a:sym typeface="Wingdings" panose="05000000000000000000" pitchFamily="2" charset="2"/>
              </a:rPr>
              <a:t>Jarak </a:t>
            </a:r>
            <a:r>
              <a:rPr lang="en-ID" dirty="0" err="1">
                <a:sym typeface="Wingdings" panose="05000000000000000000" pitchFamily="2" charset="2"/>
              </a:rPr>
              <a:t>pelanggan</a:t>
            </a:r>
            <a:r>
              <a:rPr lang="en-ID" dirty="0">
                <a:sym typeface="Wingdings" panose="05000000000000000000" pitchFamily="2" charset="2"/>
              </a:rPr>
              <a:t> Andi dan Citra</a:t>
            </a:r>
          </a:p>
          <a:p>
            <a:pPr marL="0" indent="0">
              <a:buNone/>
            </a:pPr>
            <a:r>
              <a:rPr lang="en-ID" dirty="0">
                <a:sym typeface="Wingdings" panose="05000000000000000000" pitchFamily="2" charset="2"/>
              </a:rPr>
              <a:t>	d(1,3)=d(3,1)=2-(1,4x0 + 0,6x0)/2=1</a:t>
            </a:r>
          </a:p>
          <a:p>
            <a:r>
              <a:rPr lang="en-ID" dirty="0">
                <a:sym typeface="Wingdings" panose="05000000000000000000" pitchFamily="2" charset="2"/>
              </a:rPr>
              <a:t>Jarak </a:t>
            </a:r>
            <a:r>
              <a:rPr lang="en-ID" dirty="0" err="1">
                <a:sym typeface="Wingdings" panose="05000000000000000000" pitchFamily="2" charset="2"/>
              </a:rPr>
              <a:t>antara</a:t>
            </a:r>
            <a:r>
              <a:rPr lang="en-ID" dirty="0">
                <a:sym typeface="Wingdings" panose="05000000000000000000" pitchFamily="2" charset="2"/>
              </a:rPr>
              <a:t> </a:t>
            </a:r>
            <a:r>
              <a:rPr lang="en-ID" dirty="0" err="1">
                <a:sym typeface="Wingdings" panose="05000000000000000000" pitchFamily="2" charset="2"/>
              </a:rPr>
              <a:t>pelanggan</a:t>
            </a:r>
            <a:r>
              <a:rPr lang="en-ID" dirty="0">
                <a:sym typeface="Wingdings" panose="05000000000000000000" pitchFamily="2" charset="2"/>
              </a:rPr>
              <a:t> Andi dan </a:t>
            </a:r>
            <a:r>
              <a:rPr lang="en-ID" dirty="0" err="1">
                <a:sym typeface="Wingdings" panose="05000000000000000000" pitchFamily="2" charset="2"/>
              </a:rPr>
              <a:t>Dedi</a:t>
            </a:r>
            <a:endParaRPr lang="en-ID" dirty="0">
              <a:sym typeface="Wingdings" panose="05000000000000000000" pitchFamily="2" charset="2"/>
            </a:endParaRPr>
          </a:p>
          <a:p>
            <a:pPr marL="0" indent="0">
              <a:buNone/>
            </a:pPr>
            <a:r>
              <a:rPr lang="en-ID" dirty="0">
                <a:sym typeface="Wingdings" panose="05000000000000000000" pitchFamily="2" charset="2"/>
              </a:rPr>
              <a:t>	d(1,4)=d(4,1)=2-(1,4x1 + 0,6x1)/2=0</a:t>
            </a:r>
            <a:endParaRPr lang="en-ID" dirty="0"/>
          </a:p>
        </p:txBody>
      </p:sp>
      <p:sp>
        <p:nvSpPr>
          <p:cNvPr id="3" name="Slide Number Placeholder 2">
            <a:extLst>
              <a:ext uri="{FF2B5EF4-FFF2-40B4-BE49-F238E27FC236}">
                <a16:creationId xmlns:a16="http://schemas.microsoft.com/office/drawing/2014/main" id="{757B2193-13B9-4C01-981D-CC6C272191F4}"/>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14</a:t>
            </a:fld>
            <a:endParaRPr lang="en-US">
              <a:solidFill>
                <a:prstClr val="black">
                  <a:tint val="75000"/>
                </a:prstClr>
              </a:solidFill>
            </a:endParaRPr>
          </a:p>
        </p:txBody>
      </p:sp>
      <p:sp>
        <p:nvSpPr>
          <p:cNvPr id="4" name="Title 3">
            <a:extLst>
              <a:ext uri="{FF2B5EF4-FFF2-40B4-BE49-F238E27FC236}">
                <a16:creationId xmlns:a16="http://schemas.microsoft.com/office/drawing/2014/main" id="{8631BBCF-9A02-43A9-B8D6-DAFAF2DEEB44}"/>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32568523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165E39D-E2B1-432F-A048-09F7688AFCD9}"/>
                  </a:ext>
                </a:extLst>
              </p:cNvPr>
              <p:cNvSpPr>
                <a:spLocks noGrp="1"/>
              </p:cNvSpPr>
              <p:nvPr>
                <p:ph idx="1"/>
              </p:nvPr>
            </p:nvSpPr>
            <p:spPr/>
            <p:txBody>
              <a:bodyPr/>
              <a:lstStyle/>
              <a:p>
                <a:r>
                  <a:rPr lang="en-US" dirty="0"/>
                  <a:t>Dalam Teknik data mining </a:t>
                </a:r>
                <a:r>
                  <a:rPr lang="en-US" dirty="0" err="1"/>
                  <a:t>untuk</a:t>
                </a:r>
                <a:r>
                  <a:rPr lang="en-US" dirty="0"/>
                  <a:t> </a:t>
                </a:r>
                <a:r>
                  <a:rPr lang="en-US" dirty="0" err="1"/>
                  <a:t>ukuran</a:t>
                </a:r>
                <a:r>
                  <a:rPr lang="en-US" dirty="0"/>
                  <a:t> similarity </a:t>
                </a:r>
                <a:r>
                  <a:rPr lang="en-US" dirty="0" err="1"/>
                  <a:t>dapat</a:t>
                </a:r>
                <a:r>
                  <a:rPr lang="en-US" dirty="0"/>
                  <a:t> di </a:t>
                </a:r>
                <a:r>
                  <a:rPr lang="en-US" dirty="0" err="1"/>
                  <a:t>formulasikan</a:t>
                </a:r>
                <a:r>
                  <a:rPr lang="en-US" dirty="0"/>
                  <a:t> </a:t>
                </a:r>
                <a:r>
                  <a:rPr lang="en-US" dirty="0" err="1"/>
                  <a:t>sbb</a:t>
                </a: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𝑠𝑖𝑚</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=1−</m:t>
                      </m:r>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=1−</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num>
                            <m:den>
                              <m:r>
                                <a:rPr lang="en-US" b="0" i="1" smtClean="0">
                                  <a:latin typeface="Cambria Math" panose="02040503050406030204" pitchFamily="18" charset="0"/>
                                </a:rPr>
                                <m:t>𝑝</m:t>
                              </m:r>
                            </m:den>
                          </m:f>
                        </m:e>
                      </m:d>
                      <m:r>
                        <a:rPr lang="en-US" b="0" i="1" smtClean="0">
                          <a:latin typeface="Cambria Math" panose="02040503050406030204" pitchFamily="18" charset="0"/>
                        </a:rPr>
                        <m:t>=1−</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𝑝</m:t>
                              </m:r>
                            </m:den>
                          </m:f>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𝑝</m:t>
                          </m:r>
                        </m:den>
                      </m:f>
                    </m:oMath>
                  </m:oMathPara>
                </a14:m>
                <a:endParaRPr lang="en-ID" dirty="0"/>
              </a:p>
            </p:txBody>
          </p:sp>
        </mc:Choice>
        <mc:Fallback xmlns="">
          <p:sp>
            <p:nvSpPr>
              <p:cNvPr id="2" name="Content Placeholder 1">
                <a:extLst>
                  <a:ext uri="{FF2B5EF4-FFF2-40B4-BE49-F238E27FC236}">
                    <a16:creationId xmlns:a16="http://schemas.microsoft.com/office/drawing/2014/main" id="{4165E39D-E2B1-432F-A048-09F7688AFCD9}"/>
                  </a:ext>
                </a:extLst>
              </p:cNvPr>
              <p:cNvSpPr>
                <a:spLocks noGrp="1" noRot="1" noChangeAspect="1" noMove="1" noResize="1" noEditPoints="1" noAdjustHandles="1" noChangeArrowheads="1" noChangeShapeType="1" noTextEdit="1"/>
              </p:cNvSpPr>
              <p:nvPr>
                <p:ph idx="1"/>
              </p:nvPr>
            </p:nvSpPr>
            <p:spPr>
              <a:blipFill>
                <a:blip r:embed="rId2"/>
                <a:stretch>
                  <a:fillRect l="-1391" t="-20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757DD6CF-CFEE-421D-825A-858A17992976}"/>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15</a:t>
            </a:fld>
            <a:endParaRPr lang="en-US">
              <a:solidFill>
                <a:prstClr val="black">
                  <a:tint val="75000"/>
                </a:prstClr>
              </a:solidFill>
            </a:endParaRPr>
          </a:p>
        </p:txBody>
      </p:sp>
      <p:sp>
        <p:nvSpPr>
          <p:cNvPr id="4" name="Title 3">
            <a:extLst>
              <a:ext uri="{FF2B5EF4-FFF2-40B4-BE49-F238E27FC236}">
                <a16:creationId xmlns:a16="http://schemas.microsoft.com/office/drawing/2014/main" id="{15513E4A-5307-4029-8F4C-EC3CBA4F59C0}"/>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26282658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DB6EB362-ACB1-4237-9551-0CC392335451}"/>
                  </a:ext>
                </a:extLst>
              </p:cNvPr>
              <p:cNvSpPr>
                <a:spLocks noGrp="1"/>
              </p:cNvSpPr>
              <p:nvPr>
                <p:ph idx="1"/>
              </p:nvPr>
            </p:nvSpPr>
            <p:spPr/>
            <p:txBody>
              <a:bodyPr>
                <a:normAutofit fontScale="70000" lnSpcReduction="20000"/>
              </a:bodyPr>
              <a:lstStyle/>
              <a:p>
                <a:r>
                  <a:rPr lang="en-US" dirty="0"/>
                  <a:t>Atribute biner </a:t>
                </a:r>
                <a:r>
                  <a:rPr lang="en-US" dirty="0" err="1"/>
                  <a:t>terbagi</a:t>
                </a:r>
                <a:r>
                  <a:rPr lang="en-US" dirty="0"/>
                  <a:t> </a:t>
                </a:r>
                <a:r>
                  <a:rPr lang="en-US" dirty="0" err="1"/>
                  <a:t>menjadi</a:t>
                </a:r>
                <a:r>
                  <a:rPr lang="en-US" dirty="0"/>
                  <a:t> </a:t>
                </a:r>
                <a:r>
                  <a:rPr lang="en-US" dirty="0" err="1"/>
                  <a:t>dua</a:t>
                </a:r>
                <a:r>
                  <a:rPr lang="en-US" dirty="0" err="1">
                    <a:sym typeface="Wingdings" panose="05000000000000000000" pitchFamily="2" charset="2"/>
                  </a:rPr>
                  <a:t>biner</a:t>
                </a:r>
                <a:r>
                  <a:rPr lang="en-US" dirty="0">
                    <a:sym typeface="Wingdings" panose="05000000000000000000" pitchFamily="2" charset="2"/>
                  </a:rPr>
                  <a:t> </a:t>
                </a:r>
                <a:r>
                  <a:rPr lang="en-US" dirty="0" err="1">
                    <a:sym typeface="Wingdings" panose="05000000000000000000" pitchFamily="2" charset="2"/>
                  </a:rPr>
                  <a:t>simetris</a:t>
                </a:r>
                <a:r>
                  <a:rPr lang="en-US" dirty="0">
                    <a:sym typeface="Wingdings" panose="05000000000000000000" pitchFamily="2" charset="2"/>
                  </a:rPr>
                  <a:t> dan biner </a:t>
                </a:r>
                <a:r>
                  <a:rPr lang="en-US" dirty="0" err="1">
                    <a:sym typeface="Wingdings" panose="05000000000000000000" pitchFamily="2" charset="2"/>
                  </a:rPr>
                  <a:t>asimetris</a:t>
                </a:r>
                <a:endParaRPr lang="en-US" dirty="0">
                  <a:sym typeface="Wingdings" panose="05000000000000000000" pitchFamily="2" charset="2"/>
                </a:endParaRPr>
              </a:p>
              <a:p>
                <a:r>
                  <a:rPr lang="en-US" dirty="0" err="1">
                    <a:sym typeface="Wingdings" panose="05000000000000000000" pitchFamily="2" charset="2"/>
                  </a:rPr>
                  <a:t>Perhitungannya</a:t>
                </a:r>
                <a:r>
                  <a:rPr lang="en-US" dirty="0">
                    <a:sym typeface="Wingdings" panose="05000000000000000000" pitchFamily="2" charset="2"/>
                  </a:rPr>
                  <a:t> </a:t>
                </a:r>
                <a:r>
                  <a:rPr lang="en-US" dirty="0" err="1">
                    <a:sym typeface="Wingdings" panose="05000000000000000000" pitchFamily="2" charset="2"/>
                  </a:rPr>
                  <a:t>menjadi</a:t>
                </a:r>
                <a:r>
                  <a:rPr lang="en-US" dirty="0">
                    <a:sym typeface="Wingdings" panose="05000000000000000000" pitchFamily="2" charset="2"/>
                  </a:rPr>
                  <a:t> </a:t>
                </a:r>
                <a:r>
                  <a:rPr lang="en-US" dirty="0" err="1">
                    <a:sym typeface="Wingdings" panose="05000000000000000000" pitchFamily="2" charset="2"/>
                  </a:rPr>
                  <a:t>berbeda</a:t>
                </a:r>
                <a:r>
                  <a:rPr lang="en-US" dirty="0">
                    <a:sym typeface="Wingdings" panose="05000000000000000000" pitchFamily="2" charset="2"/>
                  </a:rPr>
                  <a:t>, </a:t>
                </a:r>
                <a:r>
                  <a:rPr lang="en-US" dirty="0" err="1">
                    <a:sym typeface="Wingdings" panose="05000000000000000000" pitchFamily="2" charset="2"/>
                  </a:rPr>
                  <a:t>karena</a:t>
                </a:r>
                <a:r>
                  <a:rPr lang="en-US" dirty="0">
                    <a:sym typeface="Wingdings" panose="05000000000000000000" pitchFamily="2" charset="2"/>
                  </a:rPr>
                  <a:t> </a:t>
                </a:r>
                <a:r>
                  <a:rPr lang="en-US" dirty="0" err="1">
                    <a:sym typeface="Wingdings" panose="05000000000000000000" pitchFamily="2" charset="2"/>
                  </a:rPr>
                  <a:t>karakteristiknya</a:t>
                </a:r>
                <a:r>
                  <a:rPr lang="en-US" dirty="0">
                    <a:sym typeface="Wingdings" panose="05000000000000000000" pitchFamily="2" charset="2"/>
                  </a:rPr>
                  <a:t> </a:t>
                </a:r>
                <a:r>
                  <a:rPr lang="en-US" dirty="0" err="1">
                    <a:sym typeface="Wingdings" panose="05000000000000000000" pitchFamily="2" charset="2"/>
                  </a:rPr>
                  <a:t>berbeda</a:t>
                </a:r>
                <a:r>
                  <a:rPr lang="en-US" dirty="0">
                    <a:sym typeface="Wingdings" panose="05000000000000000000" pitchFamily="2" charset="2"/>
                  </a:rPr>
                  <a:t>.</a:t>
                </a:r>
              </a:p>
              <a:p>
                <a:r>
                  <a:rPr lang="en-US" dirty="0">
                    <a:sym typeface="Wingdings" panose="05000000000000000000" pitchFamily="2" charset="2"/>
                  </a:rPr>
                  <a:t>Pada </a:t>
                </a:r>
                <a:r>
                  <a:rPr lang="en-US" dirty="0" err="1">
                    <a:sym typeface="Wingdings" panose="05000000000000000000" pitchFamily="2" charset="2"/>
                  </a:rPr>
                  <a:t>atrbute</a:t>
                </a:r>
                <a:r>
                  <a:rPr lang="en-US" dirty="0">
                    <a:sym typeface="Wingdings" panose="05000000000000000000" pitchFamily="2" charset="2"/>
                  </a:rPr>
                  <a:t> </a:t>
                </a:r>
                <a:r>
                  <a:rPr lang="en-US" dirty="0" err="1">
                    <a:sym typeface="Wingdings" panose="05000000000000000000" pitchFamily="2" charset="2"/>
                  </a:rPr>
                  <a:t>simetrissetiap</a:t>
                </a:r>
                <a:r>
                  <a:rPr lang="en-US" dirty="0">
                    <a:sym typeface="Wingdings" panose="05000000000000000000" pitchFamily="2" charset="2"/>
                  </a:rPr>
                  <a:t> status </a:t>
                </a:r>
                <a:r>
                  <a:rPr lang="en-US" dirty="0" err="1">
                    <a:sym typeface="Wingdings" panose="05000000000000000000" pitchFamily="2" charset="2"/>
                  </a:rPr>
                  <a:t>memiliki</a:t>
                </a:r>
                <a:r>
                  <a:rPr lang="en-US" dirty="0">
                    <a:sym typeface="Wingdings" panose="05000000000000000000" pitchFamily="2" charset="2"/>
                  </a:rPr>
                  <a:t> </a:t>
                </a:r>
                <a:r>
                  <a:rPr lang="en-US" dirty="0" err="1">
                    <a:sym typeface="Wingdings" panose="05000000000000000000" pitchFamily="2" charset="2"/>
                  </a:rPr>
                  <a:t>nilai</a:t>
                </a:r>
                <a:r>
                  <a:rPr lang="en-US" dirty="0">
                    <a:sym typeface="Wingdings" panose="05000000000000000000" pitchFamily="2" charset="2"/>
                  </a:rPr>
                  <a:t> yang </a:t>
                </a:r>
                <a:r>
                  <a:rPr lang="en-US" dirty="0" err="1">
                    <a:sym typeface="Wingdings" panose="05000000000000000000" pitchFamily="2" charset="2"/>
                  </a:rPr>
                  <a:t>sama</a:t>
                </a:r>
                <a:r>
                  <a:rPr lang="en-ID" dirty="0">
                    <a:sym typeface="Wingdings" panose="05000000000000000000" pitchFamily="2" charset="2"/>
                  </a:rPr>
                  <a:t>, </a:t>
                </a:r>
                <a:r>
                  <a:rPr lang="en-ID" dirty="0" err="1">
                    <a:sym typeface="Wingdings" panose="05000000000000000000" pitchFamily="2" charset="2"/>
                  </a:rPr>
                  <a:t>sedangkan</a:t>
                </a:r>
                <a:r>
                  <a:rPr lang="en-ID" dirty="0">
                    <a:sym typeface="Wingdings" panose="05000000000000000000" pitchFamily="2" charset="2"/>
                  </a:rPr>
                  <a:t> </a:t>
                </a:r>
                <a:r>
                  <a:rPr lang="en-ID" dirty="0" err="1">
                    <a:sym typeface="Wingdings" panose="05000000000000000000" pitchFamily="2" charset="2"/>
                  </a:rPr>
                  <a:t>asimetris</a:t>
                </a:r>
                <a:r>
                  <a:rPr lang="en-ID" dirty="0">
                    <a:sym typeface="Wingdings" panose="05000000000000000000" pitchFamily="2" charset="2"/>
                  </a:rPr>
                  <a:t> </a:t>
                </a:r>
                <a:r>
                  <a:rPr lang="en-ID" dirty="0" err="1">
                    <a:sym typeface="Wingdings" panose="05000000000000000000" pitchFamily="2" charset="2"/>
                  </a:rPr>
                  <a:t>berbeda</a:t>
                </a:r>
                <a:endParaRPr lang="en-ID" dirty="0">
                  <a:sym typeface="Wingdings" panose="05000000000000000000" pitchFamily="2" charset="2"/>
                </a:endParaRPr>
              </a:p>
              <a:p>
                <a:r>
                  <a:rPr lang="en-ID" dirty="0" err="1">
                    <a:sym typeface="Wingdings" panose="05000000000000000000" pitchFamily="2" charset="2"/>
                  </a:rPr>
                  <a:t>Untuk</a:t>
                </a:r>
                <a:r>
                  <a:rPr lang="en-ID" dirty="0">
                    <a:sym typeface="Wingdings" panose="05000000000000000000" pitchFamily="2" charset="2"/>
                  </a:rPr>
                  <a:t> formula </a:t>
                </a:r>
                <a:r>
                  <a:rPr lang="en-ID" dirty="0" err="1">
                    <a:sym typeface="Wingdings" panose="05000000000000000000" pitchFamily="2" charset="2"/>
                  </a:rPr>
                  <a:t>jarak</a:t>
                </a:r>
                <a:r>
                  <a:rPr lang="en-ID" dirty="0">
                    <a:sym typeface="Wingdings" panose="05000000000000000000" pitchFamily="2" charset="2"/>
                  </a:rPr>
                  <a:t> dissimilarity </a:t>
                </a:r>
                <a:r>
                  <a:rPr lang="en-ID" dirty="0" err="1">
                    <a:sym typeface="Wingdings" panose="05000000000000000000" pitchFamily="2" charset="2"/>
                  </a:rPr>
                  <a:t>antara</a:t>
                </a:r>
                <a:r>
                  <a:rPr lang="en-ID" dirty="0">
                    <a:sym typeface="Wingdings" panose="05000000000000000000" pitchFamily="2" charset="2"/>
                  </a:rPr>
                  <a:t> object data I dan object data j </a:t>
                </a:r>
                <a:r>
                  <a:rPr lang="en-ID" dirty="0" err="1">
                    <a:sym typeface="Wingdings" panose="05000000000000000000" pitchFamily="2" charset="2"/>
                  </a:rPr>
                  <a:t>diformulasikan</a:t>
                </a:r>
                <a:endParaRPr lang="en-ID" dirty="0">
                  <a:sym typeface="Wingdings" panose="05000000000000000000" pitchFamily="2" charset="2"/>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sym typeface="Wingdings" panose="05000000000000000000" pitchFamily="2" charset="2"/>
                        </a:rPr>
                        <m:t>𝑑</m:t>
                      </m:r>
                      <m:d>
                        <m:dPr>
                          <m:ctrlPr>
                            <a:rPr lang="en-US" b="0" i="1" smtClean="0">
                              <a:latin typeface="Cambria Math" panose="02040503050406030204" pitchFamily="18" charset="0"/>
                              <a:sym typeface="Wingdings" panose="05000000000000000000" pitchFamily="2" charset="2"/>
                            </a:rPr>
                          </m:ctrlPr>
                        </m:dPr>
                        <m:e>
                          <m:r>
                            <a:rPr lang="en-US" b="0" i="1" smtClean="0">
                              <a:latin typeface="Cambria Math" panose="02040503050406030204" pitchFamily="18" charset="0"/>
                              <a:sym typeface="Wingdings" panose="05000000000000000000" pitchFamily="2" charset="2"/>
                            </a:rPr>
                            <m:t>𝑖</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𝑗</m:t>
                          </m:r>
                        </m:e>
                      </m:d>
                      <m:r>
                        <a:rPr lang="en-US" b="0" i="1" smtClean="0">
                          <a:latin typeface="Cambria Math" panose="02040503050406030204" pitchFamily="18" charset="0"/>
                          <a:sym typeface="Wingdings" panose="05000000000000000000" pitchFamily="2" charset="2"/>
                        </a:rPr>
                        <m:t>=</m:t>
                      </m:r>
                      <m:f>
                        <m:fPr>
                          <m:ctrlPr>
                            <a:rPr lang="en-US" b="0" i="1" smtClean="0">
                              <a:latin typeface="Cambria Math" panose="02040503050406030204" pitchFamily="18" charset="0"/>
                              <a:sym typeface="Wingdings" panose="05000000000000000000" pitchFamily="2" charset="2"/>
                            </a:rPr>
                          </m:ctrlPr>
                        </m:fPr>
                        <m:num>
                          <m:r>
                            <a:rPr lang="en-US" b="0" i="1" smtClean="0">
                              <a:latin typeface="Cambria Math" panose="02040503050406030204" pitchFamily="18" charset="0"/>
                              <a:sym typeface="Wingdings" panose="05000000000000000000" pitchFamily="2" charset="2"/>
                            </a:rPr>
                            <m:t>𝑟</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𝑠</m:t>
                          </m:r>
                        </m:num>
                        <m:den>
                          <m:r>
                            <a:rPr lang="en-US" b="0" i="1" smtClean="0">
                              <a:latin typeface="Cambria Math" panose="02040503050406030204" pitchFamily="18" charset="0"/>
                              <a:sym typeface="Wingdings" panose="05000000000000000000" pitchFamily="2" charset="2"/>
                            </a:rPr>
                            <m:t>𝑞</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𝑟</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𝑠</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𝑡</m:t>
                          </m:r>
                        </m:den>
                      </m:f>
                    </m:oMath>
                  </m:oMathPara>
                </a14:m>
                <a:endParaRPr lang="en-US" dirty="0">
                  <a:sym typeface="Wingdings" panose="05000000000000000000" pitchFamily="2" charset="2"/>
                </a:endParaRPr>
              </a:p>
              <a:p>
                <a:pPr marL="0" indent="0">
                  <a:buNone/>
                </a:pPr>
                <a:r>
                  <a:rPr lang="en-US" dirty="0">
                    <a:sym typeface="Wingdings" panose="05000000000000000000" pitchFamily="2" charset="2"/>
                  </a:rPr>
                  <a:t>Dimana : </a:t>
                </a:r>
              </a:p>
              <a:p>
                <a:r>
                  <a:rPr lang="en-US" dirty="0">
                    <a:sym typeface="Wingdings" panose="05000000000000000000" pitchFamily="2" charset="2"/>
                  </a:rPr>
                  <a:t>q </a:t>
                </a:r>
                <a:r>
                  <a:rPr lang="en-US" dirty="0" err="1">
                    <a:sym typeface="Wingdings" panose="05000000000000000000" pitchFamily="2" charset="2"/>
                  </a:rPr>
                  <a:t>adalah</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kedua</a:t>
                </a:r>
                <a:r>
                  <a:rPr lang="en-US" dirty="0">
                    <a:sym typeface="Wingdings" panose="05000000000000000000" pitchFamily="2" charset="2"/>
                  </a:rPr>
                  <a:t> object</a:t>
                </a:r>
              </a:p>
              <a:p>
                <a:r>
                  <a:rPr lang="en-US" dirty="0">
                    <a:sym typeface="Wingdings" panose="05000000000000000000" pitchFamily="2" charset="2"/>
                  </a:rPr>
                  <a:t>r </a:t>
                </a:r>
                <a:r>
                  <a:rPr lang="en-US" dirty="0" err="1">
                    <a:sym typeface="Wingdings" panose="05000000000000000000" pitchFamily="2" charset="2"/>
                  </a:rPr>
                  <a:t>adalah</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object </a:t>
                </a:r>
                <a:r>
                  <a:rPr lang="en-US" dirty="0" err="1">
                    <a:sym typeface="Wingdings" panose="05000000000000000000" pitchFamily="2" charset="2"/>
                  </a:rPr>
                  <a:t>i</a:t>
                </a:r>
                <a:r>
                  <a:rPr lang="en-US" dirty="0">
                    <a:sym typeface="Wingdings" panose="05000000000000000000" pitchFamily="2" charset="2"/>
                  </a:rPr>
                  <a:t> dan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j</a:t>
                </a:r>
              </a:p>
              <a:p>
                <a:r>
                  <a:rPr lang="en-US" dirty="0">
                    <a:sym typeface="Wingdings" panose="05000000000000000000" pitchFamily="2" charset="2"/>
                  </a:rPr>
                  <a:t>s </a:t>
                </a:r>
                <a:r>
                  <a:rPr lang="en-US" dirty="0" err="1">
                    <a:sym typeface="Wingdings" panose="05000000000000000000" pitchFamily="2" charset="2"/>
                  </a:rPr>
                  <a:t>adalah</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I dan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object j</a:t>
                </a:r>
              </a:p>
              <a:p>
                <a:r>
                  <a:rPr lang="en-US" dirty="0">
                    <a:sym typeface="Wingdings" panose="05000000000000000000" pitchFamily="2" charset="2"/>
                  </a:rPr>
                  <a:t>t </a:t>
                </a:r>
                <a:r>
                  <a:rPr lang="en-US" dirty="0" err="1">
                    <a:sym typeface="Wingdings" panose="05000000000000000000" pitchFamily="2" charset="2"/>
                  </a:rPr>
                  <a:t>adalah</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kedua</a:t>
                </a:r>
                <a:r>
                  <a:rPr lang="en-US" dirty="0">
                    <a:sym typeface="Wingdings" panose="05000000000000000000" pitchFamily="2" charset="2"/>
                  </a:rPr>
                  <a:t> object.</a:t>
                </a:r>
              </a:p>
              <a:p>
                <a:r>
                  <a:rPr lang="en-US" dirty="0" err="1">
                    <a:sym typeface="Wingdings" panose="05000000000000000000" pitchFamily="2" charset="2"/>
                  </a:rPr>
                  <a:t>Jumlah</a:t>
                </a:r>
                <a:r>
                  <a:rPr lang="en-US" dirty="0">
                    <a:sym typeface="Wingdings" panose="05000000000000000000" pitchFamily="2" charset="2"/>
                  </a:rPr>
                  <a:t> </a:t>
                </a:r>
                <a:r>
                  <a:rPr lang="en-US" dirty="0" err="1">
                    <a:sym typeface="Wingdings" panose="05000000000000000000" pitchFamily="2" charset="2"/>
                  </a:rPr>
                  <a:t>dari</a:t>
                </a:r>
                <a:r>
                  <a:rPr lang="en-US" dirty="0">
                    <a:sym typeface="Wingdings" panose="05000000000000000000" pitchFamily="2" charset="2"/>
                  </a:rPr>
                  <a:t> </a:t>
                </a:r>
                <a:r>
                  <a:rPr lang="en-US" dirty="0" err="1">
                    <a:sym typeface="Wingdings" panose="05000000000000000000" pitchFamily="2" charset="2"/>
                  </a:rPr>
                  <a:t>ke</a:t>
                </a:r>
                <a:r>
                  <a:rPr lang="en-US" dirty="0">
                    <a:sym typeface="Wingdings" panose="05000000000000000000" pitchFamily="2" charset="2"/>
                  </a:rPr>
                  <a:t> </a:t>
                </a:r>
                <a:r>
                  <a:rPr lang="en-US" dirty="0" err="1">
                    <a:sym typeface="Wingdings" panose="05000000000000000000" pitchFamily="2" charset="2"/>
                  </a:rPr>
                  <a:t>empay</a:t>
                </a:r>
                <a:r>
                  <a:rPr lang="en-US" dirty="0">
                    <a:sym typeface="Wingdings" panose="05000000000000000000" pitchFamily="2" charset="2"/>
                  </a:rPr>
                  <a:t> variable </a:t>
                </a:r>
                <a:r>
                  <a:rPr lang="en-US" dirty="0" err="1">
                    <a:sym typeface="Wingdings" panose="05000000000000000000" pitchFamily="2" charset="2"/>
                  </a:rPr>
                  <a:t>tersebut</a:t>
                </a:r>
                <a:r>
                  <a:rPr lang="en-US" dirty="0">
                    <a:sym typeface="Wingdings" panose="05000000000000000000" pitchFamily="2" charset="2"/>
                  </a:rPr>
                  <a:t> </a:t>
                </a:r>
                <a:r>
                  <a:rPr lang="en-US" dirty="0" err="1">
                    <a:sym typeface="Wingdings" panose="05000000000000000000" pitchFamily="2" charset="2"/>
                  </a:rPr>
                  <a:t>sama</a:t>
                </a:r>
                <a:r>
                  <a:rPr lang="en-US" dirty="0">
                    <a:sym typeface="Wingdings" panose="05000000000000000000" pitchFamily="2" charset="2"/>
                  </a:rPr>
                  <a:t> </a:t>
                </a:r>
                <a:r>
                  <a:rPr lang="en-US" dirty="0" err="1">
                    <a:sym typeface="Wingdings" panose="05000000000000000000" pitchFamily="2" charset="2"/>
                  </a:rPr>
                  <a:t>dengan</a:t>
                </a:r>
                <a:r>
                  <a:rPr lang="en-US" dirty="0">
                    <a:sym typeface="Wingdings" panose="05000000000000000000" pitchFamily="2" charset="2"/>
                  </a:rPr>
                  <a:t> </a:t>
                </a:r>
                <a:r>
                  <a:rPr lang="en-US" dirty="0" err="1">
                    <a:sym typeface="Wingdings" panose="05000000000000000000" pitchFamily="2" charset="2"/>
                  </a:rPr>
                  <a:t>jumlah</a:t>
                </a:r>
                <a:r>
                  <a:rPr lang="en-US" dirty="0">
                    <a:sym typeface="Wingdings" panose="05000000000000000000" pitchFamily="2" charset="2"/>
                  </a:rPr>
                  <a:t> attribute p, p=</a:t>
                </a:r>
                <a:r>
                  <a:rPr lang="en-US" dirty="0" err="1">
                    <a:sym typeface="Wingdings" panose="05000000000000000000" pitchFamily="2" charset="2"/>
                  </a:rPr>
                  <a:t>q+r+s+t</a:t>
                </a:r>
                <a:endParaRPr lang="en-US" dirty="0">
                  <a:sym typeface="Wingdings" panose="05000000000000000000" pitchFamily="2" charset="2"/>
                </a:endParaRPr>
              </a:p>
            </p:txBody>
          </p:sp>
        </mc:Choice>
        <mc:Fallback xmlns="">
          <p:sp>
            <p:nvSpPr>
              <p:cNvPr id="2" name="Content Placeholder 1">
                <a:extLst>
                  <a:ext uri="{FF2B5EF4-FFF2-40B4-BE49-F238E27FC236}">
                    <a16:creationId xmlns:a16="http://schemas.microsoft.com/office/drawing/2014/main" id="{DB6EB362-ACB1-4237-9551-0CC392335451}"/>
                  </a:ext>
                </a:extLst>
              </p:cNvPr>
              <p:cNvSpPr>
                <a:spLocks noGrp="1" noRot="1" noChangeAspect="1" noMove="1" noResize="1" noEditPoints="1" noAdjustHandles="1" noChangeArrowheads="1" noChangeShapeType="1" noTextEdit="1"/>
              </p:cNvSpPr>
              <p:nvPr>
                <p:ph idx="1"/>
              </p:nvPr>
            </p:nvSpPr>
            <p:spPr>
              <a:blipFill>
                <a:blip r:embed="rId2"/>
                <a:stretch>
                  <a:fillRect l="-773" t="-2288" r="-1005"/>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E367B250-0755-4E7B-9EF7-B7733C8A526F}"/>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16</a:t>
            </a:fld>
            <a:endParaRPr lang="en-US">
              <a:solidFill>
                <a:prstClr val="black">
                  <a:tint val="75000"/>
                </a:prstClr>
              </a:solidFill>
            </a:endParaRPr>
          </a:p>
        </p:txBody>
      </p:sp>
      <p:sp>
        <p:nvSpPr>
          <p:cNvPr id="4" name="Title 3">
            <a:extLst>
              <a:ext uri="{FF2B5EF4-FFF2-40B4-BE49-F238E27FC236}">
                <a16:creationId xmlns:a16="http://schemas.microsoft.com/office/drawing/2014/main" id="{318D80E9-154C-43F3-840F-66D8CF03A858}"/>
              </a:ext>
            </a:extLst>
          </p:cNvPr>
          <p:cNvSpPr>
            <a:spLocks noGrp="1"/>
          </p:cNvSpPr>
          <p:nvPr>
            <p:ph type="title"/>
          </p:nvPr>
        </p:nvSpPr>
        <p:spPr/>
        <p:txBody>
          <a:bodyPr/>
          <a:lstStyle/>
          <a:p>
            <a:r>
              <a:rPr lang="en-US" dirty="0"/>
              <a:t>Jarak </a:t>
            </a:r>
            <a:r>
              <a:rPr lang="en-US" dirty="0" err="1"/>
              <a:t>antar</a:t>
            </a:r>
            <a:r>
              <a:rPr lang="en-US" dirty="0"/>
              <a:t> attribute biner</a:t>
            </a:r>
            <a:endParaRPr lang="en-ID" dirty="0"/>
          </a:p>
        </p:txBody>
      </p:sp>
    </p:spTree>
    <p:extLst>
      <p:ext uri="{BB962C8B-B14F-4D97-AF65-F5344CB8AC3E}">
        <p14:creationId xmlns:p14="http://schemas.microsoft.com/office/powerpoint/2010/main" val="16287637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015E64-133B-4005-AFF6-EBA2A8112AA9}"/>
              </a:ext>
            </a:extLst>
          </p:cNvPr>
          <p:cNvSpPr>
            <a:spLocks noGrp="1"/>
          </p:cNvSpPr>
          <p:nvPr>
            <p:ph idx="1"/>
          </p:nvPr>
        </p:nvSpPr>
        <p:spPr/>
        <p:txBody>
          <a:bodyPr>
            <a:normAutofit/>
          </a:bodyPr>
          <a:lstStyle/>
          <a:p>
            <a:r>
              <a:rPr lang="en-US" dirty="0" err="1"/>
              <a:t>Contoh</a:t>
            </a:r>
            <a:r>
              <a:rPr lang="en-US" dirty="0"/>
              <a:t> : Table-2</a:t>
            </a:r>
          </a:p>
          <a:p>
            <a:endParaRPr lang="en-US" dirty="0"/>
          </a:p>
          <a:p>
            <a:endParaRPr lang="en-US" dirty="0"/>
          </a:p>
          <a:p>
            <a:endParaRPr lang="en-US" dirty="0"/>
          </a:p>
          <a:p>
            <a:endParaRPr lang="en-US" dirty="0"/>
          </a:p>
          <a:p>
            <a:endParaRPr lang="en-US" dirty="0"/>
          </a:p>
          <a:p>
            <a:endParaRPr lang="en-US" dirty="0"/>
          </a:p>
          <a:p>
            <a:r>
              <a:rPr lang="en-US" dirty="0"/>
              <a:t>Jika </a:t>
            </a:r>
            <a:r>
              <a:rPr lang="en-US" dirty="0" err="1"/>
              <a:t>dikodekan</a:t>
            </a:r>
            <a:r>
              <a:rPr lang="en-US" dirty="0"/>
              <a:t> </a:t>
            </a:r>
            <a:r>
              <a:rPr lang="en-US" dirty="0" err="1"/>
              <a:t>Pria</a:t>
            </a:r>
            <a:r>
              <a:rPr lang="en-US" dirty="0"/>
              <a:t>=1, </a:t>
            </a:r>
            <a:r>
              <a:rPr lang="en-US" dirty="0" err="1"/>
              <a:t>wanit</a:t>
            </a:r>
            <a:r>
              <a:rPr lang="en-US" dirty="0"/>
              <a:t>=0, </a:t>
            </a:r>
            <a:r>
              <a:rPr lang="en-US" dirty="0" err="1"/>
              <a:t>Prabayar</a:t>
            </a:r>
            <a:r>
              <a:rPr lang="en-US" dirty="0"/>
              <a:t>=1 dan </a:t>
            </a:r>
            <a:r>
              <a:rPr lang="en-US" dirty="0" err="1"/>
              <a:t>pascabayar</a:t>
            </a:r>
            <a:r>
              <a:rPr lang="en-US" dirty="0"/>
              <a:t>=0</a:t>
            </a:r>
            <a:r>
              <a:rPr lang="en-US" dirty="0">
                <a:sym typeface="Wingdings" panose="05000000000000000000" pitchFamily="2" charset="2"/>
              </a:rPr>
              <a:t>maka </a:t>
            </a:r>
            <a:r>
              <a:rPr lang="en-US" dirty="0" err="1">
                <a:sym typeface="Wingdings" panose="05000000000000000000" pitchFamily="2" charset="2"/>
              </a:rPr>
              <a:t>dissimilaitynya</a:t>
            </a:r>
            <a:r>
              <a:rPr lang="en-US" dirty="0">
                <a:sym typeface="Wingdings" panose="05000000000000000000" pitchFamily="2" charset="2"/>
              </a:rPr>
              <a:t> </a:t>
            </a:r>
            <a:r>
              <a:rPr lang="en-US" dirty="0" err="1">
                <a:sym typeface="Wingdings" panose="05000000000000000000" pitchFamily="2" charset="2"/>
              </a:rPr>
              <a:t>adalah</a:t>
            </a:r>
            <a:endParaRPr lang="en-US" dirty="0">
              <a:sym typeface="Wingdings" panose="05000000000000000000" pitchFamily="2" charset="2"/>
            </a:endParaRPr>
          </a:p>
          <a:p>
            <a:pPr marL="0" indent="0">
              <a:buNone/>
            </a:pPr>
            <a:endParaRPr lang="en-ID" dirty="0"/>
          </a:p>
        </p:txBody>
      </p:sp>
      <p:sp>
        <p:nvSpPr>
          <p:cNvPr id="3" name="Slide Number Placeholder 2">
            <a:extLst>
              <a:ext uri="{FF2B5EF4-FFF2-40B4-BE49-F238E27FC236}">
                <a16:creationId xmlns:a16="http://schemas.microsoft.com/office/drawing/2014/main" id="{716684FF-386B-4690-AF45-51F8E27E0B11}"/>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17</a:t>
            </a:fld>
            <a:endParaRPr lang="en-US">
              <a:solidFill>
                <a:prstClr val="black">
                  <a:tint val="75000"/>
                </a:prstClr>
              </a:solidFill>
            </a:endParaRPr>
          </a:p>
        </p:txBody>
      </p:sp>
      <p:sp>
        <p:nvSpPr>
          <p:cNvPr id="4" name="Title 3">
            <a:extLst>
              <a:ext uri="{FF2B5EF4-FFF2-40B4-BE49-F238E27FC236}">
                <a16:creationId xmlns:a16="http://schemas.microsoft.com/office/drawing/2014/main" id="{14B75375-CA30-4BB7-A4FB-5452B6A18FF6}"/>
              </a:ext>
            </a:extLst>
          </p:cNvPr>
          <p:cNvSpPr>
            <a:spLocks noGrp="1"/>
          </p:cNvSpPr>
          <p:nvPr>
            <p:ph type="title"/>
          </p:nvPr>
        </p:nvSpPr>
        <p:spPr/>
        <p:txBody>
          <a:bodyPr/>
          <a:lstStyle/>
          <a:p>
            <a:endParaRPr lang="en-ID"/>
          </a:p>
        </p:txBody>
      </p:sp>
      <p:graphicFrame>
        <p:nvGraphicFramePr>
          <p:cNvPr id="5" name="Table 5">
            <a:extLst>
              <a:ext uri="{FF2B5EF4-FFF2-40B4-BE49-F238E27FC236}">
                <a16:creationId xmlns:a16="http://schemas.microsoft.com/office/drawing/2014/main" id="{4AFBDCC2-4C2B-4B53-B25B-ABFA3AF4AEB8}"/>
              </a:ext>
            </a:extLst>
          </p:cNvPr>
          <p:cNvGraphicFramePr>
            <a:graphicFrameLocks noGrp="1"/>
          </p:cNvGraphicFramePr>
          <p:nvPr>
            <p:extLst>
              <p:ext uri="{D42A27DB-BD31-4B8C-83A1-F6EECF244321}">
                <p14:modId xmlns:p14="http://schemas.microsoft.com/office/powerpoint/2010/main" val="2903356549"/>
              </p:ext>
            </p:extLst>
          </p:nvPr>
        </p:nvGraphicFramePr>
        <p:xfrm>
          <a:off x="1143000" y="1752600"/>
          <a:ext cx="6096000" cy="2377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816636827"/>
                    </a:ext>
                  </a:extLst>
                </a:gridCol>
                <a:gridCol w="2032000">
                  <a:extLst>
                    <a:ext uri="{9D8B030D-6E8A-4147-A177-3AD203B41FA5}">
                      <a16:colId xmlns:a16="http://schemas.microsoft.com/office/drawing/2014/main" val="76989124"/>
                    </a:ext>
                  </a:extLst>
                </a:gridCol>
                <a:gridCol w="2032000">
                  <a:extLst>
                    <a:ext uri="{9D8B030D-6E8A-4147-A177-3AD203B41FA5}">
                      <a16:colId xmlns:a16="http://schemas.microsoft.com/office/drawing/2014/main" val="973524847"/>
                    </a:ext>
                  </a:extLst>
                </a:gridCol>
              </a:tblGrid>
              <a:tr h="370840">
                <a:tc>
                  <a:txBody>
                    <a:bodyPr/>
                    <a:lstStyle/>
                    <a:p>
                      <a:pPr algn="ctr"/>
                      <a:r>
                        <a:rPr lang="en-US" sz="2000" dirty="0"/>
                        <a:t>Nama</a:t>
                      </a:r>
                      <a:endParaRPr lang="en-ID" sz="2000" dirty="0"/>
                    </a:p>
                  </a:txBody>
                  <a:tcPr/>
                </a:tc>
                <a:tc>
                  <a:txBody>
                    <a:bodyPr/>
                    <a:lstStyle/>
                    <a:p>
                      <a:pPr algn="ctr"/>
                      <a:r>
                        <a:rPr lang="en-US" sz="2000" dirty="0"/>
                        <a:t>Gender</a:t>
                      </a:r>
                      <a:endParaRPr lang="en-ID" sz="2000" dirty="0"/>
                    </a:p>
                  </a:txBody>
                  <a:tcPr/>
                </a:tc>
                <a:tc>
                  <a:txBody>
                    <a:bodyPr/>
                    <a:lstStyle/>
                    <a:p>
                      <a:pPr algn="ctr"/>
                      <a:r>
                        <a:rPr lang="en-US" sz="2000" dirty="0" err="1"/>
                        <a:t>Kartu</a:t>
                      </a:r>
                      <a:endParaRPr lang="en-ID" sz="2000" dirty="0"/>
                    </a:p>
                  </a:txBody>
                  <a:tcPr/>
                </a:tc>
                <a:extLst>
                  <a:ext uri="{0D108BD9-81ED-4DB2-BD59-A6C34878D82A}">
                    <a16:rowId xmlns:a16="http://schemas.microsoft.com/office/drawing/2014/main" val="827006782"/>
                  </a:ext>
                </a:extLst>
              </a:tr>
              <a:tr h="370840">
                <a:tc>
                  <a:txBody>
                    <a:bodyPr/>
                    <a:lstStyle/>
                    <a:p>
                      <a:pPr algn="ctr"/>
                      <a:r>
                        <a:rPr lang="en-US" sz="2000" dirty="0"/>
                        <a:t>Andi</a:t>
                      </a:r>
                      <a:endParaRPr lang="en-ID" sz="2000" dirty="0"/>
                    </a:p>
                  </a:txBody>
                  <a:tcPr/>
                </a:tc>
                <a:tc>
                  <a:txBody>
                    <a:bodyPr/>
                    <a:lstStyle/>
                    <a:p>
                      <a:pPr algn="ctr"/>
                      <a:r>
                        <a:rPr lang="en-US" sz="2000" dirty="0" err="1"/>
                        <a:t>Pria</a:t>
                      </a:r>
                      <a:endParaRPr lang="en-ID" sz="2000" dirty="0"/>
                    </a:p>
                  </a:txBody>
                  <a:tcPr/>
                </a:tc>
                <a:tc>
                  <a:txBody>
                    <a:bodyPr/>
                    <a:lstStyle/>
                    <a:p>
                      <a:pPr algn="ctr"/>
                      <a:r>
                        <a:rPr lang="en-US" sz="2000" dirty="0" err="1"/>
                        <a:t>Prabayar</a:t>
                      </a:r>
                      <a:endParaRPr lang="en-ID" sz="2000" dirty="0"/>
                    </a:p>
                  </a:txBody>
                  <a:tcPr/>
                </a:tc>
                <a:extLst>
                  <a:ext uri="{0D108BD9-81ED-4DB2-BD59-A6C34878D82A}">
                    <a16:rowId xmlns:a16="http://schemas.microsoft.com/office/drawing/2014/main" val="2805803857"/>
                  </a:ext>
                </a:extLst>
              </a:tr>
              <a:tr h="370840">
                <a:tc>
                  <a:txBody>
                    <a:bodyPr/>
                    <a:lstStyle/>
                    <a:p>
                      <a:pPr algn="ctr"/>
                      <a:r>
                        <a:rPr lang="en-US" sz="2000" dirty="0"/>
                        <a:t>Budi</a:t>
                      </a:r>
                      <a:endParaRPr lang="en-ID" sz="2000" dirty="0"/>
                    </a:p>
                  </a:txBody>
                  <a:tcPr/>
                </a:tc>
                <a:tc>
                  <a:txBody>
                    <a:bodyPr/>
                    <a:lstStyle/>
                    <a:p>
                      <a:pPr algn="ctr"/>
                      <a:r>
                        <a:rPr lang="en-US" sz="2000" dirty="0" err="1"/>
                        <a:t>Pria</a:t>
                      </a:r>
                      <a:endParaRPr lang="en-ID" sz="2000" dirty="0"/>
                    </a:p>
                  </a:txBody>
                  <a:tcPr/>
                </a:tc>
                <a:tc>
                  <a:txBody>
                    <a:bodyPr/>
                    <a:lstStyle/>
                    <a:p>
                      <a:pPr algn="ctr"/>
                      <a:r>
                        <a:rPr lang="en-US" sz="2000" dirty="0" err="1"/>
                        <a:t>Pascabayar</a:t>
                      </a:r>
                      <a:endParaRPr lang="en-ID" sz="2000" dirty="0"/>
                    </a:p>
                  </a:txBody>
                  <a:tcPr/>
                </a:tc>
                <a:extLst>
                  <a:ext uri="{0D108BD9-81ED-4DB2-BD59-A6C34878D82A}">
                    <a16:rowId xmlns:a16="http://schemas.microsoft.com/office/drawing/2014/main" val="2943156531"/>
                  </a:ext>
                </a:extLst>
              </a:tr>
              <a:tr h="370840">
                <a:tc>
                  <a:txBody>
                    <a:bodyPr/>
                    <a:lstStyle/>
                    <a:p>
                      <a:pPr algn="ctr"/>
                      <a:r>
                        <a:rPr lang="en-US" sz="2000" dirty="0"/>
                        <a:t>Citra</a:t>
                      </a:r>
                      <a:endParaRPr lang="en-ID" sz="2000" dirty="0"/>
                    </a:p>
                  </a:txBody>
                  <a:tcPr/>
                </a:tc>
                <a:tc>
                  <a:txBody>
                    <a:bodyPr/>
                    <a:lstStyle/>
                    <a:p>
                      <a:pPr algn="ctr"/>
                      <a:r>
                        <a:rPr lang="en-US" sz="2000" dirty="0"/>
                        <a:t>Wanita</a:t>
                      </a:r>
                      <a:endParaRPr lang="en-ID" sz="2000" dirty="0"/>
                    </a:p>
                  </a:txBody>
                  <a:tcPr/>
                </a:tc>
                <a:tc>
                  <a:txBody>
                    <a:bodyPr/>
                    <a:lstStyle/>
                    <a:p>
                      <a:pPr algn="ctr"/>
                      <a:r>
                        <a:rPr lang="en-US" sz="2000" dirty="0" err="1"/>
                        <a:t>Prabayar</a:t>
                      </a:r>
                      <a:endParaRPr lang="en-ID" sz="2000" dirty="0"/>
                    </a:p>
                  </a:txBody>
                  <a:tcPr/>
                </a:tc>
                <a:extLst>
                  <a:ext uri="{0D108BD9-81ED-4DB2-BD59-A6C34878D82A}">
                    <a16:rowId xmlns:a16="http://schemas.microsoft.com/office/drawing/2014/main" val="1119000163"/>
                  </a:ext>
                </a:extLst>
              </a:tr>
              <a:tr h="370840">
                <a:tc>
                  <a:txBody>
                    <a:bodyPr/>
                    <a:lstStyle/>
                    <a:p>
                      <a:pPr algn="ctr"/>
                      <a:r>
                        <a:rPr lang="en-US" sz="2000" dirty="0" err="1"/>
                        <a:t>Dedi</a:t>
                      </a:r>
                      <a:endParaRPr lang="en-ID" sz="2000" dirty="0"/>
                    </a:p>
                  </a:txBody>
                  <a:tcPr/>
                </a:tc>
                <a:tc>
                  <a:txBody>
                    <a:bodyPr/>
                    <a:lstStyle/>
                    <a:p>
                      <a:pPr algn="ctr"/>
                      <a:r>
                        <a:rPr lang="en-US" sz="2000" dirty="0" err="1"/>
                        <a:t>Pria</a:t>
                      </a:r>
                      <a:endParaRPr lang="en-ID" sz="2000" dirty="0"/>
                    </a:p>
                  </a:txBody>
                  <a:tcPr/>
                </a:tc>
                <a:tc>
                  <a:txBody>
                    <a:bodyPr/>
                    <a:lstStyle/>
                    <a:p>
                      <a:pPr algn="ctr"/>
                      <a:r>
                        <a:rPr lang="en-US" sz="2000" dirty="0" err="1"/>
                        <a:t>Prabayar</a:t>
                      </a:r>
                      <a:endParaRPr lang="en-ID" sz="2000" dirty="0"/>
                    </a:p>
                  </a:txBody>
                  <a:tcPr/>
                </a:tc>
                <a:extLst>
                  <a:ext uri="{0D108BD9-81ED-4DB2-BD59-A6C34878D82A}">
                    <a16:rowId xmlns:a16="http://schemas.microsoft.com/office/drawing/2014/main" val="3017010050"/>
                  </a:ext>
                </a:extLst>
              </a:tr>
              <a:tr h="370840">
                <a:tc>
                  <a:txBody>
                    <a:bodyPr/>
                    <a:lstStyle/>
                    <a:p>
                      <a:pPr algn="ctr"/>
                      <a:r>
                        <a:rPr lang="en-US" sz="2000" dirty="0"/>
                        <a:t>Evan</a:t>
                      </a:r>
                      <a:endParaRPr lang="en-ID" sz="2000" dirty="0"/>
                    </a:p>
                  </a:txBody>
                  <a:tcPr/>
                </a:tc>
                <a:tc>
                  <a:txBody>
                    <a:bodyPr/>
                    <a:lstStyle/>
                    <a:p>
                      <a:pPr algn="ctr"/>
                      <a:r>
                        <a:rPr lang="en-US" sz="2000" dirty="0" err="1"/>
                        <a:t>Pria</a:t>
                      </a:r>
                      <a:endParaRPr lang="en-ID" sz="2000" dirty="0"/>
                    </a:p>
                  </a:txBody>
                  <a:tcPr/>
                </a:tc>
                <a:tc>
                  <a:txBody>
                    <a:bodyPr/>
                    <a:lstStyle/>
                    <a:p>
                      <a:pPr algn="ctr"/>
                      <a:r>
                        <a:rPr lang="en-US" sz="2000" dirty="0" err="1"/>
                        <a:t>Pascabayar</a:t>
                      </a:r>
                      <a:endParaRPr lang="en-ID" sz="2000" dirty="0"/>
                    </a:p>
                  </a:txBody>
                  <a:tcPr/>
                </a:tc>
                <a:extLst>
                  <a:ext uri="{0D108BD9-81ED-4DB2-BD59-A6C34878D82A}">
                    <a16:rowId xmlns:a16="http://schemas.microsoft.com/office/drawing/2014/main" val="1183569565"/>
                  </a:ext>
                </a:extLst>
              </a:tr>
            </a:tbl>
          </a:graphicData>
        </a:graphic>
      </p:graphicFrame>
    </p:spTree>
    <p:extLst>
      <p:ext uri="{BB962C8B-B14F-4D97-AF65-F5344CB8AC3E}">
        <p14:creationId xmlns:p14="http://schemas.microsoft.com/office/powerpoint/2010/main" val="24340954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4C86B9-7AFA-4AA5-AF7A-341D7CF45A0B}"/>
              </a:ext>
            </a:extLst>
          </p:cNvPr>
          <p:cNvSpPr>
            <a:spLocks noGrp="1"/>
          </p:cNvSpPr>
          <p:nvPr>
            <p:ph idx="1"/>
          </p:nvPr>
        </p:nvSpPr>
        <p:spPr/>
        <p:txBody>
          <a:bodyPr>
            <a:normAutofit fontScale="92500" lnSpcReduction="10000"/>
          </a:bodyPr>
          <a:lstStyle/>
          <a:p>
            <a:r>
              <a:rPr lang="en-US" dirty="0">
                <a:sym typeface="Wingdings" panose="05000000000000000000" pitchFamily="2" charset="2"/>
              </a:rPr>
              <a:t>Dissimilarity object data 1 dan object data 2 </a:t>
            </a:r>
            <a:r>
              <a:rPr lang="en-US" dirty="0" err="1">
                <a:sym typeface="Wingdings" panose="05000000000000000000" pitchFamily="2" charset="2"/>
              </a:rPr>
              <a:t>adalah</a:t>
            </a:r>
            <a:endParaRPr lang="en-US" dirty="0">
              <a:sym typeface="Wingdings" panose="05000000000000000000" pitchFamily="2" charset="2"/>
            </a:endParaRPr>
          </a:p>
          <a:p>
            <a:pPr marL="0" indent="0">
              <a:buNone/>
            </a:pPr>
            <a:r>
              <a:rPr lang="en-US" dirty="0">
                <a:sym typeface="Wingdings" panose="05000000000000000000" pitchFamily="2" charset="2"/>
              </a:rPr>
              <a:t>	d(1,2=d(2,1)=(1+0)/(1+1+0+0) =0,5</a:t>
            </a:r>
          </a:p>
          <a:p>
            <a:r>
              <a:rPr lang="en-US" dirty="0"/>
              <a:t>q=1 </a:t>
            </a:r>
            <a:r>
              <a:rPr lang="en-US" dirty="0">
                <a:sym typeface="Wingdings" panose="05000000000000000000" pitchFamily="2" charset="2"/>
              </a:rPr>
              <a:t></a:t>
            </a:r>
            <a:r>
              <a:rPr lang="en-US" dirty="0" err="1">
                <a:sym typeface="Wingdings" panose="05000000000000000000" pitchFamily="2" charset="2"/>
              </a:rPr>
              <a:t>terdapat</a:t>
            </a:r>
            <a:r>
              <a:rPr lang="en-US" dirty="0">
                <a:sym typeface="Wingdings" panose="05000000000000000000" pitchFamily="2" charset="2"/>
              </a:rPr>
              <a:t>  </a:t>
            </a:r>
            <a:r>
              <a:rPr lang="en-US" dirty="0" err="1">
                <a:sym typeface="Wingdings" panose="05000000000000000000" pitchFamily="2" charset="2"/>
              </a:rPr>
              <a:t>satu</a:t>
            </a:r>
            <a:r>
              <a:rPr lang="en-US" dirty="0">
                <a:sym typeface="Wingdings" panose="05000000000000000000" pitchFamily="2" charset="2"/>
              </a:rPr>
              <a:t> attribute, </a:t>
            </a:r>
            <a:r>
              <a:rPr lang="en-US" dirty="0" err="1">
                <a:sym typeface="Wingdings" panose="05000000000000000000" pitchFamily="2" charset="2"/>
              </a:rPr>
              <a:t>yaitu</a:t>
            </a:r>
            <a:r>
              <a:rPr lang="en-US" dirty="0">
                <a:sym typeface="Wingdings" panose="05000000000000000000" pitchFamily="2" charset="2"/>
              </a:rPr>
              <a:t> gender, yang pada </a:t>
            </a:r>
            <a:r>
              <a:rPr lang="en-US" dirty="0" err="1">
                <a:sym typeface="Wingdings" panose="05000000000000000000" pitchFamily="2" charset="2"/>
              </a:rPr>
              <a:t>kedua</a:t>
            </a:r>
            <a:r>
              <a:rPr lang="en-US" dirty="0">
                <a:sym typeface="Wingdings" panose="05000000000000000000" pitchFamily="2" charset="2"/>
              </a:rPr>
              <a:t> object </a:t>
            </a:r>
            <a:r>
              <a:rPr lang="en-US" dirty="0" err="1">
                <a:sym typeface="Wingdings" panose="05000000000000000000" pitchFamily="2" charset="2"/>
              </a:rPr>
              <a:t>sama-sama</a:t>
            </a:r>
            <a:r>
              <a:rPr lang="en-US" dirty="0">
                <a:sym typeface="Wingdings" panose="05000000000000000000" pitchFamily="2" charset="2"/>
              </a:rPr>
              <a:t>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pria</a:t>
            </a:r>
            <a:r>
              <a:rPr lang="en-US" dirty="0">
                <a:sym typeface="Wingdings" panose="05000000000000000000" pitchFamily="2" charset="2"/>
              </a:rPr>
              <a:t>)</a:t>
            </a:r>
          </a:p>
          <a:p>
            <a:r>
              <a:rPr lang="en-US" dirty="0">
                <a:sym typeface="Wingdings" panose="05000000000000000000" pitchFamily="2" charset="2"/>
              </a:rPr>
              <a:t>r=1 </a:t>
            </a:r>
            <a:r>
              <a:rPr lang="en-US" dirty="0" err="1">
                <a:sym typeface="Wingdings" panose="05000000000000000000" pitchFamily="2" charset="2"/>
              </a:rPr>
              <a:t>terdapat</a:t>
            </a:r>
            <a:r>
              <a:rPr lang="en-US" dirty="0">
                <a:sym typeface="Wingdings" panose="05000000000000000000" pitchFamily="2" charset="2"/>
              </a:rPr>
              <a:t> </a:t>
            </a:r>
            <a:r>
              <a:rPr lang="en-US" dirty="0" err="1">
                <a:sym typeface="Wingdings" panose="05000000000000000000" pitchFamily="2" charset="2"/>
              </a:rPr>
              <a:t>satu</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object 1 dan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2</a:t>
            </a:r>
          </a:p>
          <a:p>
            <a:r>
              <a:rPr lang="en-US" dirty="0">
                <a:sym typeface="Wingdings" panose="05000000000000000000" pitchFamily="2" charset="2"/>
              </a:rPr>
              <a:t>s=0tidak </a:t>
            </a:r>
            <a:r>
              <a:rPr lang="en-US" dirty="0" err="1">
                <a:sym typeface="Wingdings" panose="05000000000000000000" pitchFamily="2" charset="2"/>
              </a:rPr>
              <a:t>ada</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dan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object 2</a:t>
            </a:r>
          </a:p>
          <a:p>
            <a:r>
              <a:rPr lang="en-US" dirty="0">
                <a:sym typeface="Wingdings" panose="05000000000000000000" pitchFamily="2" charset="2"/>
              </a:rPr>
              <a:t>t=0 </a:t>
            </a:r>
            <a:r>
              <a:rPr lang="en-US" dirty="0" err="1">
                <a:sym typeface="Wingdings" panose="05000000000000000000" pitchFamily="2" charset="2"/>
              </a:rPr>
              <a:t>tidak</a:t>
            </a:r>
            <a:r>
              <a:rPr lang="en-US" dirty="0">
                <a:sym typeface="Wingdings" panose="05000000000000000000" pitchFamily="2" charset="2"/>
              </a:rPr>
              <a:t> </a:t>
            </a:r>
            <a:r>
              <a:rPr lang="en-US" dirty="0" err="1">
                <a:sym typeface="Wingdings" panose="05000000000000000000" pitchFamily="2" charset="2"/>
              </a:rPr>
              <a:t>ada</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kedua</a:t>
            </a:r>
            <a:r>
              <a:rPr lang="en-US" dirty="0">
                <a:sym typeface="Wingdings" panose="05000000000000000000" pitchFamily="2" charset="2"/>
              </a:rPr>
              <a:t> object.</a:t>
            </a:r>
          </a:p>
          <a:p>
            <a:r>
              <a:rPr lang="en-US" dirty="0" err="1">
                <a:sym typeface="Wingdings" panose="05000000000000000000" pitchFamily="2" charset="2"/>
              </a:rPr>
              <a:t>Kesimpulanjarak</a:t>
            </a:r>
            <a:r>
              <a:rPr lang="en-US" dirty="0">
                <a:sym typeface="Wingdings" panose="05000000000000000000" pitchFamily="2" charset="2"/>
              </a:rPr>
              <a:t> </a:t>
            </a:r>
            <a:r>
              <a:rPr lang="en-US" dirty="0" err="1">
                <a:sym typeface="Wingdings" panose="05000000000000000000" pitchFamily="2" charset="2"/>
              </a:rPr>
              <a:t>antara</a:t>
            </a:r>
            <a:r>
              <a:rPr lang="en-US" dirty="0">
                <a:sym typeface="Wingdings" panose="05000000000000000000" pitchFamily="2" charset="2"/>
              </a:rPr>
              <a:t> </a:t>
            </a:r>
            <a:r>
              <a:rPr lang="en-US" dirty="0" err="1">
                <a:sym typeface="Wingdings" panose="05000000000000000000" pitchFamily="2" charset="2"/>
              </a:rPr>
              <a:t>pelanggan</a:t>
            </a:r>
            <a:r>
              <a:rPr lang="en-US" dirty="0">
                <a:sym typeface="Wingdings" panose="05000000000000000000" pitchFamily="2" charset="2"/>
              </a:rPr>
              <a:t> Andi dan Budi </a:t>
            </a:r>
            <a:r>
              <a:rPr lang="en-US" dirty="0" err="1">
                <a:sym typeface="Wingdings" panose="05000000000000000000" pitchFamily="2" charset="2"/>
              </a:rPr>
              <a:t>adalah</a:t>
            </a:r>
            <a:r>
              <a:rPr lang="en-US" dirty="0">
                <a:sym typeface="Wingdings" panose="05000000000000000000" pitchFamily="2" charset="2"/>
              </a:rPr>
              <a:t> 0,5</a:t>
            </a:r>
          </a:p>
          <a:p>
            <a:r>
              <a:rPr lang="en-US" b="1" dirty="0" err="1">
                <a:solidFill>
                  <a:srgbClr val="FF0000"/>
                </a:solidFill>
                <a:sym typeface="Wingdings" panose="05000000000000000000" pitchFamily="2" charset="2"/>
              </a:rPr>
              <a:t>Lakukan</a:t>
            </a:r>
            <a:r>
              <a:rPr lang="en-US" b="1" dirty="0">
                <a:solidFill>
                  <a:srgbClr val="FF0000"/>
                </a:solidFill>
                <a:sym typeface="Wingdings" panose="05000000000000000000" pitchFamily="2" charset="2"/>
              </a:rPr>
              <a:t> </a:t>
            </a:r>
            <a:r>
              <a:rPr lang="en-US" b="1" dirty="0" err="1">
                <a:solidFill>
                  <a:srgbClr val="FF0000"/>
                </a:solidFill>
                <a:sym typeface="Wingdings" panose="05000000000000000000" pitchFamily="2" charset="2"/>
              </a:rPr>
              <a:t>untuk</a:t>
            </a:r>
            <a:r>
              <a:rPr lang="en-US" b="1" dirty="0">
                <a:solidFill>
                  <a:srgbClr val="FF0000"/>
                </a:solidFill>
                <a:sym typeface="Wingdings" panose="05000000000000000000" pitchFamily="2" charset="2"/>
              </a:rPr>
              <a:t> object yang </a:t>
            </a:r>
            <a:r>
              <a:rPr lang="en-US" b="1" dirty="0" err="1">
                <a:solidFill>
                  <a:srgbClr val="FF0000"/>
                </a:solidFill>
                <a:sym typeface="Wingdings" panose="05000000000000000000" pitchFamily="2" charset="2"/>
              </a:rPr>
              <a:t>lainnnya</a:t>
            </a:r>
            <a:endParaRPr lang="en-US" b="1" dirty="0">
              <a:solidFill>
                <a:srgbClr val="FF0000"/>
              </a:solidFill>
              <a:sym typeface="Wingdings" panose="05000000000000000000" pitchFamily="2" charset="2"/>
            </a:endParaRPr>
          </a:p>
          <a:p>
            <a:pPr marL="0" indent="0">
              <a:buNone/>
            </a:pPr>
            <a:endParaRPr lang="en-US" dirty="0"/>
          </a:p>
          <a:p>
            <a:endParaRPr lang="en-ID" dirty="0"/>
          </a:p>
        </p:txBody>
      </p:sp>
      <p:sp>
        <p:nvSpPr>
          <p:cNvPr id="3" name="Slide Number Placeholder 2">
            <a:extLst>
              <a:ext uri="{FF2B5EF4-FFF2-40B4-BE49-F238E27FC236}">
                <a16:creationId xmlns:a16="http://schemas.microsoft.com/office/drawing/2014/main" id="{EBCF6446-F26E-443B-B580-209720678572}"/>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18</a:t>
            </a:fld>
            <a:endParaRPr lang="en-US">
              <a:solidFill>
                <a:prstClr val="black">
                  <a:tint val="75000"/>
                </a:prstClr>
              </a:solidFill>
            </a:endParaRPr>
          </a:p>
        </p:txBody>
      </p:sp>
      <p:sp>
        <p:nvSpPr>
          <p:cNvPr id="4" name="Title 3">
            <a:extLst>
              <a:ext uri="{FF2B5EF4-FFF2-40B4-BE49-F238E27FC236}">
                <a16:creationId xmlns:a16="http://schemas.microsoft.com/office/drawing/2014/main" id="{2B722830-EF99-490F-B299-B4DFBB3F2D77}"/>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6661899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298B20F-37E7-4D8E-B985-38EB94A6E1AA}"/>
                  </a:ext>
                </a:extLst>
              </p:cNvPr>
              <p:cNvSpPr>
                <a:spLocks noGrp="1"/>
              </p:cNvSpPr>
              <p:nvPr>
                <p:ph idx="1"/>
              </p:nvPr>
            </p:nvSpPr>
            <p:spPr/>
            <p:txBody>
              <a:bodyPr/>
              <a:lstStyle/>
              <a:p>
                <a:r>
                  <a:rPr lang="en-US" dirty="0"/>
                  <a:t>Formula </a:t>
                </a:r>
                <a:r>
                  <a:rPr lang="en-US" dirty="0" err="1"/>
                  <a:t>untuk</a:t>
                </a:r>
                <a:r>
                  <a:rPr lang="en-US" dirty="0"/>
                  <a:t> similarity</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𝑆𝑖𝑚</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=1−</m:t>
                      </m:r>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𝑡</m:t>
                          </m:r>
                        </m:num>
                        <m:den>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rPr>
                            <m:t>𝑡</m:t>
                          </m:r>
                        </m:den>
                      </m:f>
                    </m:oMath>
                  </m:oMathPara>
                </a14:m>
                <a:endParaRPr lang="en-ID" dirty="0"/>
              </a:p>
              <a:p>
                <a:endParaRPr lang="en-ID" dirty="0"/>
              </a:p>
              <a:p>
                <a:r>
                  <a:rPr lang="en-ID" dirty="0"/>
                  <a:t>Dissimilarity </a:t>
                </a:r>
                <a:r>
                  <a:rPr lang="en-ID" dirty="0" err="1"/>
                  <a:t>untuk</a:t>
                </a:r>
                <a:r>
                  <a:rPr lang="en-ID" dirty="0"/>
                  <a:t> biner </a:t>
                </a:r>
                <a:r>
                  <a:rPr lang="en-ID" dirty="0" err="1"/>
                  <a:t>asimetris</a:t>
                </a:r>
                <a:endParaRPr lang="en-ID" dirty="0"/>
              </a:p>
              <a:p>
                <a:endParaRPr lang="en-ID"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num>
                        <m:den>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den>
                      </m:f>
                    </m:oMath>
                  </m:oMathPara>
                </a14:m>
                <a:endParaRPr lang="en-ID" dirty="0"/>
              </a:p>
            </p:txBody>
          </p:sp>
        </mc:Choice>
        <mc:Fallback xmlns="">
          <p:sp>
            <p:nvSpPr>
              <p:cNvPr id="2" name="Content Placeholder 1">
                <a:extLst>
                  <a:ext uri="{FF2B5EF4-FFF2-40B4-BE49-F238E27FC236}">
                    <a16:creationId xmlns:a16="http://schemas.microsoft.com/office/drawing/2014/main" id="{8298B20F-37E7-4D8E-B985-38EB94A6E1AA}"/>
                  </a:ext>
                </a:extLst>
              </p:cNvPr>
              <p:cNvSpPr>
                <a:spLocks noGrp="1" noRot="1" noChangeAspect="1" noMove="1" noResize="1" noEditPoints="1" noAdjustHandles="1" noChangeArrowheads="1" noChangeShapeType="1" noTextEdit="1"/>
              </p:cNvSpPr>
              <p:nvPr>
                <p:ph idx="1"/>
              </p:nvPr>
            </p:nvSpPr>
            <p:spPr>
              <a:blipFill>
                <a:blip r:embed="rId2"/>
                <a:stretch>
                  <a:fillRect l="-1391" t="-20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74146CEE-02B9-41C4-976D-431E031BD0BF}"/>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19</a:t>
            </a:fld>
            <a:endParaRPr lang="en-US">
              <a:solidFill>
                <a:prstClr val="black">
                  <a:tint val="75000"/>
                </a:prstClr>
              </a:solidFill>
            </a:endParaRPr>
          </a:p>
        </p:txBody>
      </p:sp>
      <p:sp>
        <p:nvSpPr>
          <p:cNvPr id="4" name="Title 3">
            <a:extLst>
              <a:ext uri="{FF2B5EF4-FFF2-40B4-BE49-F238E27FC236}">
                <a16:creationId xmlns:a16="http://schemas.microsoft.com/office/drawing/2014/main" id="{B06DCB2F-A4D6-49EF-8AC4-64F52C0C6364}"/>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33203089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143000"/>
            <a:ext cx="7867652" cy="5333549"/>
          </a:xfrm>
        </p:spPr>
        <p:txBody>
          <a:bodyPr>
            <a:normAutofit/>
          </a:bodyPr>
          <a:lstStyle/>
          <a:p>
            <a:endParaRPr lang="id-ID" sz="3600" dirty="0"/>
          </a:p>
        </p:txBody>
      </p:sp>
      <p:sp>
        <p:nvSpPr>
          <p:cNvPr id="3" name="Slide Number Placeholder 2"/>
          <p:cNvSpPr>
            <a:spLocks noGrp="1"/>
          </p:cNvSpPr>
          <p:nvPr>
            <p:ph type="sldNum" sz="quarter" idx="4"/>
          </p:nvPr>
        </p:nvSpPr>
        <p:spPr/>
        <p:txBody>
          <a:bodyPr/>
          <a:lstStyle/>
          <a:p>
            <a:fld id="{C546E0E4-908A-4724-B308-E4F6AE4FA0DD}" type="slidenum">
              <a:rPr lang="en-US" smtClean="0">
                <a:solidFill>
                  <a:prstClr val="black">
                    <a:tint val="75000"/>
                  </a:prstClr>
                </a:solidFill>
              </a:rPr>
              <a:pPr/>
              <a:t>2</a:t>
            </a:fld>
            <a:endParaRPr lang="en-US">
              <a:solidFill>
                <a:prstClr val="black">
                  <a:tint val="75000"/>
                </a:prstClr>
              </a:solidFill>
            </a:endParaRPr>
          </a:p>
        </p:txBody>
      </p:sp>
      <p:sp>
        <p:nvSpPr>
          <p:cNvPr id="4" name="Title 3"/>
          <p:cNvSpPr>
            <a:spLocks noGrp="1"/>
          </p:cNvSpPr>
          <p:nvPr>
            <p:ph type="title"/>
          </p:nvPr>
        </p:nvSpPr>
        <p:spPr/>
        <p:txBody>
          <a:bodyPr>
            <a:normAutofit/>
          </a:bodyPr>
          <a:lstStyle/>
          <a:p>
            <a:r>
              <a:rPr lang="en-US" sz="3500" dirty="0"/>
              <a:t>Knowledge Discovery in Database (KDD)</a:t>
            </a:r>
            <a:endParaRPr lang="id-ID" sz="3500" dirty="0"/>
          </a:p>
        </p:txBody>
      </p:sp>
      <p:pic>
        <p:nvPicPr>
          <p:cNvPr id="1026" name="Picture 2">
            <a:extLst>
              <a:ext uri="{FF2B5EF4-FFF2-40B4-BE49-F238E27FC236}">
                <a16:creationId xmlns:a16="http://schemas.microsoft.com/office/drawing/2014/main" id="{3EE0CC61-92A2-4F05-AC5A-3CDEAE3EF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698" y="1219200"/>
            <a:ext cx="7734302" cy="507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634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D6ADC6-2188-4D91-8003-978414BB7F34}"/>
              </a:ext>
            </a:extLst>
          </p:cNvPr>
          <p:cNvSpPr>
            <a:spLocks noGrp="1"/>
          </p:cNvSpPr>
          <p:nvPr>
            <p:ph idx="1"/>
          </p:nvPr>
        </p:nvSpPr>
        <p:spPr/>
        <p:txBody>
          <a:bodyPr/>
          <a:lstStyle/>
          <a:p>
            <a:r>
              <a:rPr lang="en-US" dirty="0" err="1"/>
              <a:t>Contoh</a:t>
            </a:r>
            <a:r>
              <a:rPr lang="en-US" dirty="0"/>
              <a:t> : Table-3</a:t>
            </a:r>
          </a:p>
          <a:p>
            <a:endParaRPr lang="en-US" dirty="0"/>
          </a:p>
          <a:p>
            <a:endParaRPr lang="en-US" dirty="0"/>
          </a:p>
          <a:p>
            <a:endParaRPr lang="en-US" dirty="0"/>
          </a:p>
          <a:p>
            <a:endParaRPr lang="en-US" dirty="0"/>
          </a:p>
          <a:p>
            <a:endParaRPr lang="en-US" dirty="0"/>
          </a:p>
          <a:p>
            <a:r>
              <a:rPr lang="en-US" dirty="0"/>
              <a:t>Jika </a:t>
            </a:r>
            <a:r>
              <a:rPr lang="en-US" dirty="0" err="1"/>
              <a:t>dikodekan</a:t>
            </a:r>
            <a:r>
              <a:rPr lang="en-US" dirty="0"/>
              <a:t> </a:t>
            </a:r>
            <a:r>
              <a:rPr lang="en-US" dirty="0" err="1"/>
              <a:t>pribadi</a:t>
            </a:r>
            <a:r>
              <a:rPr lang="en-US" dirty="0"/>
              <a:t> =1, dan </a:t>
            </a:r>
            <a:r>
              <a:rPr lang="en-US" dirty="0" err="1"/>
              <a:t>kontrak</a:t>
            </a:r>
            <a:r>
              <a:rPr lang="en-US" dirty="0"/>
              <a:t> =0, </a:t>
            </a:r>
            <a:r>
              <a:rPr lang="en-US" dirty="0" err="1"/>
              <a:t>menikah</a:t>
            </a:r>
            <a:r>
              <a:rPr lang="en-US" dirty="0"/>
              <a:t>=1 dan </a:t>
            </a:r>
            <a:r>
              <a:rPr lang="en-US" dirty="0" err="1"/>
              <a:t>tidak</a:t>
            </a:r>
            <a:r>
              <a:rPr lang="en-US" dirty="0"/>
              <a:t> </a:t>
            </a:r>
            <a:r>
              <a:rPr lang="en-US" dirty="0" err="1"/>
              <a:t>menikah</a:t>
            </a:r>
            <a:r>
              <a:rPr lang="en-US" dirty="0"/>
              <a:t>=0</a:t>
            </a:r>
          </a:p>
          <a:p>
            <a:endParaRPr lang="en-ID" dirty="0"/>
          </a:p>
        </p:txBody>
      </p:sp>
      <p:sp>
        <p:nvSpPr>
          <p:cNvPr id="3" name="Slide Number Placeholder 2">
            <a:extLst>
              <a:ext uri="{FF2B5EF4-FFF2-40B4-BE49-F238E27FC236}">
                <a16:creationId xmlns:a16="http://schemas.microsoft.com/office/drawing/2014/main" id="{93C9EE64-A436-438B-943E-6028620F6B91}"/>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20</a:t>
            </a:fld>
            <a:endParaRPr lang="en-US">
              <a:solidFill>
                <a:prstClr val="black">
                  <a:tint val="75000"/>
                </a:prstClr>
              </a:solidFill>
            </a:endParaRPr>
          </a:p>
        </p:txBody>
      </p:sp>
      <p:sp>
        <p:nvSpPr>
          <p:cNvPr id="4" name="Title 3">
            <a:extLst>
              <a:ext uri="{FF2B5EF4-FFF2-40B4-BE49-F238E27FC236}">
                <a16:creationId xmlns:a16="http://schemas.microsoft.com/office/drawing/2014/main" id="{16962AC8-3DD5-44EC-8100-3E7C440096B0}"/>
              </a:ext>
            </a:extLst>
          </p:cNvPr>
          <p:cNvSpPr>
            <a:spLocks noGrp="1"/>
          </p:cNvSpPr>
          <p:nvPr>
            <p:ph type="title"/>
          </p:nvPr>
        </p:nvSpPr>
        <p:spPr/>
        <p:txBody>
          <a:bodyPr/>
          <a:lstStyle/>
          <a:p>
            <a:endParaRPr lang="en-ID"/>
          </a:p>
        </p:txBody>
      </p:sp>
      <p:graphicFrame>
        <p:nvGraphicFramePr>
          <p:cNvPr id="5" name="Table 5">
            <a:extLst>
              <a:ext uri="{FF2B5EF4-FFF2-40B4-BE49-F238E27FC236}">
                <a16:creationId xmlns:a16="http://schemas.microsoft.com/office/drawing/2014/main" id="{5B6DBD6C-6C14-4EDC-9732-85DCE25CFCE3}"/>
              </a:ext>
            </a:extLst>
          </p:cNvPr>
          <p:cNvGraphicFramePr>
            <a:graphicFrameLocks noGrp="1"/>
          </p:cNvGraphicFramePr>
          <p:nvPr>
            <p:extLst>
              <p:ext uri="{D42A27DB-BD31-4B8C-83A1-F6EECF244321}">
                <p14:modId xmlns:p14="http://schemas.microsoft.com/office/powerpoint/2010/main" val="3151343253"/>
              </p:ext>
            </p:extLst>
          </p:nvPr>
        </p:nvGraphicFramePr>
        <p:xfrm>
          <a:off x="1066800" y="1752600"/>
          <a:ext cx="6096000" cy="23520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692004278"/>
                    </a:ext>
                  </a:extLst>
                </a:gridCol>
                <a:gridCol w="2032000">
                  <a:extLst>
                    <a:ext uri="{9D8B030D-6E8A-4147-A177-3AD203B41FA5}">
                      <a16:colId xmlns:a16="http://schemas.microsoft.com/office/drawing/2014/main" val="1952087412"/>
                    </a:ext>
                  </a:extLst>
                </a:gridCol>
                <a:gridCol w="2032000">
                  <a:extLst>
                    <a:ext uri="{9D8B030D-6E8A-4147-A177-3AD203B41FA5}">
                      <a16:colId xmlns:a16="http://schemas.microsoft.com/office/drawing/2014/main" val="2925534732"/>
                    </a:ext>
                  </a:extLst>
                </a:gridCol>
              </a:tblGrid>
              <a:tr h="370840">
                <a:tc>
                  <a:txBody>
                    <a:bodyPr/>
                    <a:lstStyle/>
                    <a:p>
                      <a:r>
                        <a:rPr lang="en-US" dirty="0"/>
                        <a:t>Nama</a:t>
                      </a:r>
                      <a:endParaRPr lang="en-ID" dirty="0"/>
                    </a:p>
                  </a:txBody>
                  <a:tcPr/>
                </a:tc>
                <a:tc>
                  <a:txBody>
                    <a:bodyPr/>
                    <a:lstStyle/>
                    <a:p>
                      <a:r>
                        <a:rPr lang="en-US" dirty="0" err="1"/>
                        <a:t>Rumah</a:t>
                      </a:r>
                      <a:endParaRPr lang="en-ID" dirty="0"/>
                    </a:p>
                  </a:txBody>
                  <a:tcPr/>
                </a:tc>
                <a:tc>
                  <a:txBody>
                    <a:bodyPr/>
                    <a:lstStyle/>
                    <a:p>
                      <a:r>
                        <a:rPr lang="en-US" dirty="0" err="1"/>
                        <a:t>Menikah</a:t>
                      </a:r>
                      <a:endParaRPr lang="en-ID" dirty="0"/>
                    </a:p>
                  </a:txBody>
                  <a:tcPr/>
                </a:tc>
                <a:extLst>
                  <a:ext uri="{0D108BD9-81ED-4DB2-BD59-A6C34878D82A}">
                    <a16:rowId xmlns:a16="http://schemas.microsoft.com/office/drawing/2014/main" val="2108431394"/>
                  </a:ext>
                </a:extLst>
              </a:tr>
              <a:tr h="370840">
                <a:tc>
                  <a:txBody>
                    <a:bodyPr/>
                    <a:lstStyle/>
                    <a:p>
                      <a:pPr algn="ctr"/>
                      <a:r>
                        <a:rPr lang="en-US" sz="2000" dirty="0"/>
                        <a:t>Andi</a:t>
                      </a:r>
                      <a:endParaRPr lang="en-ID" sz="2000" dirty="0"/>
                    </a:p>
                  </a:txBody>
                  <a:tcPr/>
                </a:tc>
                <a:tc>
                  <a:txBody>
                    <a:bodyPr/>
                    <a:lstStyle/>
                    <a:p>
                      <a:r>
                        <a:rPr lang="en-US" dirty="0" err="1"/>
                        <a:t>Kontrak</a:t>
                      </a:r>
                      <a:endParaRPr lang="en-ID" dirty="0"/>
                    </a:p>
                  </a:txBody>
                  <a:tcPr/>
                </a:tc>
                <a:tc>
                  <a:txBody>
                    <a:bodyPr/>
                    <a:lstStyle/>
                    <a:p>
                      <a:r>
                        <a:rPr lang="en-US" dirty="0" err="1"/>
                        <a:t>Tidak</a:t>
                      </a:r>
                      <a:endParaRPr lang="en-ID" dirty="0"/>
                    </a:p>
                  </a:txBody>
                  <a:tcPr/>
                </a:tc>
                <a:extLst>
                  <a:ext uri="{0D108BD9-81ED-4DB2-BD59-A6C34878D82A}">
                    <a16:rowId xmlns:a16="http://schemas.microsoft.com/office/drawing/2014/main" val="2085112423"/>
                  </a:ext>
                </a:extLst>
              </a:tr>
              <a:tr h="370840">
                <a:tc>
                  <a:txBody>
                    <a:bodyPr/>
                    <a:lstStyle/>
                    <a:p>
                      <a:pPr algn="ctr"/>
                      <a:r>
                        <a:rPr lang="en-US" sz="2000" dirty="0"/>
                        <a:t>Budi</a:t>
                      </a:r>
                      <a:endParaRPr lang="en-ID" sz="2000" dirty="0"/>
                    </a:p>
                  </a:txBody>
                  <a:tcPr/>
                </a:tc>
                <a:tc>
                  <a:txBody>
                    <a:bodyPr/>
                    <a:lstStyle/>
                    <a:p>
                      <a:r>
                        <a:rPr lang="en-US" dirty="0" err="1"/>
                        <a:t>Pribadi</a:t>
                      </a:r>
                      <a:endParaRPr lang="en-ID" dirty="0"/>
                    </a:p>
                  </a:txBody>
                  <a:tcPr/>
                </a:tc>
                <a:tc>
                  <a:txBody>
                    <a:bodyPr/>
                    <a:lstStyle/>
                    <a:p>
                      <a:r>
                        <a:rPr lang="en-US" dirty="0" err="1"/>
                        <a:t>Ya</a:t>
                      </a:r>
                      <a:endParaRPr lang="en-ID" dirty="0"/>
                    </a:p>
                  </a:txBody>
                  <a:tcPr/>
                </a:tc>
                <a:extLst>
                  <a:ext uri="{0D108BD9-81ED-4DB2-BD59-A6C34878D82A}">
                    <a16:rowId xmlns:a16="http://schemas.microsoft.com/office/drawing/2014/main" val="3435041804"/>
                  </a:ext>
                </a:extLst>
              </a:tr>
              <a:tr h="370840">
                <a:tc>
                  <a:txBody>
                    <a:bodyPr/>
                    <a:lstStyle/>
                    <a:p>
                      <a:pPr algn="ctr"/>
                      <a:r>
                        <a:rPr lang="en-US" sz="2000" dirty="0"/>
                        <a:t>Citra</a:t>
                      </a:r>
                      <a:endParaRPr lang="en-ID" sz="2000" dirty="0"/>
                    </a:p>
                  </a:txBody>
                  <a:tcPr/>
                </a:tc>
                <a:tc>
                  <a:txBody>
                    <a:bodyPr/>
                    <a:lstStyle/>
                    <a:p>
                      <a:r>
                        <a:rPr lang="en-US" dirty="0" err="1"/>
                        <a:t>Kontrak</a:t>
                      </a:r>
                      <a:endParaRPr lang="en-ID" dirty="0"/>
                    </a:p>
                  </a:txBody>
                  <a:tcPr/>
                </a:tc>
                <a:tc>
                  <a:txBody>
                    <a:bodyPr/>
                    <a:lstStyle/>
                    <a:p>
                      <a:r>
                        <a:rPr lang="en-US" dirty="0" err="1"/>
                        <a:t>Tidak</a:t>
                      </a:r>
                      <a:endParaRPr lang="en-ID" dirty="0"/>
                    </a:p>
                  </a:txBody>
                  <a:tcPr/>
                </a:tc>
                <a:extLst>
                  <a:ext uri="{0D108BD9-81ED-4DB2-BD59-A6C34878D82A}">
                    <a16:rowId xmlns:a16="http://schemas.microsoft.com/office/drawing/2014/main" val="3400673613"/>
                  </a:ext>
                </a:extLst>
              </a:tr>
              <a:tr h="370840">
                <a:tc>
                  <a:txBody>
                    <a:bodyPr/>
                    <a:lstStyle/>
                    <a:p>
                      <a:pPr algn="ctr"/>
                      <a:r>
                        <a:rPr lang="en-US" sz="2000" dirty="0" err="1"/>
                        <a:t>Dedi</a:t>
                      </a:r>
                      <a:endParaRPr lang="en-ID" sz="2000" dirty="0"/>
                    </a:p>
                  </a:txBody>
                  <a:tcPr/>
                </a:tc>
                <a:tc>
                  <a:txBody>
                    <a:bodyPr/>
                    <a:lstStyle/>
                    <a:p>
                      <a:r>
                        <a:rPr lang="en-US" dirty="0" err="1"/>
                        <a:t>Kontrak</a:t>
                      </a:r>
                      <a:endParaRPr lang="en-ID" dirty="0"/>
                    </a:p>
                  </a:txBody>
                  <a:tcPr/>
                </a:tc>
                <a:tc>
                  <a:txBody>
                    <a:bodyPr/>
                    <a:lstStyle/>
                    <a:p>
                      <a:r>
                        <a:rPr lang="en-US" dirty="0" err="1"/>
                        <a:t>Ya</a:t>
                      </a:r>
                      <a:endParaRPr lang="en-ID" dirty="0"/>
                    </a:p>
                  </a:txBody>
                  <a:tcPr/>
                </a:tc>
                <a:extLst>
                  <a:ext uri="{0D108BD9-81ED-4DB2-BD59-A6C34878D82A}">
                    <a16:rowId xmlns:a16="http://schemas.microsoft.com/office/drawing/2014/main" val="2277318007"/>
                  </a:ext>
                </a:extLst>
              </a:tr>
              <a:tr h="370840">
                <a:tc>
                  <a:txBody>
                    <a:bodyPr/>
                    <a:lstStyle/>
                    <a:p>
                      <a:pPr algn="ctr"/>
                      <a:r>
                        <a:rPr lang="en-US" sz="2000" dirty="0"/>
                        <a:t>Evan</a:t>
                      </a:r>
                      <a:endParaRPr lang="en-ID" sz="2000" dirty="0"/>
                    </a:p>
                  </a:txBody>
                  <a:tcPr/>
                </a:tc>
                <a:tc>
                  <a:txBody>
                    <a:bodyPr/>
                    <a:lstStyle/>
                    <a:p>
                      <a:r>
                        <a:rPr lang="en-US" dirty="0" err="1"/>
                        <a:t>Pribadi</a:t>
                      </a:r>
                      <a:endParaRPr lang="en-ID" dirty="0"/>
                    </a:p>
                  </a:txBody>
                  <a:tcPr/>
                </a:tc>
                <a:tc>
                  <a:txBody>
                    <a:bodyPr/>
                    <a:lstStyle/>
                    <a:p>
                      <a:r>
                        <a:rPr lang="en-US" dirty="0" err="1"/>
                        <a:t>Ya</a:t>
                      </a:r>
                      <a:endParaRPr lang="en-ID" dirty="0"/>
                    </a:p>
                  </a:txBody>
                  <a:tcPr/>
                </a:tc>
                <a:extLst>
                  <a:ext uri="{0D108BD9-81ED-4DB2-BD59-A6C34878D82A}">
                    <a16:rowId xmlns:a16="http://schemas.microsoft.com/office/drawing/2014/main" val="3498716307"/>
                  </a:ext>
                </a:extLst>
              </a:tr>
            </a:tbl>
          </a:graphicData>
        </a:graphic>
      </p:graphicFrame>
    </p:spTree>
    <p:extLst>
      <p:ext uri="{BB962C8B-B14F-4D97-AF65-F5344CB8AC3E}">
        <p14:creationId xmlns:p14="http://schemas.microsoft.com/office/powerpoint/2010/main" val="15824257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9FF759-822A-4847-99BB-C3EE7B8D4AAC}"/>
              </a:ext>
            </a:extLst>
          </p:cNvPr>
          <p:cNvSpPr>
            <a:spLocks noGrp="1"/>
          </p:cNvSpPr>
          <p:nvPr>
            <p:ph idx="1"/>
          </p:nvPr>
        </p:nvSpPr>
        <p:spPr/>
        <p:txBody>
          <a:bodyPr/>
          <a:lstStyle/>
          <a:p>
            <a:r>
              <a:rPr lang="en-US" dirty="0" err="1"/>
              <a:t>Perhitungan</a:t>
            </a:r>
            <a:r>
              <a:rPr lang="en-US" dirty="0"/>
              <a:t> dissimilarity </a:t>
            </a:r>
            <a:r>
              <a:rPr lang="en-US" dirty="0" err="1"/>
              <a:t>antara</a:t>
            </a:r>
            <a:r>
              <a:rPr lang="en-US" dirty="0"/>
              <a:t> object 1 dan object 2 </a:t>
            </a:r>
            <a:r>
              <a:rPr lang="en-US" dirty="0" err="1"/>
              <a:t>adalah</a:t>
            </a:r>
            <a:endParaRPr lang="en-US" dirty="0"/>
          </a:p>
          <a:p>
            <a:pPr marL="0" indent="0">
              <a:buNone/>
            </a:pPr>
            <a:r>
              <a:rPr lang="en-US" dirty="0"/>
              <a:t>	D(1,2)=d(2,1)=(0+2)/(0+0+2) =1</a:t>
            </a:r>
          </a:p>
          <a:p>
            <a:pPr marL="0" indent="0">
              <a:buNone/>
            </a:pPr>
            <a:r>
              <a:rPr lang="en-US" dirty="0"/>
              <a:t>Dimana</a:t>
            </a:r>
          </a:p>
          <a:p>
            <a:r>
              <a:rPr lang="en-US" dirty="0"/>
              <a:t>q=0</a:t>
            </a:r>
            <a:r>
              <a:rPr lang="en-US" dirty="0">
                <a:sym typeface="Wingdings" panose="05000000000000000000" pitchFamily="2" charset="2"/>
              </a:rPr>
              <a:t>tidak </a:t>
            </a:r>
            <a:r>
              <a:rPr lang="en-US" dirty="0" err="1">
                <a:sym typeface="Wingdings" panose="05000000000000000000" pitchFamily="2" charset="2"/>
              </a:rPr>
              <a:t>ada</a:t>
            </a:r>
            <a:r>
              <a:rPr lang="en-US" dirty="0">
                <a:sym typeface="Wingdings" panose="05000000000000000000" pitchFamily="2" charset="2"/>
              </a:rPr>
              <a:t> attribute yang </a:t>
            </a:r>
            <a:r>
              <a:rPr lang="en-US" dirty="0" err="1">
                <a:sym typeface="Wingdings" panose="05000000000000000000" pitchFamily="2" charset="2"/>
              </a:rPr>
              <a:t>sama-sama</a:t>
            </a:r>
            <a:r>
              <a:rPr lang="en-US" dirty="0">
                <a:sym typeface="Wingdings" panose="05000000000000000000" pitchFamily="2" charset="2"/>
              </a:rPr>
              <a:t>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a:t>
            </a:r>
            <a:r>
              <a:rPr lang="en-US" dirty="0" err="1">
                <a:sym typeface="Wingdings" panose="05000000000000000000" pitchFamily="2" charset="2"/>
              </a:rPr>
              <a:t>kedua</a:t>
            </a:r>
            <a:r>
              <a:rPr lang="en-US" dirty="0">
                <a:sym typeface="Wingdings" panose="05000000000000000000" pitchFamily="2" charset="2"/>
              </a:rPr>
              <a:t> object</a:t>
            </a:r>
          </a:p>
          <a:p>
            <a:r>
              <a:rPr lang="en-US" dirty="0">
                <a:sym typeface="Wingdings" panose="05000000000000000000" pitchFamily="2" charset="2"/>
              </a:rPr>
              <a:t>r=0 </a:t>
            </a:r>
            <a:r>
              <a:rPr lang="en-US" dirty="0" err="1">
                <a:sym typeface="Wingdings" panose="05000000000000000000" pitchFamily="2" charset="2"/>
              </a:rPr>
              <a:t>tidak</a:t>
            </a:r>
            <a:r>
              <a:rPr lang="en-US" dirty="0">
                <a:sym typeface="Wingdings" panose="05000000000000000000" pitchFamily="2" charset="2"/>
              </a:rPr>
              <a:t> </a:t>
            </a:r>
            <a:r>
              <a:rPr lang="en-US" dirty="0" err="1">
                <a:sym typeface="Wingdings" panose="05000000000000000000" pitchFamily="2" charset="2"/>
              </a:rPr>
              <a:t>ada</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1untuk object 1 dan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2</a:t>
            </a:r>
          </a:p>
          <a:p>
            <a:r>
              <a:rPr lang="en-US" dirty="0">
                <a:sym typeface="Wingdings" panose="05000000000000000000" pitchFamily="2" charset="2"/>
              </a:rPr>
              <a:t>s=2terdapat </a:t>
            </a:r>
            <a:r>
              <a:rPr lang="en-US" dirty="0" err="1">
                <a:sym typeface="Wingdings" panose="05000000000000000000" pitchFamily="2" charset="2"/>
              </a:rPr>
              <a:t>dua</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0 </a:t>
            </a:r>
            <a:r>
              <a:rPr lang="en-US" dirty="0" err="1">
                <a:sym typeface="Wingdings" panose="05000000000000000000" pitchFamily="2" charset="2"/>
              </a:rPr>
              <a:t>untuk</a:t>
            </a:r>
            <a:r>
              <a:rPr lang="en-US" dirty="0">
                <a:sym typeface="Wingdings" panose="05000000000000000000" pitchFamily="2" charset="2"/>
              </a:rPr>
              <a:t> object 1 dan </a:t>
            </a:r>
            <a:r>
              <a:rPr lang="en-US" dirty="0" err="1">
                <a:sym typeface="Wingdings" panose="05000000000000000000" pitchFamily="2" charset="2"/>
              </a:rPr>
              <a:t>bernilai</a:t>
            </a:r>
            <a:r>
              <a:rPr lang="en-US" dirty="0">
                <a:sym typeface="Wingdings" panose="05000000000000000000" pitchFamily="2" charset="2"/>
              </a:rPr>
              <a:t> 1 </a:t>
            </a:r>
            <a:r>
              <a:rPr lang="en-US" dirty="0" err="1">
                <a:sym typeface="Wingdings" panose="05000000000000000000" pitchFamily="2" charset="2"/>
              </a:rPr>
              <a:t>untuk</a:t>
            </a:r>
            <a:r>
              <a:rPr lang="en-US" dirty="0">
                <a:sym typeface="Wingdings" panose="05000000000000000000" pitchFamily="2" charset="2"/>
              </a:rPr>
              <a:t> object 2</a:t>
            </a:r>
          </a:p>
          <a:p>
            <a:r>
              <a:rPr lang="en-US" b="1" dirty="0" err="1">
                <a:solidFill>
                  <a:srgbClr val="FF0000"/>
                </a:solidFill>
                <a:sym typeface="Wingdings" panose="05000000000000000000" pitchFamily="2" charset="2"/>
              </a:rPr>
              <a:t>Lakukan</a:t>
            </a:r>
            <a:r>
              <a:rPr lang="en-US" b="1" dirty="0">
                <a:solidFill>
                  <a:srgbClr val="FF0000"/>
                </a:solidFill>
                <a:sym typeface="Wingdings" panose="05000000000000000000" pitchFamily="2" charset="2"/>
              </a:rPr>
              <a:t> </a:t>
            </a:r>
            <a:r>
              <a:rPr lang="en-US" b="1" dirty="0" err="1">
                <a:solidFill>
                  <a:srgbClr val="FF0000"/>
                </a:solidFill>
                <a:sym typeface="Wingdings" panose="05000000000000000000" pitchFamily="2" charset="2"/>
              </a:rPr>
              <a:t>untuk</a:t>
            </a:r>
            <a:r>
              <a:rPr lang="en-US" b="1" dirty="0">
                <a:solidFill>
                  <a:srgbClr val="FF0000"/>
                </a:solidFill>
                <a:sym typeface="Wingdings" panose="05000000000000000000" pitchFamily="2" charset="2"/>
              </a:rPr>
              <a:t> object yang </a:t>
            </a:r>
            <a:r>
              <a:rPr lang="en-US" b="1" dirty="0" err="1">
                <a:solidFill>
                  <a:srgbClr val="FF0000"/>
                </a:solidFill>
                <a:sym typeface="Wingdings" panose="05000000000000000000" pitchFamily="2" charset="2"/>
              </a:rPr>
              <a:t>lainnya</a:t>
            </a:r>
            <a:r>
              <a:rPr lang="en-US" b="1" dirty="0">
                <a:solidFill>
                  <a:srgbClr val="FF0000"/>
                </a:solidFill>
                <a:sym typeface="Wingdings" panose="05000000000000000000" pitchFamily="2" charset="2"/>
              </a:rPr>
              <a:t> </a:t>
            </a:r>
            <a:endParaRPr lang="en-ID" b="1" dirty="0">
              <a:solidFill>
                <a:srgbClr val="FF0000"/>
              </a:solidFill>
            </a:endParaRPr>
          </a:p>
        </p:txBody>
      </p:sp>
      <p:sp>
        <p:nvSpPr>
          <p:cNvPr id="3" name="Slide Number Placeholder 2">
            <a:extLst>
              <a:ext uri="{FF2B5EF4-FFF2-40B4-BE49-F238E27FC236}">
                <a16:creationId xmlns:a16="http://schemas.microsoft.com/office/drawing/2014/main" id="{22338A38-AD75-42AE-942D-5A2B5DCC9DCC}"/>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21</a:t>
            </a:fld>
            <a:endParaRPr lang="en-US">
              <a:solidFill>
                <a:prstClr val="black">
                  <a:tint val="75000"/>
                </a:prstClr>
              </a:solidFill>
            </a:endParaRPr>
          </a:p>
        </p:txBody>
      </p:sp>
      <p:sp>
        <p:nvSpPr>
          <p:cNvPr id="4" name="Title 3">
            <a:extLst>
              <a:ext uri="{FF2B5EF4-FFF2-40B4-BE49-F238E27FC236}">
                <a16:creationId xmlns:a16="http://schemas.microsoft.com/office/drawing/2014/main" id="{35BDCA3D-DBF2-42E0-A121-C42692973A68}"/>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40004109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E4D52EB9-67AA-4EF5-BAAC-C9E1395CE162}"/>
                  </a:ext>
                </a:extLst>
              </p:cNvPr>
              <p:cNvSpPr>
                <a:spLocks noGrp="1"/>
              </p:cNvSpPr>
              <p:nvPr>
                <p:ph idx="1"/>
              </p:nvPr>
            </p:nvSpPr>
            <p:spPr/>
            <p:txBody>
              <a:bodyPr/>
              <a:lstStyle/>
              <a:p>
                <a:r>
                  <a:rPr lang="en-US" dirty="0"/>
                  <a:t>Formula </a:t>
                </a:r>
                <a:r>
                  <a:rPr lang="en-US" dirty="0" err="1"/>
                  <a:t>untuk</a:t>
                </a:r>
                <a:r>
                  <a:rPr lang="en-US" dirty="0"/>
                  <a:t> similarity</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𝑠𝑖𝑚</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=1−</m:t>
                      </m:r>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den>
                      </m:f>
                    </m:oMath>
                  </m:oMathPara>
                </a14:m>
                <a:endParaRPr lang="en-ID" dirty="0"/>
              </a:p>
            </p:txBody>
          </p:sp>
        </mc:Choice>
        <mc:Fallback xmlns="">
          <p:sp>
            <p:nvSpPr>
              <p:cNvPr id="2" name="Content Placeholder 1">
                <a:extLst>
                  <a:ext uri="{FF2B5EF4-FFF2-40B4-BE49-F238E27FC236}">
                    <a16:creationId xmlns:a16="http://schemas.microsoft.com/office/drawing/2014/main" id="{E4D52EB9-67AA-4EF5-BAAC-C9E1395CE162}"/>
                  </a:ext>
                </a:extLst>
              </p:cNvPr>
              <p:cNvSpPr>
                <a:spLocks noGrp="1" noRot="1" noChangeAspect="1" noMove="1" noResize="1" noEditPoints="1" noAdjustHandles="1" noChangeArrowheads="1" noChangeShapeType="1" noTextEdit="1"/>
              </p:cNvSpPr>
              <p:nvPr>
                <p:ph idx="1"/>
              </p:nvPr>
            </p:nvSpPr>
            <p:spPr>
              <a:blipFill>
                <a:blip r:embed="rId2"/>
                <a:stretch>
                  <a:fillRect l="-1391" t="-20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23EAAF1D-3EFF-42F8-9EC7-E6908C72BD82}"/>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22</a:t>
            </a:fld>
            <a:endParaRPr lang="en-US">
              <a:solidFill>
                <a:prstClr val="black">
                  <a:tint val="75000"/>
                </a:prstClr>
              </a:solidFill>
            </a:endParaRPr>
          </a:p>
        </p:txBody>
      </p:sp>
      <p:sp>
        <p:nvSpPr>
          <p:cNvPr id="4" name="Title 3">
            <a:extLst>
              <a:ext uri="{FF2B5EF4-FFF2-40B4-BE49-F238E27FC236}">
                <a16:creationId xmlns:a16="http://schemas.microsoft.com/office/drawing/2014/main" id="{C4233651-7E45-41D4-82A8-19C091EB5442}"/>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22289533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9F21AE-E790-4E1A-A28E-5ABA7589E6BD}"/>
              </a:ext>
            </a:extLst>
          </p:cNvPr>
          <p:cNvSpPr>
            <a:spLocks noGrp="1"/>
          </p:cNvSpPr>
          <p:nvPr>
            <p:ph idx="1"/>
          </p:nvPr>
        </p:nvSpPr>
        <p:spPr/>
        <p:txBody>
          <a:bodyPr/>
          <a:lstStyle/>
          <a:p>
            <a:r>
              <a:rPr lang="en-US" dirty="0" err="1"/>
              <a:t>Terdapat</a:t>
            </a:r>
            <a:r>
              <a:rPr lang="en-US" dirty="0"/>
              <a:t> </a:t>
            </a:r>
            <a:r>
              <a:rPr lang="en-US" dirty="0" err="1"/>
              <a:t>sejumlah</a:t>
            </a:r>
            <a:r>
              <a:rPr lang="en-US" dirty="0"/>
              <a:t> formula </a:t>
            </a:r>
            <a:r>
              <a:rPr lang="en-US" dirty="0" err="1"/>
              <a:t>untuk</a:t>
            </a:r>
            <a:r>
              <a:rPr lang="en-US" dirty="0"/>
              <a:t> </a:t>
            </a:r>
            <a:r>
              <a:rPr lang="en-US" dirty="0" err="1"/>
              <a:t>menghitung</a:t>
            </a:r>
            <a:r>
              <a:rPr lang="en-US" dirty="0"/>
              <a:t> </a:t>
            </a:r>
            <a:r>
              <a:rPr lang="en-US" dirty="0" err="1"/>
              <a:t>jarak</a:t>
            </a:r>
            <a:r>
              <a:rPr lang="en-US" dirty="0"/>
              <a:t> </a:t>
            </a:r>
            <a:r>
              <a:rPr lang="en-US" dirty="0" err="1"/>
              <a:t>antara</a:t>
            </a:r>
            <a:r>
              <a:rPr lang="en-US" dirty="0"/>
              <a:t> </a:t>
            </a:r>
            <a:r>
              <a:rPr lang="en-US" dirty="0" err="1"/>
              <a:t>dua</a:t>
            </a:r>
            <a:r>
              <a:rPr lang="en-US" dirty="0"/>
              <a:t> object data yang </a:t>
            </a:r>
            <a:r>
              <a:rPr lang="en-US" dirty="0" err="1"/>
              <a:t>memiliki</a:t>
            </a:r>
            <a:r>
              <a:rPr lang="en-US" dirty="0"/>
              <a:t> attribute </a:t>
            </a:r>
            <a:r>
              <a:rPr lang="en-US" dirty="0" err="1"/>
              <a:t>numerik</a:t>
            </a:r>
            <a:endParaRPr lang="en-US" dirty="0"/>
          </a:p>
          <a:p>
            <a:r>
              <a:rPr lang="en-US" dirty="0" err="1"/>
              <a:t>Formulanya</a:t>
            </a:r>
            <a:endParaRPr lang="en-US" dirty="0"/>
          </a:p>
          <a:p>
            <a:pPr lvl="1"/>
            <a:r>
              <a:rPr lang="en-US" dirty="0" err="1"/>
              <a:t>Euclidence</a:t>
            </a:r>
            <a:r>
              <a:rPr lang="en-US" dirty="0"/>
              <a:t> distance</a:t>
            </a:r>
          </a:p>
          <a:p>
            <a:pPr lvl="1"/>
            <a:r>
              <a:rPr lang="en-US" dirty="0"/>
              <a:t>Manhattan distance</a:t>
            </a:r>
          </a:p>
          <a:p>
            <a:pPr lvl="1"/>
            <a:r>
              <a:rPr lang="en-US" dirty="0" err="1"/>
              <a:t>Minkowski</a:t>
            </a:r>
            <a:r>
              <a:rPr lang="en-US" dirty="0"/>
              <a:t> distance</a:t>
            </a:r>
          </a:p>
          <a:p>
            <a:pPr lvl="1"/>
            <a:r>
              <a:rPr lang="en-US" dirty="0" err="1"/>
              <a:t>Supremun</a:t>
            </a:r>
            <a:r>
              <a:rPr lang="en-US" dirty="0"/>
              <a:t> distance</a:t>
            </a:r>
          </a:p>
          <a:p>
            <a:pPr lvl="1"/>
            <a:endParaRPr lang="en-ID" dirty="0"/>
          </a:p>
        </p:txBody>
      </p:sp>
      <p:sp>
        <p:nvSpPr>
          <p:cNvPr id="3" name="Slide Number Placeholder 2">
            <a:extLst>
              <a:ext uri="{FF2B5EF4-FFF2-40B4-BE49-F238E27FC236}">
                <a16:creationId xmlns:a16="http://schemas.microsoft.com/office/drawing/2014/main" id="{1AA4AAD0-48BD-4E1D-BB51-AF84C1DD3239}"/>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23</a:t>
            </a:fld>
            <a:endParaRPr lang="en-US">
              <a:solidFill>
                <a:prstClr val="black">
                  <a:tint val="75000"/>
                </a:prstClr>
              </a:solidFill>
            </a:endParaRPr>
          </a:p>
        </p:txBody>
      </p:sp>
      <p:sp>
        <p:nvSpPr>
          <p:cNvPr id="4" name="Title 3">
            <a:extLst>
              <a:ext uri="{FF2B5EF4-FFF2-40B4-BE49-F238E27FC236}">
                <a16:creationId xmlns:a16="http://schemas.microsoft.com/office/drawing/2014/main" id="{24DC11E3-C912-4DD3-8EB5-8949FBFCBBD8}"/>
              </a:ext>
            </a:extLst>
          </p:cNvPr>
          <p:cNvSpPr>
            <a:spLocks noGrp="1"/>
          </p:cNvSpPr>
          <p:nvPr>
            <p:ph type="title"/>
          </p:nvPr>
        </p:nvSpPr>
        <p:spPr/>
        <p:txBody>
          <a:bodyPr/>
          <a:lstStyle/>
          <a:p>
            <a:r>
              <a:rPr lang="en-US" dirty="0"/>
              <a:t>Jarak </a:t>
            </a:r>
            <a:r>
              <a:rPr lang="en-US" dirty="0" err="1"/>
              <a:t>antar</a:t>
            </a:r>
            <a:r>
              <a:rPr lang="en-US" dirty="0"/>
              <a:t> attribute </a:t>
            </a:r>
            <a:r>
              <a:rPr lang="en-US" dirty="0" err="1"/>
              <a:t>Numerik</a:t>
            </a:r>
            <a:endParaRPr lang="en-ID" dirty="0"/>
          </a:p>
        </p:txBody>
      </p:sp>
    </p:spTree>
    <p:extLst>
      <p:ext uri="{BB962C8B-B14F-4D97-AF65-F5344CB8AC3E}">
        <p14:creationId xmlns:p14="http://schemas.microsoft.com/office/powerpoint/2010/main" val="28269503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275ACD8-B4A1-41E1-9A65-8E945654C908}"/>
                  </a:ext>
                </a:extLst>
              </p:cNvPr>
              <p:cNvSpPr>
                <a:spLocks noGrp="1"/>
              </p:cNvSpPr>
              <p:nvPr>
                <p:ph idx="1"/>
              </p:nvPr>
            </p:nvSpPr>
            <p:spPr/>
            <p:txBody>
              <a:bodyPr/>
              <a:lstStyle/>
              <a:p>
                <a:r>
                  <a:rPr lang="en-US" dirty="0"/>
                  <a:t>Formula </a:t>
                </a:r>
                <a:r>
                  <a:rPr lang="en-US" dirty="0" err="1"/>
                  <a:t>pengukuran</a:t>
                </a:r>
                <a:r>
                  <a:rPr lang="en-US" dirty="0"/>
                  <a:t> </a:t>
                </a:r>
                <a:r>
                  <a:rPr lang="en-US" dirty="0" err="1"/>
                  <a:t>jarak</a:t>
                </a:r>
                <a:r>
                  <a:rPr lang="en-US" dirty="0"/>
                  <a:t> yang paling popular</a:t>
                </a:r>
              </a:p>
              <a:p>
                <a:r>
                  <a:rPr lang="en-US" dirty="0" err="1"/>
                  <a:t>Formulanya</a:t>
                </a:r>
                <a:r>
                  <a:rPr lang="en-US" dirty="0"/>
                  <a:t> </a:t>
                </a:r>
                <a:r>
                  <a:rPr lang="en-US" dirty="0" err="1"/>
                  <a:t>adalah</a:t>
                </a:r>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𝑑</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𝑖</m:t>
                          </m:r>
                          <m:r>
                            <a:rPr lang="en-US" sz="2400" b="0" i="1" smtClean="0">
                              <a:latin typeface="Cambria Math" panose="02040503050406030204" pitchFamily="18" charset="0"/>
                            </a:rPr>
                            <m:t>,</m:t>
                          </m:r>
                          <m:r>
                            <a:rPr lang="en-US" sz="2400" b="0" i="1" smtClean="0">
                              <a:latin typeface="Cambria Math" panose="02040503050406030204" pitchFamily="18" charset="0"/>
                            </a:rPr>
                            <m:t>𝑗</m:t>
                          </m:r>
                        </m:e>
                      </m:d>
                      <m:r>
                        <a:rPr lang="en-US" sz="2400" b="0" i="1" smtClean="0">
                          <a:latin typeface="Cambria Math" panose="02040503050406030204" pitchFamily="18" charset="0"/>
                        </a:rPr>
                        <m:t>=</m:t>
                      </m:r>
                      <m:rad>
                        <m:radPr>
                          <m:degHide m:val="on"/>
                          <m:ctrlPr>
                            <a:rPr lang="en-US" sz="2400" b="0" i="1" smtClean="0">
                              <a:latin typeface="Cambria Math" panose="02040503050406030204" pitchFamily="18" charset="0"/>
                            </a:rPr>
                          </m:ctrlPr>
                        </m:radPr>
                        <m:deg/>
                        <m:e>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𝑗</m:t>
                                  </m:r>
                                  <m:r>
                                    <a:rPr lang="en-US" sz="2400" b="0" i="1" smtClean="0">
                                      <a:latin typeface="Cambria Math" panose="02040503050406030204" pitchFamily="18" charset="0"/>
                                    </a:rPr>
                                    <m:t>1</m:t>
                                  </m:r>
                                </m:sub>
                              </m:sSub>
                              <m:r>
                                <a:rPr lang="en-US" sz="2400" b="0" i="1" smtClean="0">
                                  <a:latin typeface="Cambria Math" panose="02040503050406030204" pitchFamily="18" charset="0"/>
                                </a:rPr>
                                <m:t>)</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b="0" i="1" smtClean="0">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𝑗</m:t>
                                  </m:r>
                                  <m:r>
                                    <a:rPr lang="en-US" sz="2400" b="0" i="1" smtClean="0">
                                      <a:latin typeface="Cambria Math" panose="02040503050406030204" pitchFamily="18" charset="0"/>
                                    </a:rPr>
                                    <m:t>2</m:t>
                                  </m:r>
                                </m:sub>
                              </m:sSub>
                              <m:r>
                                <a:rPr lang="en-US" sz="2400" b="0" i="1" smtClean="0">
                                  <a:latin typeface="Cambria Math" panose="02040503050406030204" pitchFamily="18" charset="0"/>
                                </a:rPr>
                                <m:t>)</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b="0" i="1" smtClean="0">
                                      <a:latin typeface="Cambria Math" panose="02040503050406030204" pitchFamily="18" charset="0"/>
                                    </a:rPr>
                                    <m:t>𝑝</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𝑗</m:t>
                                  </m:r>
                                  <m:r>
                                    <a:rPr lang="en-US" sz="2400" b="0" i="1" smtClean="0">
                                      <a:latin typeface="Cambria Math" panose="02040503050406030204" pitchFamily="18" charset="0"/>
                                    </a:rPr>
                                    <m:t>𝑝</m:t>
                                  </m:r>
                                </m:sub>
                              </m:sSub>
                              <m:r>
                                <a:rPr lang="en-US" sz="2400" i="1">
                                  <a:latin typeface="Cambria Math" panose="02040503050406030204" pitchFamily="18" charset="0"/>
                                </a:rPr>
                                <m:t>)</m:t>
                              </m:r>
                            </m:e>
                            <m:sup>
                              <m:r>
                                <a:rPr lang="en-US" sz="2400" i="1">
                                  <a:latin typeface="Cambria Math" panose="02040503050406030204" pitchFamily="18" charset="0"/>
                                </a:rPr>
                                <m:t>2</m:t>
                              </m:r>
                            </m:sup>
                          </m:sSup>
                        </m:e>
                      </m:rad>
                    </m:oMath>
                  </m:oMathPara>
                </a14:m>
                <a:endParaRPr lang="en-US" sz="2400" b="0" dirty="0"/>
              </a:p>
              <a:p>
                <a:pPr marL="0" indent="0">
                  <a:buNone/>
                </a:pPr>
                <a:endParaRPr lang="en-ID" sz="2400" dirty="0"/>
              </a:p>
              <a:p>
                <a:pPr marL="0" indent="0">
                  <a:buNone/>
                </a:pPr>
                <a:r>
                  <a:rPr lang="en-ID" sz="2400" dirty="0"/>
                  <a:t>Dimana</a:t>
                </a:r>
              </a:p>
              <a:p>
                <a:r>
                  <a:rPr lang="en-ID" sz="2400" dirty="0"/>
                  <a:t>i dan j </a:t>
                </a:r>
                <a:r>
                  <a:rPr lang="en-ID" sz="2400" dirty="0" err="1"/>
                  <a:t>adlaah</a:t>
                </a:r>
                <a:r>
                  <a:rPr lang="en-ID" sz="2400" dirty="0"/>
                  <a:t> </a:t>
                </a:r>
                <a:r>
                  <a:rPr lang="en-ID" sz="2400" dirty="0" err="1"/>
                  <a:t>dua</a:t>
                </a:r>
                <a:r>
                  <a:rPr lang="en-ID" sz="2400" dirty="0"/>
                  <a:t> object data yang </a:t>
                </a:r>
                <a:r>
                  <a:rPr lang="en-ID" sz="2400" dirty="0" err="1"/>
                  <a:t>memiliki</a:t>
                </a:r>
                <a:r>
                  <a:rPr lang="en-ID" sz="2400" dirty="0"/>
                  <a:t> p attribute </a:t>
                </a:r>
                <a:r>
                  <a:rPr lang="en-ID" sz="2400" dirty="0" err="1"/>
                  <a:t>bernilai</a:t>
                </a:r>
                <a:r>
                  <a:rPr lang="en-ID" sz="2400" dirty="0"/>
                  <a:t> </a:t>
                </a:r>
                <a:r>
                  <a:rPr lang="en-ID" sz="2400" dirty="0" err="1"/>
                  <a:t>numerik</a:t>
                </a:r>
                <a:endParaRPr lang="en-ID" sz="2400" dirty="0"/>
              </a:p>
              <a:p>
                <a:pPr marL="0" indent="0">
                  <a:buNone/>
                </a:pPr>
                <a:endParaRPr lang="en-ID" sz="2400" dirty="0"/>
              </a:p>
            </p:txBody>
          </p:sp>
        </mc:Choice>
        <mc:Fallback xmlns="">
          <p:sp>
            <p:nvSpPr>
              <p:cNvPr id="2" name="Content Placeholder 1">
                <a:extLst>
                  <a:ext uri="{FF2B5EF4-FFF2-40B4-BE49-F238E27FC236}">
                    <a16:creationId xmlns:a16="http://schemas.microsoft.com/office/drawing/2014/main" id="{F275ACD8-B4A1-41E1-9A65-8E945654C908}"/>
                  </a:ext>
                </a:extLst>
              </p:cNvPr>
              <p:cNvSpPr>
                <a:spLocks noGrp="1" noRot="1" noChangeAspect="1" noMove="1" noResize="1" noEditPoints="1" noAdjustHandles="1" noChangeArrowheads="1" noChangeShapeType="1" noTextEdit="1"/>
              </p:cNvSpPr>
              <p:nvPr>
                <p:ph idx="1"/>
              </p:nvPr>
            </p:nvSpPr>
            <p:spPr>
              <a:blipFill>
                <a:blip r:embed="rId2"/>
                <a:stretch>
                  <a:fillRect l="-1391" t="-20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BF634C81-522F-41D7-A3C8-554FDDDC2994}"/>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24</a:t>
            </a:fld>
            <a:endParaRPr lang="en-US">
              <a:solidFill>
                <a:prstClr val="black">
                  <a:tint val="75000"/>
                </a:prstClr>
              </a:solidFill>
            </a:endParaRPr>
          </a:p>
        </p:txBody>
      </p:sp>
      <p:sp>
        <p:nvSpPr>
          <p:cNvPr id="4" name="Title 3">
            <a:extLst>
              <a:ext uri="{FF2B5EF4-FFF2-40B4-BE49-F238E27FC236}">
                <a16:creationId xmlns:a16="http://schemas.microsoft.com/office/drawing/2014/main" id="{DE548A6F-0E0B-4F89-B126-3FA9F7FBF060}"/>
              </a:ext>
            </a:extLst>
          </p:cNvPr>
          <p:cNvSpPr>
            <a:spLocks noGrp="1"/>
          </p:cNvSpPr>
          <p:nvPr>
            <p:ph type="title"/>
          </p:nvPr>
        </p:nvSpPr>
        <p:spPr/>
        <p:txBody>
          <a:bodyPr/>
          <a:lstStyle/>
          <a:p>
            <a:r>
              <a:rPr lang="en-US" dirty="0" err="1"/>
              <a:t>Euclidance</a:t>
            </a:r>
            <a:r>
              <a:rPr lang="en-US" dirty="0"/>
              <a:t> distance</a:t>
            </a:r>
            <a:endParaRPr lang="en-ID" dirty="0"/>
          </a:p>
        </p:txBody>
      </p:sp>
    </p:spTree>
    <p:extLst>
      <p:ext uri="{BB962C8B-B14F-4D97-AF65-F5344CB8AC3E}">
        <p14:creationId xmlns:p14="http://schemas.microsoft.com/office/powerpoint/2010/main" val="34516424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00D40F5-7BAD-49C0-B3F9-EC5D09BCCCF3}"/>
                  </a:ext>
                </a:extLst>
              </p:cNvPr>
              <p:cNvSpPr>
                <a:spLocks noGrp="1"/>
              </p:cNvSpPr>
              <p:nvPr>
                <p:ph idx="1"/>
              </p:nvPr>
            </p:nvSpPr>
            <p:spPr/>
            <p:txBody>
              <a:bodyPr/>
              <a:lstStyle/>
              <a:p>
                <a:r>
                  <a:rPr lang="en-US" dirty="0"/>
                  <a:t>Manhattan </a:t>
                </a:r>
                <a:r>
                  <a:rPr lang="en-US" dirty="0" err="1"/>
                  <a:t>distance</a:t>
                </a:r>
                <a:r>
                  <a:rPr lang="en-US" dirty="0" err="1">
                    <a:sym typeface="Wingdings" panose="05000000000000000000" pitchFamily="2" charset="2"/>
                  </a:rPr>
                  <a:t>adalah</a:t>
                </a:r>
                <a:r>
                  <a:rPr lang="en-US" dirty="0">
                    <a:sym typeface="Wingdings" panose="05000000000000000000" pitchFamily="2" charset="2"/>
                  </a:rPr>
                  <a:t> </a:t>
                </a:r>
                <a:r>
                  <a:rPr lang="en-US" dirty="0" err="1">
                    <a:sym typeface="Wingdings" panose="05000000000000000000" pitchFamily="2" charset="2"/>
                  </a:rPr>
                  <a:t>ukuran</a:t>
                </a:r>
                <a:r>
                  <a:rPr lang="en-US" dirty="0">
                    <a:sym typeface="Wingdings" panose="05000000000000000000" pitchFamily="2" charset="2"/>
                  </a:rPr>
                  <a:t> </a:t>
                </a:r>
                <a:r>
                  <a:rPr lang="en-US" dirty="0" err="1">
                    <a:sym typeface="Wingdings" panose="05000000000000000000" pitchFamily="2" charset="2"/>
                  </a:rPr>
                  <a:t>jarak</a:t>
                </a:r>
                <a:r>
                  <a:rPr lang="en-US" dirty="0">
                    <a:sym typeface="Wingdings" panose="05000000000000000000" pitchFamily="2" charset="2"/>
                  </a:rPr>
                  <a:t> yang </a:t>
                </a:r>
                <a:r>
                  <a:rPr lang="en-US" dirty="0" err="1">
                    <a:sym typeface="Wingdings" panose="05000000000000000000" pitchFamily="2" charset="2"/>
                  </a:rPr>
                  <a:t>mengadopsi</a:t>
                </a:r>
                <a:r>
                  <a:rPr lang="en-US" dirty="0">
                    <a:sym typeface="Wingdings" panose="05000000000000000000" pitchFamily="2" charset="2"/>
                  </a:rPr>
                  <a:t> </a:t>
                </a:r>
                <a:r>
                  <a:rPr lang="en-US" dirty="0" err="1">
                    <a:sym typeface="Wingdings" panose="05000000000000000000" pitchFamily="2" charset="2"/>
                  </a:rPr>
                  <a:t>jarak</a:t>
                </a:r>
                <a:r>
                  <a:rPr lang="en-US" dirty="0">
                    <a:sym typeface="Wingdings" panose="05000000000000000000" pitchFamily="2" charset="2"/>
                  </a:rPr>
                  <a:t> </a:t>
                </a:r>
                <a:r>
                  <a:rPr lang="en-US" dirty="0" err="1">
                    <a:sym typeface="Wingdings" panose="05000000000000000000" pitchFamily="2" charset="2"/>
                  </a:rPr>
                  <a:t>antara</a:t>
                </a:r>
                <a:r>
                  <a:rPr lang="en-US" dirty="0">
                    <a:sym typeface="Wingdings" panose="05000000000000000000" pitchFamily="2" charset="2"/>
                  </a:rPr>
                  <a:t> </a:t>
                </a:r>
                <a:r>
                  <a:rPr lang="en-US" dirty="0" err="1">
                    <a:sym typeface="Wingdings" panose="05000000000000000000" pitchFamily="2" charset="2"/>
                  </a:rPr>
                  <a:t>dua</a:t>
                </a:r>
                <a:r>
                  <a:rPr lang="en-US" dirty="0">
                    <a:sym typeface="Wingdings" panose="05000000000000000000" pitchFamily="2" charset="2"/>
                  </a:rPr>
                  <a:t> </a:t>
                </a:r>
                <a:r>
                  <a:rPr lang="en-US" dirty="0" err="1">
                    <a:sym typeface="Wingdings" panose="05000000000000000000" pitchFamily="2" charset="2"/>
                  </a:rPr>
                  <a:t>lokasi</a:t>
                </a:r>
                <a:r>
                  <a:rPr lang="en-US" dirty="0">
                    <a:sym typeface="Wingdings" panose="05000000000000000000" pitchFamily="2" charset="2"/>
                  </a:rPr>
                  <a:t> </a:t>
                </a:r>
                <a:r>
                  <a:rPr lang="en-US" dirty="0" err="1">
                    <a:sym typeface="Wingdings" panose="05000000000000000000" pitchFamily="2" charset="2"/>
                  </a:rPr>
                  <a:t>dalam</a:t>
                </a:r>
                <a:r>
                  <a:rPr lang="en-US" dirty="0">
                    <a:sym typeface="Wingdings" panose="05000000000000000000" pitchFamily="2" charset="2"/>
                  </a:rPr>
                  <a:t> </a:t>
                </a:r>
                <a:r>
                  <a:rPr lang="en-US" dirty="0" err="1">
                    <a:sym typeface="Wingdings" panose="05000000000000000000" pitchFamily="2" charset="2"/>
                  </a:rPr>
                  <a:t>sebuah</a:t>
                </a:r>
                <a:r>
                  <a:rPr lang="en-US" dirty="0">
                    <a:sym typeface="Wingdings" panose="05000000000000000000" pitchFamily="2" charset="2"/>
                  </a:rPr>
                  <a:t> </a:t>
                </a:r>
                <a:r>
                  <a:rPr lang="en-US" dirty="0" err="1">
                    <a:sym typeface="Wingdings" panose="05000000000000000000" pitchFamily="2" charset="2"/>
                  </a:rPr>
                  <a:t>kota</a:t>
                </a:r>
                <a:r>
                  <a:rPr lang="en-US" dirty="0">
                    <a:sym typeface="Wingdings" panose="05000000000000000000" pitchFamily="2" charset="2"/>
                  </a:rPr>
                  <a:t>, </a:t>
                </a:r>
                <a:r>
                  <a:rPr lang="en-US" dirty="0" err="1">
                    <a:sym typeface="Wingdings" panose="05000000000000000000" pitchFamily="2" charset="2"/>
                  </a:rPr>
                  <a:t>misalnya</a:t>
                </a:r>
                <a:r>
                  <a:rPr lang="en-US" dirty="0">
                    <a:sym typeface="Wingdings" panose="05000000000000000000" pitchFamily="2" charset="2"/>
                  </a:rPr>
                  <a:t> 3 </a:t>
                </a:r>
                <a:r>
                  <a:rPr lang="en-US" dirty="0" err="1">
                    <a:sym typeface="Wingdings" panose="05000000000000000000" pitchFamily="2" charset="2"/>
                  </a:rPr>
                  <a:t>blok</a:t>
                </a:r>
                <a:r>
                  <a:rPr lang="en-US" dirty="0">
                    <a:sym typeface="Wingdings" panose="05000000000000000000" pitchFamily="2" charset="2"/>
                  </a:rPr>
                  <a:t> </a:t>
                </a:r>
                <a:r>
                  <a:rPr lang="en-US" dirty="0" err="1">
                    <a:sym typeface="Wingdings" panose="05000000000000000000" pitchFamily="2" charset="2"/>
                  </a:rPr>
                  <a:t>ke</a:t>
                </a:r>
                <a:r>
                  <a:rPr lang="en-US" dirty="0">
                    <a:sym typeface="Wingdings" panose="05000000000000000000" pitchFamily="2" charset="2"/>
                  </a:rPr>
                  <a:t> </a:t>
                </a:r>
                <a:r>
                  <a:rPr lang="en-US" dirty="0" err="1">
                    <a:sym typeface="Wingdings" panose="05000000000000000000" pitchFamily="2" charset="2"/>
                  </a:rPr>
                  <a:t>kanan</a:t>
                </a:r>
                <a:r>
                  <a:rPr lang="en-US" dirty="0">
                    <a:sym typeface="Wingdings" panose="05000000000000000000" pitchFamily="2" charset="2"/>
                  </a:rPr>
                  <a:t> dan 4 </a:t>
                </a:r>
                <a:r>
                  <a:rPr lang="en-US" dirty="0" err="1">
                    <a:sym typeface="Wingdings" panose="05000000000000000000" pitchFamily="2" charset="2"/>
                  </a:rPr>
                  <a:t>blok</a:t>
                </a:r>
                <a:r>
                  <a:rPr lang="en-US" dirty="0">
                    <a:sym typeface="Wingdings" panose="05000000000000000000" pitchFamily="2" charset="2"/>
                  </a:rPr>
                  <a:t> </a:t>
                </a:r>
                <a:r>
                  <a:rPr lang="en-US" dirty="0" err="1">
                    <a:sym typeface="Wingdings" panose="05000000000000000000" pitchFamily="2" charset="2"/>
                  </a:rPr>
                  <a:t>ke</a:t>
                </a:r>
                <a:r>
                  <a:rPr lang="en-US" dirty="0">
                    <a:sym typeface="Wingdings" panose="05000000000000000000" pitchFamily="2" charset="2"/>
                  </a:rPr>
                  <a:t> </a:t>
                </a:r>
                <a:r>
                  <a:rPr lang="en-US" dirty="0" err="1">
                    <a:sym typeface="Wingdings" panose="05000000000000000000" pitchFamily="2" charset="2"/>
                  </a:rPr>
                  <a:t>bawah</a:t>
                </a:r>
                <a:r>
                  <a:rPr lang="en-US" dirty="0">
                    <a:sym typeface="Wingdings" panose="05000000000000000000" pitchFamily="2" charset="2"/>
                  </a:rPr>
                  <a:t> </a:t>
                </a:r>
                <a:r>
                  <a:rPr lang="en-US" dirty="0" err="1">
                    <a:sym typeface="Wingdings" panose="05000000000000000000" pitchFamily="2" charset="2"/>
                  </a:rPr>
                  <a:t>sehingga</a:t>
                </a:r>
                <a:r>
                  <a:rPr lang="en-US" dirty="0">
                    <a:sym typeface="Wingdings" panose="05000000000000000000" pitchFamily="2" charset="2"/>
                  </a:rPr>
                  <a:t> </a:t>
                </a:r>
                <a:r>
                  <a:rPr lang="en-US" dirty="0" err="1">
                    <a:sym typeface="Wingdings" panose="05000000000000000000" pitchFamily="2" charset="2"/>
                  </a:rPr>
                  <a:t>jarak</a:t>
                </a:r>
                <a:r>
                  <a:rPr lang="en-US" dirty="0">
                    <a:sym typeface="Wingdings" panose="05000000000000000000" pitchFamily="2" charset="2"/>
                  </a:rPr>
                  <a:t> </a:t>
                </a:r>
                <a:r>
                  <a:rPr lang="en-US" dirty="0" err="1">
                    <a:sym typeface="Wingdings" panose="05000000000000000000" pitchFamily="2" charset="2"/>
                  </a:rPr>
                  <a:t>totalnya</a:t>
                </a:r>
                <a:r>
                  <a:rPr lang="en-US" dirty="0">
                    <a:sym typeface="Wingdings" panose="05000000000000000000" pitchFamily="2" charset="2"/>
                  </a:rPr>
                  <a:t> 7 </a:t>
                </a:r>
                <a:r>
                  <a:rPr lang="en-US" dirty="0" err="1">
                    <a:sym typeface="Wingdings" panose="05000000000000000000" pitchFamily="2" charset="2"/>
                  </a:rPr>
                  <a:t>blok</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14:m>
                  <m:oMath xmlns:m="http://schemas.openxmlformats.org/officeDocument/2006/math">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r>
                              <a:rPr lang="en-US" b="0" i="1" smtClean="0">
                                <a:latin typeface="Cambria Math" panose="02040503050406030204" pitchFamily="18" charset="0"/>
                              </a:rPr>
                              <m:t>1</m:t>
                            </m:r>
                          </m:sub>
                        </m:sSub>
                      </m:e>
                    </m:d>
                    <m:r>
                      <a:rPr lang="en-US" b="0" i="1" smtClean="0">
                        <a:latin typeface="Cambria Math" panose="02040503050406030204" pitchFamily="18" charset="0"/>
                      </a:rPr>
                      <m:t>+</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r>
                              <a:rPr lang="en-US" b="0" i="1" smtClean="0">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r>
                              <a:rPr lang="en-US" b="0" i="1" smtClean="0">
                                <a:latin typeface="Cambria Math" panose="02040503050406030204" pitchFamily="18" charset="0"/>
                              </a:rPr>
                              <m:t>2</m:t>
                            </m:r>
                          </m:sub>
                        </m:sSub>
                      </m:e>
                    </m:d>
                  </m:oMath>
                </a14:m>
                <a:r>
                  <a:rPr lang="en-ID" dirty="0"/>
                  <a:t>+..+</a:t>
                </a:r>
                <a:r>
                  <a:rPr lang="en-US" dirty="0"/>
                  <a:t>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r>
                              <a:rPr lang="en-US" b="0" i="1" smtClean="0">
                                <a:latin typeface="Cambria Math" panose="02040503050406030204" pitchFamily="18" charset="0"/>
                              </a:rPr>
                              <m:t>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r>
                              <a:rPr lang="en-US" b="0" i="1" smtClean="0">
                                <a:latin typeface="Cambria Math" panose="02040503050406030204" pitchFamily="18" charset="0"/>
                              </a:rPr>
                              <m:t>𝑝</m:t>
                            </m:r>
                          </m:sub>
                        </m:sSub>
                      </m:e>
                    </m:d>
                  </m:oMath>
                </a14:m>
                <a:endParaRPr lang="en-ID" dirty="0"/>
              </a:p>
              <a:p>
                <a:pPr marL="0" indent="0">
                  <a:buNone/>
                </a:pPr>
                <a:endParaRPr lang="en-ID" dirty="0"/>
              </a:p>
              <a:p>
                <a:pPr marL="0" indent="0">
                  <a:buNone/>
                </a:pPr>
                <a:r>
                  <a:rPr lang="en-ID" dirty="0"/>
                  <a:t>Dimana</a:t>
                </a:r>
              </a:p>
              <a:p>
                <a:pPr marL="0" indent="0">
                  <a:buNone/>
                </a:pP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r>
                              <a:rPr lang="en-US" b="0" i="1" smtClean="0">
                                <a:latin typeface="Cambria Math" panose="02040503050406030204" pitchFamily="18" charset="0"/>
                              </a:rPr>
                              <m:t>1</m:t>
                            </m:r>
                          </m:sub>
                        </m:sSub>
                      </m:e>
                    </m:d>
                  </m:oMath>
                </a14:m>
                <a:r>
                  <a:rPr lang="en-ID" dirty="0"/>
                  <a:t> </a:t>
                </a:r>
                <a:r>
                  <a:rPr lang="en-ID" dirty="0" err="1"/>
                  <a:t>menyatakan</a:t>
                </a:r>
                <a:r>
                  <a:rPr lang="en-ID" dirty="0"/>
                  <a:t> </a:t>
                </a:r>
                <a:r>
                  <a:rPr lang="en-ID" dirty="0" err="1"/>
                  <a:t>selisih</a:t>
                </a:r>
                <a:r>
                  <a:rPr lang="en-ID" dirty="0"/>
                  <a:t> </a:t>
                </a:r>
                <a:r>
                  <a:rPr lang="en-ID" dirty="0" err="1"/>
                  <a:t>absolut</a:t>
                </a:r>
                <a:r>
                  <a:rPr lang="en-ID" dirty="0"/>
                  <a:t> </a:t>
                </a:r>
                <a:r>
                  <a:rPr lang="en-ID" dirty="0" err="1"/>
                  <a:t>antara</a:t>
                </a:r>
                <a:r>
                  <a:rPr lang="en-ID" dirty="0"/>
                  <a:t> </a:t>
                </a:r>
                <a:r>
                  <a:rPr lang="en-ID" dirty="0" err="1"/>
                  <a:t>nilai</a:t>
                </a:r>
                <a:r>
                  <a:rPr lang="en-ID" dirty="0"/>
                  <a:t> attribute ke-1 pada object I dan </a:t>
                </a:r>
                <a:r>
                  <a:rPr lang="en-ID" dirty="0" err="1"/>
                  <a:t>nilai</a:t>
                </a:r>
                <a:r>
                  <a:rPr lang="en-ID" dirty="0"/>
                  <a:t> attribute pada object j.</a:t>
                </a:r>
              </a:p>
            </p:txBody>
          </p:sp>
        </mc:Choice>
        <mc:Fallback xmlns="">
          <p:sp>
            <p:nvSpPr>
              <p:cNvPr id="2" name="Content Placeholder 1">
                <a:extLst>
                  <a:ext uri="{FF2B5EF4-FFF2-40B4-BE49-F238E27FC236}">
                    <a16:creationId xmlns:a16="http://schemas.microsoft.com/office/drawing/2014/main" id="{800D40F5-7BAD-49C0-B3F9-EC5D09BCCCF3}"/>
                  </a:ext>
                </a:extLst>
              </p:cNvPr>
              <p:cNvSpPr>
                <a:spLocks noGrp="1" noRot="1" noChangeAspect="1" noMove="1" noResize="1" noEditPoints="1" noAdjustHandles="1" noChangeArrowheads="1" noChangeShapeType="1" noTextEdit="1"/>
              </p:cNvSpPr>
              <p:nvPr>
                <p:ph idx="1"/>
              </p:nvPr>
            </p:nvSpPr>
            <p:spPr>
              <a:blipFill>
                <a:blip r:embed="rId2"/>
                <a:stretch>
                  <a:fillRect l="-1546" t="-2288"/>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ED2A1372-58F9-4D37-9193-DC0C37961AC7}"/>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25</a:t>
            </a:fld>
            <a:endParaRPr lang="en-US">
              <a:solidFill>
                <a:prstClr val="black">
                  <a:tint val="75000"/>
                </a:prstClr>
              </a:solidFill>
            </a:endParaRPr>
          </a:p>
        </p:txBody>
      </p:sp>
      <p:sp>
        <p:nvSpPr>
          <p:cNvPr id="4" name="Title 3">
            <a:extLst>
              <a:ext uri="{FF2B5EF4-FFF2-40B4-BE49-F238E27FC236}">
                <a16:creationId xmlns:a16="http://schemas.microsoft.com/office/drawing/2014/main" id="{4D86A5C8-BC4A-4765-9CF1-14820F5C3FA3}"/>
              </a:ext>
            </a:extLst>
          </p:cNvPr>
          <p:cNvSpPr>
            <a:spLocks noGrp="1"/>
          </p:cNvSpPr>
          <p:nvPr>
            <p:ph type="title"/>
          </p:nvPr>
        </p:nvSpPr>
        <p:spPr/>
        <p:txBody>
          <a:bodyPr/>
          <a:lstStyle/>
          <a:p>
            <a:r>
              <a:rPr lang="en-US" dirty="0"/>
              <a:t>Manhattan distance</a:t>
            </a:r>
            <a:endParaRPr lang="en-ID" dirty="0"/>
          </a:p>
        </p:txBody>
      </p:sp>
    </p:spTree>
    <p:extLst>
      <p:ext uri="{BB962C8B-B14F-4D97-AF65-F5344CB8AC3E}">
        <p14:creationId xmlns:p14="http://schemas.microsoft.com/office/powerpoint/2010/main" val="31142416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3B59FD-89E9-4D9A-83AF-FA7A47D6E487}"/>
              </a:ext>
            </a:extLst>
          </p:cNvPr>
          <p:cNvSpPr>
            <a:spLocks noGrp="1"/>
          </p:cNvSpPr>
          <p:nvPr>
            <p:ph idx="1"/>
          </p:nvPr>
        </p:nvSpPr>
        <p:spPr/>
        <p:txBody>
          <a:bodyPr/>
          <a:lstStyle/>
          <a:p>
            <a:r>
              <a:rPr lang="en-US" dirty="0" err="1"/>
              <a:t>Berdasarkan</a:t>
            </a:r>
            <a:r>
              <a:rPr lang="en-US" dirty="0"/>
              <a:t> formula Manhattan distance, </a:t>
            </a:r>
            <a:r>
              <a:rPr lang="en-US" dirty="0" err="1"/>
              <a:t>maka</a:t>
            </a:r>
            <a:r>
              <a:rPr lang="en-US" dirty="0"/>
              <a:t> </a:t>
            </a:r>
            <a:r>
              <a:rPr lang="en-US" dirty="0" err="1"/>
              <a:t>mempunyai</a:t>
            </a:r>
            <a:r>
              <a:rPr lang="en-US" dirty="0"/>
              <a:t> </a:t>
            </a:r>
            <a:r>
              <a:rPr lang="en-US" dirty="0" err="1"/>
              <a:t>karakteristik</a:t>
            </a:r>
            <a:endParaRPr lang="en-US" dirty="0"/>
          </a:p>
          <a:p>
            <a:pPr lvl="1"/>
            <a:r>
              <a:rPr lang="en-US" dirty="0" err="1"/>
              <a:t>Tidak</a:t>
            </a:r>
            <a:r>
              <a:rPr lang="en-US" dirty="0"/>
              <a:t> </a:t>
            </a:r>
            <a:r>
              <a:rPr lang="en-US" dirty="0" err="1"/>
              <a:t>pernah</a:t>
            </a:r>
            <a:r>
              <a:rPr lang="en-US" dirty="0"/>
              <a:t> </a:t>
            </a:r>
            <a:r>
              <a:rPr lang="en-US" dirty="0" err="1"/>
              <a:t>bernilai</a:t>
            </a:r>
            <a:r>
              <a:rPr lang="en-US" dirty="0"/>
              <a:t> negative, </a:t>
            </a:r>
            <a:r>
              <a:rPr lang="en-US" dirty="0" err="1"/>
              <a:t>artinya</a:t>
            </a:r>
            <a:r>
              <a:rPr lang="en-US" dirty="0"/>
              <a:t> d(</a:t>
            </a:r>
            <a:r>
              <a:rPr lang="en-US" dirty="0" err="1"/>
              <a:t>I,j</a:t>
            </a:r>
            <a:r>
              <a:rPr lang="en-US" dirty="0"/>
              <a:t>)&gt;=0</a:t>
            </a:r>
          </a:p>
          <a:p>
            <a:pPr lvl="1"/>
            <a:r>
              <a:rPr lang="en-US" dirty="0"/>
              <a:t>Jarak </a:t>
            </a:r>
            <a:r>
              <a:rPr lang="en-US" dirty="0" err="1"/>
              <a:t>antara</a:t>
            </a:r>
            <a:r>
              <a:rPr lang="en-US" dirty="0"/>
              <a:t> </a:t>
            </a:r>
            <a:r>
              <a:rPr lang="en-US" dirty="0" err="1"/>
              <a:t>satu</a:t>
            </a:r>
            <a:r>
              <a:rPr lang="en-US" dirty="0"/>
              <a:t> object </a:t>
            </a:r>
            <a:r>
              <a:rPr lang="en-US" dirty="0" err="1"/>
              <a:t>dengan</a:t>
            </a:r>
            <a:r>
              <a:rPr lang="en-US" dirty="0"/>
              <a:t> </a:t>
            </a:r>
            <a:r>
              <a:rPr lang="en-US" dirty="0" err="1"/>
              <a:t>dirinya</a:t>
            </a:r>
            <a:r>
              <a:rPr lang="en-US" dirty="0"/>
              <a:t> </a:t>
            </a:r>
            <a:r>
              <a:rPr lang="en-US" dirty="0" err="1"/>
              <a:t>sendiri</a:t>
            </a:r>
            <a:r>
              <a:rPr lang="en-US" dirty="0"/>
              <a:t> </a:t>
            </a:r>
            <a:r>
              <a:rPr lang="en-US" dirty="0" err="1"/>
              <a:t>adalah</a:t>
            </a:r>
            <a:r>
              <a:rPr lang="en-US" dirty="0"/>
              <a:t> 0, d(</a:t>
            </a:r>
            <a:r>
              <a:rPr lang="en-US" dirty="0" err="1"/>
              <a:t>i,i</a:t>
            </a:r>
            <a:r>
              <a:rPr lang="en-US" dirty="0"/>
              <a:t>)=0</a:t>
            </a:r>
          </a:p>
          <a:p>
            <a:pPr lvl="1"/>
            <a:r>
              <a:rPr lang="en-US" dirty="0" err="1"/>
              <a:t>Simetris</a:t>
            </a:r>
            <a:r>
              <a:rPr lang="en-US" dirty="0"/>
              <a:t>, </a:t>
            </a:r>
            <a:r>
              <a:rPr lang="en-US" dirty="0" err="1"/>
              <a:t>artinya</a:t>
            </a:r>
            <a:r>
              <a:rPr lang="en-US" dirty="0"/>
              <a:t> d(</a:t>
            </a:r>
            <a:r>
              <a:rPr lang="en-US" dirty="0" err="1"/>
              <a:t>i,j</a:t>
            </a:r>
            <a:r>
              <a:rPr lang="en-US" dirty="0"/>
              <a:t>)=d(</a:t>
            </a:r>
            <a:r>
              <a:rPr lang="en-US" dirty="0" err="1"/>
              <a:t>j,i</a:t>
            </a:r>
            <a:r>
              <a:rPr lang="en-US" dirty="0"/>
              <a:t>)</a:t>
            </a:r>
          </a:p>
          <a:p>
            <a:pPr lvl="1"/>
            <a:r>
              <a:rPr lang="en-US" dirty="0" err="1"/>
              <a:t>Pertidaksamaan</a:t>
            </a:r>
            <a:r>
              <a:rPr lang="en-US" dirty="0"/>
              <a:t> </a:t>
            </a:r>
            <a:r>
              <a:rPr lang="en-US" dirty="0" err="1"/>
              <a:t>segitiga</a:t>
            </a:r>
            <a:r>
              <a:rPr lang="en-US" dirty="0"/>
              <a:t>, </a:t>
            </a:r>
            <a:r>
              <a:rPr lang="en-US" dirty="0" err="1"/>
              <a:t>jarak</a:t>
            </a:r>
            <a:r>
              <a:rPr lang="en-US" dirty="0"/>
              <a:t> </a:t>
            </a:r>
            <a:r>
              <a:rPr lang="en-US" dirty="0" err="1"/>
              <a:t>langsung</a:t>
            </a:r>
            <a:r>
              <a:rPr lang="en-US" dirty="0"/>
              <a:t> </a:t>
            </a:r>
            <a:r>
              <a:rPr lang="en-US" dirty="0" err="1"/>
              <a:t>dari</a:t>
            </a:r>
            <a:r>
              <a:rPr lang="en-US" dirty="0"/>
              <a:t> </a:t>
            </a:r>
            <a:r>
              <a:rPr lang="en-US" dirty="0" err="1"/>
              <a:t>suatu</a:t>
            </a:r>
            <a:r>
              <a:rPr lang="en-US" dirty="0"/>
              <a:t> </a:t>
            </a:r>
            <a:r>
              <a:rPr lang="en-US" dirty="0" err="1"/>
              <a:t>titik</a:t>
            </a:r>
            <a:r>
              <a:rPr lang="en-US" dirty="0"/>
              <a:t> </a:t>
            </a:r>
            <a:r>
              <a:rPr lang="en-US" dirty="0" err="1"/>
              <a:t>ke</a:t>
            </a:r>
            <a:r>
              <a:rPr lang="en-US" dirty="0"/>
              <a:t> </a:t>
            </a:r>
            <a:r>
              <a:rPr lang="en-US" dirty="0" err="1"/>
              <a:t>titik</a:t>
            </a:r>
            <a:r>
              <a:rPr lang="en-US" dirty="0"/>
              <a:t> </a:t>
            </a:r>
            <a:r>
              <a:rPr lang="en-US" dirty="0" err="1"/>
              <a:t>kedua</a:t>
            </a:r>
            <a:r>
              <a:rPr lang="en-US" dirty="0"/>
              <a:t> </a:t>
            </a:r>
            <a:r>
              <a:rPr lang="en-US" dirty="0" err="1"/>
              <a:t>selalu</a:t>
            </a:r>
            <a:r>
              <a:rPr lang="en-US" dirty="0"/>
              <a:t> </a:t>
            </a:r>
            <a:r>
              <a:rPr lang="en-US" dirty="0" err="1"/>
              <a:t>lebih</a:t>
            </a:r>
            <a:r>
              <a:rPr lang="en-US" dirty="0"/>
              <a:t> </a:t>
            </a:r>
            <a:r>
              <a:rPr lang="en-US" dirty="0" err="1"/>
              <a:t>kecil</a:t>
            </a:r>
            <a:r>
              <a:rPr lang="en-US" dirty="0"/>
              <a:t> </a:t>
            </a:r>
            <a:r>
              <a:rPr lang="en-US" dirty="0" err="1"/>
              <a:t>dibanding</a:t>
            </a:r>
            <a:r>
              <a:rPr lang="en-US" dirty="0"/>
              <a:t> </a:t>
            </a:r>
            <a:r>
              <a:rPr lang="en-US" dirty="0" err="1"/>
              <a:t>jarak</a:t>
            </a:r>
            <a:r>
              <a:rPr lang="en-US" dirty="0"/>
              <a:t> </a:t>
            </a:r>
            <a:r>
              <a:rPr lang="en-US" dirty="0" err="1"/>
              <a:t>tidak</a:t>
            </a:r>
            <a:r>
              <a:rPr lang="en-US" dirty="0"/>
              <a:t> </a:t>
            </a:r>
            <a:r>
              <a:rPr lang="en-US" dirty="0" err="1"/>
              <a:t>langsung</a:t>
            </a:r>
            <a:r>
              <a:rPr lang="en-US" dirty="0"/>
              <a:t> </a:t>
            </a:r>
            <a:r>
              <a:rPr lang="en-US" dirty="0" err="1"/>
              <a:t>dengan</a:t>
            </a:r>
            <a:r>
              <a:rPr lang="en-US" dirty="0"/>
              <a:t> </a:t>
            </a:r>
            <a:r>
              <a:rPr lang="en-US" dirty="0" err="1"/>
              <a:t>melewati</a:t>
            </a:r>
            <a:r>
              <a:rPr lang="en-US" dirty="0"/>
              <a:t> </a:t>
            </a:r>
            <a:r>
              <a:rPr lang="en-US" dirty="0" err="1"/>
              <a:t>titik</a:t>
            </a:r>
            <a:r>
              <a:rPr lang="en-US" dirty="0"/>
              <a:t> </a:t>
            </a:r>
            <a:r>
              <a:rPr lang="en-US" dirty="0" err="1"/>
              <a:t>ketiga</a:t>
            </a:r>
            <a:r>
              <a:rPr lang="en-US" dirty="0"/>
              <a:t>, </a:t>
            </a:r>
            <a:r>
              <a:rPr lang="en-US" dirty="0" err="1"/>
              <a:t>artinya</a:t>
            </a:r>
            <a:r>
              <a:rPr lang="en-US" dirty="0"/>
              <a:t> d(</a:t>
            </a:r>
            <a:r>
              <a:rPr lang="en-US" dirty="0" err="1"/>
              <a:t>i,j</a:t>
            </a:r>
            <a:r>
              <a:rPr lang="en-US" dirty="0"/>
              <a:t>)&lt;d(</a:t>
            </a:r>
            <a:r>
              <a:rPr lang="en-US" dirty="0" err="1"/>
              <a:t>i,k</a:t>
            </a:r>
            <a:r>
              <a:rPr lang="en-US" dirty="0"/>
              <a:t>)+d(</a:t>
            </a:r>
            <a:r>
              <a:rPr lang="en-US" dirty="0" err="1"/>
              <a:t>k,j</a:t>
            </a:r>
            <a:r>
              <a:rPr lang="en-US" dirty="0"/>
              <a:t>)</a:t>
            </a:r>
          </a:p>
          <a:p>
            <a:pPr lvl="1"/>
            <a:endParaRPr lang="en-ID" dirty="0"/>
          </a:p>
        </p:txBody>
      </p:sp>
      <p:sp>
        <p:nvSpPr>
          <p:cNvPr id="3" name="Slide Number Placeholder 2">
            <a:extLst>
              <a:ext uri="{FF2B5EF4-FFF2-40B4-BE49-F238E27FC236}">
                <a16:creationId xmlns:a16="http://schemas.microsoft.com/office/drawing/2014/main" id="{A60849ED-A73A-49B6-80E8-F7AB5FA5EFF8}"/>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26</a:t>
            </a:fld>
            <a:endParaRPr lang="en-US">
              <a:solidFill>
                <a:prstClr val="black">
                  <a:tint val="75000"/>
                </a:prstClr>
              </a:solidFill>
            </a:endParaRPr>
          </a:p>
        </p:txBody>
      </p:sp>
      <p:sp>
        <p:nvSpPr>
          <p:cNvPr id="4" name="Title 3">
            <a:extLst>
              <a:ext uri="{FF2B5EF4-FFF2-40B4-BE49-F238E27FC236}">
                <a16:creationId xmlns:a16="http://schemas.microsoft.com/office/drawing/2014/main" id="{E988E67D-AE51-4B3E-9858-EB3EF28478DC}"/>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370002472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DE9815-874C-465C-B24B-00A9FF4AFF4B}"/>
              </a:ext>
            </a:extLst>
          </p:cNvPr>
          <p:cNvSpPr>
            <a:spLocks noGrp="1"/>
          </p:cNvSpPr>
          <p:nvPr>
            <p:ph idx="1"/>
          </p:nvPr>
        </p:nvSpPr>
        <p:spPr>
          <a:xfrm>
            <a:off x="609599" y="1143000"/>
            <a:ext cx="7886700" cy="5333549"/>
          </a:xfrm>
        </p:spPr>
        <p:txBody>
          <a:bodyPr/>
          <a:lstStyle/>
          <a:p>
            <a:r>
              <a:rPr lang="en-US" dirty="0" err="1"/>
              <a:t>Contoh</a:t>
            </a:r>
            <a:r>
              <a:rPr lang="en-US" dirty="0"/>
              <a:t> : Table-4</a:t>
            </a:r>
          </a:p>
          <a:p>
            <a:endParaRPr lang="en-US" dirty="0"/>
          </a:p>
          <a:p>
            <a:endParaRPr lang="en-US" dirty="0"/>
          </a:p>
          <a:p>
            <a:endParaRPr lang="en-US" dirty="0"/>
          </a:p>
          <a:p>
            <a:endParaRPr lang="en-US" dirty="0"/>
          </a:p>
          <a:p>
            <a:endParaRPr lang="en-US" dirty="0"/>
          </a:p>
          <a:p>
            <a:endParaRPr lang="en-US" dirty="0"/>
          </a:p>
          <a:p>
            <a:r>
              <a:rPr lang="en-US" dirty="0" err="1"/>
              <a:t>Hitung</a:t>
            </a:r>
            <a:r>
              <a:rPr lang="en-US" dirty="0"/>
              <a:t> </a:t>
            </a:r>
            <a:r>
              <a:rPr lang="en-US" dirty="0" err="1"/>
              <a:t>euclidance</a:t>
            </a:r>
            <a:r>
              <a:rPr lang="en-US" dirty="0"/>
              <a:t> distance</a:t>
            </a:r>
          </a:p>
          <a:p>
            <a:r>
              <a:rPr lang="en-US" dirty="0" err="1"/>
              <a:t>Hitung</a:t>
            </a:r>
            <a:r>
              <a:rPr lang="en-US" dirty="0"/>
              <a:t> Manhattan distance</a:t>
            </a:r>
          </a:p>
          <a:p>
            <a:endParaRPr lang="en-ID" dirty="0"/>
          </a:p>
        </p:txBody>
      </p:sp>
      <p:sp>
        <p:nvSpPr>
          <p:cNvPr id="3" name="Slide Number Placeholder 2">
            <a:extLst>
              <a:ext uri="{FF2B5EF4-FFF2-40B4-BE49-F238E27FC236}">
                <a16:creationId xmlns:a16="http://schemas.microsoft.com/office/drawing/2014/main" id="{0A2DF33A-1FFC-4EA0-80EC-0094A9793E31}"/>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27</a:t>
            </a:fld>
            <a:endParaRPr lang="en-US">
              <a:solidFill>
                <a:prstClr val="black">
                  <a:tint val="75000"/>
                </a:prstClr>
              </a:solidFill>
            </a:endParaRPr>
          </a:p>
        </p:txBody>
      </p:sp>
      <p:sp>
        <p:nvSpPr>
          <p:cNvPr id="4" name="Title 3">
            <a:extLst>
              <a:ext uri="{FF2B5EF4-FFF2-40B4-BE49-F238E27FC236}">
                <a16:creationId xmlns:a16="http://schemas.microsoft.com/office/drawing/2014/main" id="{7FEB6335-ED0C-4399-BA71-340189FCC07A}"/>
              </a:ext>
            </a:extLst>
          </p:cNvPr>
          <p:cNvSpPr>
            <a:spLocks noGrp="1"/>
          </p:cNvSpPr>
          <p:nvPr>
            <p:ph type="title"/>
          </p:nvPr>
        </p:nvSpPr>
        <p:spPr/>
        <p:txBody>
          <a:bodyPr/>
          <a:lstStyle/>
          <a:p>
            <a:endParaRPr lang="en-ID"/>
          </a:p>
        </p:txBody>
      </p:sp>
      <p:graphicFrame>
        <p:nvGraphicFramePr>
          <p:cNvPr id="5" name="Table 5">
            <a:extLst>
              <a:ext uri="{FF2B5EF4-FFF2-40B4-BE49-F238E27FC236}">
                <a16:creationId xmlns:a16="http://schemas.microsoft.com/office/drawing/2014/main" id="{BB554A2C-53D1-4987-93CD-2B7CA6BB3064}"/>
              </a:ext>
            </a:extLst>
          </p:cNvPr>
          <p:cNvGraphicFramePr>
            <a:graphicFrameLocks noGrp="1"/>
          </p:cNvGraphicFramePr>
          <p:nvPr>
            <p:extLst>
              <p:ext uri="{D42A27DB-BD31-4B8C-83A1-F6EECF244321}">
                <p14:modId xmlns:p14="http://schemas.microsoft.com/office/powerpoint/2010/main" val="1507106389"/>
              </p:ext>
            </p:extLst>
          </p:nvPr>
        </p:nvGraphicFramePr>
        <p:xfrm>
          <a:off x="1066800" y="1828800"/>
          <a:ext cx="6096000" cy="22250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9950153"/>
                    </a:ext>
                  </a:extLst>
                </a:gridCol>
                <a:gridCol w="2032000">
                  <a:extLst>
                    <a:ext uri="{9D8B030D-6E8A-4147-A177-3AD203B41FA5}">
                      <a16:colId xmlns:a16="http://schemas.microsoft.com/office/drawing/2014/main" val="1482474363"/>
                    </a:ext>
                  </a:extLst>
                </a:gridCol>
                <a:gridCol w="2032000">
                  <a:extLst>
                    <a:ext uri="{9D8B030D-6E8A-4147-A177-3AD203B41FA5}">
                      <a16:colId xmlns:a16="http://schemas.microsoft.com/office/drawing/2014/main" val="29274065"/>
                    </a:ext>
                  </a:extLst>
                </a:gridCol>
              </a:tblGrid>
              <a:tr h="370840">
                <a:tc>
                  <a:txBody>
                    <a:bodyPr/>
                    <a:lstStyle/>
                    <a:p>
                      <a:pPr algn="ctr"/>
                      <a:r>
                        <a:rPr lang="en-US" dirty="0"/>
                        <a:t>Nama</a:t>
                      </a:r>
                      <a:endParaRPr lang="en-ID" dirty="0"/>
                    </a:p>
                  </a:txBody>
                  <a:tcPr/>
                </a:tc>
                <a:tc>
                  <a:txBody>
                    <a:bodyPr/>
                    <a:lstStyle/>
                    <a:p>
                      <a:pPr algn="ctr"/>
                      <a:r>
                        <a:rPr lang="en-US" dirty="0" err="1"/>
                        <a:t>Pulsa</a:t>
                      </a:r>
                      <a:r>
                        <a:rPr lang="en-US" dirty="0"/>
                        <a:t> (</a:t>
                      </a:r>
                      <a:r>
                        <a:rPr lang="en-US" dirty="0" err="1"/>
                        <a:t>Ribu</a:t>
                      </a:r>
                      <a:r>
                        <a:rPr lang="en-US" dirty="0"/>
                        <a:t>)</a:t>
                      </a:r>
                      <a:endParaRPr lang="en-ID" dirty="0"/>
                    </a:p>
                  </a:txBody>
                  <a:tcPr/>
                </a:tc>
                <a:tc>
                  <a:txBody>
                    <a:bodyPr/>
                    <a:lstStyle/>
                    <a:p>
                      <a:pPr algn="ctr"/>
                      <a:r>
                        <a:rPr lang="en-US" dirty="0"/>
                        <a:t>Internet (</a:t>
                      </a:r>
                      <a:r>
                        <a:rPr lang="en-US" dirty="0" err="1"/>
                        <a:t>Ribu</a:t>
                      </a:r>
                      <a:r>
                        <a:rPr lang="en-US" dirty="0"/>
                        <a:t>)</a:t>
                      </a:r>
                      <a:endParaRPr lang="en-ID" dirty="0"/>
                    </a:p>
                  </a:txBody>
                  <a:tcPr/>
                </a:tc>
                <a:extLst>
                  <a:ext uri="{0D108BD9-81ED-4DB2-BD59-A6C34878D82A}">
                    <a16:rowId xmlns:a16="http://schemas.microsoft.com/office/drawing/2014/main" val="3025815498"/>
                  </a:ext>
                </a:extLst>
              </a:tr>
              <a:tr h="370840">
                <a:tc>
                  <a:txBody>
                    <a:bodyPr/>
                    <a:lstStyle/>
                    <a:p>
                      <a:pPr algn="ctr"/>
                      <a:r>
                        <a:rPr lang="en-US" dirty="0"/>
                        <a:t>Andi</a:t>
                      </a:r>
                      <a:endParaRPr lang="en-ID" dirty="0"/>
                    </a:p>
                  </a:txBody>
                  <a:tcPr/>
                </a:tc>
                <a:tc>
                  <a:txBody>
                    <a:bodyPr/>
                    <a:lstStyle/>
                    <a:p>
                      <a:pPr algn="ctr"/>
                      <a:r>
                        <a:rPr lang="en-US" dirty="0"/>
                        <a:t>100</a:t>
                      </a:r>
                      <a:endParaRPr lang="en-ID" dirty="0"/>
                    </a:p>
                  </a:txBody>
                  <a:tcPr/>
                </a:tc>
                <a:tc>
                  <a:txBody>
                    <a:bodyPr/>
                    <a:lstStyle/>
                    <a:p>
                      <a:pPr algn="ctr"/>
                      <a:r>
                        <a:rPr lang="en-US" dirty="0"/>
                        <a:t>200</a:t>
                      </a:r>
                      <a:endParaRPr lang="en-ID" dirty="0"/>
                    </a:p>
                  </a:txBody>
                  <a:tcPr/>
                </a:tc>
                <a:extLst>
                  <a:ext uri="{0D108BD9-81ED-4DB2-BD59-A6C34878D82A}">
                    <a16:rowId xmlns:a16="http://schemas.microsoft.com/office/drawing/2014/main" val="4047782960"/>
                  </a:ext>
                </a:extLst>
              </a:tr>
              <a:tr h="370840">
                <a:tc>
                  <a:txBody>
                    <a:bodyPr/>
                    <a:lstStyle/>
                    <a:p>
                      <a:pPr algn="ctr"/>
                      <a:r>
                        <a:rPr lang="en-US" dirty="0"/>
                        <a:t>Budi</a:t>
                      </a:r>
                      <a:endParaRPr lang="en-ID" dirty="0"/>
                    </a:p>
                  </a:txBody>
                  <a:tcPr/>
                </a:tc>
                <a:tc>
                  <a:txBody>
                    <a:bodyPr/>
                    <a:lstStyle/>
                    <a:p>
                      <a:pPr algn="ctr"/>
                      <a:r>
                        <a:rPr lang="en-US" dirty="0"/>
                        <a:t>400</a:t>
                      </a:r>
                      <a:endParaRPr lang="en-ID" dirty="0"/>
                    </a:p>
                  </a:txBody>
                  <a:tcPr/>
                </a:tc>
                <a:tc>
                  <a:txBody>
                    <a:bodyPr/>
                    <a:lstStyle/>
                    <a:p>
                      <a:pPr algn="ctr"/>
                      <a:r>
                        <a:rPr lang="en-US" dirty="0"/>
                        <a:t>600</a:t>
                      </a:r>
                      <a:endParaRPr lang="en-ID" dirty="0"/>
                    </a:p>
                  </a:txBody>
                  <a:tcPr/>
                </a:tc>
                <a:extLst>
                  <a:ext uri="{0D108BD9-81ED-4DB2-BD59-A6C34878D82A}">
                    <a16:rowId xmlns:a16="http://schemas.microsoft.com/office/drawing/2014/main" val="2259627556"/>
                  </a:ext>
                </a:extLst>
              </a:tr>
              <a:tr h="370840">
                <a:tc>
                  <a:txBody>
                    <a:bodyPr/>
                    <a:lstStyle/>
                    <a:p>
                      <a:pPr algn="ctr"/>
                      <a:r>
                        <a:rPr lang="en-US" dirty="0"/>
                        <a:t>Citra</a:t>
                      </a:r>
                      <a:endParaRPr lang="en-ID" dirty="0"/>
                    </a:p>
                  </a:txBody>
                  <a:tcPr/>
                </a:tc>
                <a:tc>
                  <a:txBody>
                    <a:bodyPr/>
                    <a:lstStyle/>
                    <a:p>
                      <a:pPr algn="ctr"/>
                      <a:r>
                        <a:rPr lang="en-US" dirty="0"/>
                        <a:t>100</a:t>
                      </a:r>
                      <a:endParaRPr lang="en-ID" dirty="0"/>
                    </a:p>
                  </a:txBody>
                  <a:tcPr/>
                </a:tc>
                <a:tc>
                  <a:txBody>
                    <a:bodyPr/>
                    <a:lstStyle/>
                    <a:p>
                      <a:pPr algn="ctr"/>
                      <a:r>
                        <a:rPr lang="en-US" dirty="0"/>
                        <a:t>100</a:t>
                      </a:r>
                      <a:endParaRPr lang="en-ID" dirty="0"/>
                    </a:p>
                  </a:txBody>
                  <a:tcPr/>
                </a:tc>
                <a:extLst>
                  <a:ext uri="{0D108BD9-81ED-4DB2-BD59-A6C34878D82A}">
                    <a16:rowId xmlns:a16="http://schemas.microsoft.com/office/drawing/2014/main" val="3313678627"/>
                  </a:ext>
                </a:extLst>
              </a:tr>
              <a:tr h="370840">
                <a:tc>
                  <a:txBody>
                    <a:bodyPr/>
                    <a:lstStyle/>
                    <a:p>
                      <a:pPr algn="ctr"/>
                      <a:r>
                        <a:rPr lang="en-US" dirty="0" err="1"/>
                        <a:t>Dedi</a:t>
                      </a:r>
                      <a:endParaRPr lang="en-ID" dirty="0"/>
                    </a:p>
                  </a:txBody>
                  <a:tcPr/>
                </a:tc>
                <a:tc>
                  <a:txBody>
                    <a:bodyPr/>
                    <a:lstStyle/>
                    <a:p>
                      <a:pPr algn="ctr"/>
                      <a:r>
                        <a:rPr lang="en-US" dirty="0"/>
                        <a:t>150</a:t>
                      </a:r>
                      <a:endParaRPr lang="en-ID" dirty="0"/>
                    </a:p>
                  </a:txBody>
                  <a:tcPr/>
                </a:tc>
                <a:tc>
                  <a:txBody>
                    <a:bodyPr/>
                    <a:lstStyle/>
                    <a:p>
                      <a:pPr algn="ctr"/>
                      <a:r>
                        <a:rPr lang="en-US" dirty="0"/>
                        <a:t>200</a:t>
                      </a:r>
                      <a:endParaRPr lang="en-ID" dirty="0"/>
                    </a:p>
                  </a:txBody>
                  <a:tcPr/>
                </a:tc>
                <a:extLst>
                  <a:ext uri="{0D108BD9-81ED-4DB2-BD59-A6C34878D82A}">
                    <a16:rowId xmlns:a16="http://schemas.microsoft.com/office/drawing/2014/main" val="1114514827"/>
                  </a:ext>
                </a:extLst>
              </a:tr>
              <a:tr h="370840">
                <a:tc>
                  <a:txBody>
                    <a:bodyPr/>
                    <a:lstStyle/>
                    <a:p>
                      <a:pPr algn="ctr"/>
                      <a:r>
                        <a:rPr lang="en-US" dirty="0"/>
                        <a:t>Evan</a:t>
                      </a:r>
                      <a:endParaRPr lang="en-ID" dirty="0"/>
                    </a:p>
                  </a:txBody>
                  <a:tcPr/>
                </a:tc>
                <a:tc>
                  <a:txBody>
                    <a:bodyPr/>
                    <a:lstStyle/>
                    <a:p>
                      <a:pPr algn="ctr"/>
                      <a:r>
                        <a:rPr lang="en-US" dirty="0"/>
                        <a:t>700</a:t>
                      </a:r>
                      <a:endParaRPr lang="en-ID" dirty="0"/>
                    </a:p>
                  </a:txBody>
                  <a:tcPr/>
                </a:tc>
                <a:tc>
                  <a:txBody>
                    <a:bodyPr/>
                    <a:lstStyle/>
                    <a:p>
                      <a:pPr algn="ctr"/>
                      <a:r>
                        <a:rPr lang="en-US" dirty="0"/>
                        <a:t>400</a:t>
                      </a:r>
                      <a:endParaRPr lang="en-ID" dirty="0"/>
                    </a:p>
                  </a:txBody>
                  <a:tcPr/>
                </a:tc>
                <a:extLst>
                  <a:ext uri="{0D108BD9-81ED-4DB2-BD59-A6C34878D82A}">
                    <a16:rowId xmlns:a16="http://schemas.microsoft.com/office/drawing/2014/main" val="2247036992"/>
                  </a:ext>
                </a:extLst>
              </a:tr>
            </a:tbl>
          </a:graphicData>
        </a:graphic>
      </p:graphicFrame>
    </p:spTree>
    <p:extLst>
      <p:ext uri="{BB962C8B-B14F-4D97-AF65-F5344CB8AC3E}">
        <p14:creationId xmlns:p14="http://schemas.microsoft.com/office/powerpoint/2010/main" val="10630541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C103A31B-DBEF-45B8-9BCB-2D5FA5F9C3E4}"/>
                  </a:ext>
                </a:extLst>
              </p:cNvPr>
              <p:cNvSpPr>
                <a:spLocks noGrp="1"/>
              </p:cNvSpPr>
              <p:nvPr>
                <p:ph idx="1"/>
              </p:nvPr>
            </p:nvSpPr>
            <p:spPr>
              <a:xfrm>
                <a:off x="628649" y="1143000"/>
                <a:ext cx="7886700" cy="5333549"/>
              </a:xfrm>
            </p:spPr>
            <p:txBody>
              <a:bodyPr>
                <a:normAutofit/>
              </a:bodyPr>
              <a:lstStyle/>
              <a:p>
                <a:r>
                  <a:rPr lang="en-US" dirty="0"/>
                  <a:t>Minkowski distance </a:t>
                </a:r>
                <a:r>
                  <a:rPr lang="en-US" dirty="0" err="1"/>
                  <a:t>adalah</a:t>
                </a:r>
                <a:r>
                  <a:rPr lang="en-US" dirty="0"/>
                  <a:t> </a:t>
                </a:r>
                <a:r>
                  <a:rPr lang="en-US" dirty="0" err="1"/>
                  <a:t>generalisasi</a:t>
                </a:r>
                <a:r>
                  <a:rPr lang="en-US" dirty="0"/>
                  <a:t> </a:t>
                </a:r>
                <a:r>
                  <a:rPr lang="en-US" dirty="0" err="1"/>
                  <a:t>dari</a:t>
                </a:r>
                <a:r>
                  <a:rPr lang="en-US" dirty="0"/>
                  <a:t> </a:t>
                </a:r>
                <a:r>
                  <a:rPr lang="en-US" dirty="0" err="1"/>
                  <a:t>euclidance</a:t>
                </a:r>
                <a:r>
                  <a:rPr lang="en-US" dirty="0"/>
                  <a:t> distance dan Manhattan distance, </a:t>
                </a:r>
                <a:r>
                  <a:rPr lang="en-US" dirty="0" err="1"/>
                  <a:t>dengan</a:t>
                </a:r>
                <a:r>
                  <a:rPr lang="en-US" dirty="0"/>
                  <a:t> formula</a:t>
                </a:r>
              </a:p>
              <a:p>
                <a:endParaRPr lang="en-US" dirty="0"/>
              </a:p>
              <a:p>
                <a:pPr marL="0" indent="0">
                  <a:buNone/>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rPr>
                        <m:t>𝑑</m:t>
                      </m:r>
                      <m:d>
                        <m:dPr>
                          <m:ctrlPr>
                            <a:rPr lang="en-US" sz="2500" b="0" i="1" smtClean="0">
                              <a:latin typeface="Cambria Math" panose="02040503050406030204" pitchFamily="18" charset="0"/>
                            </a:rPr>
                          </m:ctrlPr>
                        </m:dPr>
                        <m:e>
                          <m:r>
                            <a:rPr lang="en-US" sz="2500" b="0" i="1" smtClean="0">
                              <a:latin typeface="Cambria Math" panose="02040503050406030204" pitchFamily="18" charset="0"/>
                            </a:rPr>
                            <m:t>𝑖</m:t>
                          </m:r>
                          <m:r>
                            <a:rPr lang="en-US" sz="2500" b="0" i="1" smtClean="0">
                              <a:latin typeface="Cambria Math" panose="02040503050406030204" pitchFamily="18" charset="0"/>
                            </a:rPr>
                            <m:t>,</m:t>
                          </m:r>
                          <m:r>
                            <a:rPr lang="en-US" sz="2500" b="0" i="1" smtClean="0">
                              <a:latin typeface="Cambria Math" panose="02040503050406030204" pitchFamily="18" charset="0"/>
                            </a:rPr>
                            <m:t>𝑗</m:t>
                          </m:r>
                        </m:e>
                      </m:d>
                      <m:r>
                        <a:rPr lang="en-US" sz="2500" b="0" i="1" smtClean="0">
                          <a:latin typeface="Cambria Math" panose="02040503050406030204" pitchFamily="18" charset="0"/>
                        </a:rPr>
                        <m:t>=</m:t>
                      </m:r>
                      <m:rad>
                        <m:radPr>
                          <m:ctrlPr>
                            <a:rPr lang="en-US" sz="2500" b="0" i="1" smtClean="0">
                              <a:latin typeface="Cambria Math" panose="02040503050406030204" pitchFamily="18" charset="0"/>
                            </a:rPr>
                          </m:ctrlPr>
                        </m:radPr>
                        <m:deg>
                          <m:r>
                            <m:rPr>
                              <m:brk m:alnAt="7"/>
                            </m:rPr>
                            <a:rPr lang="en-US" sz="2500" b="0" i="1" smtClean="0">
                              <a:latin typeface="Cambria Math" panose="02040503050406030204" pitchFamily="18" charset="0"/>
                            </a:rPr>
                            <m:t>h</m:t>
                          </m:r>
                        </m:deg>
                        <m:e>
                          <m:sSup>
                            <m:sSupPr>
                              <m:ctrlPr>
                                <a:rPr lang="en-US" sz="2500" b="0" i="1" smtClean="0">
                                  <a:latin typeface="Cambria Math" panose="02040503050406030204" pitchFamily="18" charset="0"/>
                                </a:rPr>
                              </m:ctrlPr>
                            </m:sSupPr>
                            <m:e>
                              <m:d>
                                <m:dPr>
                                  <m:begChr m:val="|"/>
                                  <m:endChr m:val="|"/>
                                  <m:ctrlPr>
                                    <a:rPr lang="en-US" sz="2500" b="0" i="1" smtClean="0">
                                      <a:latin typeface="Cambria Math" panose="02040503050406030204" pitchFamily="18" charset="0"/>
                                    </a:rPr>
                                  </m:ctrlPr>
                                </m:dPr>
                                <m:e>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𝑥</m:t>
                                      </m:r>
                                    </m:e>
                                    <m:sub>
                                      <m:r>
                                        <a:rPr lang="en-US" sz="2500" b="0" i="1" smtClean="0">
                                          <a:latin typeface="Cambria Math" panose="02040503050406030204" pitchFamily="18" charset="0"/>
                                        </a:rPr>
                                        <m:t>𝑖</m:t>
                                      </m:r>
                                      <m:r>
                                        <a:rPr lang="en-US" sz="2500" b="0" i="1" smtClean="0">
                                          <a:latin typeface="Cambria Math" panose="02040503050406030204" pitchFamily="18" charset="0"/>
                                        </a:rPr>
                                        <m:t>1</m:t>
                                      </m:r>
                                    </m:sub>
                                  </m:sSub>
                                  <m:r>
                                    <a:rPr lang="en-US" sz="2500" b="0" i="1" smtClean="0">
                                      <a:latin typeface="Cambria Math" panose="02040503050406030204" pitchFamily="18" charset="0"/>
                                    </a:rPr>
                                    <m:t>−</m:t>
                                  </m:r>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𝑥</m:t>
                                      </m:r>
                                    </m:e>
                                    <m:sub>
                                      <m:r>
                                        <a:rPr lang="en-US" sz="2500" b="0" i="1" smtClean="0">
                                          <a:latin typeface="Cambria Math" panose="02040503050406030204" pitchFamily="18" charset="0"/>
                                        </a:rPr>
                                        <m:t>𝑗</m:t>
                                      </m:r>
                                      <m:r>
                                        <a:rPr lang="en-US" sz="2500" b="0" i="1" smtClean="0">
                                          <a:latin typeface="Cambria Math" panose="02040503050406030204" pitchFamily="18" charset="0"/>
                                        </a:rPr>
                                        <m:t>1</m:t>
                                      </m:r>
                                    </m:sub>
                                  </m:sSub>
                                </m:e>
                              </m:d>
                            </m:e>
                            <m:sup>
                              <m:r>
                                <a:rPr lang="en-US" sz="2500" b="0" i="1" smtClean="0">
                                  <a:latin typeface="Cambria Math" panose="02040503050406030204" pitchFamily="18" charset="0"/>
                                </a:rPr>
                                <m:t>h</m:t>
                              </m:r>
                            </m:sup>
                          </m:sSup>
                          <m:r>
                            <a:rPr lang="en-US" sz="2500" b="0" i="1" smtClean="0">
                              <a:latin typeface="Cambria Math" panose="02040503050406030204" pitchFamily="18" charset="0"/>
                            </a:rPr>
                            <m:t>+</m:t>
                          </m:r>
                          <m:sSup>
                            <m:sSupPr>
                              <m:ctrlPr>
                                <a:rPr lang="en-US" sz="2500" i="1">
                                  <a:latin typeface="Cambria Math" panose="02040503050406030204" pitchFamily="18" charset="0"/>
                                </a:rPr>
                              </m:ctrlPr>
                            </m:sSupPr>
                            <m:e>
                              <m:d>
                                <m:dPr>
                                  <m:begChr m:val="|"/>
                                  <m:endChr m:val="|"/>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𝑥</m:t>
                                      </m:r>
                                    </m:e>
                                    <m:sub>
                                      <m:r>
                                        <a:rPr lang="en-US" sz="2500" i="1">
                                          <a:latin typeface="Cambria Math" panose="02040503050406030204" pitchFamily="18" charset="0"/>
                                        </a:rPr>
                                        <m:t>𝑖</m:t>
                                      </m:r>
                                      <m:r>
                                        <a:rPr lang="en-US" sz="2500" b="0" i="1" smtClean="0">
                                          <a:latin typeface="Cambria Math" panose="02040503050406030204" pitchFamily="18" charset="0"/>
                                        </a:rPr>
                                        <m:t>2</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𝑥</m:t>
                                      </m:r>
                                    </m:e>
                                    <m:sub>
                                      <m:r>
                                        <a:rPr lang="en-US" sz="2500" i="1">
                                          <a:latin typeface="Cambria Math" panose="02040503050406030204" pitchFamily="18" charset="0"/>
                                        </a:rPr>
                                        <m:t>𝑗</m:t>
                                      </m:r>
                                      <m:r>
                                        <a:rPr lang="en-US" sz="2500" b="0" i="1" smtClean="0">
                                          <a:latin typeface="Cambria Math" panose="02040503050406030204" pitchFamily="18" charset="0"/>
                                        </a:rPr>
                                        <m:t>2</m:t>
                                      </m:r>
                                    </m:sub>
                                  </m:sSub>
                                </m:e>
                              </m:d>
                            </m:e>
                            <m:sup>
                              <m:r>
                                <a:rPr lang="en-US" sz="2500" b="0" i="1" smtClean="0">
                                  <a:latin typeface="Cambria Math" panose="02040503050406030204" pitchFamily="18" charset="0"/>
                                </a:rPr>
                                <m:t>h</m:t>
                              </m:r>
                            </m:sup>
                          </m:sSup>
                          <m:r>
                            <a:rPr lang="en-US" sz="2500" b="0" i="1" smtClean="0">
                              <a:latin typeface="Cambria Math" panose="02040503050406030204" pitchFamily="18" charset="0"/>
                            </a:rPr>
                            <m:t>+..+</m:t>
                          </m:r>
                          <m:sSup>
                            <m:sSupPr>
                              <m:ctrlPr>
                                <a:rPr lang="en-US" sz="2500" i="1">
                                  <a:latin typeface="Cambria Math" panose="02040503050406030204" pitchFamily="18" charset="0"/>
                                </a:rPr>
                              </m:ctrlPr>
                            </m:sSupPr>
                            <m:e>
                              <m:d>
                                <m:dPr>
                                  <m:begChr m:val="|"/>
                                  <m:endChr m:val="|"/>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𝑥</m:t>
                                      </m:r>
                                    </m:e>
                                    <m:sub>
                                      <m:r>
                                        <a:rPr lang="en-US" sz="2500" i="1">
                                          <a:latin typeface="Cambria Math" panose="02040503050406030204" pitchFamily="18" charset="0"/>
                                        </a:rPr>
                                        <m:t>𝑖</m:t>
                                      </m:r>
                                      <m:r>
                                        <a:rPr lang="en-US" sz="2500" b="0" i="1" smtClean="0">
                                          <a:latin typeface="Cambria Math" panose="02040503050406030204" pitchFamily="18" charset="0"/>
                                        </a:rPr>
                                        <m:t>𝑝</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𝑥</m:t>
                                      </m:r>
                                    </m:e>
                                    <m:sub>
                                      <m:r>
                                        <a:rPr lang="en-US" sz="2500" i="1">
                                          <a:latin typeface="Cambria Math" panose="02040503050406030204" pitchFamily="18" charset="0"/>
                                        </a:rPr>
                                        <m:t>𝑗</m:t>
                                      </m:r>
                                      <m:r>
                                        <a:rPr lang="en-US" sz="2500" b="0" i="1" smtClean="0">
                                          <a:latin typeface="Cambria Math" panose="02040503050406030204" pitchFamily="18" charset="0"/>
                                        </a:rPr>
                                        <m:t>𝑝</m:t>
                                      </m:r>
                                    </m:sub>
                                  </m:sSub>
                                </m:e>
                              </m:d>
                            </m:e>
                            <m:sup>
                              <m:r>
                                <a:rPr lang="en-US" sz="2500" b="0" i="1" smtClean="0">
                                  <a:latin typeface="Cambria Math" panose="02040503050406030204" pitchFamily="18" charset="0"/>
                                </a:rPr>
                                <m:t>h</m:t>
                              </m:r>
                            </m:sup>
                          </m:sSup>
                        </m:e>
                      </m:rad>
                    </m:oMath>
                  </m:oMathPara>
                </a14:m>
                <a:endParaRPr lang="en-US" sz="2500" dirty="0"/>
              </a:p>
              <a:p>
                <a:pPr marL="0" indent="0">
                  <a:buNone/>
                </a:pPr>
                <a:endParaRPr lang="en-US" sz="2500" dirty="0"/>
              </a:p>
              <a:p>
                <a:r>
                  <a:rPr lang="en-US" sz="2500" dirty="0"/>
                  <a:t>Dimana :</a:t>
                </a:r>
              </a:p>
              <a:p>
                <a:pPr lvl="1"/>
                <a:r>
                  <a:rPr lang="en-US" sz="2100" dirty="0"/>
                  <a:t>h </a:t>
                </a:r>
                <a:r>
                  <a:rPr lang="en-US" sz="2100" dirty="0" err="1"/>
                  <a:t>adalah</a:t>
                </a:r>
                <a:r>
                  <a:rPr lang="en-US" sz="2100" dirty="0"/>
                  <a:t> </a:t>
                </a:r>
                <a:r>
                  <a:rPr lang="en-US" sz="2100" dirty="0" err="1"/>
                  <a:t>bilangan</a:t>
                </a:r>
                <a:r>
                  <a:rPr lang="en-US" sz="2100" dirty="0"/>
                  <a:t> riel, </a:t>
                </a:r>
                <a:r>
                  <a:rPr lang="en-US" sz="2100" dirty="0" err="1"/>
                  <a:t>lebih</a:t>
                </a:r>
                <a:r>
                  <a:rPr lang="en-US" sz="2100" dirty="0"/>
                  <a:t> </a:t>
                </a:r>
                <a:r>
                  <a:rPr lang="en-US" sz="2100" dirty="0" err="1"/>
                  <a:t>dari</a:t>
                </a:r>
                <a:r>
                  <a:rPr lang="en-US" sz="2100" dirty="0"/>
                  <a:t> </a:t>
                </a:r>
                <a:r>
                  <a:rPr lang="en-US" sz="2100" dirty="0" err="1"/>
                  <a:t>atau</a:t>
                </a:r>
                <a:r>
                  <a:rPr lang="en-US" sz="2100" dirty="0"/>
                  <a:t> </a:t>
                </a:r>
                <a:r>
                  <a:rPr lang="en-US" sz="2100" dirty="0" err="1"/>
                  <a:t>sama</a:t>
                </a:r>
                <a:r>
                  <a:rPr lang="en-US" sz="2100" dirty="0"/>
                  <a:t> dengan1, h&gt;=1</a:t>
                </a:r>
              </a:p>
              <a:p>
                <a:pPr lvl="1"/>
                <a:r>
                  <a:rPr lang="en-US" sz="2100" dirty="0"/>
                  <a:t>Jika h=1, </a:t>
                </a:r>
                <a:r>
                  <a:rPr lang="en-US" sz="2100" dirty="0" err="1"/>
                  <a:t>maka</a:t>
                </a:r>
                <a:r>
                  <a:rPr lang="en-US" sz="2100" dirty="0"/>
                  <a:t> formula </a:t>
                </a:r>
                <a:r>
                  <a:rPr lang="en-US" sz="2100" dirty="0" err="1"/>
                  <a:t>sama</a:t>
                </a:r>
                <a:r>
                  <a:rPr lang="en-US" sz="2100" dirty="0"/>
                  <a:t> </a:t>
                </a:r>
                <a:r>
                  <a:rPr lang="en-US" sz="2100" dirty="0" err="1"/>
                  <a:t>dengan</a:t>
                </a:r>
                <a:r>
                  <a:rPr lang="en-US" sz="2100" dirty="0"/>
                  <a:t> Manhattan distance</a:t>
                </a:r>
              </a:p>
              <a:p>
                <a:pPr lvl="1"/>
                <a:r>
                  <a:rPr lang="en-US" sz="2100" dirty="0"/>
                  <a:t>Jika h=2, </a:t>
                </a:r>
                <a:r>
                  <a:rPr lang="en-US" sz="2100" dirty="0" err="1"/>
                  <a:t>maka</a:t>
                </a:r>
                <a:r>
                  <a:rPr lang="en-US" sz="2100" dirty="0"/>
                  <a:t> formula </a:t>
                </a:r>
                <a:r>
                  <a:rPr lang="en-US" sz="2100" dirty="0" err="1"/>
                  <a:t>sama</a:t>
                </a:r>
                <a:r>
                  <a:rPr lang="en-US" sz="2100" dirty="0"/>
                  <a:t> </a:t>
                </a:r>
                <a:r>
                  <a:rPr lang="en-US" sz="2100" dirty="0" err="1"/>
                  <a:t>dengan</a:t>
                </a:r>
                <a:r>
                  <a:rPr lang="en-US" sz="2100" dirty="0"/>
                  <a:t> Euclidean distance</a:t>
                </a:r>
              </a:p>
              <a:p>
                <a:pPr marL="457200" lvl="1" indent="0">
                  <a:buNone/>
                </a:pPr>
                <a:endParaRPr lang="en-US" sz="2100" dirty="0"/>
              </a:p>
              <a:p>
                <a:r>
                  <a:rPr lang="en-US" sz="2500" b="1" dirty="0" err="1">
                    <a:solidFill>
                      <a:srgbClr val="FF0000"/>
                    </a:solidFill>
                  </a:rPr>
                  <a:t>Coba</a:t>
                </a:r>
                <a:r>
                  <a:rPr lang="en-US" sz="2500" b="1" dirty="0">
                    <a:solidFill>
                      <a:srgbClr val="FF0000"/>
                    </a:solidFill>
                  </a:rPr>
                  <a:t> </a:t>
                </a:r>
                <a:r>
                  <a:rPr lang="en-US" sz="2500" b="1" dirty="0" err="1">
                    <a:solidFill>
                      <a:srgbClr val="FF0000"/>
                    </a:solidFill>
                  </a:rPr>
                  <a:t>lakukan</a:t>
                </a:r>
                <a:r>
                  <a:rPr lang="en-US" sz="2500" b="1" dirty="0">
                    <a:solidFill>
                      <a:srgbClr val="FF0000"/>
                    </a:solidFill>
                  </a:rPr>
                  <a:t> </a:t>
                </a:r>
                <a:r>
                  <a:rPr lang="en-US" sz="2500" b="1" dirty="0" err="1">
                    <a:solidFill>
                      <a:srgbClr val="FF0000"/>
                    </a:solidFill>
                  </a:rPr>
                  <a:t>perhitungan</a:t>
                </a:r>
                <a:r>
                  <a:rPr lang="en-US" sz="2500" b="1" dirty="0">
                    <a:solidFill>
                      <a:srgbClr val="FF0000"/>
                    </a:solidFill>
                  </a:rPr>
                  <a:t> </a:t>
                </a:r>
                <a:r>
                  <a:rPr lang="en-US" sz="2500" b="1" dirty="0" err="1">
                    <a:solidFill>
                      <a:srgbClr val="FF0000"/>
                    </a:solidFill>
                  </a:rPr>
                  <a:t>untuk</a:t>
                </a:r>
                <a:r>
                  <a:rPr lang="en-US" sz="2500" b="1" dirty="0">
                    <a:solidFill>
                      <a:srgbClr val="FF0000"/>
                    </a:solidFill>
                  </a:rPr>
                  <a:t> Table-4, Ketika h=1,5 </a:t>
                </a:r>
              </a:p>
            </p:txBody>
          </p:sp>
        </mc:Choice>
        <mc:Fallback xmlns="">
          <p:sp>
            <p:nvSpPr>
              <p:cNvPr id="2" name="Content Placeholder 1">
                <a:extLst>
                  <a:ext uri="{FF2B5EF4-FFF2-40B4-BE49-F238E27FC236}">
                    <a16:creationId xmlns:a16="http://schemas.microsoft.com/office/drawing/2014/main" id="{C103A31B-DBEF-45B8-9BCB-2D5FA5F9C3E4}"/>
                  </a:ext>
                </a:extLst>
              </p:cNvPr>
              <p:cNvSpPr>
                <a:spLocks noGrp="1" noRot="1" noChangeAspect="1" noMove="1" noResize="1" noEditPoints="1" noAdjustHandles="1" noChangeArrowheads="1" noChangeShapeType="1" noTextEdit="1"/>
              </p:cNvSpPr>
              <p:nvPr>
                <p:ph idx="1"/>
              </p:nvPr>
            </p:nvSpPr>
            <p:spPr>
              <a:xfrm>
                <a:off x="628649" y="1143000"/>
                <a:ext cx="7886700" cy="5333549"/>
              </a:xfrm>
              <a:blipFill>
                <a:blip r:embed="rId2"/>
                <a:stretch>
                  <a:fillRect l="-1391" t="-2059" r="-541" b="-1602"/>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DAE48847-4620-43EB-A422-7F13C7B41C4E}"/>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28</a:t>
            </a:fld>
            <a:endParaRPr lang="en-US">
              <a:solidFill>
                <a:prstClr val="black">
                  <a:tint val="75000"/>
                </a:prstClr>
              </a:solidFill>
            </a:endParaRPr>
          </a:p>
        </p:txBody>
      </p:sp>
      <p:sp>
        <p:nvSpPr>
          <p:cNvPr id="4" name="Title 3">
            <a:extLst>
              <a:ext uri="{FF2B5EF4-FFF2-40B4-BE49-F238E27FC236}">
                <a16:creationId xmlns:a16="http://schemas.microsoft.com/office/drawing/2014/main" id="{03A27728-A485-4321-9628-66503013188A}"/>
              </a:ext>
            </a:extLst>
          </p:cNvPr>
          <p:cNvSpPr>
            <a:spLocks noGrp="1"/>
          </p:cNvSpPr>
          <p:nvPr>
            <p:ph type="title"/>
          </p:nvPr>
        </p:nvSpPr>
        <p:spPr/>
        <p:txBody>
          <a:bodyPr/>
          <a:lstStyle/>
          <a:p>
            <a:r>
              <a:rPr lang="en-US" dirty="0" err="1"/>
              <a:t>Minkowski</a:t>
            </a:r>
            <a:r>
              <a:rPr lang="en-US" dirty="0"/>
              <a:t> distance</a:t>
            </a:r>
            <a:endParaRPr lang="en-ID" dirty="0"/>
          </a:p>
        </p:txBody>
      </p:sp>
    </p:spTree>
    <p:extLst>
      <p:ext uri="{BB962C8B-B14F-4D97-AF65-F5344CB8AC3E}">
        <p14:creationId xmlns:p14="http://schemas.microsoft.com/office/powerpoint/2010/main" val="16696268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9380141C-E92F-4BCB-BC01-7922DB0F1FD1}"/>
                  </a:ext>
                </a:extLst>
              </p:cNvPr>
              <p:cNvSpPr>
                <a:spLocks noGrp="1"/>
              </p:cNvSpPr>
              <p:nvPr>
                <p:ph idx="1"/>
              </p:nvPr>
            </p:nvSpPr>
            <p:spPr/>
            <p:txBody>
              <a:bodyPr>
                <a:normAutofit fontScale="85000" lnSpcReduction="20000"/>
              </a:bodyPr>
              <a:lstStyle/>
              <a:p>
                <a:r>
                  <a:rPr lang="en-US" dirty="0"/>
                  <a:t>Supremun distance </a:t>
                </a:r>
                <a:r>
                  <a:rPr lang="en-US" dirty="0" err="1"/>
                  <a:t>atau</a:t>
                </a:r>
                <a:r>
                  <a:rPr lang="en-US" dirty="0"/>
                  <a:t> Chebyshev distance </a:t>
                </a:r>
                <a:r>
                  <a:rPr lang="en-US" dirty="0" err="1"/>
                  <a:t>adalah</a:t>
                </a:r>
                <a:r>
                  <a:rPr lang="en-US" dirty="0"/>
                  <a:t> </a:t>
                </a:r>
                <a:r>
                  <a:rPr lang="en-US" dirty="0" err="1"/>
                  <a:t>generalisasi</a:t>
                </a:r>
                <a:r>
                  <a:rPr lang="en-US" dirty="0"/>
                  <a:t> </a:t>
                </a:r>
                <a:r>
                  <a:rPr lang="en-US" dirty="0" err="1"/>
                  <a:t>dari</a:t>
                </a:r>
                <a:r>
                  <a:rPr lang="en-US" dirty="0"/>
                  <a:t> </a:t>
                </a:r>
                <a:r>
                  <a:rPr lang="en-US" dirty="0" err="1"/>
                  <a:t>minkowski</a:t>
                </a:r>
                <a:r>
                  <a:rPr lang="en-US" dirty="0"/>
                  <a:t> distance </a:t>
                </a:r>
                <a:r>
                  <a:rPr lang="en-US" dirty="0" err="1"/>
                  <a:t>untuk</a:t>
                </a:r>
                <a:r>
                  <a:rPr lang="en-US" dirty="0"/>
                  <a:t> h</a:t>
                </a:r>
                <a:r>
                  <a:rPr lang="en-US" dirty="0">
                    <a:sym typeface="Wingdings" panose="05000000000000000000" pitchFamily="2" charset="2"/>
                  </a:rPr>
                  <a:t></a:t>
                </a:r>
                <a:r>
                  <a:rPr lang="en-US" dirty="0">
                    <a:latin typeface="Calibri" panose="020F0502020204030204" pitchFamily="34" charset="0"/>
                    <a:cs typeface="Calibri" panose="020F0502020204030204" pitchFamily="34" charset="0"/>
                    <a:sym typeface="Wingdings" panose="05000000000000000000" pitchFamily="2" charset="2"/>
                  </a:rPr>
                  <a:t>∞, yang </a:t>
                </a:r>
                <a:r>
                  <a:rPr lang="en-US" dirty="0" err="1">
                    <a:latin typeface="Calibri" panose="020F0502020204030204" pitchFamily="34" charset="0"/>
                    <a:cs typeface="Calibri" panose="020F0502020204030204" pitchFamily="34" charset="0"/>
                    <a:sym typeface="Wingdings" panose="05000000000000000000" pitchFamily="2" charset="2"/>
                  </a:rPr>
                  <a:t>diformulasikan</a:t>
                </a:r>
                <a:r>
                  <a:rPr lang="en-US" dirty="0">
                    <a:latin typeface="Calibri" panose="020F0502020204030204" pitchFamily="34" charset="0"/>
                    <a:cs typeface="Calibri" panose="020F0502020204030204" pitchFamily="34" charset="0"/>
                    <a:sym typeface="Wingdings" panose="05000000000000000000" pitchFamily="2" charset="2"/>
                  </a:rPr>
                  <a:t> </a:t>
                </a:r>
                <a:r>
                  <a:rPr lang="en-US" dirty="0" err="1">
                    <a:latin typeface="Calibri" panose="020F0502020204030204" pitchFamily="34" charset="0"/>
                    <a:cs typeface="Calibri" panose="020F0502020204030204" pitchFamily="34" charset="0"/>
                    <a:sym typeface="Wingdings" panose="05000000000000000000" pitchFamily="2" charset="2"/>
                  </a:rPr>
                  <a:t>sebagai</a:t>
                </a:r>
                <a:r>
                  <a:rPr lang="en-US" dirty="0">
                    <a:latin typeface="Calibri" panose="020F0502020204030204" pitchFamily="34" charset="0"/>
                    <a:cs typeface="Calibri" panose="020F0502020204030204" pitchFamily="34" charset="0"/>
                    <a:sym typeface="Wingdings" panose="05000000000000000000" pitchFamily="2" charset="2"/>
                  </a:rPr>
                  <a:t> </a:t>
                </a:r>
                <a:r>
                  <a:rPr lang="en-US" dirty="0" err="1">
                    <a:latin typeface="Calibri" panose="020F0502020204030204" pitchFamily="34" charset="0"/>
                    <a:cs typeface="Calibri" panose="020F0502020204030204" pitchFamily="34" charset="0"/>
                    <a:sym typeface="Wingdings" panose="05000000000000000000" pitchFamily="2" charset="2"/>
                  </a:rPr>
                  <a:t>berikut</a:t>
                </a:r>
                <a:endParaRPr lang="en-US" dirty="0">
                  <a:latin typeface="Calibri" panose="020F0502020204030204" pitchFamily="34" charset="0"/>
                  <a:cs typeface="Calibri" panose="020F0502020204030204" pitchFamily="34" charset="0"/>
                  <a:sym typeface="Wingdings" panose="05000000000000000000" pitchFamily="2" charset="2"/>
                </a:endParaRPr>
              </a:p>
              <a:p>
                <a:pPr marL="0" indent="0">
                  <a:buNone/>
                </a:pPr>
                <a:endParaRPr lang="en-US" dirty="0">
                  <a:latin typeface="Calibri" panose="020F0502020204030204" pitchFamily="34" charset="0"/>
                  <a:cs typeface="Calibri" panose="020F0502020204030204" pitchFamily="34" charset="0"/>
                  <a:sym typeface="Wingdings" panose="05000000000000000000" pitchFamily="2" charset="2"/>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lim</m:t>
                              </m:r>
                            </m:e>
                            <m:lim>
                              <m:r>
                                <a:rPr lang="en-US" b="0" i="1" smtClean="0">
                                  <a:latin typeface="Cambria Math" panose="02040503050406030204" pitchFamily="18" charset="0"/>
                                </a:rPr>
                                <m:t>h</m:t>
                              </m:r>
                              <m:r>
                                <a:rPr lang="en-US" b="0" i="1" smtClean="0">
                                  <a:latin typeface="Cambria Math" panose="02040503050406030204" pitchFamily="18" charset="0"/>
                                </a:rPr>
                                <m:t>→∞</m:t>
                              </m:r>
                            </m:lim>
                          </m:limLow>
                        </m:fName>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𝑓</m:t>
                                      </m:r>
                                      <m:r>
                                        <a:rPr lang="en-US" b="0" i="1" smtClean="0">
                                          <a:latin typeface="Cambria Math" panose="02040503050406030204" pitchFamily="18" charset="0"/>
                                        </a:rPr>
                                        <m:t>=1</m:t>
                                      </m:r>
                                    </m:sub>
                                    <m:sup>
                                      <m:r>
                                        <a:rPr lang="en-US" b="0" i="1" smtClean="0">
                                          <a:latin typeface="Cambria Math" panose="02040503050406030204" pitchFamily="18" charset="0"/>
                                        </a:rPr>
                                        <m:t>𝑝</m:t>
                                      </m:r>
                                    </m:sup>
                                    <m:e>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r>
                                                    <a:rPr lang="en-US" b="0" i="1" smtClean="0">
                                                      <a:latin typeface="Cambria Math" panose="02040503050406030204" pitchFamily="18" charset="0"/>
                                                    </a:rPr>
                                                    <m:t>𝑓</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r>
                                                    <a:rPr lang="en-US" b="0" i="1" smtClean="0">
                                                      <a:latin typeface="Cambria Math" panose="02040503050406030204" pitchFamily="18" charset="0"/>
                                                    </a:rPr>
                                                    <m:t>𝑓</m:t>
                                                  </m:r>
                                                </m:sub>
                                              </m:sSub>
                                            </m:e>
                                          </m:d>
                                        </m:e>
                                        <m:sup>
                                          <m:r>
                                            <a:rPr lang="en-US" b="0" i="1" smtClean="0">
                                              <a:latin typeface="Cambria Math" panose="02040503050406030204" pitchFamily="18" charset="0"/>
                                            </a:rPr>
                                            <m:t>h</m:t>
                                          </m:r>
                                        </m:sup>
                                      </m:sSup>
                                    </m:e>
                                  </m:nary>
                                </m:e>
                              </m:d>
                            </m:e>
                            <m:sup>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h</m:t>
                                  </m:r>
                                </m:den>
                              </m:f>
                            </m:sup>
                          </m:sSup>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𝑓</m:t>
                                  </m:r>
                                </m:lim>
                              </m:limLow>
                            </m:fName>
                            <m:e>
                              <m:d>
                                <m:dPr>
                                  <m:begChr m:val="|"/>
                                  <m:endChr m:val="|"/>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r>
                                        <a:rPr lang="en-US" b="0" i="1" smtClean="0">
                                          <a:latin typeface="Cambria Math" panose="02040503050406030204" pitchFamily="18" charset="0"/>
                                        </a:rPr>
                                        <m:t>𝑓</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r>
                                        <a:rPr lang="en-US" b="0" i="1" smtClean="0">
                                          <a:latin typeface="Cambria Math" panose="02040503050406030204" pitchFamily="18" charset="0"/>
                                        </a:rPr>
                                        <m:t>𝑓</m:t>
                                      </m:r>
                                    </m:sub>
                                  </m:sSub>
                                </m:e>
                              </m:d>
                            </m:e>
                          </m:func>
                        </m:e>
                      </m:func>
                    </m:oMath>
                  </m:oMathPara>
                </a14:m>
                <a:endParaRPr lang="en-ID" dirty="0"/>
              </a:p>
              <a:p>
                <a:pPr marL="0" indent="0">
                  <a:buNone/>
                </a:pPr>
                <a:endParaRPr lang="en-ID" dirty="0"/>
              </a:p>
              <a:p>
                <a:r>
                  <a:rPr lang="en-ID" dirty="0"/>
                  <a:t>Jadi, </a:t>
                </a:r>
                <a:r>
                  <a:rPr lang="en-ID" dirty="0" err="1"/>
                  <a:t>secara</a:t>
                </a:r>
                <a:r>
                  <a:rPr lang="en-ID" dirty="0"/>
                  <a:t> </a:t>
                </a:r>
                <a:r>
                  <a:rPr lang="en-ID" dirty="0" err="1"/>
                  <a:t>praktis</a:t>
                </a:r>
                <a:r>
                  <a:rPr lang="en-ID" dirty="0"/>
                  <a:t> </a:t>
                </a:r>
                <a:r>
                  <a:rPr lang="en-ID" dirty="0" err="1"/>
                  <a:t>anda</a:t>
                </a:r>
                <a:r>
                  <a:rPr lang="en-ID" dirty="0"/>
                  <a:t> </a:t>
                </a:r>
                <a:r>
                  <a:rPr lang="en-ID" dirty="0" err="1"/>
                  <a:t>hanya</a:t>
                </a:r>
                <a:r>
                  <a:rPr lang="en-ID" dirty="0"/>
                  <a:t> </a:t>
                </a:r>
                <a:r>
                  <a:rPr lang="en-ID" dirty="0" err="1"/>
                  <a:t>perlu</a:t>
                </a:r>
                <a:r>
                  <a:rPr lang="en-ID" dirty="0"/>
                  <a:t> </a:t>
                </a:r>
                <a:r>
                  <a:rPr lang="en-ID" dirty="0" err="1"/>
                  <a:t>menemukanatribute</a:t>
                </a:r>
                <a:r>
                  <a:rPr lang="en-ID" dirty="0"/>
                  <a:t> f yang </a:t>
                </a:r>
                <a:r>
                  <a:rPr lang="en-ID" dirty="0" err="1"/>
                  <a:t>memberika</a:t>
                </a:r>
                <a:r>
                  <a:rPr lang="en-ID" dirty="0"/>
                  <a:t> </a:t>
                </a:r>
                <a:r>
                  <a:rPr lang="en-ID" dirty="0" err="1"/>
                  <a:t>selisih</a:t>
                </a:r>
                <a:r>
                  <a:rPr lang="en-ID" dirty="0"/>
                  <a:t> </a:t>
                </a:r>
                <a:r>
                  <a:rPr lang="en-ID" dirty="0" err="1"/>
                  <a:t>nilai</a:t>
                </a:r>
                <a:r>
                  <a:rPr lang="en-ID" dirty="0"/>
                  <a:t> </a:t>
                </a:r>
                <a:r>
                  <a:rPr lang="en-ID" dirty="0" err="1"/>
                  <a:t>maksimum</a:t>
                </a:r>
                <a:r>
                  <a:rPr lang="en-ID" dirty="0"/>
                  <a:t> </a:t>
                </a:r>
                <a:r>
                  <a:rPr lang="en-ID" dirty="0" err="1"/>
                  <a:t>diantara</a:t>
                </a:r>
                <a:r>
                  <a:rPr lang="en-ID" dirty="0"/>
                  <a:t> </a:t>
                </a:r>
                <a:r>
                  <a:rPr lang="en-ID" dirty="0" err="1"/>
                  <a:t>kedua</a:t>
                </a:r>
                <a:r>
                  <a:rPr lang="en-ID" dirty="0"/>
                  <a:t> object.</a:t>
                </a:r>
              </a:p>
              <a:p>
                <a:r>
                  <a:rPr lang="en-ID" dirty="0" err="1"/>
                  <a:t>Misal</a:t>
                </a:r>
                <a:r>
                  <a:rPr lang="en-ID" dirty="0"/>
                  <a:t> Andi dan Budi, </a:t>
                </a:r>
                <a:r>
                  <a:rPr lang="en-ID" dirty="0" err="1"/>
                  <a:t>maka</a:t>
                </a:r>
                <a:r>
                  <a:rPr lang="en-ID" dirty="0"/>
                  <a:t> </a:t>
                </a:r>
                <a:r>
                  <a:rPr lang="en-ID" dirty="0" err="1"/>
                  <a:t>selisih</a:t>
                </a:r>
                <a:r>
                  <a:rPr lang="en-ID" dirty="0"/>
                  <a:t> </a:t>
                </a:r>
                <a:r>
                  <a:rPr lang="en-ID" dirty="0" err="1"/>
                  <a:t>nilai</a:t>
                </a:r>
                <a:r>
                  <a:rPr lang="en-ID" dirty="0"/>
                  <a:t> attribute </a:t>
                </a:r>
                <a:r>
                  <a:rPr lang="en-ID" dirty="0" err="1"/>
                  <a:t>pulsa</a:t>
                </a:r>
                <a:r>
                  <a:rPr lang="en-ID" dirty="0"/>
                  <a:t> </a:t>
                </a:r>
                <a:r>
                  <a:rPr lang="en-ID" dirty="0" err="1"/>
                  <a:t>adalah</a:t>
                </a:r>
                <a:r>
                  <a:rPr lang="en-ID" dirty="0"/>
                  <a:t> |100-400|=300, </a:t>
                </a:r>
                <a:r>
                  <a:rPr lang="en-ID" dirty="0" err="1"/>
                  <a:t>sedangkan</a:t>
                </a:r>
                <a:r>
                  <a:rPr lang="en-ID" dirty="0"/>
                  <a:t> internet |200-600|=400, </a:t>
                </a:r>
                <a:r>
                  <a:rPr lang="en-ID" dirty="0" err="1"/>
                  <a:t>jadi</a:t>
                </a:r>
                <a:r>
                  <a:rPr lang="en-ID" dirty="0"/>
                  <a:t> </a:t>
                </a:r>
                <a:r>
                  <a:rPr lang="en-ID" dirty="0" err="1"/>
                  <a:t>selisih</a:t>
                </a:r>
                <a:r>
                  <a:rPr lang="en-ID" dirty="0"/>
                  <a:t> </a:t>
                </a:r>
                <a:r>
                  <a:rPr lang="en-ID" dirty="0" err="1"/>
                  <a:t>nilai</a:t>
                </a:r>
                <a:r>
                  <a:rPr lang="en-ID" dirty="0"/>
                  <a:t> attribute </a:t>
                </a:r>
                <a:r>
                  <a:rPr lang="en-ID" dirty="0" err="1"/>
                  <a:t>terbesar</a:t>
                </a:r>
                <a:r>
                  <a:rPr lang="en-ID" dirty="0"/>
                  <a:t> </a:t>
                </a:r>
                <a:r>
                  <a:rPr lang="en-ID" dirty="0" err="1"/>
                  <a:t>adalah</a:t>
                </a:r>
                <a:r>
                  <a:rPr lang="en-ID" dirty="0"/>
                  <a:t> 400, </a:t>
                </a:r>
                <a:r>
                  <a:rPr lang="en-ID" dirty="0" err="1"/>
                  <a:t>sehingga</a:t>
                </a:r>
                <a:r>
                  <a:rPr lang="en-ID" dirty="0"/>
                  <a:t> </a:t>
                </a:r>
                <a:r>
                  <a:rPr lang="en-ID" dirty="0" err="1"/>
                  <a:t>supremun</a:t>
                </a:r>
                <a:r>
                  <a:rPr lang="en-ID" dirty="0"/>
                  <a:t> distance </a:t>
                </a:r>
                <a:r>
                  <a:rPr lang="en-ID" dirty="0" err="1"/>
                  <a:t>untuk</a:t>
                </a:r>
                <a:r>
                  <a:rPr lang="en-ID" dirty="0"/>
                  <a:t> </a:t>
                </a:r>
                <a:r>
                  <a:rPr lang="en-ID" dirty="0" err="1"/>
                  <a:t>keduanya</a:t>
                </a:r>
                <a:r>
                  <a:rPr lang="en-ID" dirty="0"/>
                  <a:t> </a:t>
                </a:r>
                <a:r>
                  <a:rPr lang="en-ID" dirty="0" err="1"/>
                  <a:t>adalah</a:t>
                </a:r>
                <a:r>
                  <a:rPr lang="en-ID" dirty="0"/>
                  <a:t> </a:t>
                </a:r>
                <a:r>
                  <a:rPr lang="en-ID" dirty="0" err="1"/>
                  <a:t>sama</a:t>
                </a:r>
                <a:endParaRPr lang="en-ID" dirty="0"/>
              </a:p>
            </p:txBody>
          </p:sp>
        </mc:Choice>
        <mc:Fallback xmlns="">
          <p:sp>
            <p:nvSpPr>
              <p:cNvPr id="2" name="Content Placeholder 1">
                <a:extLst>
                  <a:ext uri="{FF2B5EF4-FFF2-40B4-BE49-F238E27FC236}">
                    <a16:creationId xmlns:a16="http://schemas.microsoft.com/office/drawing/2014/main" id="{9380141C-E92F-4BCB-BC01-7922DB0F1FD1}"/>
                  </a:ext>
                </a:extLst>
              </p:cNvPr>
              <p:cNvSpPr>
                <a:spLocks noGrp="1" noRot="1" noChangeAspect="1" noMove="1" noResize="1" noEditPoints="1" noAdjustHandles="1" noChangeArrowheads="1" noChangeShapeType="1" noTextEdit="1"/>
              </p:cNvSpPr>
              <p:nvPr>
                <p:ph idx="1"/>
              </p:nvPr>
            </p:nvSpPr>
            <p:spPr>
              <a:blipFill>
                <a:blip r:embed="rId2"/>
                <a:stretch>
                  <a:fillRect l="-1005" t="-2632" r="-11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CE0FAA76-32F2-446A-A2A6-969A6BCD9190}"/>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29</a:t>
            </a:fld>
            <a:endParaRPr lang="en-US">
              <a:solidFill>
                <a:prstClr val="black">
                  <a:tint val="75000"/>
                </a:prstClr>
              </a:solidFill>
            </a:endParaRPr>
          </a:p>
        </p:txBody>
      </p:sp>
      <p:sp>
        <p:nvSpPr>
          <p:cNvPr id="4" name="Title 3">
            <a:extLst>
              <a:ext uri="{FF2B5EF4-FFF2-40B4-BE49-F238E27FC236}">
                <a16:creationId xmlns:a16="http://schemas.microsoft.com/office/drawing/2014/main" id="{F8F3799C-B8C1-4EA1-97ED-3AE3EC378582}"/>
              </a:ext>
            </a:extLst>
          </p:cNvPr>
          <p:cNvSpPr>
            <a:spLocks noGrp="1"/>
          </p:cNvSpPr>
          <p:nvPr>
            <p:ph type="title"/>
          </p:nvPr>
        </p:nvSpPr>
        <p:spPr/>
        <p:txBody>
          <a:bodyPr/>
          <a:lstStyle/>
          <a:p>
            <a:r>
              <a:rPr lang="en-US" dirty="0" err="1"/>
              <a:t>Supremun</a:t>
            </a:r>
            <a:r>
              <a:rPr lang="en-US" dirty="0"/>
              <a:t> distance</a:t>
            </a:r>
            <a:endParaRPr lang="en-ID" dirty="0"/>
          </a:p>
        </p:txBody>
      </p:sp>
    </p:spTree>
    <p:extLst>
      <p:ext uri="{BB962C8B-B14F-4D97-AF65-F5344CB8AC3E}">
        <p14:creationId xmlns:p14="http://schemas.microsoft.com/office/powerpoint/2010/main" val="11939306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BC2400-11B3-4EEA-A954-8A10E72230C9}"/>
              </a:ext>
            </a:extLst>
          </p:cNvPr>
          <p:cNvSpPr>
            <a:spLocks noGrp="1"/>
          </p:cNvSpPr>
          <p:nvPr>
            <p:ph idx="1"/>
          </p:nvPr>
        </p:nvSpPr>
        <p:spPr/>
        <p:txBody>
          <a:bodyPr>
            <a:normAutofit fontScale="92500" lnSpcReduction="10000"/>
          </a:bodyPr>
          <a:lstStyle/>
          <a:p>
            <a:r>
              <a:rPr lang="en-US" dirty="0"/>
              <a:t>Pada </a:t>
            </a:r>
            <a:r>
              <a:rPr lang="en-US" dirty="0" err="1"/>
              <a:t>saat</a:t>
            </a:r>
            <a:r>
              <a:rPr lang="en-US" dirty="0"/>
              <a:t> </a:t>
            </a:r>
            <a:r>
              <a:rPr lang="en-US" dirty="0" err="1"/>
              <a:t>kita</a:t>
            </a:r>
            <a:r>
              <a:rPr lang="en-US" dirty="0"/>
              <a:t> </a:t>
            </a:r>
            <a:r>
              <a:rPr lang="en-US" dirty="0" err="1"/>
              <a:t>melakukan</a:t>
            </a:r>
            <a:r>
              <a:rPr lang="en-US" dirty="0"/>
              <a:t> </a:t>
            </a:r>
            <a:r>
              <a:rPr lang="en-US" dirty="0" err="1"/>
              <a:t>visualisasi</a:t>
            </a:r>
            <a:r>
              <a:rPr lang="en-US" dirty="0"/>
              <a:t> data, </a:t>
            </a:r>
            <a:r>
              <a:rPr lang="en-US" dirty="0" err="1"/>
              <a:t>maka</a:t>
            </a:r>
            <a:r>
              <a:rPr lang="en-US" dirty="0"/>
              <a:t> </a:t>
            </a:r>
            <a:r>
              <a:rPr lang="en-US" dirty="0" err="1"/>
              <a:t>akan</a:t>
            </a:r>
            <a:r>
              <a:rPr lang="en-US" dirty="0"/>
              <a:t> </a:t>
            </a:r>
            <a:r>
              <a:rPr lang="en-US" dirty="0" err="1"/>
              <a:t>terlihat</a:t>
            </a:r>
            <a:r>
              <a:rPr lang="en-US" dirty="0"/>
              <a:t> </a:t>
            </a:r>
            <a:r>
              <a:rPr lang="en-US" dirty="0" err="1"/>
              <a:t>suatu</a:t>
            </a:r>
            <a:r>
              <a:rPr lang="en-US" dirty="0"/>
              <a:t> </a:t>
            </a:r>
            <a:r>
              <a:rPr lang="en-US" dirty="0" err="1"/>
              <a:t>kelompok</a:t>
            </a:r>
            <a:r>
              <a:rPr lang="en-US" dirty="0"/>
              <a:t> data</a:t>
            </a:r>
            <a:r>
              <a:rPr lang="en-ID" dirty="0"/>
              <a:t> </a:t>
            </a:r>
            <a:r>
              <a:rPr lang="en-ID" dirty="0" err="1"/>
              <a:t>dalam</a:t>
            </a:r>
            <a:r>
              <a:rPr lang="en-ID" dirty="0"/>
              <a:t> </a:t>
            </a:r>
            <a:r>
              <a:rPr lang="en-ID" dirty="0" err="1"/>
              <a:t>suatu</a:t>
            </a:r>
            <a:r>
              <a:rPr lang="en-ID" dirty="0"/>
              <a:t> area dan </a:t>
            </a:r>
            <a:r>
              <a:rPr lang="en-ID" dirty="0" err="1"/>
              <a:t>terpisah</a:t>
            </a:r>
            <a:r>
              <a:rPr lang="en-ID" dirty="0"/>
              <a:t> </a:t>
            </a:r>
            <a:r>
              <a:rPr lang="en-ID" dirty="0" err="1"/>
              <a:t>jauh</a:t>
            </a:r>
            <a:r>
              <a:rPr lang="en-ID" dirty="0"/>
              <a:t> </a:t>
            </a:r>
            <a:r>
              <a:rPr lang="en-ID" dirty="0" err="1"/>
              <a:t>dengan</a:t>
            </a:r>
            <a:r>
              <a:rPr lang="en-ID" dirty="0"/>
              <a:t> </a:t>
            </a:r>
            <a:r>
              <a:rPr lang="en-ID" dirty="0" err="1"/>
              <a:t>kelompok</a:t>
            </a:r>
            <a:r>
              <a:rPr lang="en-ID" dirty="0"/>
              <a:t> data </a:t>
            </a:r>
            <a:r>
              <a:rPr lang="en-ID" dirty="0" err="1"/>
              <a:t>lainnya</a:t>
            </a:r>
            <a:endParaRPr lang="en-ID" dirty="0"/>
          </a:p>
          <a:p>
            <a:r>
              <a:rPr lang="en-ID" dirty="0" err="1"/>
              <a:t>Objek-objek</a:t>
            </a:r>
            <a:r>
              <a:rPr lang="en-ID" dirty="0"/>
              <a:t> yang </a:t>
            </a:r>
            <a:r>
              <a:rPr lang="en-ID" dirty="0" err="1"/>
              <a:t>terletak</a:t>
            </a:r>
            <a:r>
              <a:rPr lang="en-ID" dirty="0"/>
              <a:t> </a:t>
            </a:r>
            <a:r>
              <a:rPr lang="en-ID" dirty="0" err="1"/>
              <a:t>dalam</a:t>
            </a:r>
            <a:r>
              <a:rPr lang="en-ID" dirty="0"/>
              <a:t> </a:t>
            </a:r>
            <a:r>
              <a:rPr lang="en-ID" dirty="0" err="1"/>
              <a:t>satu</a:t>
            </a:r>
            <a:r>
              <a:rPr lang="en-ID" dirty="0"/>
              <a:t> </a:t>
            </a:r>
            <a:r>
              <a:rPr lang="en-ID" dirty="0" err="1"/>
              <a:t>kelompok</a:t>
            </a:r>
            <a:r>
              <a:rPr lang="en-ID" dirty="0"/>
              <a:t> data </a:t>
            </a:r>
            <a:r>
              <a:rPr lang="en-ID" dirty="0" err="1"/>
              <a:t>memiliki</a:t>
            </a:r>
            <a:r>
              <a:rPr lang="en-ID" dirty="0"/>
              <a:t> </a:t>
            </a:r>
            <a:r>
              <a:rPr lang="en-ID" dirty="0" err="1"/>
              <a:t>jarak</a:t>
            </a:r>
            <a:r>
              <a:rPr lang="en-ID" dirty="0"/>
              <a:t> yang </a:t>
            </a:r>
            <a:r>
              <a:rPr lang="en-ID" dirty="0" err="1"/>
              <a:t>dekat</a:t>
            </a:r>
            <a:r>
              <a:rPr lang="en-ID" dirty="0"/>
              <a:t> </a:t>
            </a:r>
            <a:r>
              <a:rPr lang="en-ID" dirty="0" err="1"/>
              <a:t>sedangkan</a:t>
            </a:r>
            <a:r>
              <a:rPr lang="en-ID" dirty="0"/>
              <a:t> </a:t>
            </a:r>
            <a:r>
              <a:rPr lang="en-ID" dirty="0" err="1"/>
              <a:t>kelompok</a:t>
            </a:r>
            <a:r>
              <a:rPr lang="en-ID" dirty="0"/>
              <a:t> </a:t>
            </a:r>
            <a:r>
              <a:rPr lang="en-ID" dirty="0" err="1"/>
              <a:t>lainnya</a:t>
            </a:r>
            <a:r>
              <a:rPr lang="en-ID" dirty="0"/>
              <a:t> </a:t>
            </a:r>
            <a:r>
              <a:rPr lang="en-ID" dirty="0" err="1"/>
              <a:t>berada</a:t>
            </a:r>
            <a:r>
              <a:rPr lang="en-ID" dirty="0"/>
              <a:t> pada </a:t>
            </a:r>
            <a:r>
              <a:rPr lang="en-ID" dirty="0" err="1"/>
              <a:t>jarak</a:t>
            </a:r>
            <a:r>
              <a:rPr lang="en-ID" dirty="0"/>
              <a:t> yang </a:t>
            </a:r>
            <a:r>
              <a:rPr lang="en-ID" dirty="0" err="1"/>
              <a:t>jauh</a:t>
            </a:r>
            <a:endParaRPr lang="en-ID" dirty="0"/>
          </a:p>
          <a:p>
            <a:r>
              <a:rPr lang="en-ID" dirty="0" err="1"/>
              <a:t>Bagaimana</a:t>
            </a:r>
            <a:r>
              <a:rPr lang="en-ID" dirty="0"/>
              <a:t> </a:t>
            </a:r>
            <a:r>
              <a:rPr lang="en-ID" dirty="0" err="1"/>
              <a:t>cara</a:t>
            </a:r>
            <a:r>
              <a:rPr lang="en-ID" dirty="0"/>
              <a:t> </a:t>
            </a:r>
            <a:r>
              <a:rPr lang="en-ID" dirty="0" err="1"/>
              <a:t>mengukur</a:t>
            </a:r>
            <a:r>
              <a:rPr lang="en-ID" dirty="0"/>
              <a:t> </a:t>
            </a:r>
            <a:r>
              <a:rPr lang="en-ID" dirty="0" err="1"/>
              <a:t>jarak</a:t>
            </a:r>
            <a:r>
              <a:rPr lang="en-ID" dirty="0"/>
              <a:t> </a:t>
            </a:r>
            <a:r>
              <a:rPr lang="en-ID" dirty="0" err="1"/>
              <a:t>antara</a:t>
            </a:r>
            <a:r>
              <a:rPr lang="en-ID" dirty="0"/>
              <a:t> </a:t>
            </a:r>
            <a:r>
              <a:rPr lang="en-ID" dirty="0" err="1"/>
              <a:t>dua</a:t>
            </a:r>
            <a:r>
              <a:rPr lang="en-ID" dirty="0"/>
              <a:t> </a:t>
            </a:r>
            <a:r>
              <a:rPr lang="en-ID" dirty="0" err="1"/>
              <a:t>objek</a:t>
            </a:r>
            <a:r>
              <a:rPr lang="en-ID" dirty="0"/>
              <a:t> data??</a:t>
            </a:r>
          </a:p>
          <a:p>
            <a:r>
              <a:rPr lang="en-ID" dirty="0" err="1"/>
              <a:t>Pengukuran</a:t>
            </a:r>
            <a:r>
              <a:rPr lang="en-ID" dirty="0"/>
              <a:t> </a:t>
            </a:r>
            <a:r>
              <a:rPr lang="en-ID" dirty="0" err="1"/>
              <a:t>kedekatan</a:t>
            </a:r>
            <a:r>
              <a:rPr lang="en-ID" dirty="0"/>
              <a:t> </a:t>
            </a:r>
            <a:r>
              <a:rPr lang="en-ID" dirty="0" err="1"/>
              <a:t>dilakukan</a:t>
            </a:r>
            <a:r>
              <a:rPr lang="en-ID" dirty="0"/>
              <a:t> </a:t>
            </a:r>
            <a:r>
              <a:rPr lang="en-ID" dirty="0" err="1"/>
              <a:t>dengan</a:t>
            </a:r>
            <a:r>
              <a:rPr lang="en-ID" dirty="0"/>
              <a:t> </a:t>
            </a:r>
            <a:r>
              <a:rPr lang="en-ID" dirty="0" err="1"/>
              <a:t>melihat</a:t>
            </a:r>
            <a:r>
              <a:rPr lang="en-ID" dirty="0"/>
              <a:t> </a:t>
            </a:r>
            <a:r>
              <a:rPr lang="en-ID" dirty="0" err="1"/>
              <a:t>kemiripan</a:t>
            </a:r>
            <a:r>
              <a:rPr lang="en-ID" dirty="0"/>
              <a:t> </a:t>
            </a:r>
            <a:r>
              <a:rPr lang="en-ID" dirty="0" err="1"/>
              <a:t>objek</a:t>
            </a:r>
            <a:r>
              <a:rPr lang="en-ID" dirty="0"/>
              <a:t>.</a:t>
            </a:r>
          </a:p>
          <a:p>
            <a:r>
              <a:rPr lang="en-ID" dirty="0"/>
              <a:t>Jarak </a:t>
            </a:r>
            <a:r>
              <a:rPr lang="en-ID" dirty="0" err="1"/>
              <a:t>antar</a:t>
            </a:r>
            <a:r>
              <a:rPr lang="en-ID" dirty="0"/>
              <a:t> </a:t>
            </a:r>
            <a:r>
              <a:rPr lang="en-ID" dirty="0" err="1"/>
              <a:t>objek</a:t>
            </a:r>
            <a:r>
              <a:rPr lang="en-ID" dirty="0"/>
              <a:t> </a:t>
            </a:r>
            <a:r>
              <a:rPr lang="en-ID" dirty="0" err="1"/>
              <a:t>dihitung</a:t>
            </a:r>
            <a:r>
              <a:rPr lang="en-ID" dirty="0"/>
              <a:t> </a:t>
            </a:r>
            <a:r>
              <a:rPr lang="en-ID" dirty="0" err="1"/>
              <a:t>menggunakan</a:t>
            </a:r>
            <a:r>
              <a:rPr lang="en-ID" dirty="0"/>
              <a:t> </a:t>
            </a:r>
            <a:r>
              <a:rPr lang="en-ID" dirty="0" err="1"/>
              <a:t>kemiripan</a:t>
            </a:r>
            <a:r>
              <a:rPr lang="en-ID" dirty="0"/>
              <a:t> (Similarity) </a:t>
            </a:r>
            <a:r>
              <a:rPr lang="en-ID" dirty="0" err="1"/>
              <a:t>atau</a:t>
            </a:r>
            <a:r>
              <a:rPr lang="en-ID" dirty="0"/>
              <a:t> </a:t>
            </a:r>
            <a:r>
              <a:rPr lang="en-ID" dirty="0" err="1"/>
              <a:t>ketidakmiripan</a:t>
            </a:r>
            <a:r>
              <a:rPr lang="en-ID" dirty="0"/>
              <a:t> (dissimilarity)</a:t>
            </a:r>
          </a:p>
          <a:p>
            <a:r>
              <a:rPr lang="en-ID" dirty="0"/>
              <a:t>Kapan </a:t>
            </a:r>
            <a:r>
              <a:rPr lang="en-ID" dirty="0" err="1"/>
              <a:t>menggunakan</a:t>
            </a:r>
            <a:r>
              <a:rPr lang="en-ID" dirty="0"/>
              <a:t> similarity dan </a:t>
            </a:r>
            <a:r>
              <a:rPr lang="en-ID" dirty="0" err="1"/>
              <a:t>kapan</a:t>
            </a:r>
            <a:r>
              <a:rPr lang="en-ID" dirty="0"/>
              <a:t> </a:t>
            </a:r>
            <a:r>
              <a:rPr lang="en-ID" dirty="0" err="1"/>
              <a:t>menggunakan</a:t>
            </a:r>
            <a:r>
              <a:rPr lang="en-ID" dirty="0"/>
              <a:t> </a:t>
            </a:r>
            <a:r>
              <a:rPr lang="en-ID" dirty="0" err="1"/>
              <a:t>disimilaity</a:t>
            </a:r>
            <a:r>
              <a:rPr lang="en-ID" dirty="0"/>
              <a:t>?</a:t>
            </a:r>
            <a:endParaRPr lang="en-US" dirty="0"/>
          </a:p>
        </p:txBody>
      </p:sp>
      <p:sp>
        <p:nvSpPr>
          <p:cNvPr id="3" name="Slide Number Placeholder 2">
            <a:extLst>
              <a:ext uri="{FF2B5EF4-FFF2-40B4-BE49-F238E27FC236}">
                <a16:creationId xmlns:a16="http://schemas.microsoft.com/office/drawing/2014/main" id="{D4E9E51F-4D8F-48CC-A8B1-B5511A9D0594}"/>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3</a:t>
            </a:fld>
            <a:endParaRPr lang="en-US">
              <a:solidFill>
                <a:prstClr val="black">
                  <a:tint val="75000"/>
                </a:prstClr>
              </a:solidFill>
            </a:endParaRPr>
          </a:p>
        </p:txBody>
      </p:sp>
      <p:sp>
        <p:nvSpPr>
          <p:cNvPr id="4" name="Title 3">
            <a:extLst>
              <a:ext uri="{FF2B5EF4-FFF2-40B4-BE49-F238E27FC236}">
                <a16:creationId xmlns:a16="http://schemas.microsoft.com/office/drawing/2014/main" id="{E6DA64F1-3C88-4B82-BF84-E94890E509CE}"/>
              </a:ext>
            </a:extLst>
          </p:cNvPr>
          <p:cNvSpPr>
            <a:spLocks noGrp="1"/>
          </p:cNvSpPr>
          <p:nvPr>
            <p:ph type="title"/>
          </p:nvPr>
        </p:nvSpPr>
        <p:spPr/>
        <p:txBody>
          <a:bodyPr/>
          <a:lstStyle/>
          <a:p>
            <a:r>
              <a:rPr lang="en-US" dirty="0"/>
              <a:t>Jarak </a:t>
            </a:r>
            <a:r>
              <a:rPr lang="en-US" dirty="0" err="1"/>
              <a:t>Antar</a:t>
            </a:r>
            <a:r>
              <a:rPr lang="en-US" dirty="0"/>
              <a:t> </a:t>
            </a:r>
            <a:r>
              <a:rPr lang="en-US" dirty="0" err="1"/>
              <a:t>Objek</a:t>
            </a:r>
            <a:endParaRPr lang="en-ID" dirty="0"/>
          </a:p>
        </p:txBody>
      </p:sp>
    </p:spTree>
    <p:extLst>
      <p:ext uri="{BB962C8B-B14F-4D97-AF65-F5344CB8AC3E}">
        <p14:creationId xmlns:p14="http://schemas.microsoft.com/office/powerpoint/2010/main" val="6352296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BF5E60B1-F2BC-4766-A821-14E1D37787BA}"/>
                  </a:ext>
                </a:extLst>
              </p:cNvPr>
              <p:cNvSpPr>
                <a:spLocks noGrp="1"/>
              </p:cNvSpPr>
              <p:nvPr>
                <p:ph idx="1"/>
              </p:nvPr>
            </p:nvSpPr>
            <p:spPr/>
            <p:txBody>
              <a:bodyPr>
                <a:normAutofit/>
              </a:bodyPr>
              <a:lstStyle/>
              <a:p>
                <a:r>
                  <a:rPr lang="en-US" dirty="0"/>
                  <a:t>Jika </a:t>
                </a:r>
                <a:r>
                  <a:rPr lang="en-US" dirty="0" err="1"/>
                  <a:t>menggunakan</a:t>
                </a:r>
                <a:r>
                  <a:rPr lang="en-US" dirty="0"/>
                  <a:t> </a:t>
                </a:r>
                <a:r>
                  <a:rPr lang="en-US" dirty="0" err="1"/>
                  <a:t>pembobotan</a:t>
                </a:r>
                <a:r>
                  <a:rPr lang="en-US" dirty="0"/>
                  <a:t> </a:t>
                </a:r>
                <a:r>
                  <a:rPr lang="en-US" dirty="0" err="1"/>
                  <a:t>maka</a:t>
                </a:r>
                <a:r>
                  <a:rPr lang="en-US" dirty="0"/>
                  <a:t>, </a:t>
                </a:r>
                <a:r>
                  <a:rPr lang="en-US" dirty="0" err="1"/>
                  <a:t>untuk</a:t>
                </a:r>
                <a:r>
                  <a:rPr lang="en-US" dirty="0"/>
                  <a:t> </a:t>
                </a:r>
                <a:r>
                  <a:rPr lang="en-US" dirty="0" err="1"/>
                  <a:t>minkowski</a:t>
                </a:r>
                <a:r>
                  <a:rPr lang="en-US" dirty="0"/>
                  <a:t> distance </a:t>
                </a:r>
                <a:r>
                  <a:rPr lang="en-US" dirty="0" err="1"/>
                  <a:t>diformulasikan</a:t>
                </a:r>
                <a:endParaRPr lang="en-US" dirty="0"/>
              </a:p>
              <a:p>
                <a:endParaRPr lang="en-US" dirty="0"/>
              </a:p>
              <a:p>
                <a:pPr marL="0" indent="0">
                  <a:buNone/>
                </a:pPr>
                <a14:m>
                  <m:oMathPara xmlns:m="http://schemas.openxmlformats.org/officeDocument/2006/math">
                    <m:oMathParaPr>
                      <m:jc m:val="centerGroup"/>
                    </m:oMathParaPr>
                    <m:oMath xmlns:m="http://schemas.openxmlformats.org/officeDocument/2006/math">
                      <m:r>
                        <a:rPr lang="en-US" sz="2600" b="0" i="1" smtClean="0">
                          <a:latin typeface="Cambria Math" panose="02040503050406030204" pitchFamily="18" charset="0"/>
                        </a:rPr>
                        <m:t>𝑑</m:t>
                      </m:r>
                      <m:d>
                        <m:dPr>
                          <m:ctrlPr>
                            <a:rPr lang="en-US" sz="2600" b="0" i="1" smtClean="0">
                              <a:latin typeface="Cambria Math" panose="02040503050406030204" pitchFamily="18" charset="0"/>
                            </a:rPr>
                          </m:ctrlPr>
                        </m:dPr>
                        <m:e>
                          <m:r>
                            <a:rPr lang="en-US" sz="2600" b="0" i="1" smtClean="0">
                              <a:latin typeface="Cambria Math" panose="02040503050406030204" pitchFamily="18" charset="0"/>
                            </a:rPr>
                            <m:t>𝑖</m:t>
                          </m:r>
                          <m:r>
                            <a:rPr lang="en-US" sz="2600" b="0" i="1" smtClean="0">
                              <a:latin typeface="Cambria Math" panose="02040503050406030204" pitchFamily="18" charset="0"/>
                            </a:rPr>
                            <m:t>,</m:t>
                          </m:r>
                          <m:r>
                            <a:rPr lang="en-US" sz="2600" b="0" i="1" smtClean="0">
                              <a:latin typeface="Cambria Math" panose="02040503050406030204" pitchFamily="18" charset="0"/>
                            </a:rPr>
                            <m:t>𝑗</m:t>
                          </m:r>
                        </m:e>
                      </m:d>
                      <m:r>
                        <a:rPr lang="en-US" sz="2600" b="0" i="1" smtClean="0">
                          <a:latin typeface="Cambria Math" panose="02040503050406030204" pitchFamily="18" charset="0"/>
                        </a:rPr>
                        <m:t>=</m:t>
                      </m:r>
                      <m:rad>
                        <m:radPr>
                          <m:ctrlPr>
                            <a:rPr lang="en-US" sz="2600" b="0" i="1" smtClean="0">
                              <a:latin typeface="Cambria Math" panose="02040503050406030204" pitchFamily="18" charset="0"/>
                            </a:rPr>
                          </m:ctrlPr>
                        </m:radPr>
                        <m:deg>
                          <m:r>
                            <m:rPr>
                              <m:brk m:alnAt="7"/>
                            </m:rPr>
                            <a:rPr lang="en-US" sz="2600" b="0" i="1" smtClean="0">
                              <a:latin typeface="Cambria Math" panose="02040503050406030204" pitchFamily="18" charset="0"/>
                            </a:rPr>
                            <m:t>h</m:t>
                          </m:r>
                        </m:deg>
                        <m:e>
                          <m:sSup>
                            <m:sSupPr>
                              <m:ctrlPr>
                                <a:rPr lang="en-US" sz="2600" b="0" i="1" smtClean="0">
                                  <a:latin typeface="Cambria Math" panose="02040503050406030204" pitchFamily="18" charset="0"/>
                                </a:rPr>
                              </m:ctrlPr>
                            </m:sSupPr>
                            <m:e>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𝑤</m:t>
                                  </m:r>
                                </m:e>
                                <m:sub>
                                  <m:r>
                                    <a:rPr lang="en-US" sz="2600" b="0" i="1" smtClean="0">
                                      <a:latin typeface="Cambria Math" panose="02040503050406030204" pitchFamily="18" charset="0"/>
                                    </a:rPr>
                                    <m:t>1</m:t>
                                  </m:r>
                                </m:sub>
                              </m:sSub>
                              <m:d>
                                <m:dPr>
                                  <m:begChr m:val="|"/>
                                  <m:endChr m:val="|"/>
                                  <m:ctrlPr>
                                    <a:rPr lang="en-US" sz="2600" b="0" i="1" smtClean="0">
                                      <a:latin typeface="Cambria Math" panose="02040503050406030204" pitchFamily="18" charset="0"/>
                                    </a:rPr>
                                  </m:ctrlPr>
                                </m:dPr>
                                <m:e>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𝑥</m:t>
                                      </m:r>
                                    </m:e>
                                    <m:sub>
                                      <m:r>
                                        <a:rPr lang="en-US" sz="2600" b="0" i="1" smtClean="0">
                                          <a:latin typeface="Cambria Math" panose="02040503050406030204" pitchFamily="18" charset="0"/>
                                        </a:rPr>
                                        <m:t>𝑖</m:t>
                                      </m:r>
                                      <m:r>
                                        <a:rPr lang="en-US" sz="2600" b="0" i="1" smtClean="0">
                                          <a:latin typeface="Cambria Math" panose="02040503050406030204" pitchFamily="18" charset="0"/>
                                        </a:rPr>
                                        <m:t>1</m:t>
                                      </m:r>
                                    </m:sub>
                                  </m:sSub>
                                  <m:r>
                                    <a:rPr lang="en-US" sz="2600" b="0" i="1" smtClean="0">
                                      <a:latin typeface="Cambria Math" panose="02040503050406030204" pitchFamily="18" charset="0"/>
                                    </a:rPr>
                                    <m:t>−</m:t>
                                  </m:r>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𝑥</m:t>
                                      </m:r>
                                    </m:e>
                                    <m:sub>
                                      <m:r>
                                        <a:rPr lang="en-US" sz="2600" b="0" i="1" smtClean="0">
                                          <a:latin typeface="Cambria Math" panose="02040503050406030204" pitchFamily="18" charset="0"/>
                                        </a:rPr>
                                        <m:t>𝑗</m:t>
                                      </m:r>
                                      <m:r>
                                        <a:rPr lang="en-US" sz="2600" b="0" i="1" smtClean="0">
                                          <a:latin typeface="Cambria Math" panose="02040503050406030204" pitchFamily="18" charset="0"/>
                                        </a:rPr>
                                        <m:t>1</m:t>
                                      </m:r>
                                    </m:sub>
                                  </m:sSub>
                                </m:e>
                              </m:d>
                            </m:e>
                            <m:sup>
                              <m:r>
                                <a:rPr lang="en-US" sz="2600" b="0" i="1" smtClean="0">
                                  <a:latin typeface="Cambria Math" panose="02040503050406030204" pitchFamily="18" charset="0"/>
                                </a:rPr>
                                <m:t>h</m:t>
                              </m:r>
                            </m:sup>
                          </m:sSup>
                          <m:r>
                            <a:rPr lang="en-US" sz="2600" b="0" i="1" smtClean="0">
                              <a:latin typeface="Cambria Math" panose="02040503050406030204" pitchFamily="18" charset="0"/>
                            </a:rPr>
                            <m:t>+</m:t>
                          </m:r>
                          <m:sSup>
                            <m:sSupPr>
                              <m:ctrlPr>
                                <a:rPr lang="en-US" sz="2600" i="1">
                                  <a:latin typeface="Cambria Math" panose="02040503050406030204" pitchFamily="18" charset="0"/>
                                </a:rPr>
                              </m:ctrlPr>
                            </m:sSupPr>
                            <m:e>
                              <m:sSub>
                                <m:sSubPr>
                                  <m:ctrlPr>
                                    <a:rPr lang="en-US" sz="2600" i="1">
                                      <a:latin typeface="Cambria Math" panose="02040503050406030204" pitchFamily="18" charset="0"/>
                                    </a:rPr>
                                  </m:ctrlPr>
                                </m:sSubPr>
                                <m:e>
                                  <m:r>
                                    <a:rPr lang="en-US" sz="2600" i="1">
                                      <a:latin typeface="Cambria Math" panose="02040503050406030204" pitchFamily="18" charset="0"/>
                                    </a:rPr>
                                    <m:t>𝑤</m:t>
                                  </m:r>
                                </m:e>
                                <m:sub>
                                  <m:r>
                                    <a:rPr lang="en-US" sz="2600" b="0" i="1" smtClean="0">
                                      <a:latin typeface="Cambria Math" panose="02040503050406030204" pitchFamily="18" charset="0"/>
                                    </a:rPr>
                                    <m:t>2</m:t>
                                  </m:r>
                                </m:sub>
                              </m:sSub>
                              <m:d>
                                <m:dPr>
                                  <m:begChr m:val="|"/>
                                  <m:endChr m:val="|"/>
                                  <m:ctrlPr>
                                    <a:rPr lang="en-US" sz="2600" i="1">
                                      <a:latin typeface="Cambria Math" panose="02040503050406030204" pitchFamily="18" charset="0"/>
                                    </a:rPr>
                                  </m:ctrlPr>
                                </m:dPr>
                                <m:e>
                                  <m:sSub>
                                    <m:sSubPr>
                                      <m:ctrlPr>
                                        <a:rPr lang="en-US" sz="2600" i="1">
                                          <a:latin typeface="Cambria Math" panose="02040503050406030204" pitchFamily="18" charset="0"/>
                                        </a:rPr>
                                      </m:ctrlPr>
                                    </m:sSubPr>
                                    <m:e>
                                      <m:r>
                                        <a:rPr lang="en-US" sz="2600" i="1">
                                          <a:latin typeface="Cambria Math" panose="02040503050406030204" pitchFamily="18" charset="0"/>
                                        </a:rPr>
                                        <m:t>𝑥</m:t>
                                      </m:r>
                                    </m:e>
                                    <m:sub>
                                      <m:r>
                                        <a:rPr lang="en-US" sz="2600" i="1">
                                          <a:latin typeface="Cambria Math" panose="02040503050406030204" pitchFamily="18" charset="0"/>
                                        </a:rPr>
                                        <m:t>𝑖</m:t>
                                      </m:r>
                                      <m:r>
                                        <a:rPr lang="en-US" sz="2600" b="0" i="1" smtClean="0">
                                          <a:latin typeface="Cambria Math" panose="02040503050406030204" pitchFamily="18" charset="0"/>
                                        </a:rPr>
                                        <m:t>2</m:t>
                                      </m:r>
                                    </m:sub>
                                  </m:sSub>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𝑥</m:t>
                                      </m:r>
                                    </m:e>
                                    <m:sub>
                                      <m:r>
                                        <a:rPr lang="en-US" sz="2600" i="1">
                                          <a:latin typeface="Cambria Math" panose="02040503050406030204" pitchFamily="18" charset="0"/>
                                        </a:rPr>
                                        <m:t>𝑗</m:t>
                                      </m:r>
                                      <m:r>
                                        <a:rPr lang="en-US" sz="2600" b="0" i="1" smtClean="0">
                                          <a:latin typeface="Cambria Math" panose="02040503050406030204" pitchFamily="18" charset="0"/>
                                        </a:rPr>
                                        <m:t>2</m:t>
                                      </m:r>
                                    </m:sub>
                                  </m:sSub>
                                </m:e>
                              </m:d>
                            </m:e>
                            <m:sup>
                              <m:r>
                                <a:rPr lang="en-US" sz="2600" b="0" i="1" smtClean="0">
                                  <a:latin typeface="Cambria Math" panose="02040503050406030204" pitchFamily="18" charset="0"/>
                                </a:rPr>
                                <m:t>h</m:t>
                              </m:r>
                            </m:sup>
                          </m:sSup>
                          <m:r>
                            <a:rPr lang="en-US" sz="2600" b="0" i="1" smtClean="0">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𝑤</m:t>
                              </m:r>
                            </m:e>
                            <m:sub>
                              <m:r>
                                <a:rPr lang="en-US" sz="2600" b="0" i="1" smtClean="0">
                                  <a:latin typeface="Cambria Math" panose="02040503050406030204" pitchFamily="18" charset="0"/>
                                </a:rPr>
                                <m:t>𝑝</m:t>
                              </m:r>
                            </m:sub>
                          </m:sSub>
                          <m:sSup>
                            <m:sSupPr>
                              <m:ctrlPr>
                                <a:rPr lang="en-US" sz="2600" i="1">
                                  <a:latin typeface="Cambria Math" panose="02040503050406030204" pitchFamily="18" charset="0"/>
                                </a:rPr>
                              </m:ctrlPr>
                            </m:sSupPr>
                            <m:e>
                              <m:d>
                                <m:dPr>
                                  <m:begChr m:val="|"/>
                                  <m:endChr m:val="|"/>
                                  <m:ctrlPr>
                                    <a:rPr lang="en-US" sz="2600" i="1">
                                      <a:latin typeface="Cambria Math" panose="02040503050406030204" pitchFamily="18" charset="0"/>
                                    </a:rPr>
                                  </m:ctrlPr>
                                </m:dPr>
                                <m:e>
                                  <m:sSub>
                                    <m:sSubPr>
                                      <m:ctrlPr>
                                        <a:rPr lang="en-US" sz="2600" i="1">
                                          <a:latin typeface="Cambria Math" panose="02040503050406030204" pitchFamily="18" charset="0"/>
                                        </a:rPr>
                                      </m:ctrlPr>
                                    </m:sSubPr>
                                    <m:e>
                                      <m:r>
                                        <a:rPr lang="en-US" sz="2600" i="1">
                                          <a:latin typeface="Cambria Math" panose="02040503050406030204" pitchFamily="18" charset="0"/>
                                        </a:rPr>
                                        <m:t>𝑥</m:t>
                                      </m:r>
                                    </m:e>
                                    <m:sub>
                                      <m:r>
                                        <a:rPr lang="en-US" sz="2600" i="1">
                                          <a:latin typeface="Cambria Math" panose="02040503050406030204" pitchFamily="18" charset="0"/>
                                        </a:rPr>
                                        <m:t>𝑖</m:t>
                                      </m:r>
                                      <m:r>
                                        <a:rPr lang="en-US" sz="2600" b="0" i="1" smtClean="0">
                                          <a:latin typeface="Cambria Math" panose="02040503050406030204" pitchFamily="18" charset="0"/>
                                        </a:rPr>
                                        <m:t>𝑝</m:t>
                                      </m:r>
                                    </m:sub>
                                  </m:sSub>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𝑥</m:t>
                                      </m:r>
                                    </m:e>
                                    <m:sub>
                                      <m:r>
                                        <a:rPr lang="en-US" sz="2600" i="1">
                                          <a:latin typeface="Cambria Math" panose="02040503050406030204" pitchFamily="18" charset="0"/>
                                        </a:rPr>
                                        <m:t>𝑗</m:t>
                                      </m:r>
                                      <m:r>
                                        <a:rPr lang="en-US" sz="2600" b="0" i="1" smtClean="0">
                                          <a:latin typeface="Cambria Math" panose="02040503050406030204" pitchFamily="18" charset="0"/>
                                        </a:rPr>
                                        <m:t>𝑝</m:t>
                                      </m:r>
                                    </m:sub>
                                  </m:sSub>
                                </m:e>
                              </m:d>
                            </m:e>
                            <m:sup>
                              <m:r>
                                <a:rPr lang="en-US" sz="2600" b="0" i="1" smtClean="0">
                                  <a:latin typeface="Cambria Math" panose="02040503050406030204" pitchFamily="18" charset="0"/>
                                </a:rPr>
                                <m:t>h</m:t>
                              </m:r>
                            </m:sup>
                          </m:sSup>
                        </m:e>
                      </m:rad>
                    </m:oMath>
                  </m:oMathPara>
                </a14:m>
                <a:endParaRPr lang="en-ID" sz="2600" dirty="0"/>
              </a:p>
            </p:txBody>
          </p:sp>
        </mc:Choice>
        <mc:Fallback xmlns="">
          <p:sp>
            <p:nvSpPr>
              <p:cNvPr id="2" name="Content Placeholder 1">
                <a:extLst>
                  <a:ext uri="{FF2B5EF4-FFF2-40B4-BE49-F238E27FC236}">
                    <a16:creationId xmlns:a16="http://schemas.microsoft.com/office/drawing/2014/main" id="{BF5E60B1-F2BC-4766-A821-14E1D37787BA}"/>
                  </a:ext>
                </a:extLst>
              </p:cNvPr>
              <p:cNvSpPr>
                <a:spLocks noGrp="1" noRot="1" noChangeAspect="1" noMove="1" noResize="1" noEditPoints="1" noAdjustHandles="1" noChangeArrowheads="1" noChangeShapeType="1" noTextEdit="1"/>
              </p:cNvSpPr>
              <p:nvPr>
                <p:ph idx="1"/>
              </p:nvPr>
            </p:nvSpPr>
            <p:spPr>
              <a:blipFill>
                <a:blip r:embed="rId2"/>
                <a:stretch>
                  <a:fillRect l="-1391" t="-2059"/>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DDB4E6ED-873F-4221-9A25-4B9677F183FE}"/>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30</a:t>
            </a:fld>
            <a:endParaRPr lang="en-US">
              <a:solidFill>
                <a:prstClr val="black">
                  <a:tint val="75000"/>
                </a:prstClr>
              </a:solidFill>
            </a:endParaRPr>
          </a:p>
        </p:txBody>
      </p:sp>
      <p:sp>
        <p:nvSpPr>
          <p:cNvPr id="4" name="Title 3">
            <a:extLst>
              <a:ext uri="{FF2B5EF4-FFF2-40B4-BE49-F238E27FC236}">
                <a16:creationId xmlns:a16="http://schemas.microsoft.com/office/drawing/2014/main" id="{B161B1BB-5337-40B0-A609-ACCE5AAC5CBD}"/>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12044271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6058E7-51B2-48A3-9FE8-AD42FCCE168F}"/>
              </a:ext>
            </a:extLst>
          </p:cNvPr>
          <p:cNvSpPr>
            <a:spLocks noGrp="1"/>
          </p:cNvSpPr>
          <p:nvPr>
            <p:ph idx="1"/>
          </p:nvPr>
        </p:nvSpPr>
        <p:spPr/>
        <p:txBody>
          <a:bodyPr/>
          <a:lstStyle/>
          <a:p>
            <a:r>
              <a:rPr lang="en-US" b="1" dirty="0">
                <a:solidFill>
                  <a:srgbClr val="FF0000"/>
                </a:solidFill>
              </a:rPr>
              <a:t>Jarak </a:t>
            </a:r>
            <a:r>
              <a:rPr lang="en-US" b="1" dirty="0" err="1">
                <a:solidFill>
                  <a:srgbClr val="FF0000"/>
                </a:solidFill>
              </a:rPr>
              <a:t>antar</a:t>
            </a:r>
            <a:r>
              <a:rPr lang="en-US" b="1" dirty="0">
                <a:solidFill>
                  <a:srgbClr val="FF0000"/>
                </a:solidFill>
              </a:rPr>
              <a:t> </a:t>
            </a:r>
            <a:r>
              <a:rPr lang="en-US" b="1" dirty="0" err="1">
                <a:solidFill>
                  <a:srgbClr val="FF0000"/>
                </a:solidFill>
              </a:rPr>
              <a:t>atribute</a:t>
            </a:r>
            <a:r>
              <a:rPr lang="en-US" b="1" dirty="0">
                <a:solidFill>
                  <a:srgbClr val="FF0000"/>
                </a:solidFill>
              </a:rPr>
              <a:t> Ordinal</a:t>
            </a:r>
          </a:p>
          <a:p>
            <a:r>
              <a:rPr lang="en-US" b="1" dirty="0">
                <a:solidFill>
                  <a:srgbClr val="FF0000"/>
                </a:solidFill>
              </a:rPr>
              <a:t>Jarak </a:t>
            </a:r>
            <a:r>
              <a:rPr lang="en-US" b="1" dirty="0" err="1">
                <a:solidFill>
                  <a:srgbClr val="FF0000"/>
                </a:solidFill>
              </a:rPr>
              <a:t>untuk</a:t>
            </a:r>
            <a:r>
              <a:rPr lang="en-US" b="1" dirty="0">
                <a:solidFill>
                  <a:srgbClr val="FF0000"/>
                </a:solidFill>
              </a:rPr>
              <a:t> </a:t>
            </a:r>
            <a:r>
              <a:rPr lang="en-US" b="1" dirty="0" err="1">
                <a:solidFill>
                  <a:srgbClr val="FF0000"/>
                </a:solidFill>
              </a:rPr>
              <a:t>atribute</a:t>
            </a:r>
            <a:r>
              <a:rPr lang="en-US" b="1" dirty="0">
                <a:solidFill>
                  <a:srgbClr val="FF0000"/>
                </a:solidFill>
              </a:rPr>
              <a:t> </a:t>
            </a:r>
            <a:r>
              <a:rPr lang="en-US" b="1" dirty="0" err="1">
                <a:solidFill>
                  <a:srgbClr val="FF0000"/>
                </a:solidFill>
              </a:rPr>
              <a:t>compuran</a:t>
            </a:r>
            <a:endParaRPr lang="en-ID" b="1" dirty="0">
              <a:solidFill>
                <a:srgbClr val="FF0000"/>
              </a:solidFill>
            </a:endParaRPr>
          </a:p>
        </p:txBody>
      </p:sp>
      <p:sp>
        <p:nvSpPr>
          <p:cNvPr id="3" name="Slide Number Placeholder 2">
            <a:extLst>
              <a:ext uri="{FF2B5EF4-FFF2-40B4-BE49-F238E27FC236}">
                <a16:creationId xmlns:a16="http://schemas.microsoft.com/office/drawing/2014/main" id="{6DFAE9FD-25FB-47EE-A429-55C62698A903}"/>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31</a:t>
            </a:fld>
            <a:endParaRPr lang="en-US">
              <a:solidFill>
                <a:prstClr val="black">
                  <a:tint val="75000"/>
                </a:prstClr>
              </a:solidFill>
            </a:endParaRPr>
          </a:p>
        </p:txBody>
      </p:sp>
      <p:sp>
        <p:nvSpPr>
          <p:cNvPr id="4" name="Title 3">
            <a:extLst>
              <a:ext uri="{FF2B5EF4-FFF2-40B4-BE49-F238E27FC236}">
                <a16:creationId xmlns:a16="http://schemas.microsoft.com/office/drawing/2014/main" id="{E080B843-DE8F-42EE-B642-CFC4E8530D6A}"/>
              </a:ext>
            </a:extLst>
          </p:cNvPr>
          <p:cNvSpPr>
            <a:spLocks noGrp="1"/>
          </p:cNvSpPr>
          <p:nvPr>
            <p:ph type="title"/>
          </p:nvPr>
        </p:nvSpPr>
        <p:spPr/>
        <p:txBody>
          <a:bodyPr/>
          <a:lstStyle/>
          <a:p>
            <a:r>
              <a:rPr lang="en-US" dirty="0" err="1"/>
              <a:t>Diskusikan</a:t>
            </a:r>
            <a:endParaRPr lang="en-ID" dirty="0"/>
          </a:p>
        </p:txBody>
      </p:sp>
    </p:spTree>
    <p:extLst>
      <p:ext uri="{BB962C8B-B14F-4D97-AF65-F5344CB8AC3E}">
        <p14:creationId xmlns:p14="http://schemas.microsoft.com/office/powerpoint/2010/main" val="10111518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BA683-8AF1-49CE-8957-94C7450A0257}"/>
              </a:ext>
            </a:extLst>
          </p:cNvPr>
          <p:cNvSpPr>
            <a:spLocks noGrp="1"/>
          </p:cNvSpPr>
          <p:nvPr>
            <p:ph idx="1"/>
          </p:nvPr>
        </p:nvSpPr>
        <p:spPr/>
        <p:txBody>
          <a:bodyPr/>
          <a:lstStyle/>
          <a:p>
            <a:r>
              <a:rPr lang="en-US" dirty="0"/>
              <a:t>Cosine similarity </a:t>
            </a:r>
            <a:r>
              <a:rPr lang="en-US" dirty="0" err="1"/>
              <a:t>adlah</a:t>
            </a:r>
            <a:r>
              <a:rPr lang="en-US" dirty="0"/>
              <a:t> </a:t>
            </a:r>
            <a:r>
              <a:rPr lang="en-US" dirty="0" err="1"/>
              <a:t>ukuran</a:t>
            </a:r>
            <a:r>
              <a:rPr lang="en-US" dirty="0"/>
              <a:t> </a:t>
            </a:r>
            <a:r>
              <a:rPr lang="en-US" dirty="0" err="1"/>
              <a:t>jarak</a:t>
            </a:r>
            <a:r>
              <a:rPr lang="en-US" dirty="0"/>
              <a:t> </a:t>
            </a:r>
            <a:r>
              <a:rPr lang="en-US" dirty="0" err="1"/>
              <a:t>ynag</a:t>
            </a:r>
            <a:r>
              <a:rPr lang="en-US" dirty="0"/>
              <a:t> </a:t>
            </a:r>
            <a:r>
              <a:rPr lang="en-US" dirty="0" err="1"/>
              <a:t>digunakan</a:t>
            </a:r>
            <a:r>
              <a:rPr lang="en-US" dirty="0"/>
              <a:t> </a:t>
            </a:r>
            <a:r>
              <a:rPr lang="en-US" dirty="0" err="1"/>
              <a:t>untuk</a:t>
            </a:r>
            <a:r>
              <a:rPr lang="en-US" dirty="0"/>
              <a:t> data yang </a:t>
            </a:r>
            <a:r>
              <a:rPr lang="en-US" dirty="0" err="1"/>
              <a:t>berupa</a:t>
            </a:r>
            <a:r>
              <a:rPr lang="en-US" dirty="0"/>
              <a:t> vector </a:t>
            </a:r>
            <a:r>
              <a:rPr lang="en-US" dirty="0" err="1"/>
              <a:t>dokumen</a:t>
            </a:r>
            <a:endParaRPr lang="en-US" dirty="0"/>
          </a:p>
          <a:p>
            <a:r>
              <a:rPr lang="en-US" dirty="0" err="1"/>
              <a:t>Vektor</a:t>
            </a:r>
            <a:r>
              <a:rPr lang="en-US" dirty="0"/>
              <a:t> </a:t>
            </a:r>
            <a:r>
              <a:rPr lang="en-US" dirty="0" err="1"/>
              <a:t>dokumen</a:t>
            </a:r>
            <a:r>
              <a:rPr lang="en-US" dirty="0" err="1">
                <a:sym typeface="Wingdings" panose="05000000000000000000" pitchFamily="2" charset="2"/>
              </a:rPr>
              <a:t>sebuah</a:t>
            </a:r>
            <a:r>
              <a:rPr lang="en-US" dirty="0">
                <a:sym typeface="Wingdings" panose="05000000000000000000" pitchFamily="2" charset="2"/>
              </a:rPr>
              <a:t> </a:t>
            </a:r>
            <a:r>
              <a:rPr lang="en-US" dirty="0" err="1">
                <a:sym typeface="Wingdings" panose="05000000000000000000" pitchFamily="2" charset="2"/>
              </a:rPr>
              <a:t>dokumen</a:t>
            </a:r>
            <a:r>
              <a:rPr lang="en-US" dirty="0">
                <a:sym typeface="Wingdings" panose="05000000000000000000" pitchFamily="2" charset="2"/>
              </a:rPr>
              <a:t> </a:t>
            </a:r>
            <a:r>
              <a:rPr lang="en-US" dirty="0" err="1">
                <a:sym typeface="Wingdings" panose="05000000000000000000" pitchFamily="2" charset="2"/>
              </a:rPr>
              <a:t>bisa</a:t>
            </a:r>
            <a:r>
              <a:rPr lang="en-US" dirty="0">
                <a:sym typeface="Wingdings" panose="05000000000000000000" pitchFamily="2" charset="2"/>
              </a:rPr>
              <a:t> </a:t>
            </a:r>
            <a:r>
              <a:rPr lang="en-US" dirty="0" err="1">
                <a:sym typeface="Wingdings" panose="05000000000000000000" pitchFamily="2" charset="2"/>
              </a:rPr>
              <a:t>dipandang</a:t>
            </a:r>
            <a:r>
              <a:rPr lang="en-US" dirty="0">
                <a:sym typeface="Wingdings" panose="05000000000000000000" pitchFamily="2" charset="2"/>
              </a:rPr>
              <a:t> </a:t>
            </a:r>
            <a:r>
              <a:rPr lang="en-US" dirty="0" err="1">
                <a:sym typeface="Wingdings" panose="05000000000000000000" pitchFamily="2" charset="2"/>
              </a:rPr>
              <a:t>sebagai</a:t>
            </a:r>
            <a:r>
              <a:rPr lang="en-US" dirty="0">
                <a:sym typeface="Wingdings" panose="05000000000000000000" pitchFamily="2" charset="2"/>
              </a:rPr>
              <a:t> </a:t>
            </a:r>
            <a:r>
              <a:rPr lang="en-US" dirty="0" err="1">
                <a:sym typeface="Wingdings" panose="05000000000000000000" pitchFamily="2" charset="2"/>
              </a:rPr>
              <a:t>sebuah</a:t>
            </a:r>
            <a:r>
              <a:rPr lang="en-US" dirty="0">
                <a:sym typeface="Wingdings" panose="05000000000000000000" pitchFamily="2" charset="2"/>
              </a:rPr>
              <a:t> data yang </a:t>
            </a:r>
            <a:r>
              <a:rPr lang="en-US" dirty="0" err="1">
                <a:sym typeface="Wingdings" panose="05000000000000000000" pitchFamily="2" charset="2"/>
              </a:rPr>
              <a:t>berisi</a:t>
            </a:r>
            <a:r>
              <a:rPr lang="en-US" dirty="0">
                <a:sym typeface="Wingdings" panose="05000000000000000000" pitchFamily="2" charset="2"/>
              </a:rPr>
              <a:t> </a:t>
            </a:r>
            <a:r>
              <a:rPr lang="en-US" dirty="0" err="1">
                <a:sym typeface="Wingdings" panose="05000000000000000000" pitchFamily="2" charset="2"/>
              </a:rPr>
              <a:t>ratusan</a:t>
            </a:r>
            <a:r>
              <a:rPr lang="en-US" dirty="0">
                <a:sym typeface="Wingdings" panose="05000000000000000000" pitchFamily="2" charset="2"/>
              </a:rPr>
              <a:t> </a:t>
            </a:r>
            <a:r>
              <a:rPr lang="en-US" dirty="0" err="1">
                <a:sym typeface="Wingdings" panose="05000000000000000000" pitchFamily="2" charset="2"/>
              </a:rPr>
              <a:t>atau</a:t>
            </a:r>
            <a:r>
              <a:rPr lang="en-US" dirty="0">
                <a:sym typeface="Wingdings" panose="05000000000000000000" pitchFamily="2" charset="2"/>
              </a:rPr>
              <a:t> </a:t>
            </a:r>
            <a:r>
              <a:rPr lang="en-US" dirty="0" err="1">
                <a:sym typeface="Wingdings" panose="05000000000000000000" pitchFamily="2" charset="2"/>
              </a:rPr>
              <a:t>ribuan</a:t>
            </a:r>
            <a:r>
              <a:rPr lang="en-US" dirty="0">
                <a:sym typeface="Wingdings" panose="05000000000000000000" pitchFamily="2" charset="2"/>
              </a:rPr>
              <a:t> </a:t>
            </a:r>
            <a:r>
              <a:rPr lang="en-US" dirty="0" err="1">
                <a:sym typeface="Wingdings" panose="05000000000000000000" pitchFamily="2" charset="2"/>
              </a:rPr>
              <a:t>atribute</a:t>
            </a:r>
            <a:r>
              <a:rPr lang="en-US" dirty="0">
                <a:sym typeface="Wingdings" panose="05000000000000000000" pitchFamily="2" charset="2"/>
              </a:rPr>
              <a:t>.</a:t>
            </a:r>
          </a:p>
          <a:p>
            <a:r>
              <a:rPr lang="en-US" dirty="0" err="1">
                <a:sym typeface="Wingdings" panose="05000000000000000000" pitchFamily="2" charset="2"/>
              </a:rPr>
              <a:t>Setiap</a:t>
            </a:r>
            <a:r>
              <a:rPr lang="en-US" dirty="0">
                <a:sym typeface="Wingdings" panose="05000000000000000000" pitchFamily="2" charset="2"/>
              </a:rPr>
              <a:t> </a:t>
            </a:r>
            <a:r>
              <a:rPr lang="en-US" dirty="0" err="1">
                <a:sym typeface="Wingdings" panose="05000000000000000000" pitchFamily="2" charset="2"/>
              </a:rPr>
              <a:t>atribute</a:t>
            </a:r>
            <a:r>
              <a:rPr lang="en-US" dirty="0">
                <a:sym typeface="Wingdings" panose="05000000000000000000" pitchFamily="2" charset="2"/>
              </a:rPr>
              <a:t> </a:t>
            </a:r>
            <a:r>
              <a:rPr lang="en-US" dirty="0" err="1">
                <a:sym typeface="Wingdings" panose="05000000000000000000" pitchFamily="2" charset="2"/>
              </a:rPr>
              <a:t>menyatakan</a:t>
            </a:r>
            <a:r>
              <a:rPr lang="en-US" dirty="0">
                <a:sym typeface="Wingdings" panose="05000000000000000000" pitchFamily="2" charset="2"/>
              </a:rPr>
              <a:t> </a:t>
            </a:r>
            <a:r>
              <a:rPr lang="en-US" dirty="0" err="1">
                <a:sym typeface="Wingdings" panose="05000000000000000000" pitchFamily="2" charset="2"/>
              </a:rPr>
              <a:t>sebuah</a:t>
            </a:r>
            <a:r>
              <a:rPr lang="en-US" dirty="0">
                <a:sym typeface="Wingdings" panose="05000000000000000000" pitchFamily="2" charset="2"/>
              </a:rPr>
              <a:t> term </a:t>
            </a:r>
            <a:r>
              <a:rPr lang="en-US" dirty="0" err="1">
                <a:sym typeface="Wingdings" panose="05000000000000000000" pitchFamily="2" charset="2"/>
              </a:rPr>
              <a:t>atau</a:t>
            </a:r>
            <a:r>
              <a:rPr lang="en-US" dirty="0">
                <a:sym typeface="Wingdings" panose="05000000000000000000" pitchFamily="2" charset="2"/>
              </a:rPr>
              <a:t> </a:t>
            </a:r>
            <a:r>
              <a:rPr lang="en-US" dirty="0" err="1">
                <a:sym typeface="Wingdings" panose="05000000000000000000" pitchFamily="2" charset="2"/>
              </a:rPr>
              <a:t>istilah</a:t>
            </a:r>
            <a:r>
              <a:rPr lang="en-US" dirty="0">
                <a:sym typeface="Wingdings" panose="05000000000000000000" pitchFamily="2" charset="2"/>
              </a:rPr>
              <a:t> (kata) yang </a:t>
            </a:r>
            <a:r>
              <a:rPr lang="en-US" dirty="0" err="1">
                <a:sym typeface="Wingdings" panose="05000000000000000000" pitchFamily="2" charset="2"/>
              </a:rPr>
              <a:t>nilainya</a:t>
            </a:r>
            <a:r>
              <a:rPr lang="en-US" dirty="0">
                <a:sym typeface="Wingdings" panose="05000000000000000000" pitchFamily="2" charset="2"/>
              </a:rPr>
              <a:t> </a:t>
            </a:r>
            <a:r>
              <a:rPr lang="en-US" dirty="0" err="1">
                <a:sym typeface="Wingdings" panose="05000000000000000000" pitchFamily="2" charset="2"/>
              </a:rPr>
              <a:t>berup</a:t>
            </a:r>
            <a:r>
              <a:rPr lang="en-US" dirty="0">
                <a:sym typeface="Wingdings" panose="05000000000000000000" pitchFamily="2" charset="2"/>
              </a:rPr>
              <a:t> </a:t>
            </a:r>
            <a:r>
              <a:rPr lang="en-US" dirty="0" err="1">
                <a:sym typeface="Wingdings" panose="05000000000000000000" pitchFamily="2" charset="2"/>
              </a:rPr>
              <a:t>frekuensi</a:t>
            </a:r>
            <a:r>
              <a:rPr lang="en-US" dirty="0">
                <a:sym typeface="Wingdings" panose="05000000000000000000" pitchFamily="2" charset="2"/>
              </a:rPr>
              <a:t> </a:t>
            </a:r>
            <a:r>
              <a:rPr lang="en-US" dirty="0" err="1">
                <a:sym typeface="Wingdings" panose="05000000000000000000" pitchFamily="2" charset="2"/>
              </a:rPr>
              <a:t>kemunculan</a:t>
            </a:r>
            <a:r>
              <a:rPr lang="en-US" dirty="0">
                <a:sym typeface="Wingdings" panose="05000000000000000000" pitchFamily="2" charset="2"/>
              </a:rPr>
              <a:t> kata </a:t>
            </a:r>
            <a:r>
              <a:rPr lang="en-US" dirty="0" err="1">
                <a:sym typeface="Wingdings" panose="05000000000000000000" pitchFamily="2" charset="2"/>
              </a:rPr>
              <a:t>dalam</a:t>
            </a:r>
            <a:r>
              <a:rPr lang="en-US" dirty="0">
                <a:sym typeface="Wingdings" panose="05000000000000000000" pitchFamily="2" charset="2"/>
              </a:rPr>
              <a:t> </a:t>
            </a:r>
            <a:r>
              <a:rPr lang="en-US" dirty="0" err="1">
                <a:sym typeface="Wingdings" panose="05000000000000000000" pitchFamily="2" charset="2"/>
              </a:rPr>
              <a:t>sebuah</a:t>
            </a:r>
            <a:r>
              <a:rPr lang="en-US" dirty="0">
                <a:sym typeface="Wingdings" panose="05000000000000000000" pitchFamily="2" charset="2"/>
              </a:rPr>
              <a:t> </a:t>
            </a:r>
            <a:r>
              <a:rPr lang="en-US" dirty="0" err="1">
                <a:sym typeface="Wingdings" panose="05000000000000000000" pitchFamily="2" charset="2"/>
              </a:rPr>
              <a:t>dokumen</a:t>
            </a:r>
            <a:r>
              <a:rPr lang="en-US" dirty="0">
                <a:sym typeface="Wingdings" panose="05000000000000000000" pitchFamily="2" charset="2"/>
              </a:rPr>
              <a:t>.</a:t>
            </a:r>
          </a:p>
          <a:p>
            <a:r>
              <a:rPr lang="en-US" dirty="0" err="1">
                <a:sym typeface="Wingdings" panose="05000000000000000000" pitchFamily="2" charset="2"/>
              </a:rPr>
              <a:t>Contoh</a:t>
            </a:r>
            <a:r>
              <a:rPr lang="en-US" dirty="0">
                <a:sym typeface="Wingdings" panose="05000000000000000000" pitchFamily="2" charset="2"/>
              </a:rPr>
              <a:t> : Table-5, </a:t>
            </a:r>
            <a:r>
              <a:rPr lang="en-US" dirty="0" err="1">
                <a:sym typeface="Wingdings" panose="05000000000000000000" pitchFamily="2" charset="2"/>
              </a:rPr>
              <a:t>terdapat</a:t>
            </a:r>
            <a:r>
              <a:rPr lang="en-US" dirty="0">
                <a:sym typeface="Wingdings" panose="05000000000000000000" pitchFamily="2" charset="2"/>
              </a:rPr>
              <a:t> 10 </a:t>
            </a:r>
            <a:r>
              <a:rPr lang="en-US" dirty="0" err="1">
                <a:sym typeface="Wingdings" panose="05000000000000000000" pitchFamily="2" charset="2"/>
              </a:rPr>
              <a:t>atribute</a:t>
            </a:r>
            <a:r>
              <a:rPr lang="en-US" dirty="0">
                <a:sym typeface="Wingdings" panose="05000000000000000000" pitchFamily="2" charset="2"/>
              </a:rPr>
              <a:t> (kata), pada </a:t>
            </a:r>
            <a:r>
              <a:rPr lang="en-US" dirty="0" err="1">
                <a:sym typeface="Wingdings" panose="05000000000000000000" pitchFamily="2" charset="2"/>
              </a:rPr>
              <a:t>dokumen</a:t>
            </a:r>
            <a:r>
              <a:rPr lang="en-US" dirty="0">
                <a:sym typeface="Wingdings" panose="05000000000000000000" pitchFamily="2" charset="2"/>
              </a:rPr>
              <a:t> 1 kata agama </a:t>
            </a:r>
            <a:r>
              <a:rPr lang="en-US" dirty="0" err="1">
                <a:sym typeface="Wingdings" panose="05000000000000000000" pitchFamily="2" charset="2"/>
              </a:rPr>
              <a:t>muncul</a:t>
            </a:r>
            <a:r>
              <a:rPr lang="en-US" dirty="0">
                <a:sym typeface="Wingdings" panose="05000000000000000000" pitchFamily="2" charset="2"/>
              </a:rPr>
              <a:t> 3x dan kata </a:t>
            </a:r>
            <a:r>
              <a:rPr lang="en-US" dirty="0" err="1">
                <a:sym typeface="Wingdings" panose="05000000000000000000" pitchFamily="2" charset="2"/>
              </a:rPr>
              <a:t>aksi</a:t>
            </a:r>
            <a:r>
              <a:rPr lang="en-US" dirty="0">
                <a:sym typeface="Wingdings" panose="05000000000000000000" pitchFamily="2" charset="2"/>
              </a:rPr>
              <a:t> </a:t>
            </a:r>
            <a:r>
              <a:rPr lang="en-US" dirty="0" err="1">
                <a:sym typeface="Wingdings" panose="05000000000000000000" pitchFamily="2" charset="2"/>
              </a:rPr>
              <a:t>muncul</a:t>
            </a:r>
            <a:r>
              <a:rPr lang="en-US" dirty="0">
                <a:sym typeface="Wingdings" panose="05000000000000000000" pitchFamily="2" charset="2"/>
              </a:rPr>
              <a:t> 4x </a:t>
            </a:r>
            <a:r>
              <a:rPr lang="en-US" dirty="0" err="1">
                <a:sym typeface="Wingdings" panose="05000000000000000000" pitchFamily="2" charset="2"/>
              </a:rPr>
              <a:t>dst</a:t>
            </a:r>
            <a:r>
              <a:rPr lang="en-US" dirty="0">
                <a:sym typeface="Wingdings" panose="05000000000000000000" pitchFamily="2" charset="2"/>
              </a:rPr>
              <a:t>.</a:t>
            </a:r>
            <a:endParaRPr lang="en-ID" dirty="0"/>
          </a:p>
        </p:txBody>
      </p:sp>
      <p:sp>
        <p:nvSpPr>
          <p:cNvPr id="3" name="Slide Number Placeholder 2">
            <a:extLst>
              <a:ext uri="{FF2B5EF4-FFF2-40B4-BE49-F238E27FC236}">
                <a16:creationId xmlns:a16="http://schemas.microsoft.com/office/drawing/2014/main" id="{2DCE0612-C0D3-4D9B-9194-A63B8BE3D337}"/>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32</a:t>
            </a:fld>
            <a:endParaRPr lang="en-US">
              <a:solidFill>
                <a:prstClr val="black">
                  <a:tint val="75000"/>
                </a:prstClr>
              </a:solidFill>
            </a:endParaRPr>
          </a:p>
        </p:txBody>
      </p:sp>
      <p:sp>
        <p:nvSpPr>
          <p:cNvPr id="4" name="Title 3">
            <a:extLst>
              <a:ext uri="{FF2B5EF4-FFF2-40B4-BE49-F238E27FC236}">
                <a16:creationId xmlns:a16="http://schemas.microsoft.com/office/drawing/2014/main" id="{25C093BA-A1A6-4F81-B9B1-07592572DA42}"/>
              </a:ext>
            </a:extLst>
          </p:cNvPr>
          <p:cNvSpPr>
            <a:spLocks noGrp="1"/>
          </p:cNvSpPr>
          <p:nvPr>
            <p:ph type="title"/>
          </p:nvPr>
        </p:nvSpPr>
        <p:spPr/>
        <p:txBody>
          <a:bodyPr/>
          <a:lstStyle/>
          <a:p>
            <a:r>
              <a:rPr lang="en-US" dirty="0"/>
              <a:t>Cosine Similarity</a:t>
            </a:r>
            <a:endParaRPr lang="en-ID" dirty="0"/>
          </a:p>
        </p:txBody>
      </p:sp>
    </p:spTree>
    <p:extLst>
      <p:ext uri="{BB962C8B-B14F-4D97-AF65-F5344CB8AC3E}">
        <p14:creationId xmlns:p14="http://schemas.microsoft.com/office/powerpoint/2010/main" val="9106897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BC9CBFE4-C4B5-4175-86D8-53E5A95340B5}"/>
                  </a:ext>
                </a:extLst>
              </p:cNvPr>
              <p:cNvSpPr>
                <a:spLocks noGrp="1"/>
              </p:cNvSpPr>
              <p:nvPr>
                <p:ph idx="1"/>
              </p:nvPr>
            </p:nvSpPr>
            <p:spPr>
              <a:xfrm>
                <a:off x="628650" y="990600"/>
                <a:ext cx="7886700" cy="5485949"/>
              </a:xfrm>
            </p:spPr>
            <p:txBody>
              <a:bodyPr>
                <a:normAutofit fontScale="85000" lnSpcReduction="20000"/>
              </a:bodyPr>
              <a:lstStyle/>
              <a:p>
                <a:r>
                  <a:rPr lang="en-US" dirty="0"/>
                  <a:t>Contoh : Table-5</a:t>
                </a:r>
              </a:p>
              <a:p>
                <a:endParaRPr lang="en-US" dirty="0"/>
              </a:p>
              <a:p>
                <a:endParaRPr lang="en-US" dirty="0"/>
              </a:p>
              <a:p>
                <a:endParaRPr lang="en-US" dirty="0"/>
              </a:p>
              <a:p>
                <a:endParaRPr lang="en-US" dirty="0"/>
              </a:p>
              <a:p>
                <a:endParaRPr lang="en-US" dirty="0"/>
              </a:p>
              <a:p>
                <a:endParaRPr lang="en-US" dirty="0"/>
              </a:p>
              <a:p>
                <a14:m>
                  <m:oMath xmlns:m="http://schemas.openxmlformats.org/officeDocument/2006/math">
                    <m:r>
                      <a:rPr lang="en-US" b="0" i="1" smtClean="0">
                        <a:latin typeface="Cambria Math" panose="02040503050406030204" pitchFamily="18" charset="0"/>
                      </a:rPr>
                      <m:t>𝑠𝑖𝑚</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𝑇</m:t>
                            </m:r>
                          </m:sup>
                        </m:sSup>
                      </m:num>
                      <m:den>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𝑥</m:t>
                            </m:r>
                          </m:e>
                        </m:d>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𝑦</m:t>
                            </m:r>
                          </m:e>
                        </m:d>
                      </m:den>
                    </m:f>
                  </m:oMath>
                </a14:m>
                <a:endParaRPr lang="en-US" dirty="0"/>
              </a:p>
              <a:p>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e>
                          <m:sup>
                            <m:r>
                              <a:rPr lang="en-US" i="1">
                                <a:latin typeface="Cambria Math" panose="02040503050406030204" pitchFamily="18" charset="0"/>
                              </a:rPr>
                              <m:t>2</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𝑝</m:t>
                                </m:r>
                              </m:sub>
                            </m:sSub>
                          </m:e>
                          <m:sup>
                            <m:r>
                              <a:rPr lang="en-US" i="1">
                                <a:latin typeface="Cambria Math" panose="02040503050406030204" pitchFamily="18" charset="0"/>
                              </a:rPr>
                              <m:t>2</m:t>
                            </m:r>
                          </m:sup>
                        </m:sSup>
                      </m:e>
                    </m:rad>
                  </m:oMath>
                </a14:m>
                <a:endParaRPr lang="en-US" dirty="0"/>
              </a:p>
              <a:p>
                <a:r>
                  <a:rPr lang="en-US" dirty="0"/>
                  <a:t>Sim(</a:t>
                </a:r>
                <a:r>
                  <a:rPr lang="en-US" dirty="0" err="1"/>
                  <a:t>x,y</a:t>
                </a:r>
                <a:r>
                  <a:rPr lang="en-US" dirty="0"/>
                  <a:t>)=0, </a:t>
                </a:r>
                <a:r>
                  <a:rPr lang="en-US" dirty="0" err="1"/>
                  <a:t>berarti</a:t>
                </a:r>
                <a:r>
                  <a:rPr lang="en-US" dirty="0"/>
                  <a:t> </a:t>
                </a:r>
                <a:r>
                  <a:rPr lang="en-US" dirty="0" err="1"/>
                  <a:t>tidak</a:t>
                </a:r>
                <a:r>
                  <a:rPr lang="en-US" dirty="0"/>
                  <a:t> </a:t>
                </a:r>
                <a:r>
                  <a:rPr lang="en-US" dirty="0" err="1"/>
                  <a:t>memiliki</a:t>
                </a:r>
                <a:r>
                  <a:rPr lang="en-US" dirty="0"/>
                  <a:t> </a:t>
                </a:r>
                <a:r>
                  <a:rPr lang="en-US" dirty="0" err="1"/>
                  <a:t>kesamaan</a:t>
                </a:r>
                <a:endParaRPr lang="en-US" dirty="0"/>
              </a:p>
              <a:p>
                <a:r>
                  <a:rPr lang="en-US" dirty="0"/>
                  <a:t>Sim(</a:t>
                </a:r>
                <a:r>
                  <a:rPr lang="en-US" dirty="0" err="1"/>
                  <a:t>x,y</a:t>
                </a:r>
                <a:r>
                  <a:rPr lang="en-US" dirty="0"/>
                  <a:t>)=1, </a:t>
                </a:r>
                <a:r>
                  <a:rPr lang="en-US" dirty="0" err="1"/>
                  <a:t>berarti</a:t>
                </a:r>
                <a:r>
                  <a:rPr lang="en-US" dirty="0"/>
                  <a:t> </a:t>
                </a:r>
                <a:r>
                  <a:rPr lang="en-US" dirty="0" err="1"/>
                  <a:t>sama</a:t>
                </a:r>
                <a:r>
                  <a:rPr lang="en-US" dirty="0"/>
                  <a:t> </a:t>
                </a:r>
                <a:r>
                  <a:rPr lang="en-US" dirty="0" err="1"/>
                  <a:t>persis</a:t>
                </a:r>
                <a:endParaRPr lang="en-US" dirty="0"/>
              </a:p>
              <a:p>
                <a:r>
                  <a:rPr lang="en-US" b="1" dirty="0" err="1">
                    <a:solidFill>
                      <a:srgbClr val="FF0000"/>
                    </a:solidFill>
                  </a:rPr>
                  <a:t>Hitung</a:t>
                </a:r>
                <a:r>
                  <a:rPr lang="en-US" b="1" dirty="0">
                    <a:solidFill>
                      <a:srgbClr val="FF0000"/>
                    </a:solidFill>
                  </a:rPr>
                  <a:t> cosine similarity </a:t>
                </a:r>
                <a:r>
                  <a:rPr lang="en-US" b="1" dirty="0" err="1">
                    <a:solidFill>
                      <a:srgbClr val="FF0000"/>
                    </a:solidFill>
                  </a:rPr>
                  <a:t>dokumen</a:t>
                </a:r>
                <a:r>
                  <a:rPr lang="en-US" b="1" dirty="0">
                    <a:solidFill>
                      <a:srgbClr val="FF0000"/>
                    </a:solidFill>
                  </a:rPr>
                  <a:t> dok-1 dan dok-2</a:t>
                </a:r>
              </a:p>
              <a:p>
                <a:endParaRPr lang="en-ID" dirty="0"/>
              </a:p>
            </p:txBody>
          </p:sp>
        </mc:Choice>
        <mc:Fallback xmlns="">
          <p:sp>
            <p:nvSpPr>
              <p:cNvPr id="2" name="Content Placeholder 1">
                <a:extLst>
                  <a:ext uri="{FF2B5EF4-FFF2-40B4-BE49-F238E27FC236}">
                    <a16:creationId xmlns:a16="http://schemas.microsoft.com/office/drawing/2014/main" id="{BC9CBFE4-C4B5-4175-86D8-53E5A95340B5}"/>
                  </a:ext>
                </a:extLst>
              </p:cNvPr>
              <p:cNvSpPr>
                <a:spLocks noGrp="1" noRot="1" noChangeAspect="1" noMove="1" noResize="1" noEditPoints="1" noAdjustHandles="1" noChangeArrowheads="1" noChangeShapeType="1" noTextEdit="1"/>
              </p:cNvSpPr>
              <p:nvPr>
                <p:ph idx="1"/>
              </p:nvPr>
            </p:nvSpPr>
            <p:spPr>
              <a:xfrm>
                <a:off x="628650" y="990600"/>
                <a:ext cx="7886700" cy="5485949"/>
              </a:xfrm>
              <a:blipFill>
                <a:blip r:embed="rId2"/>
                <a:stretch>
                  <a:fillRect l="-1005" t="-2558"/>
                </a:stretch>
              </a:blipFill>
            </p:spPr>
            <p:txBody>
              <a:bodyPr/>
              <a:lstStyle/>
              <a:p>
                <a:r>
                  <a:rPr lang="en-ID">
                    <a:noFill/>
                  </a:rPr>
                  <a:t> </a:t>
                </a:r>
              </a:p>
            </p:txBody>
          </p:sp>
        </mc:Fallback>
      </mc:AlternateContent>
      <p:sp>
        <p:nvSpPr>
          <p:cNvPr id="3" name="Slide Number Placeholder 2">
            <a:extLst>
              <a:ext uri="{FF2B5EF4-FFF2-40B4-BE49-F238E27FC236}">
                <a16:creationId xmlns:a16="http://schemas.microsoft.com/office/drawing/2014/main" id="{C94A9BA9-DCE1-49B8-A855-5ECE577CCBC9}"/>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33</a:t>
            </a:fld>
            <a:endParaRPr lang="en-US">
              <a:solidFill>
                <a:prstClr val="black">
                  <a:tint val="75000"/>
                </a:prstClr>
              </a:solidFill>
            </a:endParaRPr>
          </a:p>
        </p:txBody>
      </p:sp>
      <p:sp>
        <p:nvSpPr>
          <p:cNvPr id="4" name="Title 3">
            <a:extLst>
              <a:ext uri="{FF2B5EF4-FFF2-40B4-BE49-F238E27FC236}">
                <a16:creationId xmlns:a16="http://schemas.microsoft.com/office/drawing/2014/main" id="{57ABC2D7-8D9A-4666-9302-D4655C08348B}"/>
              </a:ext>
            </a:extLst>
          </p:cNvPr>
          <p:cNvSpPr>
            <a:spLocks noGrp="1"/>
          </p:cNvSpPr>
          <p:nvPr>
            <p:ph type="title"/>
          </p:nvPr>
        </p:nvSpPr>
        <p:spPr/>
        <p:txBody>
          <a:bodyPr/>
          <a:lstStyle/>
          <a:p>
            <a:endParaRPr lang="en-ID"/>
          </a:p>
        </p:txBody>
      </p:sp>
      <p:graphicFrame>
        <p:nvGraphicFramePr>
          <p:cNvPr id="5" name="Table 5">
            <a:extLst>
              <a:ext uri="{FF2B5EF4-FFF2-40B4-BE49-F238E27FC236}">
                <a16:creationId xmlns:a16="http://schemas.microsoft.com/office/drawing/2014/main" id="{6523C514-1B66-4E9C-B876-0938EA04C8C5}"/>
              </a:ext>
            </a:extLst>
          </p:cNvPr>
          <p:cNvGraphicFramePr>
            <a:graphicFrameLocks noGrp="1"/>
          </p:cNvGraphicFramePr>
          <p:nvPr>
            <p:extLst>
              <p:ext uri="{D42A27DB-BD31-4B8C-83A1-F6EECF244321}">
                <p14:modId xmlns:p14="http://schemas.microsoft.com/office/powerpoint/2010/main" val="3014789901"/>
              </p:ext>
            </p:extLst>
          </p:nvPr>
        </p:nvGraphicFramePr>
        <p:xfrm>
          <a:off x="90058" y="1295400"/>
          <a:ext cx="9053942" cy="2396455"/>
        </p:xfrm>
        <a:graphic>
          <a:graphicData uri="http://schemas.openxmlformats.org/drawingml/2006/table">
            <a:tbl>
              <a:tblPr firstRow="1" bandRow="1">
                <a:tableStyleId>{5C22544A-7EE6-4342-B048-85BDC9FD1C3A}</a:tableStyleId>
              </a:tblPr>
              <a:tblGrid>
                <a:gridCol w="905394">
                  <a:extLst>
                    <a:ext uri="{9D8B030D-6E8A-4147-A177-3AD203B41FA5}">
                      <a16:colId xmlns:a16="http://schemas.microsoft.com/office/drawing/2014/main" val="482988601"/>
                    </a:ext>
                  </a:extLst>
                </a:gridCol>
                <a:gridCol w="905394">
                  <a:extLst>
                    <a:ext uri="{9D8B030D-6E8A-4147-A177-3AD203B41FA5}">
                      <a16:colId xmlns:a16="http://schemas.microsoft.com/office/drawing/2014/main" val="4025869351"/>
                    </a:ext>
                  </a:extLst>
                </a:gridCol>
                <a:gridCol w="905394">
                  <a:extLst>
                    <a:ext uri="{9D8B030D-6E8A-4147-A177-3AD203B41FA5}">
                      <a16:colId xmlns:a16="http://schemas.microsoft.com/office/drawing/2014/main" val="3370369313"/>
                    </a:ext>
                  </a:extLst>
                </a:gridCol>
                <a:gridCol w="792221">
                  <a:extLst>
                    <a:ext uri="{9D8B030D-6E8A-4147-A177-3AD203B41FA5}">
                      <a16:colId xmlns:a16="http://schemas.microsoft.com/office/drawing/2014/main" val="3981102188"/>
                    </a:ext>
                  </a:extLst>
                </a:gridCol>
                <a:gridCol w="1018569">
                  <a:extLst>
                    <a:ext uri="{9D8B030D-6E8A-4147-A177-3AD203B41FA5}">
                      <a16:colId xmlns:a16="http://schemas.microsoft.com/office/drawing/2014/main" val="3227077177"/>
                    </a:ext>
                  </a:extLst>
                </a:gridCol>
                <a:gridCol w="905394">
                  <a:extLst>
                    <a:ext uri="{9D8B030D-6E8A-4147-A177-3AD203B41FA5}">
                      <a16:colId xmlns:a16="http://schemas.microsoft.com/office/drawing/2014/main" val="1093272737"/>
                    </a:ext>
                  </a:extLst>
                </a:gridCol>
                <a:gridCol w="905394">
                  <a:extLst>
                    <a:ext uri="{9D8B030D-6E8A-4147-A177-3AD203B41FA5}">
                      <a16:colId xmlns:a16="http://schemas.microsoft.com/office/drawing/2014/main" val="1813636608"/>
                    </a:ext>
                  </a:extLst>
                </a:gridCol>
                <a:gridCol w="905394">
                  <a:extLst>
                    <a:ext uri="{9D8B030D-6E8A-4147-A177-3AD203B41FA5}">
                      <a16:colId xmlns:a16="http://schemas.microsoft.com/office/drawing/2014/main" val="3254320018"/>
                    </a:ext>
                  </a:extLst>
                </a:gridCol>
                <a:gridCol w="905394">
                  <a:extLst>
                    <a:ext uri="{9D8B030D-6E8A-4147-A177-3AD203B41FA5}">
                      <a16:colId xmlns:a16="http://schemas.microsoft.com/office/drawing/2014/main" val="3842549064"/>
                    </a:ext>
                  </a:extLst>
                </a:gridCol>
                <a:gridCol w="905394">
                  <a:extLst>
                    <a:ext uri="{9D8B030D-6E8A-4147-A177-3AD203B41FA5}">
                      <a16:colId xmlns:a16="http://schemas.microsoft.com/office/drawing/2014/main" val="1008244545"/>
                    </a:ext>
                  </a:extLst>
                </a:gridCol>
              </a:tblGrid>
              <a:tr h="457200">
                <a:tc>
                  <a:txBody>
                    <a:bodyPr/>
                    <a:lstStyle/>
                    <a:p>
                      <a:r>
                        <a:rPr lang="en-US" sz="1400" dirty="0" err="1"/>
                        <a:t>Dokumen</a:t>
                      </a:r>
                      <a:endParaRPr lang="en-ID" sz="1400" dirty="0"/>
                    </a:p>
                  </a:txBody>
                  <a:tcPr/>
                </a:tc>
                <a:tc>
                  <a:txBody>
                    <a:bodyPr/>
                    <a:lstStyle/>
                    <a:p>
                      <a:r>
                        <a:rPr lang="en-US" sz="1400" dirty="0"/>
                        <a:t>Agama</a:t>
                      </a:r>
                      <a:endParaRPr lang="en-ID" sz="1400" dirty="0"/>
                    </a:p>
                  </a:txBody>
                  <a:tcPr/>
                </a:tc>
                <a:tc>
                  <a:txBody>
                    <a:bodyPr/>
                    <a:lstStyle/>
                    <a:p>
                      <a:r>
                        <a:rPr lang="en-US" sz="1400" dirty="0" err="1"/>
                        <a:t>Aksi</a:t>
                      </a:r>
                      <a:endParaRPr lang="en-ID" sz="1400" dirty="0"/>
                    </a:p>
                  </a:txBody>
                  <a:tcPr/>
                </a:tc>
                <a:tc>
                  <a:txBody>
                    <a:bodyPr/>
                    <a:lstStyle/>
                    <a:p>
                      <a:r>
                        <a:rPr lang="en-US" sz="1400" dirty="0"/>
                        <a:t>Bela</a:t>
                      </a:r>
                      <a:endParaRPr lang="en-ID" sz="1400" dirty="0"/>
                    </a:p>
                  </a:txBody>
                  <a:tcPr/>
                </a:tc>
                <a:tc>
                  <a:txBody>
                    <a:bodyPr/>
                    <a:lstStyle/>
                    <a:p>
                      <a:r>
                        <a:rPr lang="en-US" sz="1400" dirty="0"/>
                        <a:t>Calon</a:t>
                      </a:r>
                      <a:endParaRPr lang="en-ID" sz="1400" dirty="0"/>
                    </a:p>
                  </a:txBody>
                  <a:tcPr/>
                </a:tc>
                <a:tc>
                  <a:txBody>
                    <a:bodyPr/>
                    <a:lstStyle/>
                    <a:p>
                      <a:r>
                        <a:rPr lang="en-US" sz="1400" dirty="0" err="1"/>
                        <a:t>Gubernur</a:t>
                      </a:r>
                      <a:endParaRPr lang="en-ID" sz="1400" dirty="0"/>
                    </a:p>
                  </a:txBody>
                  <a:tcPr/>
                </a:tc>
                <a:tc>
                  <a:txBody>
                    <a:bodyPr/>
                    <a:lstStyle/>
                    <a:p>
                      <a:r>
                        <a:rPr lang="en-US" sz="1400" dirty="0"/>
                        <a:t>Islam</a:t>
                      </a:r>
                      <a:endParaRPr lang="en-ID" sz="1400" dirty="0"/>
                    </a:p>
                  </a:txBody>
                  <a:tcPr/>
                </a:tc>
                <a:tc>
                  <a:txBody>
                    <a:bodyPr/>
                    <a:lstStyle/>
                    <a:p>
                      <a:r>
                        <a:rPr lang="en-US" sz="1400" dirty="0"/>
                        <a:t>Monas</a:t>
                      </a:r>
                      <a:endParaRPr lang="en-ID" sz="1400" dirty="0"/>
                    </a:p>
                  </a:txBody>
                  <a:tcPr/>
                </a:tc>
                <a:tc>
                  <a:txBody>
                    <a:bodyPr/>
                    <a:lstStyle/>
                    <a:p>
                      <a:r>
                        <a:rPr lang="en-US" sz="1400" dirty="0" err="1"/>
                        <a:t>Pemilihan</a:t>
                      </a:r>
                      <a:endParaRPr lang="en-ID" sz="1400" dirty="0"/>
                    </a:p>
                  </a:txBody>
                  <a:tcPr/>
                </a:tc>
                <a:tc>
                  <a:txBody>
                    <a:bodyPr/>
                    <a:lstStyle/>
                    <a:p>
                      <a:r>
                        <a:rPr lang="en-US" sz="1400" dirty="0" err="1"/>
                        <a:t>Presiden</a:t>
                      </a:r>
                      <a:endParaRPr lang="en-ID" sz="1400" dirty="0"/>
                    </a:p>
                  </a:txBody>
                  <a:tcPr/>
                </a:tc>
                <a:extLst>
                  <a:ext uri="{0D108BD9-81ED-4DB2-BD59-A6C34878D82A}">
                    <a16:rowId xmlns:a16="http://schemas.microsoft.com/office/drawing/2014/main" val="1796880382"/>
                  </a:ext>
                </a:extLst>
              </a:tr>
              <a:tr h="387851">
                <a:tc>
                  <a:txBody>
                    <a:bodyPr/>
                    <a:lstStyle/>
                    <a:p>
                      <a:r>
                        <a:rPr lang="en-US" dirty="0"/>
                        <a:t>Dok-1</a:t>
                      </a:r>
                      <a:endParaRPr lang="en-ID" dirty="0"/>
                    </a:p>
                  </a:txBody>
                  <a:tcPr/>
                </a:tc>
                <a:tc>
                  <a:txBody>
                    <a:bodyPr/>
                    <a:lstStyle/>
                    <a:p>
                      <a:pPr algn="ctr"/>
                      <a:r>
                        <a:rPr lang="en-US" dirty="0"/>
                        <a:t>3</a:t>
                      </a:r>
                      <a:endParaRPr lang="en-ID" dirty="0"/>
                    </a:p>
                  </a:txBody>
                  <a:tcPr/>
                </a:tc>
                <a:tc>
                  <a:txBody>
                    <a:bodyPr/>
                    <a:lstStyle/>
                    <a:p>
                      <a:pPr algn="ctr"/>
                      <a:r>
                        <a:rPr lang="en-US" dirty="0"/>
                        <a:t>4</a:t>
                      </a:r>
                      <a:endParaRPr lang="en-ID" dirty="0"/>
                    </a:p>
                  </a:txBody>
                  <a:tcPr/>
                </a:tc>
                <a:tc>
                  <a:txBody>
                    <a:bodyPr/>
                    <a:lstStyle/>
                    <a:p>
                      <a:pPr algn="ctr"/>
                      <a:r>
                        <a:rPr lang="en-US" dirty="0"/>
                        <a:t>2</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1</a:t>
                      </a:r>
                      <a:endParaRPr lang="en-ID" dirty="0"/>
                    </a:p>
                  </a:txBody>
                  <a:tcPr/>
                </a:tc>
                <a:tc>
                  <a:txBody>
                    <a:bodyPr/>
                    <a:lstStyle/>
                    <a:p>
                      <a:pPr algn="ctr"/>
                      <a:r>
                        <a:rPr lang="en-US" dirty="0"/>
                        <a:t>1</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extLst>
                  <a:ext uri="{0D108BD9-81ED-4DB2-BD59-A6C34878D82A}">
                    <a16:rowId xmlns:a16="http://schemas.microsoft.com/office/drawing/2014/main" val="598803984"/>
                  </a:ext>
                </a:extLst>
              </a:tr>
              <a:tr h="387851">
                <a:tc>
                  <a:txBody>
                    <a:bodyPr/>
                    <a:lstStyle/>
                    <a:p>
                      <a:r>
                        <a:rPr lang="en-US" dirty="0"/>
                        <a:t>Dok-2</a:t>
                      </a:r>
                      <a:endParaRPr lang="en-ID" dirty="0"/>
                    </a:p>
                  </a:txBody>
                  <a:tcPr/>
                </a:tc>
                <a:tc>
                  <a:txBody>
                    <a:bodyPr/>
                    <a:lstStyle/>
                    <a:p>
                      <a:pPr algn="ctr"/>
                      <a:r>
                        <a:rPr lang="en-US" dirty="0"/>
                        <a:t>1</a:t>
                      </a:r>
                      <a:endParaRPr lang="en-ID" dirty="0"/>
                    </a:p>
                  </a:txBody>
                  <a:tcPr/>
                </a:tc>
                <a:tc>
                  <a:txBody>
                    <a:bodyPr/>
                    <a:lstStyle/>
                    <a:p>
                      <a:pPr algn="ctr"/>
                      <a:r>
                        <a:rPr lang="en-US" dirty="0"/>
                        <a:t>5</a:t>
                      </a:r>
                      <a:endParaRPr lang="en-ID" dirty="0"/>
                    </a:p>
                  </a:txBody>
                  <a:tcPr/>
                </a:tc>
                <a:tc>
                  <a:txBody>
                    <a:bodyPr/>
                    <a:lstStyle/>
                    <a:p>
                      <a:pPr algn="ctr"/>
                      <a:r>
                        <a:rPr lang="en-US" dirty="0"/>
                        <a:t>2</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4</a:t>
                      </a:r>
                      <a:endParaRPr lang="en-ID" dirty="0"/>
                    </a:p>
                  </a:txBody>
                  <a:tcPr/>
                </a:tc>
                <a:tc>
                  <a:txBody>
                    <a:bodyPr/>
                    <a:lstStyle/>
                    <a:p>
                      <a:pPr algn="ctr"/>
                      <a:r>
                        <a:rPr lang="en-US" dirty="0"/>
                        <a:t>3</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extLst>
                  <a:ext uri="{0D108BD9-81ED-4DB2-BD59-A6C34878D82A}">
                    <a16:rowId xmlns:a16="http://schemas.microsoft.com/office/drawing/2014/main" val="2900601649"/>
                  </a:ext>
                </a:extLst>
              </a:tr>
              <a:tr h="387851">
                <a:tc>
                  <a:txBody>
                    <a:bodyPr/>
                    <a:lstStyle/>
                    <a:p>
                      <a:r>
                        <a:rPr lang="en-US" dirty="0"/>
                        <a:t>Dok-3</a:t>
                      </a:r>
                      <a:endParaRPr lang="en-ID" dirty="0"/>
                    </a:p>
                  </a:txBody>
                  <a:tcPr/>
                </a:tc>
                <a:tc>
                  <a:txBody>
                    <a:bodyPr/>
                    <a:lstStyle/>
                    <a:p>
                      <a:pPr algn="ctr"/>
                      <a:r>
                        <a:rPr lang="en-US" dirty="0"/>
                        <a:t>0</a:t>
                      </a:r>
                      <a:endParaRPr lang="en-ID" dirty="0"/>
                    </a:p>
                  </a:txBody>
                  <a:tcPr/>
                </a:tc>
                <a:tc>
                  <a:txBody>
                    <a:bodyPr/>
                    <a:lstStyle/>
                    <a:p>
                      <a:pPr algn="ctr"/>
                      <a:r>
                        <a:rPr lang="en-US" dirty="0"/>
                        <a:t>3</a:t>
                      </a:r>
                      <a:endParaRPr lang="en-ID" dirty="0"/>
                    </a:p>
                  </a:txBody>
                  <a:tcPr/>
                </a:tc>
                <a:tc>
                  <a:txBody>
                    <a:bodyPr/>
                    <a:lstStyle/>
                    <a:p>
                      <a:pPr algn="ctr"/>
                      <a:r>
                        <a:rPr lang="en-US" dirty="0"/>
                        <a:t>2</a:t>
                      </a:r>
                      <a:endParaRPr lang="en-ID" dirty="0"/>
                    </a:p>
                  </a:txBody>
                  <a:tcPr/>
                </a:tc>
                <a:tc>
                  <a:txBody>
                    <a:bodyPr/>
                    <a:lstStyle/>
                    <a:p>
                      <a:pPr algn="ctr"/>
                      <a:r>
                        <a:rPr lang="en-US" dirty="0"/>
                        <a:t>2</a:t>
                      </a:r>
                      <a:endParaRPr lang="en-ID" dirty="0"/>
                    </a:p>
                  </a:txBody>
                  <a:tcPr/>
                </a:tc>
                <a:tc>
                  <a:txBody>
                    <a:bodyPr/>
                    <a:lstStyle/>
                    <a:p>
                      <a:pPr algn="ctr"/>
                      <a:r>
                        <a:rPr lang="en-US" dirty="0"/>
                        <a:t>2</a:t>
                      </a:r>
                      <a:endParaRPr lang="en-ID" dirty="0"/>
                    </a:p>
                  </a:txBody>
                  <a:tcPr/>
                </a:tc>
                <a:tc>
                  <a:txBody>
                    <a:bodyPr/>
                    <a:lstStyle/>
                    <a:p>
                      <a:pPr algn="ctr"/>
                      <a:r>
                        <a:rPr lang="en-US" dirty="0"/>
                        <a:t>2</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extLst>
                  <a:ext uri="{0D108BD9-81ED-4DB2-BD59-A6C34878D82A}">
                    <a16:rowId xmlns:a16="http://schemas.microsoft.com/office/drawing/2014/main" val="877410998"/>
                  </a:ext>
                </a:extLst>
              </a:tr>
              <a:tr h="387851">
                <a:tc>
                  <a:txBody>
                    <a:bodyPr/>
                    <a:lstStyle/>
                    <a:p>
                      <a:r>
                        <a:rPr lang="en-US" dirty="0"/>
                        <a:t>Dok-4</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4</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3</a:t>
                      </a:r>
                      <a:endParaRPr lang="en-ID" dirty="0"/>
                    </a:p>
                  </a:txBody>
                  <a:tcPr/>
                </a:tc>
                <a:tc>
                  <a:txBody>
                    <a:bodyPr/>
                    <a:lstStyle/>
                    <a:p>
                      <a:pPr algn="ctr"/>
                      <a:r>
                        <a:rPr lang="en-US" dirty="0"/>
                        <a:t>2</a:t>
                      </a:r>
                      <a:endParaRPr lang="en-ID" dirty="0"/>
                    </a:p>
                  </a:txBody>
                  <a:tcPr/>
                </a:tc>
                <a:extLst>
                  <a:ext uri="{0D108BD9-81ED-4DB2-BD59-A6C34878D82A}">
                    <a16:rowId xmlns:a16="http://schemas.microsoft.com/office/drawing/2014/main" val="3584779138"/>
                  </a:ext>
                </a:extLst>
              </a:tr>
              <a:tr h="387851">
                <a:tc>
                  <a:txBody>
                    <a:bodyPr/>
                    <a:lstStyle/>
                    <a:p>
                      <a:r>
                        <a:rPr lang="en-US" dirty="0"/>
                        <a:t>Dok-5</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4</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0</a:t>
                      </a:r>
                      <a:endParaRPr lang="en-ID" dirty="0"/>
                    </a:p>
                  </a:txBody>
                  <a:tcPr/>
                </a:tc>
                <a:tc>
                  <a:txBody>
                    <a:bodyPr/>
                    <a:lstStyle/>
                    <a:p>
                      <a:pPr algn="ctr"/>
                      <a:r>
                        <a:rPr lang="en-US" dirty="0"/>
                        <a:t>5</a:t>
                      </a:r>
                      <a:endParaRPr lang="en-ID" dirty="0"/>
                    </a:p>
                  </a:txBody>
                  <a:tcPr/>
                </a:tc>
                <a:tc>
                  <a:txBody>
                    <a:bodyPr/>
                    <a:lstStyle/>
                    <a:p>
                      <a:pPr algn="ctr"/>
                      <a:r>
                        <a:rPr lang="en-US" dirty="0"/>
                        <a:t>6</a:t>
                      </a:r>
                      <a:endParaRPr lang="en-ID" dirty="0"/>
                    </a:p>
                  </a:txBody>
                  <a:tcPr/>
                </a:tc>
                <a:extLst>
                  <a:ext uri="{0D108BD9-81ED-4DB2-BD59-A6C34878D82A}">
                    <a16:rowId xmlns:a16="http://schemas.microsoft.com/office/drawing/2014/main" val="2415959680"/>
                  </a:ext>
                </a:extLst>
              </a:tr>
            </a:tbl>
          </a:graphicData>
        </a:graphic>
      </p:graphicFrame>
    </p:spTree>
    <p:extLst>
      <p:ext uri="{BB962C8B-B14F-4D97-AF65-F5344CB8AC3E}">
        <p14:creationId xmlns:p14="http://schemas.microsoft.com/office/powerpoint/2010/main" val="38137808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FB5B521-FE83-44CB-87CC-EB33FC30B924}"/>
              </a:ext>
            </a:extLst>
          </p:cNvPr>
          <p:cNvSpPr>
            <a:spLocks noGrp="1" noChangeArrowheads="1"/>
          </p:cNvSpPr>
          <p:nvPr>
            <p:ph type="title"/>
          </p:nvPr>
        </p:nvSpPr>
        <p:spPr/>
        <p:txBody>
          <a:bodyPr/>
          <a:lstStyle/>
          <a:p>
            <a:r>
              <a:rPr lang="id-ID" altLang="en-US" dirty="0"/>
              <a:t>Feature Selection</a:t>
            </a:r>
          </a:p>
        </p:txBody>
      </p:sp>
      <p:sp>
        <p:nvSpPr>
          <p:cNvPr id="3075" name="Content Placeholder 2">
            <a:extLst>
              <a:ext uri="{FF2B5EF4-FFF2-40B4-BE49-F238E27FC236}">
                <a16:creationId xmlns:a16="http://schemas.microsoft.com/office/drawing/2014/main" id="{B1635898-0BF0-4053-9833-50265B4CED97}"/>
              </a:ext>
            </a:extLst>
          </p:cNvPr>
          <p:cNvSpPr>
            <a:spLocks noGrp="1" noChangeArrowheads="1"/>
          </p:cNvSpPr>
          <p:nvPr>
            <p:ph idx="1"/>
          </p:nvPr>
        </p:nvSpPr>
        <p:spPr/>
        <p:txBody>
          <a:bodyPr/>
          <a:lstStyle/>
          <a:p>
            <a:r>
              <a:rPr lang="id-ID" altLang="en-US" sz="2800" dirty="0"/>
              <a:t>Feature Selection adalah suatu kegiatan yang umumnya bisa dilakukan secara preprocessing dan bertujuan untuk memilih feature yang berpengaruh dan mengesampingkan feature yang tidak berpengaruh dalam suatu kegiatan pemodelan atau penganalisaan data. </a:t>
            </a:r>
          </a:p>
          <a:p>
            <a:r>
              <a:rPr lang="id-ID" altLang="en-US" sz="2800" dirty="0"/>
              <a:t>Secara garis besar ada dua kelompok besar dalam pelaksanaan feature selection: </a:t>
            </a:r>
          </a:p>
          <a:p>
            <a:pPr lvl="1"/>
            <a:r>
              <a:rPr lang="id-ID" altLang="en-US" sz="2400" dirty="0"/>
              <a:t>Ranking Selection</a:t>
            </a:r>
          </a:p>
          <a:p>
            <a:pPr lvl="1"/>
            <a:r>
              <a:rPr lang="id-ID" altLang="en-US" sz="2400" dirty="0"/>
              <a:t>Subset Selection</a:t>
            </a:r>
          </a:p>
        </p:txBody>
      </p:sp>
      <p:sp>
        <p:nvSpPr>
          <p:cNvPr id="3076" name="Slide Number Placeholder 3">
            <a:extLst>
              <a:ext uri="{FF2B5EF4-FFF2-40B4-BE49-F238E27FC236}">
                <a16:creationId xmlns:a16="http://schemas.microsoft.com/office/drawing/2014/main" id="{E6505A4A-304E-4060-941C-E88656B374D9}"/>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34</a:t>
            </a:fld>
            <a:endParaRPr lang="en-US" altLang="en-US" sz="1400"/>
          </a:p>
        </p:txBody>
      </p:sp>
    </p:spTree>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C3DC766-3DE3-4BD5-9C5D-9C8A165F9B1E}"/>
              </a:ext>
            </a:extLst>
          </p:cNvPr>
          <p:cNvSpPr>
            <a:spLocks noGrp="1" noChangeArrowheads="1"/>
          </p:cNvSpPr>
          <p:nvPr>
            <p:ph type="title"/>
          </p:nvPr>
        </p:nvSpPr>
        <p:spPr/>
        <p:txBody>
          <a:bodyPr/>
          <a:lstStyle/>
          <a:p>
            <a:r>
              <a:rPr lang="id-ID" altLang="en-US" sz="4000"/>
              <a:t>Ranking selection</a:t>
            </a:r>
            <a:endParaRPr lang="id-ID" altLang="en-US"/>
          </a:p>
        </p:txBody>
      </p:sp>
      <p:sp>
        <p:nvSpPr>
          <p:cNvPr id="4099" name="Content Placeholder 2">
            <a:extLst>
              <a:ext uri="{FF2B5EF4-FFF2-40B4-BE49-F238E27FC236}">
                <a16:creationId xmlns:a16="http://schemas.microsoft.com/office/drawing/2014/main" id="{57F3768F-598E-4DCA-893F-11CF7BE51F8C}"/>
              </a:ext>
            </a:extLst>
          </p:cNvPr>
          <p:cNvSpPr>
            <a:spLocks noGrp="1" noChangeArrowheads="1"/>
          </p:cNvSpPr>
          <p:nvPr>
            <p:ph idx="1"/>
          </p:nvPr>
        </p:nvSpPr>
        <p:spPr/>
        <p:txBody>
          <a:bodyPr/>
          <a:lstStyle/>
          <a:p>
            <a:r>
              <a:rPr lang="id-ID" altLang="en-US" sz="2400"/>
              <a:t>Ranking selection secara khusus memberikan ranking pada setiap feature yang ada dan mengesampingkan feature yang tidak memenuhi standar tertentu. </a:t>
            </a:r>
          </a:p>
          <a:p>
            <a:r>
              <a:rPr lang="id-ID" altLang="en-US" sz="2400"/>
              <a:t>Ranking selection menentukan tingkat ranking secara independent antara satu feature dengan feature yang lainnya. </a:t>
            </a:r>
          </a:p>
          <a:p>
            <a:r>
              <a:rPr lang="id-ID" altLang="en-US" sz="2400"/>
              <a:t>Feature yang mempunyai ranking tinggi akan digunakan dan yang rendah akan dikesampingkan.</a:t>
            </a:r>
          </a:p>
          <a:p>
            <a:r>
              <a:rPr lang="id-ID" altLang="en-US" sz="2400"/>
              <a:t>Ranking selection ini biasanya menggunakan beberapa cara dalam memberikan nilai ranking pada setiap feature misalnya regression, correlation, mutual information dll</a:t>
            </a:r>
          </a:p>
        </p:txBody>
      </p:sp>
      <p:sp>
        <p:nvSpPr>
          <p:cNvPr id="4100" name="Slide Number Placeholder 3">
            <a:extLst>
              <a:ext uri="{FF2B5EF4-FFF2-40B4-BE49-F238E27FC236}">
                <a16:creationId xmlns:a16="http://schemas.microsoft.com/office/drawing/2014/main" id="{32E792D4-4592-42A0-835D-AFBC0F76F864}"/>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35</a:t>
            </a:fld>
            <a:endParaRPr lang="en-US" altLang="en-US" sz="1400"/>
          </a:p>
        </p:txBody>
      </p:sp>
    </p:spTree>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CB87F16-A98C-4F88-8A83-8BD6AC1CDF28}"/>
              </a:ext>
            </a:extLst>
          </p:cNvPr>
          <p:cNvSpPr>
            <a:spLocks noGrp="1" noChangeArrowheads="1"/>
          </p:cNvSpPr>
          <p:nvPr>
            <p:ph type="title"/>
          </p:nvPr>
        </p:nvSpPr>
        <p:spPr/>
        <p:txBody>
          <a:bodyPr/>
          <a:lstStyle/>
          <a:p>
            <a:r>
              <a:rPr lang="id-ID" altLang="en-US"/>
              <a:t>Subset selection</a:t>
            </a:r>
          </a:p>
        </p:txBody>
      </p:sp>
      <p:sp>
        <p:nvSpPr>
          <p:cNvPr id="5123" name="Content Placeholder 2">
            <a:extLst>
              <a:ext uri="{FF2B5EF4-FFF2-40B4-BE49-F238E27FC236}">
                <a16:creationId xmlns:a16="http://schemas.microsoft.com/office/drawing/2014/main" id="{99DF3D12-97CB-48AD-B1C3-242BADABC56E}"/>
              </a:ext>
            </a:extLst>
          </p:cNvPr>
          <p:cNvSpPr>
            <a:spLocks noGrp="1" noChangeArrowheads="1"/>
          </p:cNvSpPr>
          <p:nvPr>
            <p:ph idx="1"/>
          </p:nvPr>
        </p:nvSpPr>
        <p:spPr/>
        <p:txBody>
          <a:bodyPr/>
          <a:lstStyle/>
          <a:p>
            <a:r>
              <a:rPr lang="id-ID" altLang="en-US"/>
              <a:t>Subset selection adalah metode selection yang mencari suatu set dari features yang dianggap sebagai optimal feature. </a:t>
            </a:r>
          </a:p>
          <a:p>
            <a:r>
              <a:rPr lang="id-ID" altLang="en-US"/>
              <a:t>Ada tiga jenis metode yang bisa digunakan yaitu selection dengan tipe :</a:t>
            </a:r>
          </a:p>
          <a:p>
            <a:pPr lvl="1"/>
            <a:r>
              <a:rPr lang="id-ID" altLang="en-US"/>
              <a:t>Selection type Wrapper, </a:t>
            </a:r>
          </a:p>
          <a:p>
            <a:pPr lvl="1"/>
            <a:r>
              <a:rPr lang="id-ID" altLang="en-US"/>
              <a:t>selection dengan tipe filter </a:t>
            </a:r>
          </a:p>
          <a:p>
            <a:pPr lvl="1"/>
            <a:r>
              <a:rPr lang="id-ID" altLang="en-US"/>
              <a:t>selection dengan tipe embedded.</a:t>
            </a:r>
          </a:p>
        </p:txBody>
      </p:sp>
      <p:sp>
        <p:nvSpPr>
          <p:cNvPr id="5124" name="Slide Number Placeholder 3">
            <a:extLst>
              <a:ext uri="{FF2B5EF4-FFF2-40B4-BE49-F238E27FC236}">
                <a16:creationId xmlns:a16="http://schemas.microsoft.com/office/drawing/2014/main" id="{0D4DB077-50D6-4452-BE7D-E4A1F86B122C}"/>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36</a:t>
            </a:fld>
            <a:endParaRPr lang="en-US" altLang="en-US" sz="1400"/>
          </a:p>
        </p:txBody>
      </p:sp>
    </p:spTree>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67D51F6-3422-428F-ADDD-943879E2531B}"/>
              </a:ext>
            </a:extLst>
          </p:cNvPr>
          <p:cNvSpPr>
            <a:spLocks noGrp="1" noChangeArrowheads="1"/>
          </p:cNvSpPr>
          <p:nvPr>
            <p:ph type="title"/>
          </p:nvPr>
        </p:nvSpPr>
        <p:spPr/>
        <p:txBody>
          <a:bodyPr/>
          <a:lstStyle/>
          <a:p>
            <a:r>
              <a:rPr lang="id-ID" altLang="en-US" sz="4000"/>
              <a:t>Feature Selection Tipe Wrapper</a:t>
            </a:r>
            <a:endParaRPr lang="id-ID" altLang="en-US"/>
          </a:p>
        </p:txBody>
      </p:sp>
      <p:sp>
        <p:nvSpPr>
          <p:cNvPr id="6147" name="Content Placeholder 2">
            <a:extLst>
              <a:ext uri="{FF2B5EF4-FFF2-40B4-BE49-F238E27FC236}">
                <a16:creationId xmlns:a16="http://schemas.microsoft.com/office/drawing/2014/main" id="{E6CDE441-EF0C-4C56-B895-141425C75BF8}"/>
              </a:ext>
            </a:extLst>
          </p:cNvPr>
          <p:cNvSpPr>
            <a:spLocks noGrp="1" noChangeArrowheads="1"/>
          </p:cNvSpPr>
          <p:nvPr>
            <p:ph idx="1"/>
          </p:nvPr>
        </p:nvSpPr>
        <p:spPr/>
        <p:txBody>
          <a:bodyPr/>
          <a:lstStyle/>
          <a:p>
            <a:r>
              <a:rPr lang="id-ID" altLang="en-US" sz="2400"/>
              <a:t>Feature Selection Tipe Wrapper: feature selection tipe wrapper ini melakukan feature selection dengan melakukan pemilihan bersamaan dengan pelaksanaan pemodelan. </a:t>
            </a:r>
          </a:p>
          <a:p>
            <a:r>
              <a:rPr lang="id-ID" altLang="en-US" sz="2400"/>
              <a:t>Selection tipe ini menggunakan suatu criterion yang memanfaatkan classification rate dari metode pengklasifikasian/pemodelan yang digunakan. </a:t>
            </a:r>
          </a:p>
          <a:p>
            <a:r>
              <a:rPr lang="id-ID" altLang="en-US" sz="2400"/>
              <a:t>Untuk mengurangi computational cost, proses pemilihan umumnya dilakukan dengan memanfaatkan classification rate dari metode pengklasifikasian untuk pemodelan dengan nilai terendah (misalnya dalam kNN, menggunakan nilai k terendah). </a:t>
            </a:r>
          </a:p>
        </p:txBody>
      </p:sp>
      <p:sp>
        <p:nvSpPr>
          <p:cNvPr id="6148" name="Slide Number Placeholder 3">
            <a:extLst>
              <a:ext uri="{FF2B5EF4-FFF2-40B4-BE49-F238E27FC236}">
                <a16:creationId xmlns:a16="http://schemas.microsoft.com/office/drawing/2014/main" id="{952AB9BD-E423-478C-A949-6074D608C641}"/>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37</a:t>
            </a:fld>
            <a:endParaRPr lang="en-US" altLang="en-US" sz="1400"/>
          </a:p>
        </p:txBody>
      </p:sp>
    </p:spTree>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C830802-4198-465B-9948-E71F707E9B06}"/>
              </a:ext>
            </a:extLst>
          </p:cNvPr>
          <p:cNvSpPr>
            <a:spLocks noGrp="1" noChangeArrowheads="1"/>
          </p:cNvSpPr>
          <p:nvPr>
            <p:ph type="title"/>
          </p:nvPr>
        </p:nvSpPr>
        <p:spPr/>
        <p:txBody>
          <a:bodyPr/>
          <a:lstStyle/>
          <a:p>
            <a:endParaRPr lang="id-ID" altLang="en-US"/>
          </a:p>
        </p:txBody>
      </p:sp>
      <p:sp>
        <p:nvSpPr>
          <p:cNvPr id="7171" name="Content Placeholder 2">
            <a:extLst>
              <a:ext uri="{FF2B5EF4-FFF2-40B4-BE49-F238E27FC236}">
                <a16:creationId xmlns:a16="http://schemas.microsoft.com/office/drawing/2014/main" id="{66820AD7-BEB6-42F7-BC49-156048323DA0}"/>
              </a:ext>
            </a:extLst>
          </p:cNvPr>
          <p:cNvSpPr>
            <a:spLocks noGrp="1" noChangeArrowheads="1"/>
          </p:cNvSpPr>
          <p:nvPr>
            <p:ph idx="1"/>
          </p:nvPr>
        </p:nvSpPr>
        <p:spPr/>
        <p:txBody>
          <a:bodyPr/>
          <a:lstStyle/>
          <a:p>
            <a:r>
              <a:rPr lang="id-ID" altLang="en-US" sz="2600"/>
              <a:t>Untuk tipe wrapper, perlu untuk terlebih dahulu melakukan feature subset selection sebelum menentukan subset mana yang merupakan subset dengan ranking terbaik. </a:t>
            </a:r>
          </a:p>
          <a:p>
            <a:r>
              <a:rPr lang="id-ID" altLang="en-US" sz="2600"/>
              <a:t>Feature subset selection bisa dilakukan dengan memanfaatkan metode sequential forward selection (dari satu menjadi banyak feature), sequential backward selection (dari banyak menjadi satu), sequential floating selection (bisa dari mana saja), GA, Greedy Search, Hill Climbing, Simulated Annealing, among others.</a:t>
            </a:r>
          </a:p>
        </p:txBody>
      </p:sp>
      <p:sp>
        <p:nvSpPr>
          <p:cNvPr id="7172" name="Slide Number Placeholder 3">
            <a:extLst>
              <a:ext uri="{FF2B5EF4-FFF2-40B4-BE49-F238E27FC236}">
                <a16:creationId xmlns:a16="http://schemas.microsoft.com/office/drawing/2014/main" id="{3D27D540-4E1B-454E-BE5B-FEF604D2A24F}"/>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38</a:t>
            </a:fld>
            <a:endParaRPr lang="en-US" altLang="en-US" sz="1400"/>
          </a:p>
        </p:txBody>
      </p:sp>
    </p:spTree>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FDF48D7-9840-4F05-8C08-0A123DEECE1F}"/>
              </a:ext>
            </a:extLst>
          </p:cNvPr>
          <p:cNvSpPr>
            <a:spLocks noGrp="1" noChangeArrowheads="1"/>
          </p:cNvSpPr>
          <p:nvPr>
            <p:ph type="title"/>
          </p:nvPr>
        </p:nvSpPr>
        <p:spPr/>
        <p:txBody>
          <a:bodyPr/>
          <a:lstStyle/>
          <a:p>
            <a:r>
              <a:rPr lang="id-ID" altLang="en-US" sz="4000" i="1"/>
              <a:t>Feature Selection Tipe Filter</a:t>
            </a:r>
            <a:endParaRPr lang="id-ID" altLang="en-US"/>
          </a:p>
        </p:txBody>
      </p:sp>
      <p:sp>
        <p:nvSpPr>
          <p:cNvPr id="8195" name="Content Placeholder 2">
            <a:extLst>
              <a:ext uri="{FF2B5EF4-FFF2-40B4-BE49-F238E27FC236}">
                <a16:creationId xmlns:a16="http://schemas.microsoft.com/office/drawing/2014/main" id="{BFD79AD9-E961-427C-BA37-841C41884D62}"/>
              </a:ext>
            </a:extLst>
          </p:cNvPr>
          <p:cNvSpPr>
            <a:spLocks noGrp="1" noChangeArrowheads="1"/>
          </p:cNvSpPr>
          <p:nvPr>
            <p:ph idx="1"/>
          </p:nvPr>
        </p:nvSpPr>
        <p:spPr/>
        <p:txBody>
          <a:bodyPr/>
          <a:lstStyle/>
          <a:p>
            <a:r>
              <a:rPr lang="id-ID" altLang="en-US" sz="2400" i="1"/>
              <a:t>Feature Selection Tipe Filter</a:t>
            </a:r>
            <a:r>
              <a:rPr lang="id-ID" altLang="en-US" sz="2400"/>
              <a:t>: feature selection dengan tipe filter hampir sama dengan selection tipe wrapper dengan menggunakan intrinsic statistical properties dari data. </a:t>
            </a:r>
          </a:p>
          <a:p>
            <a:r>
              <a:rPr lang="id-ID" altLang="en-US" sz="2400"/>
              <a:t>Tipe filter berbeda dari tipe wrapper dalam hal pengkajian feature yang tidak dilakukan bersamaan dengan pemodelan yang dilakukan. </a:t>
            </a:r>
          </a:p>
          <a:p>
            <a:r>
              <a:rPr lang="id-ID" altLang="en-US" sz="2400"/>
              <a:t>Selection ini dilakukan dengan memanfaatkan salah satu dari beberapa jenis filter yang ada. </a:t>
            </a:r>
          </a:p>
          <a:p>
            <a:r>
              <a:rPr lang="id-ID" altLang="en-US" sz="2400"/>
              <a:t>Metode filter ini memilih umumnya dilakukan pada tahapan preprocessing dan mempunyai computational cost yang rendah.</a:t>
            </a:r>
          </a:p>
        </p:txBody>
      </p:sp>
      <p:sp>
        <p:nvSpPr>
          <p:cNvPr id="8196" name="Slide Number Placeholder 3">
            <a:extLst>
              <a:ext uri="{FF2B5EF4-FFF2-40B4-BE49-F238E27FC236}">
                <a16:creationId xmlns:a16="http://schemas.microsoft.com/office/drawing/2014/main" id="{EF7EE2EF-E1E0-4274-960D-C076290460A4}"/>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39</a:t>
            </a:fld>
            <a:endParaRPr lang="en-US" altLang="en-US" sz="1400"/>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EA0918-0496-43B8-A72C-AA46CB270242}"/>
              </a:ext>
            </a:extLst>
          </p:cNvPr>
          <p:cNvSpPr>
            <a:spLocks noGrp="1"/>
          </p:cNvSpPr>
          <p:nvPr>
            <p:ph idx="1"/>
          </p:nvPr>
        </p:nvSpPr>
        <p:spPr/>
        <p:txBody>
          <a:bodyPr/>
          <a:lstStyle/>
          <a:p>
            <a:r>
              <a:rPr lang="en-US" dirty="0"/>
              <a:t>Misalkan </a:t>
            </a:r>
            <a:r>
              <a:rPr lang="en-US" dirty="0" err="1"/>
              <a:t>kita</a:t>
            </a:r>
            <a:r>
              <a:rPr lang="en-US" dirty="0"/>
              <a:t> </a:t>
            </a:r>
            <a:r>
              <a:rPr lang="en-US" dirty="0" err="1"/>
              <a:t>memiliki</a:t>
            </a:r>
            <a:r>
              <a:rPr lang="en-US" dirty="0"/>
              <a:t> n </a:t>
            </a:r>
            <a:r>
              <a:rPr lang="en-US" dirty="0" err="1"/>
              <a:t>objek</a:t>
            </a:r>
            <a:r>
              <a:rPr lang="en-US" dirty="0"/>
              <a:t> yang </a:t>
            </a:r>
            <a:r>
              <a:rPr lang="en-US" dirty="0" err="1"/>
              <a:t>memiliki</a:t>
            </a:r>
            <a:r>
              <a:rPr lang="en-US" dirty="0"/>
              <a:t> p attribute, </a:t>
            </a:r>
            <a:r>
              <a:rPr lang="en-US" dirty="0" err="1"/>
              <a:t>secara</a:t>
            </a:r>
            <a:r>
              <a:rPr lang="en-US" dirty="0"/>
              <a:t> </a:t>
            </a:r>
            <a:r>
              <a:rPr lang="en-US" dirty="0" err="1"/>
              <a:t>matematis</a:t>
            </a:r>
            <a:r>
              <a:rPr lang="en-US" dirty="0"/>
              <a:t> </a:t>
            </a:r>
            <a:r>
              <a:rPr lang="en-US" dirty="0" err="1"/>
              <a:t>dapat</a:t>
            </a:r>
            <a:r>
              <a:rPr lang="en-US" dirty="0"/>
              <a:t> </a:t>
            </a:r>
            <a:r>
              <a:rPr lang="en-US" dirty="0" err="1"/>
              <a:t>dituliskan</a:t>
            </a:r>
            <a:r>
              <a:rPr lang="en-US" dirty="0"/>
              <a:t>, x1=(x</a:t>
            </a:r>
            <a:r>
              <a:rPr lang="en-US" baseline="-25000" dirty="0"/>
              <a:t>11</a:t>
            </a:r>
            <a:r>
              <a:rPr lang="en-US" dirty="0"/>
              <a:t>,x</a:t>
            </a:r>
            <a:r>
              <a:rPr lang="en-US" baseline="-25000" dirty="0"/>
              <a:t>12</a:t>
            </a:r>
            <a:r>
              <a:rPr lang="en-US" dirty="0"/>
              <a:t>,…,x</a:t>
            </a:r>
            <a:r>
              <a:rPr lang="en-US" baseline="-25000" dirty="0"/>
              <a:t>1p</a:t>
            </a:r>
            <a:r>
              <a:rPr lang="en-US" dirty="0"/>
              <a:t>), x</a:t>
            </a:r>
            <a:r>
              <a:rPr lang="en-US" baseline="-25000" dirty="0"/>
              <a:t>2</a:t>
            </a:r>
            <a:r>
              <a:rPr lang="en-US" dirty="0"/>
              <a:t>=(x</a:t>
            </a:r>
            <a:r>
              <a:rPr lang="en-US" baseline="-25000" dirty="0"/>
              <a:t>21</a:t>
            </a:r>
            <a:r>
              <a:rPr lang="en-US" dirty="0"/>
              <a:t>,x</a:t>
            </a:r>
            <a:r>
              <a:rPr lang="en-US" baseline="-25000" dirty="0"/>
              <a:t>22</a:t>
            </a:r>
            <a:r>
              <a:rPr lang="en-US" dirty="0"/>
              <a:t>,…,x</a:t>
            </a:r>
            <a:r>
              <a:rPr lang="en-US" baseline="-25000" dirty="0"/>
              <a:t>2p</a:t>
            </a:r>
            <a:r>
              <a:rPr lang="en-US" dirty="0"/>
              <a:t>) dan </a:t>
            </a:r>
            <a:r>
              <a:rPr lang="en-US" dirty="0" err="1"/>
              <a:t>seterusnya</a:t>
            </a:r>
            <a:r>
              <a:rPr lang="en-US" dirty="0"/>
              <a:t> </a:t>
            </a:r>
            <a:r>
              <a:rPr lang="en-US" dirty="0" err="1"/>
              <a:t>x</a:t>
            </a:r>
            <a:r>
              <a:rPr lang="en-US" baseline="-25000" dirty="0" err="1"/>
              <a:t>n</a:t>
            </a:r>
            <a:r>
              <a:rPr lang="en-US" dirty="0"/>
              <a:t>=(x</a:t>
            </a:r>
            <a:r>
              <a:rPr lang="en-US" baseline="-25000" dirty="0"/>
              <a:t>n1</a:t>
            </a:r>
            <a:r>
              <a:rPr lang="en-US" dirty="0"/>
              <a:t>,x</a:t>
            </a:r>
            <a:r>
              <a:rPr lang="en-US" baseline="-25000" dirty="0"/>
              <a:t>n2</a:t>
            </a:r>
            <a:r>
              <a:rPr lang="en-US" dirty="0"/>
              <a:t>,…,</a:t>
            </a:r>
            <a:r>
              <a:rPr lang="en-US" dirty="0" err="1"/>
              <a:t>x</a:t>
            </a:r>
            <a:r>
              <a:rPr lang="en-US" baseline="-25000" dirty="0" err="1"/>
              <a:t>np</a:t>
            </a:r>
            <a:r>
              <a:rPr lang="en-US" dirty="0"/>
              <a:t>), </a:t>
            </a:r>
            <a:r>
              <a:rPr lang="en-US" dirty="0" err="1"/>
              <a:t>dimana</a:t>
            </a:r>
            <a:r>
              <a:rPr lang="en-US" dirty="0"/>
              <a:t> </a:t>
            </a:r>
            <a:r>
              <a:rPr lang="en-US" dirty="0" err="1"/>
              <a:t>x</a:t>
            </a:r>
            <a:r>
              <a:rPr lang="en-US" baseline="-25000" dirty="0" err="1"/>
              <a:t>ij</a:t>
            </a:r>
            <a:r>
              <a:rPr lang="en-US" dirty="0"/>
              <a:t> </a:t>
            </a:r>
            <a:r>
              <a:rPr lang="en-US" dirty="0" err="1"/>
              <a:t>adalah</a:t>
            </a:r>
            <a:r>
              <a:rPr lang="en-US" dirty="0"/>
              <a:t> </a:t>
            </a:r>
            <a:r>
              <a:rPr lang="en-US" dirty="0" err="1"/>
              <a:t>nilai</a:t>
            </a:r>
            <a:r>
              <a:rPr lang="en-US" dirty="0"/>
              <a:t> </a:t>
            </a:r>
            <a:r>
              <a:rPr lang="en-US" dirty="0" err="1"/>
              <a:t>untuk</a:t>
            </a:r>
            <a:r>
              <a:rPr lang="en-US" dirty="0"/>
              <a:t> </a:t>
            </a:r>
            <a:r>
              <a:rPr lang="en-US" dirty="0" err="1"/>
              <a:t>objek</a:t>
            </a:r>
            <a:r>
              <a:rPr lang="en-US" dirty="0"/>
              <a:t> I (</a:t>
            </a:r>
            <a:r>
              <a:rPr lang="en-US" dirty="0" err="1"/>
              <a:t>disimbolkan</a:t>
            </a:r>
            <a:r>
              <a:rPr lang="en-US" dirty="0"/>
              <a:t> xi) </a:t>
            </a:r>
            <a:r>
              <a:rPr lang="en-US" dirty="0" err="1"/>
              <a:t>dari</a:t>
            </a:r>
            <a:r>
              <a:rPr lang="en-US" dirty="0"/>
              <a:t> attribute </a:t>
            </a:r>
            <a:r>
              <a:rPr lang="en-US" dirty="0" err="1"/>
              <a:t>ke</a:t>
            </a:r>
            <a:r>
              <a:rPr lang="en-US" dirty="0"/>
              <a:t>-j.</a:t>
            </a:r>
          </a:p>
          <a:p>
            <a:r>
              <a:rPr lang="en-US" dirty="0" err="1"/>
              <a:t>Matriks</a:t>
            </a:r>
            <a:r>
              <a:rPr lang="en-US" dirty="0"/>
              <a:t> data </a:t>
            </a:r>
            <a:r>
              <a:rPr lang="en-US" dirty="0" err="1"/>
              <a:t>berukuran</a:t>
            </a:r>
            <a:r>
              <a:rPr lang="en-US" dirty="0"/>
              <a:t> </a:t>
            </a:r>
            <a:r>
              <a:rPr lang="en-US" dirty="0" err="1"/>
              <a:t>nxp</a:t>
            </a:r>
            <a:endParaRPr lang="en-US" dirty="0"/>
          </a:p>
          <a:p>
            <a:endParaRPr lang="en-ID" dirty="0"/>
          </a:p>
          <a:p>
            <a:endParaRPr lang="en-ID" dirty="0"/>
          </a:p>
        </p:txBody>
      </p:sp>
      <p:sp>
        <p:nvSpPr>
          <p:cNvPr id="3" name="Slide Number Placeholder 2">
            <a:extLst>
              <a:ext uri="{FF2B5EF4-FFF2-40B4-BE49-F238E27FC236}">
                <a16:creationId xmlns:a16="http://schemas.microsoft.com/office/drawing/2014/main" id="{0B5FD879-1DE6-44F9-A2F3-735A4848A0DE}"/>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4</a:t>
            </a:fld>
            <a:endParaRPr lang="en-US">
              <a:solidFill>
                <a:prstClr val="black">
                  <a:tint val="75000"/>
                </a:prstClr>
              </a:solidFill>
            </a:endParaRPr>
          </a:p>
        </p:txBody>
      </p:sp>
      <p:sp>
        <p:nvSpPr>
          <p:cNvPr id="4" name="Title 3">
            <a:extLst>
              <a:ext uri="{FF2B5EF4-FFF2-40B4-BE49-F238E27FC236}">
                <a16:creationId xmlns:a16="http://schemas.microsoft.com/office/drawing/2014/main" id="{CBB30F59-7BD4-493E-9B1A-484A5614D18F}"/>
              </a:ext>
            </a:extLst>
          </p:cNvPr>
          <p:cNvSpPr>
            <a:spLocks noGrp="1"/>
          </p:cNvSpPr>
          <p:nvPr>
            <p:ph type="title"/>
          </p:nvPr>
        </p:nvSpPr>
        <p:spPr/>
        <p:txBody>
          <a:bodyPr/>
          <a:lstStyle/>
          <a:p>
            <a:endParaRPr lang="en-ID"/>
          </a:p>
        </p:txBody>
      </p:sp>
      <p:pic>
        <p:nvPicPr>
          <p:cNvPr id="6" name="Picture 5">
            <a:extLst>
              <a:ext uri="{FF2B5EF4-FFF2-40B4-BE49-F238E27FC236}">
                <a16:creationId xmlns:a16="http://schemas.microsoft.com/office/drawing/2014/main" id="{EE9DC65F-C2CA-4363-964B-FD4FAEEB69A1}"/>
              </a:ext>
            </a:extLst>
          </p:cNvPr>
          <p:cNvPicPr>
            <a:picLocks noChangeAspect="1"/>
          </p:cNvPicPr>
          <p:nvPr/>
        </p:nvPicPr>
        <p:blipFill>
          <a:blip r:embed="rId2"/>
          <a:stretch>
            <a:fillRect/>
          </a:stretch>
        </p:blipFill>
        <p:spPr>
          <a:xfrm>
            <a:off x="990600" y="4028624"/>
            <a:ext cx="2987298" cy="2447925"/>
          </a:xfrm>
          <a:prstGeom prst="rect">
            <a:avLst/>
          </a:prstGeom>
        </p:spPr>
      </p:pic>
    </p:spTree>
    <p:extLst>
      <p:ext uri="{BB962C8B-B14F-4D97-AF65-F5344CB8AC3E}">
        <p14:creationId xmlns:p14="http://schemas.microsoft.com/office/powerpoint/2010/main" val="3805030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6302F43-C627-4369-A494-2475AF55F740}"/>
              </a:ext>
            </a:extLst>
          </p:cNvPr>
          <p:cNvSpPr>
            <a:spLocks noGrp="1" noChangeArrowheads="1"/>
          </p:cNvSpPr>
          <p:nvPr>
            <p:ph type="title"/>
          </p:nvPr>
        </p:nvSpPr>
        <p:spPr/>
        <p:txBody>
          <a:bodyPr/>
          <a:lstStyle/>
          <a:p>
            <a:r>
              <a:rPr lang="id-ID" altLang="en-US" sz="4000"/>
              <a:t>Feature Selection Tipe Embedded</a:t>
            </a:r>
            <a:endParaRPr lang="id-ID" altLang="en-US"/>
          </a:p>
        </p:txBody>
      </p:sp>
      <p:sp>
        <p:nvSpPr>
          <p:cNvPr id="9219" name="Content Placeholder 2">
            <a:extLst>
              <a:ext uri="{FF2B5EF4-FFF2-40B4-BE49-F238E27FC236}">
                <a16:creationId xmlns:a16="http://schemas.microsoft.com/office/drawing/2014/main" id="{6733EB4A-D78B-4751-A4FA-6672A8560E47}"/>
              </a:ext>
            </a:extLst>
          </p:cNvPr>
          <p:cNvSpPr>
            <a:spLocks noGrp="1" noChangeArrowheads="1"/>
          </p:cNvSpPr>
          <p:nvPr>
            <p:ph idx="1"/>
          </p:nvPr>
        </p:nvSpPr>
        <p:spPr/>
        <p:txBody>
          <a:bodyPr/>
          <a:lstStyle/>
          <a:p>
            <a:r>
              <a:rPr lang="id-ID" altLang="en-US" sz="2800"/>
              <a:t>Feature Selection Tipe Embedded: feature selection jenis ini memanfaatkan suatu learning machine dalam proses feature selection. </a:t>
            </a:r>
          </a:p>
          <a:p>
            <a:r>
              <a:rPr lang="id-ID" altLang="en-US" sz="2800"/>
              <a:t>Dalam sistem selection ini, feature secara natural dihilangkan, apabila learning machine menganggap feature tersebut tidak begitu berpengaruh. </a:t>
            </a:r>
          </a:p>
          <a:p>
            <a:r>
              <a:rPr lang="id-ID" altLang="en-US" sz="2800"/>
              <a:t>Beberapa learning machine yang bisa digunakan antara lain: Decision Trees, Random Forests dan lain-lain.</a:t>
            </a:r>
          </a:p>
        </p:txBody>
      </p:sp>
      <p:sp>
        <p:nvSpPr>
          <p:cNvPr id="9220" name="Slide Number Placeholder 3">
            <a:extLst>
              <a:ext uri="{FF2B5EF4-FFF2-40B4-BE49-F238E27FC236}">
                <a16:creationId xmlns:a16="http://schemas.microsoft.com/office/drawing/2014/main" id="{0B8CF88B-6C62-475B-A846-34B1F57BA50F}"/>
              </a:ext>
            </a:extLst>
          </p:cNvPr>
          <p:cNvSpPr>
            <a:spLocks noGrp="1" noChangeArrowheads="1"/>
          </p:cNvSpPr>
          <p:nvPr>
            <p:ph type="sldNum" sz="quarter" idx="12"/>
          </p:nvPr>
        </p:nvSpPr>
        <p:spPr bwMode="auto">
          <a:xfrm>
            <a:off x="6553200" y="6245225"/>
            <a:ext cx="2133600"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fld id="{FA5017C2-B539-4B95-8E13-FF6D00C28074}" type="slidenum">
              <a:rPr lang="en-US" altLang="en-US" smtClean="0"/>
              <a:pPr>
                <a:spcBef>
                  <a:spcPct val="0"/>
                </a:spcBef>
                <a:buFontTx/>
                <a:buNone/>
              </a:pPr>
              <a:t>40</a:t>
            </a:fld>
            <a:endParaRPr lang="en-US" altLang="en-US" sz="1400"/>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54DCC-2944-4D80-9E3B-059480BD2801}"/>
              </a:ext>
            </a:extLst>
          </p:cNvPr>
          <p:cNvSpPr>
            <a:spLocks noGrp="1"/>
          </p:cNvSpPr>
          <p:nvPr>
            <p:ph idx="1"/>
          </p:nvPr>
        </p:nvSpPr>
        <p:spPr/>
        <p:txBody>
          <a:bodyPr>
            <a:normAutofit fontScale="85000" lnSpcReduction="20000"/>
          </a:bodyPr>
          <a:lstStyle/>
          <a:p>
            <a:r>
              <a:rPr lang="en-US" dirty="0" err="1"/>
              <a:t>Perbedaannya</a:t>
            </a:r>
            <a:r>
              <a:rPr lang="en-US" dirty="0"/>
              <a:t> yang </a:t>
            </a:r>
            <a:r>
              <a:rPr lang="en-US" dirty="0" err="1"/>
              <a:t>dinyatakan</a:t>
            </a:r>
            <a:r>
              <a:rPr lang="en-US" dirty="0"/>
              <a:t> </a:t>
            </a:r>
            <a:r>
              <a:rPr lang="en-US" dirty="0" err="1"/>
              <a:t>sebagai</a:t>
            </a:r>
            <a:r>
              <a:rPr lang="en-US" dirty="0"/>
              <a:t> dissimilarity</a:t>
            </a:r>
          </a:p>
          <a:p>
            <a:endParaRPr lang="en-US" dirty="0"/>
          </a:p>
          <a:p>
            <a:endParaRPr lang="en-US" dirty="0"/>
          </a:p>
          <a:p>
            <a:endParaRPr lang="en-US" dirty="0"/>
          </a:p>
          <a:p>
            <a:endParaRPr lang="en-US" dirty="0"/>
          </a:p>
          <a:p>
            <a:endParaRPr lang="en-US" dirty="0"/>
          </a:p>
          <a:p>
            <a:endParaRPr lang="en-US" dirty="0"/>
          </a:p>
          <a:p>
            <a:r>
              <a:rPr lang="en-US" i="1" dirty="0"/>
              <a:t>d(</a:t>
            </a:r>
            <a:r>
              <a:rPr lang="en-US" i="1" dirty="0" err="1"/>
              <a:t>i,j</a:t>
            </a:r>
            <a:r>
              <a:rPr lang="en-US" i="1" dirty="0"/>
              <a:t>)</a:t>
            </a:r>
            <a:r>
              <a:rPr lang="en-US" dirty="0"/>
              <a:t> </a:t>
            </a:r>
            <a:r>
              <a:rPr lang="en-US" dirty="0" err="1"/>
              <a:t>menyatakan</a:t>
            </a:r>
            <a:r>
              <a:rPr lang="en-US" dirty="0"/>
              <a:t> dissimilarity </a:t>
            </a:r>
            <a:r>
              <a:rPr lang="en-US" dirty="0" err="1"/>
              <a:t>antara</a:t>
            </a:r>
            <a:r>
              <a:rPr lang="en-US" dirty="0"/>
              <a:t> </a:t>
            </a:r>
            <a:r>
              <a:rPr lang="en-US" dirty="0" err="1"/>
              <a:t>objek</a:t>
            </a:r>
            <a:r>
              <a:rPr lang="en-US" dirty="0"/>
              <a:t> I dan </a:t>
            </a:r>
            <a:r>
              <a:rPr lang="en-US" dirty="0" err="1"/>
              <a:t>objek</a:t>
            </a:r>
            <a:r>
              <a:rPr lang="en-US" dirty="0"/>
              <a:t> j</a:t>
            </a:r>
          </a:p>
          <a:p>
            <a:r>
              <a:rPr lang="en-US" dirty="0"/>
              <a:t>Pada </a:t>
            </a:r>
            <a:r>
              <a:rPr lang="en-US" dirty="0" err="1"/>
              <a:t>umumnya</a:t>
            </a:r>
            <a:r>
              <a:rPr lang="en-US" dirty="0"/>
              <a:t> </a:t>
            </a:r>
            <a:r>
              <a:rPr lang="en-US" i="1" dirty="0"/>
              <a:t>d(</a:t>
            </a:r>
            <a:r>
              <a:rPr lang="en-US" i="1" dirty="0" err="1"/>
              <a:t>i,j</a:t>
            </a:r>
            <a:r>
              <a:rPr lang="en-US" i="1" dirty="0"/>
              <a:t>)</a:t>
            </a:r>
            <a:r>
              <a:rPr lang="en-US" dirty="0"/>
              <a:t> </a:t>
            </a:r>
            <a:r>
              <a:rPr lang="en-US" dirty="0" err="1"/>
              <a:t>adalah</a:t>
            </a:r>
            <a:r>
              <a:rPr lang="en-US" dirty="0"/>
              <a:t> </a:t>
            </a:r>
            <a:r>
              <a:rPr lang="en-US" dirty="0" err="1"/>
              <a:t>bilangan</a:t>
            </a:r>
            <a:r>
              <a:rPr lang="en-US" dirty="0"/>
              <a:t> non-negative yang </a:t>
            </a:r>
            <a:r>
              <a:rPr lang="en-US" dirty="0" err="1"/>
              <a:t>mendekati</a:t>
            </a:r>
            <a:r>
              <a:rPr lang="en-US" dirty="0"/>
              <a:t> 0 </a:t>
            </a:r>
            <a:r>
              <a:rPr lang="en-US" dirty="0" err="1"/>
              <a:t>jika</a:t>
            </a:r>
            <a:r>
              <a:rPr lang="en-US" dirty="0"/>
              <a:t> </a:t>
            </a:r>
            <a:r>
              <a:rPr lang="en-US" dirty="0" err="1"/>
              <a:t>kedua</a:t>
            </a:r>
            <a:r>
              <a:rPr lang="en-US" dirty="0"/>
              <a:t> </a:t>
            </a:r>
            <a:r>
              <a:rPr lang="en-US" dirty="0" err="1"/>
              <a:t>obejk</a:t>
            </a:r>
            <a:r>
              <a:rPr lang="en-US" dirty="0"/>
              <a:t> </a:t>
            </a:r>
            <a:r>
              <a:rPr lang="en-US" dirty="0" err="1"/>
              <a:t>memiliki</a:t>
            </a:r>
            <a:r>
              <a:rPr lang="en-US" dirty="0"/>
              <a:t> </a:t>
            </a:r>
            <a:r>
              <a:rPr lang="en-US" dirty="0" err="1"/>
              <a:t>kemiripan</a:t>
            </a:r>
            <a:r>
              <a:rPr lang="en-US" dirty="0"/>
              <a:t> yang </a:t>
            </a:r>
            <a:r>
              <a:rPr lang="en-US" dirty="0" err="1"/>
              <a:t>tinggi</a:t>
            </a:r>
            <a:r>
              <a:rPr lang="en-US" dirty="0"/>
              <a:t> dan </a:t>
            </a:r>
            <a:r>
              <a:rPr lang="en-US" dirty="0" err="1"/>
              <a:t>sebaliknya</a:t>
            </a:r>
            <a:r>
              <a:rPr lang="en-US" dirty="0"/>
              <a:t>.</a:t>
            </a:r>
          </a:p>
          <a:p>
            <a:r>
              <a:rPr lang="en-US" dirty="0" err="1"/>
              <a:t>Dua</a:t>
            </a:r>
            <a:r>
              <a:rPr lang="en-US" dirty="0"/>
              <a:t> </a:t>
            </a:r>
            <a:r>
              <a:rPr lang="en-US" dirty="0" err="1"/>
              <a:t>objek</a:t>
            </a:r>
            <a:r>
              <a:rPr lang="en-US" dirty="0"/>
              <a:t> yang </a:t>
            </a:r>
            <a:r>
              <a:rPr lang="en-US" dirty="0" err="1"/>
              <a:t>sama</a:t>
            </a:r>
            <a:r>
              <a:rPr lang="en-US" dirty="0"/>
              <a:t> </a:t>
            </a:r>
            <a:r>
              <a:rPr lang="en-US" dirty="0" err="1"/>
              <a:t>persis</a:t>
            </a:r>
            <a:r>
              <a:rPr lang="en-US" dirty="0"/>
              <a:t> </a:t>
            </a:r>
            <a:r>
              <a:rPr lang="en-US" dirty="0" err="1"/>
              <a:t>tidak</a:t>
            </a:r>
            <a:r>
              <a:rPr lang="en-US" dirty="0"/>
              <a:t> </a:t>
            </a:r>
            <a:r>
              <a:rPr lang="en-US" dirty="0" err="1"/>
              <a:t>mungkin</a:t>
            </a:r>
            <a:r>
              <a:rPr lang="en-US" dirty="0"/>
              <a:t> </a:t>
            </a:r>
            <a:r>
              <a:rPr lang="en-US" dirty="0" err="1"/>
              <a:t>memiliki</a:t>
            </a:r>
            <a:r>
              <a:rPr lang="en-US" dirty="0"/>
              <a:t> </a:t>
            </a:r>
            <a:r>
              <a:rPr lang="en-US" dirty="0" err="1"/>
              <a:t>perbedaan</a:t>
            </a:r>
            <a:r>
              <a:rPr lang="en-US" dirty="0" err="1">
                <a:sym typeface="Wingdings" panose="05000000000000000000" pitchFamily="2" charset="2"/>
              </a:rPr>
              <a:t>artinya</a:t>
            </a:r>
            <a:r>
              <a:rPr lang="en-US" dirty="0">
                <a:sym typeface="Wingdings" panose="05000000000000000000" pitchFamily="2" charset="2"/>
              </a:rPr>
              <a:t> dissimilarity-</a:t>
            </a:r>
            <a:r>
              <a:rPr lang="en-US" dirty="0" err="1">
                <a:sym typeface="Wingdings" panose="05000000000000000000" pitchFamily="2" charset="2"/>
              </a:rPr>
              <a:t>nya</a:t>
            </a:r>
            <a:r>
              <a:rPr lang="en-US" dirty="0">
                <a:sym typeface="Wingdings" panose="05000000000000000000" pitchFamily="2" charset="2"/>
              </a:rPr>
              <a:t> </a:t>
            </a:r>
            <a:r>
              <a:rPr lang="en-US" dirty="0" err="1">
                <a:sym typeface="Wingdings" panose="05000000000000000000" pitchFamily="2" charset="2"/>
              </a:rPr>
              <a:t>sama</a:t>
            </a:r>
            <a:r>
              <a:rPr lang="en-US" dirty="0">
                <a:sym typeface="Wingdings" panose="05000000000000000000" pitchFamily="2" charset="2"/>
              </a:rPr>
              <a:t> </a:t>
            </a:r>
            <a:r>
              <a:rPr lang="en-US" dirty="0" err="1">
                <a:sym typeface="Wingdings" panose="05000000000000000000" pitchFamily="2" charset="2"/>
              </a:rPr>
              <a:t>dengan</a:t>
            </a:r>
            <a:r>
              <a:rPr lang="en-US" dirty="0">
                <a:sym typeface="Wingdings" panose="05000000000000000000" pitchFamily="2" charset="2"/>
              </a:rPr>
              <a:t> NOL </a:t>
            </a:r>
            <a:r>
              <a:rPr lang="en-US" i="1" dirty="0">
                <a:sym typeface="Wingdings" panose="05000000000000000000" pitchFamily="2" charset="2"/>
              </a:rPr>
              <a:t>d(</a:t>
            </a:r>
            <a:r>
              <a:rPr lang="en-US" i="1" dirty="0" err="1">
                <a:sym typeface="Wingdings" panose="05000000000000000000" pitchFamily="2" charset="2"/>
              </a:rPr>
              <a:t>i,i</a:t>
            </a:r>
            <a:r>
              <a:rPr lang="en-US" i="1" dirty="0">
                <a:sym typeface="Wingdings" panose="05000000000000000000" pitchFamily="2" charset="2"/>
              </a:rPr>
              <a:t>)=0, </a:t>
            </a:r>
            <a:r>
              <a:rPr lang="en-US" i="1" dirty="0" err="1">
                <a:sym typeface="Wingdings" panose="05000000000000000000" pitchFamily="2" charset="2"/>
              </a:rPr>
              <a:t>untuk</a:t>
            </a:r>
            <a:r>
              <a:rPr lang="en-US" i="1" dirty="0">
                <a:sym typeface="Wingdings" panose="05000000000000000000" pitchFamily="2" charset="2"/>
              </a:rPr>
              <a:t> </a:t>
            </a:r>
            <a:r>
              <a:rPr lang="en-US" i="1" dirty="0" err="1">
                <a:sym typeface="Wingdings" panose="05000000000000000000" pitchFamily="2" charset="2"/>
              </a:rPr>
              <a:t>semua</a:t>
            </a:r>
            <a:r>
              <a:rPr lang="en-US" i="1" dirty="0">
                <a:sym typeface="Wingdings" panose="05000000000000000000" pitchFamily="2" charset="2"/>
              </a:rPr>
              <a:t> </a:t>
            </a:r>
            <a:r>
              <a:rPr lang="en-US" i="1" dirty="0" err="1">
                <a:sym typeface="Wingdings" panose="05000000000000000000" pitchFamily="2" charset="2"/>
              </a:rPr>
              <a:t>posisi</a:t>
            </a:r>
            <a:r>
              <a:rPr lang="en-US" i="1" dirty="0">
                <a:sym typeface="Wingdings" panose="05000000000000000000" pitchFamily="2" charset="2"/>
              </a:rPr>
              <a:t> diagonal</a:t>
            </a:r>
          </a:p>
          <a:p>
            <a:r>
              <a:rPr lang="en-US" i="1" dirty="0">
                <a:sym typeface="Wingdings" panose="05000000000000000000" pitchFamily="2" charset="2"/>
              </a:rPr>
              <a:t>d(</a:t>
            </a:r>
            <a:r>
              <a:rPr lang="en-US" i="1" dirty="0" err="1">
                <a:sym typeface="Wingdings" panose="05000000000000000000" pitchFamily="2" charset="2"/>
              </a:rPr>
              <a:t>i,j</a:t>
            </a:r>
            <a:r>
              <a:rPr lang="en-US" i="1" dirty="0">
                <a:sym typeface="Wingdings" panose="05000000000000000000" pitchFamily="2" charset="2"/>
              </a:rPr>
              <a:t>)=d(</a:t>
            </a:r>
            <a:r>
              <a:rPr lang="en-US" i="1" dirty="0" err="1">
                <a:sym typeface="Wingdings" panose="05000000000000000000" pitchFamily="2" charset="2"/>
              </a:rPr>
              <a:t>j,i</a:t>
            </a:r>
            <a:r>
              <a:rPr lang="en-US" i="1" dirty="0">
                <a:sym typeface="Wingdings" panose="05000000000000000000" pitchFamily="2" charset="2"/>
              </a:rPr>
              <a:t>)</a:t>
            </a:r>
            <a:r>
              <a:rPr lang="en-US" i="1" dirty="0" err="1">
                <a:sym typeface="Wingdings" panose="05000000000000000000" pitchFamily="2" charset="2"/>
              </a:rPr>
              <a:t>maka</a:t>
            </a:r>
            <a:r>
              <a:rPr lang="en-US" i="1" dirty="0">
                <a:sym typeface="Wingdings" panose="05000000000000000000" pitchFamily="2" charset="2"/>
              </a:rPr>
              <a:t> </a:t>
            </a:r>
            <a:r>
              <a:rPr lang="en-US" i="1" dirty="0" err="1">
                <a:sym typeface="Wingdings" panose="05000000000000000000" pitchFamily="2" charset="2"/>
              </a:rPr>
              <a:t>cukup</a:t>
            </a:r>
            <a:r>
              <a:rPr lang="en-US" i="1" dirty="0">
                <a:sym typeface="Wingdings" panose="05000000000000000000" pitchFamily="2" charset="2"/>
              </a:rPr>
              <a:t> </a:t>
            </a:r>
            <a:r>
              <a:rPr lang="en-US" i="1" dirty="0" err="1">
                <a:sym typeface="Wingdings" panose="05000000000000000000" pitchFamily="2" charset="2"/>
              </a:rPr>
              <a:t>ditulis</a:t>
            </a:r>
            <a:r>
              <a:rPr lang="en-US" i="1" dirty="0">
                <a:sym typeface="Wingdings" panose="05000000000000000000" pitchFamily="2" charset="2"/>
              </a:rPr>
              <a:t> Sebagian, </a:t>
            </a:r>
            <a:r>
              <a:rPr lang="en-US" i="1" dirty="0" err="1">
                <a:sym typeface="Wingdings" panose="05000000000000000000" pitchFamily="2" charset="2"/>
              </a:rPr>
              <a:t>karena</a:t>
            </a:r>
            <a:r>
              <a:rPr lang="en-US" i="1" dirty="0">
                <a:sym typeface="Wingdings" panose="05000000000000000000" pitchFamily="2" charset="2"/>
              </a:rPr>
              <a:t> </a:t>
            </a:r>
            <a:r>
              <a:rPr lang="en-US" i="1" dirty="0" err="1">
                <a:sym typeface="Wingdings" panose="05000000000000000000" pitchFamily="2" charset="2"/>
              </a:rPr>
              <a:t>sama</a:t>
            </a:r>
            <a:endParaRPr lang="en-US" i="1"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ID" dirty="0"/>
          </a:p>
        </p:txBody>
      </p:sp>
      <p:sp>
        <p:nvSpPr>
          <p:cNvPr id="3" name="Slide Number Placeholder 2">
            <a:extLst>
              <a:ext uri="{FF2B5EF4-FFF2-40B4-BE49-F238E27FC236}">
                <a16:creationId xmlns:a16="http://schemas.microsoft.com/office/drawing/2014/main" id="{7E5D0F1F-64D7-42A5-8A36-998A7A3E5089}"/>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5</a:t>
            </a:fld>
            <a:endParaRPr lang="en-US">
              <a:solidFill>
                <a:prstClr val="black">
                  <a:tint val="75000"/>
                </a:prstClr>
              </a:solidFill>
            </a:endParaRPr>
          </a:p>
        </p:txBody>
      </p:sp>
      <p:sp>
        <p:nvSpPr>
          <p:cNvPr id="4" name="Title 3">
            <a:extLst>
              <a:ext uri="{FF2B5EF4-FFF2-40B4-BE49-F238E27FC236}">
                <a16:creationId xmlns:a16="http://schemas.microsoft.com/office/drawing/2014/main" id="{664727B6-B1C0-41DA-8BBA-7C32788FF240}"/>
              </a:ext>
            </a:extLst>
          </p:cNvPr>
          <p:cNvSpPr>
            <a:spLocks noGrp="1"/>
          </p:cNvSpPr>
          <p:nvPr>
            <p:ph type="title"/>
          </p:nvPr>
        </p:nvSpPr>
        <p:spPr/>
        <p:txBody>
          <a:bodyPr/>
          <a:lstStyle/>
          <a:p>
            <a:endParaRPr lang="en-ID"/>
          </a:p>
        </p:txBody>
      </p:sp>
      <p:pic>
        <p:nvPicPr>
          <p:cNvPr id="6" name="Picture 5">
            <a:extLst>
              <a:ext uri="{FF2B5EF4-FFF2-40B4-BE49-F238E27FC236}">
                <a16:creationId xmlns:a16="http://schemas.microsoft.com/office/drawing/2014/main" id="{E960C63C-3B15-417E-A052-1A0F7C1FEB32}"/>
              </a:ext>
            </a:extLst>
          </p:cNvPr>
          <p:cNvPicPr>
            <a:picLocks noChangeAspect="1"/>
          </p:cNvPicPr>
          <p:nvPr/>
        </p:nvPicPr>
        <p:blipFill>
          <a:blip r:embed="rId2"/>
          <a:stretch>
            <a:fillRect/>
          </a:stretch>
        </p:blipFill>
        <p:spPr>
          <a:xfrm>
            <a:off x="914400" y="1524000"/>
            <a:ext cx="3429000" cy="2243862"/>
          </a:xfrm>
          <a:prstGeom prst="rect">
            <a:avLst/>
          </a:prstGeom>
        </p:spPr>
      </p:pic>
    </p:spTree>
    <p:extLst>
      <p:ext uri="{BB962C8B-B14F-4D97-AF65-F5344CB8AC3E}">
        <p14:creationId xmlns:p14="http://schemas.microsoft.com/office/powerpoint/2010/main" val="39962713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349D0-FA40-4EBD-8B45-C93BB9625FA5}"/>
              </a:ext>
            </a:extLst>
          </p:cNvPr>
          <p:cNvSpPr>
            <a:spLocks noGrp="1"/>
          </p:cNvSpPr>
          <p:nvPr>
            <p:ph idx="1"/>
          </p:nvPr>
        </p:nvSpPr>
        <p:spPr/>
        <p:txBody>
          <a:bodyPr/>
          <a:lstStyle/>
          <a:p>
            <a:r>
              <a:rPr lang="en-US" dirty="0" err="1"/>
              <a:t>Bagaimana</a:t>
            </a:r>
            <a:r>
              <a:rPr lang="en-US" dirty="0"/>
              <a:t> </a:t>
            </a:r>
            <a:r>
              <a:rPr lang="en-US" dirty="0" err="1"/>
              <a:t>dengan</a:t>
            </a:r>
            <a:r>
              <a:rPr lang="en-US" dirty="0"/>
              <a:t> </a:t>
            </a:r>
            <a:r>
              <a:rPr lang="en-US" dirty="0" err="1"/>
              <a:t>ukuran</a:t>
            </a:r>
            <a:r>
              <a:rPr lang="en-US" dirty="0"/>
              <a:t> similarity?</a:t>
            </a:r>
          </a:p>
          <a:p>
            <a:r>
              <a:rPr lang="en-US" dirty="0" err="1"/>
              <a:t>Secara</a:t>
            </a:r>
            <a:r>
              <a:rPr lang="en-US" dirty="0"/>
              <a:t> </a:t>
            </a:r>
            <a:r>
              <a:rPr lang="en-US" dirty="0" err="1"/>
              <a:t>matematis</a:t>
            </a:r>
            <a:r>
              <a:rPr lang="en-US" dirty="0"/>
              <a:t>, similarity </a:t>
            </a:r>
            <a:r>
              <a:rPr lang="en-US" dirty="0" err="1"/>
              <a:t>dapat</a:t>
            </a:r>
            <a:r>
              <a:rPr lang="en-US" dirty="0"/>
              <a:t> </a:t>
            </a:r>
            <a:r>
              <a:rPr lang="en-US" dirty="0" err="1"/>
              <a:t>diformulasikan</a:t>
            </a:r>
            <a:r>
              <a:rPr lang="en-US" dirty="0"/>
              <a:t> </a:t>
            </a:r>
            <a:r>
              <a:rPr lang="en-US" dirty="0" err="1"/>
              <a:t>sebagai</a:t>
            </a:r>
            <a:r>
              <a:rPr lang="en-US" dirty="0"/>
              <a:t> </a:t>
            </a:r>
            <a:r>
              <a:rPr lang="en-US" dirty="0" err="1"/>
              <a:t>fungsi</a:t>
            </a:r>
            <a:r>
              <a:rPr lang="en-US" dirty="0"/>
              <a:t> </a:t>
            </a:r>
            <a:r>
              <a:rPr lang="en-US" dirty="0" err="1"/>
              <a:t>dari</a:t>
            </a:r>
            <a:r>
              <a:rPr lang="en-US" dirty="0"/>
              <a:t> dissimilarity  yang </a:t>
            </a:r>
            <a:r>
              <a:rPr lang="en-US" dirty="0" err="1"/>
              <a:t>bergantung</a:t>
            </a:r>
            <a:r>
              <a:rPr lang="en-US" dirty="0"/>
              <a:t> pada </a:t>
            </a:r>
            <a:r>
              <a:rPr lang="en-US" dirty="0" err="1"/>
              <a:t>jenis</a:t>
            </a:r>
            <a:r>
              <a:rPr lang="en-US" dirty="0"/>
              <a:t> </a:t>
            </a:r>
            <a:r>
              <a:rPr lang="en-US" dirty="0" err="1"/>
              <a:t>atributenya</a:t>
            </a:r>
            <a:endParaRPr lang="en-US" dirty="0"/>
          </a:p>
          <a:p>
            <a:r>
              <a:rPr lang="en-US" dirty="0"/>
              <a:t>Similarity </a:t>
            </a:r>
            <a:r>
              <a:rPr lang="en-US" dirty="0" err="1"/>
              <a:t>dapat</a:t>
            </a:r>
            <a:r>
              <a:rPr lang="en-US" dirty="0"/>
              <a:t> </a:t>
            </a:r>
            <a:r>
              <a:rPr lang="en-US" dirty="0" err="1"/>
              <a:t>diformulasikansebagai</a:t>
            </a:r>
            <a:r>
              <a:rPr lang="en-US" dirty="0"/>
              <a:t> </a:t>
            </a:r>
            <a:r>
              <a:rPr lang="en-US" dirty="0" err="1"/>
              <a:t>fungsi</a:t>
            </a:r>
            <a:r>
              <a:rPr lang="en-US" dirty="0"/>
              <a:t> </a:t>
            </a:r>
            <a:r>
              <a:rPr lang="en-US" dirty="0" err="1"/>
              <a:t>dari</a:t>
            </a:r>
            <a:r>
              <a:rPr lang="en-US" dirty="0"/>
              <a:t> dissimilarity yang </a:t>
            </a:r>
            <a:r>
              <a:rPr lang="en-US" dirty="0" err="1"/>
              <a:t>bergantung</a:t>
            </a:r>
            <a:r>
              <a:rPr lang="en-US" dirty="0"/>
              <a:t> pada </a:t>
            </a:r>
            <a:r>
              <a:rPr lang="en-US" dirty="0" err="1"/>
              <a:t>jenis</a:t>
            </a:r>
            <a:r>
              <a:rPr lang="en-US" dirty="0"/>
              <a:t> </a:t>
            </a:r>
            <a:r>
              <a:rPr lang="en-US" dirty="0" err="1"/>
              <a:t>atributenya</a:t>
            </a:r>
            <a:r>
              <a:rPr lang="en-US" dirty="0"/>
              <a:t>.</a:t>
            </a:r>
          </a:p>
          <a:p>
            <a:pPr marL="0" indent="0">
              <a:buNone/>
            </a:pPr>
            <a:r>
              <a:rPr lang="en-US" dirty="0"/>
              <a:t>	</a:t>
            </a:r>
            <a:r>
              <a:rPr lang="en-US" i="1" dirty="0"/>
              <a:t>sim(</a:t>
            </a:r>
            <a:r>
              <a:rPr lang="en-US" i="1" dirty="0" err="1"/>
              <a:t>i,j</a:t>
            </a:r>
            <a:r>
              <a:rPr lang="en-US" i="1" dirty="0"/>
              <a:t>)= 1 - d(</a:t>
            </a:r>
            <a:r>
              <a:rPr lang="en-US" i="1" dirty="0" err="1"/>
              <a:t>i,j</a:t>
            </a:r>
            <a:r>
              <a:rPr lang="en-US" i="1" dirty="0"/>
              <a:t>)</a:t>
            </a:r>
            <a:endParaRPr lang="en-ID" i="1" dirty="0"/>
          </a:p>
        </p:txBody>
      </p:sp>
      <p:sp>
        <p:nvSpPr>
          <p:cNvPr id="3" name="Slide Number Placeholder 2">
            <a:extLst>
              <a:ext uri="{FF2B5EF4-FFF2-40B4-BE49-F238E27FC236}">
                <a16:creationId xmlns:a16="http://schemas.microsoft.com/office/drawing/2014/main" id="{319EAC44-79D8-4B85-A072-A083B56AA0EF}"/>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6</a:t>
            </a:fld>
            <a:endParaRPr lang="en-US">
              <a:solidFill>
                <a:prstClr val="black">
                  <a:tint val="75000"/>
                </a:prstClr>
              </a:solidFill>
            </a:endParaRPr>
          </a:p>
        </p:txBody>
      </p:sp>
      <p:sp>
        <p:nvSpPr>
          <p:cNvPr id="4" name="Title 3">
            <a:extLst>
              <a:ext uri="{FF2B5EF4-FFF2-40B4-BE49-F238E27FC236}">
                <a16:creationId xmlns:a16="http://schemas.microsoft.com/office/drawing/2014/main" id="{F42C388A-440A-4F9E-B244-82F996833699}"/>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34825777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9FA581-5CC7-47CD-AC30-02038A1B2C8C}"/>
              </a:ext>
            </a:extLst>
          </p:cNvPr>
          <p:cNvSpPr>
            <a:spLocks noGrp="1"/>
          </p:cNvSpPr>
          <p:nvPr>
            <p:ph idx="1"/>
          </p:nvPr>
        </p:nvSpPr>
        <p:spPr>
          <a:xfrm>
            <a:off x="533400" y="1143000"/>
            <a:ext cx="7886700" cy="5333549"/>
          </a:xfrm>
        </p:spPr>
        <p:txBody>
          <a:bodyPr>
            <a:normAutofit lnSpcReduction="10000"/>
          </a:bodyPr>
          <a:lstStyle/>
          <a:p>
            <a:r>
              <a:rPr lang="en-US" dirty="0" err="1"/>
              <a:t>Contoh</a:t>
            </a:r>
            <a:r>
              <a:rPr lang="en-US" dirty="0"/>
              <a:t> :</a:t>
            </a:r>
          </a:p>
          <a:p>
            <a:r>
              <a:rPr lang="en-US" dirty="0" err="1"/>
              <a:t>Jumlah</a:t>
            </a:r>
            <a:r>
              <a:rPr lang="en-US" dirty="0"/>
              <a:t> status (</a:t>
            </a:r>
            <a:r>
              <a:rPr lang="en-US" dirty="0" err="1"/>
              <a:t>nilai</a:t>
            </a:r>
            <a:r>
              <a:rPr lang="en-US" dirty="0"/>
              <a:t>) </a:t>
            </a:r>
            <a:r>
              <a:rPr lang="en-US" dirty="0" err="1"/>
              <a:t>dalam</a:t>
            </a:r>
            <a:r>
              <a:rPr lang="en-US" dirty="0"/>
              <a:t> </a:t>
            </a:r>
            <a:r>
              <a:rPr lang="en-US" dirty="0" err="1"/>
              <a:t>suatu</a:t>
            </a:r>
            <a:r>
              <a:rPr lang="en-US" dirty="0"/>
              <a:t> attribute nominal </a:t>
            </a:r>
            <a:r>
              <a:rPr lang="en-US" dirty="0" err="1"/>
              <a:t>disimbolkan</a:t>
            </a:r>
            <a:r>
              <a:rPr lang="en-US" dirty="0"/>
              <a:t> </a:t>
            </a:r>
            <a:r>
              <a:rPr lang="en-US" dirty="0" err="1"/>
              <a:t>sebagai</a:t>
            </a:r>
            <a:r>
              <a:rPr lang="en-US" dirty="0"/>
              <a:t> M.</a:t>
            </a:r>
          </a:p>
          <a:p>
            <a:r>
              <a:rPr lang="en-US" dirty="0" err="1"/>
              <a:t>Sebagai</a:t>
            </a:r>
            <a:r>
              <a:rPr lang="en-US" dirty="0"/>
              <a:t> </a:t>
            </a:r>
            <a:r>
              <a:rPr lang="en-US" dirty="0" err="1"/>
              <a:t>contoh</a:t>
            </a:r>
            <a:r>
              <a:rPr lang="en-US" dirty="0"/>
              <a:t> attribute </a:t>
            </a:r>
            <a:r>
              <a:rPr lang="en-US" dirty="0" err="1"/>
              <a:t>kategori</a:t>
            </a:r>
            <a:r>
              <a:rPr lang="en-US" dirty="0"/>
              <a:t> </a:t>
            </a:r>
            <a:r>
              <a:rPr lang="en-US" dirty="0" err="1"/>
              <a:t>pelanggan</a:t>
            </a:r>
            <a:r>
              <a:rPr lang="en-US" dirty="0"/>
              <a:t> yang </a:t>
            </a:r>
            <a:r>
              <a:rPr lang="en-US" dirty="0" err="1"/>
              <a:t>memiliki</a:t>
            </a:r>
            <a:r>
              <a:rPr lang="en-US" dirty="0"/>
              <a:t> </a:t>
            </a:r>
            <a:r>
              <a:rPr lang="en-US" dirty="0" err="1"/>
              <a:t>tiga</a:t>
            </a:r>
            <a:r>
              <a:rPr lang="en-US" dirty="0"/>
              <a:t> status : silver, gold dan platinum, </a:t>
            </a:r>
            <a:r>
              <a:rPr lang="en-US" dirty="0" err="1"/>
              <a:t>dinyatakan</a:t>
            </a:r>
            <a:r>
              <a:rPr lang="en-US" dirty="0"/>
              <a:t> </a:t>
            </a:r>
            <a:r>
              <a:rPr lang="en-US" dirty="0" err="1"/>
              <a:t>sebagai</a:t>
            </a:r>
            <a:r>
              <a:rPr lang="en-US" dirty="0"/>
              <a:t> M=3. </a:t>
            </a:r>
          </a:p>
          <a:p>
            <a:r>
              <a:rPr lang="en-US" dirty="0"/>
              <a:t>Dissimilarity </a:t>
            </a:r>
            <a:r>
              <a:rPr lang="en-US" dirty="0" err="1"/>
              <a:t>antara</a:t>
            </a:r>
            <a:r>
              <a:rPr lang="en-US" dirty="0"/>
              <a:t> object I dan object j </a:t>
            </a:r>
            <a:r>
              <a:rPr lang="en-US" dirty="0" err="1"/>
              <a:t>dihitung</a:t>
            </a:r>
            <a:r>
              <a:rPr lang="en-US" dirty="0"/>
              <a:t> </a:t>
            </a:r>
            <a:r>
              <a:rPr lang="en-US" dirty="0" err="1"/>
              <a:t>berdasarkan</a:t>
            </a:r>
            <a:r>
              <a:rPr lang="en-US" dirty="0"/>
              <a:t> </a:t>
            </a:r>
            <a:r>
              <a:rPr lang="en-US" dirty="0" err="1"/>
              <a:t>rasio</a:t>
            </a:r>
            <a:r>
              <a:rPr lang="en-US" dirty="0"/>
              <a:t> </a:t>
            </a:r>
            <a:r>
              <a:rPr lang="en-US" dirty="0" err="1"/>
              <a:t>ketidaksamaan</a:t>
            </a:r>
            <a:r>
              <a:rPr lang="en-US" dirty="0"/>
              <a:t> status, yang </a:t>
            </a:r>
            <a:r>
              <a:rPr lang="en-US" dirty="0" err="1"/>
              <a:t>secara</a:t>
            </a:r>
            <a:r>
              <a:rPr lang="en-US" dirty="0"/>
              <a:t> </a:t>
            </a:r>
            <a:r>
              <a:rPr lang="en-US" dirty="0" err="1"/>
              <a:t>matematis</a:t>
            </a:r>
            <a:r>
              <a:rPr lang="en-US" dirty="0"/>
              <a:t> </a:t>
            </a:r>
            <a:r>
              <a:rPr lang="en-US" dirty="0" err="1"/>
              <a:t>dinayatakan</a:t>
            </a:r>
            <a:r>
              <a:rPr lang="en-US" dirty="0"/>
              <a:t> :</a:t>
            </a:r>
          </a:p>
          <a:p>
            <a:r>
              <a:rPr lang="en-US" dirty="0"/>
              <a:t>d(</a:t>
            </a:r>
            <a:r>
              <a:rPr lang="en-US" dirty="0" err="1"/>
              <a:t>i,j</a:t>
            </a:r>
            <a:r>
              <a:rPr lang="en-US" dirty="0"/>
              <a:t>) = (p-m)/p</a:t>
            </a:r>
          </a:p>
          <a:p>
            <a:r>
              <a:rPr lang="en-US" dirty="0"/>
              <a:t>m </a:t>
            </a:r>
            <a:r>
              <a:rPr lang="en-US" dirty="0" err="1"/>
              <a:t>adalah</a:t>
            </a:r>
            <a:r>
              <a:rPr lang="en-US" dirty="0"/>
              <a:t> </a:t>
            </a:r>
            <a:r>
              <a:rPr lang="en-US" dirty="0" err="1"/>
              <a:t>jumlah</a:t>
            </a:r>
            <a:r>
              <a:rPr lang="en-US" dirty="0"/>
              <a:t> status  yang </a:t>
            </a:r>
            <a:r>
              <a:rPr lang="en-US" dirty="0" err="1"/>
              <a:t>bernilai</a:t>
            </a:r>
            <a:r>
              <a:rPr lang="en-US" dirty="0"/>
              <a:t> </a:t>
            </a:r>
            <a:r>
              <a:rPr lang="en-US" dirty="0" err="1"/>
              <a:t>sama</a:t>
            </a:r>
            <a:endParaRPr lang="en-US" dirty="0"/>
          </a:p>
          <a:p>
            <a:r>
              <a:rPr lang="en-US" dirty="0"/>
              <a:t>P </a:t>
            </a:r>
            <a:r>
              <a:rPr lang="en-US" dirty="0" err="1"/>
              <a:t>adalah</a:t>
            </a:r>
            <a:r>
              <a:rPr lang="en-US" dirty="0"/>
              <a:t> </a:t>
            </a:r>
            <a:r>
              <a:rPr lang="en-US" dirty="0" err="1"/>
              <a:t>jumlah</a:t>
            </a:r>
            <a:r>
              <a:rPr lang="en-US" dirty="0"/>
              <a:t> attribute pada </a:t>
            </a:r>
            <a:r>
              <a:rPr lang="en-US" dirty="0" err="1"/>
              <a:t>objek</a:t>
            </a:r>
            <a:r>
              <a:rPr lang="en-US" dirty="0"/>
              <a:t> </a:t>
            </a:r>
            <a:r>
              <a:rPr lang="en-US" dirty="0" err="1"/>
              <a:t>tertentu</a:t>
            </a:r>
            <a:r>
              <a:rPr lang="en-US" dirty="0"/>
              <a:t> </a:t>
            </a:r>
            <a:endParaRPr lang="en-ID" dirty="0"/>
          </a:p>
        </p:txBody>
      </p:sp>
      <p:sp>
        <p:nvSpPr>
          <p:cNvPr id="3" name="Slide Number Placeholder 2">
            <a:extLst>
              <a:ext uri="{FF2B5EF4-FFF2-40B4-BE49-F238E27FC236}">
                <a16:creationId xmlns:a16="http://schemas.microsoft.com/office/drawing/2014/main" id="{4A59176C-BBD6-4F70-AA63-229C3F80D1C9}"/>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7</a:t>
            </a:fld>
            <a:endParaRPr lang="en-US">
              <a:solidFill>
                <a:prstClr val="black">
                  <a:tint val="75000"/>
                </a:prstClr>
              </a:solidFill>
            </a:endParaRPr>
          </a:p>
        </p:txBody>
      </p:sp>
      <p:sp>
        <p:nvSpPr>
          <p:cNvPr id="4" name="Title 3">
            <a:extLst>
              <a:ext uri="{FF2B5EF4-FFF2-40B4-BE49-F238E27FC236}">
                <a16:creationId xmlns:a16="http://schemas.microsoft.com/office/drawing/2014/main" id="{3CACCA6A-6130-4E4B-837D-5F7B193CF147}"/>
              </a:ext>
            </a:extLst>
          </p:cNvPr>
          <p:cNvSpPr>
            <a:spLocks noGrp="1"/>
          </p:cNvSpPr>
          <p:nvPr>
            <p:ph type="title"/>
          </p:nvPr>
        </p:nvSpPr>
        <p:spPr/>
        <p:txBody>
          <a:bodyPr/>
          <a:lstStyle/>
          <a:p>
            <a:r>
              <a:rPr lang="en-US" dirty="0"/>
              <a:t>Jarak </a:t>
            </a:r>
            <a:r>
              <a:rPr lang="en-US" dirty="0" err="1"/>
              <a:t>untuk</a:t>
            </a:r>
            <a:r>
              <a:rPr lang="en-US" dirty="0"/>
              <a:t> </a:t>
            </a:r>
            <a:r>
              <a:rPr lang="en-US" dirty="0" err="1"/>
              <a:t>Atribute</a:t>
            </a:r>
            <a:r>
              <a:rPr lang="en-US" dirty="0"/>
              <a:t> Nominal</a:t>
            </a:r>
            <a:endParaRPr lang="en-ID" dirty="0"/>
          </a:p>
        </p:txBody>
      </p:sp>
    </p:spTree>
    <p:extLst>
      <p:ext uri="{BB962C8B-B14F-4D97-AF65-F5344CB8AC3E}">
        <p14:creationId xmlns:p14="http://schemas.microsoft.com/office/powerpoint/2010/main" val="8266665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86E140C-52EF-4D80-A6AD-F1848AEA1F3C}"/>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8</a:t>
            </a:fld>
            <a:endParaRPr lang="en-US">
              <a:solidFill>
                <a:prstClr val="black">
                  <a:tint val="75000"/>
                </a:prstClr>
              </a:solidFill>
            </a:endParaRPr>
          </a:p>
        </p:txBody>
      </p:sp>
      <p:sp>
        <p:nvSpPr>
          <p:cNvPr id="4" name="Title 3">
            <a:extLst>
              <a:ext uri="{FF2B5EF4-FFF2-40B4-BE49-F238E27FC236}">
                <a16:creationId xmlns:a16="http://schemas.microsoft.com/office/drawing/2014/main" id="{D349F269-4C8C-4EB3-A3A8-4599703691EE}"/>
              </a:ext>
            </a:extLst>
          </p:cNvPr>
          <p:cNvSpPr>
            <a:spLocks noGrp="1"/>
          </p:cNvSpPr>
          <p:nvPr>
            <p:ph type="title"/>
          </p:nvPr>
        </p:nvSpPr>
        <p:spPr>
          <a:xfrm>
            <a:off x="642505" y="152400"/>
            <a:ext cx="8501495" cy="685801"/>
          </a:xfrm>
        </p:spPr>
        <p:txBody>
          <a:bodyPr/>
          <a:lstStyle/>
          <a:p>
            <a:endParaRPr lang="en-ID" dirty="0"/>
          </a:p>
        </p:txBody>
      </p:sp>
      <p:sp>
        <p:nvSpPr>
          <p:cNvPr id="7" name="Content Placeholder 6">
            <a:extLst>
              <a:ext uri="{FF2B5EF4-FFF2-40B4-BE49-F238E27FC236}">
                <a16:creationId xmlns:a16="http://schemas.microsoft.com/office/drawing/2014/main" id="{3BAEF45E-E943-400B-A6AB-259EB6C7989B}"/>
              </a:ext>
            </a:extLst>
          </p:cNvPr>
          <p:cNvSpPr>
            <a:spLocks noGrp="1"/>
          </p:cNvSpPr>
          <p:nvPr>
            <p:ph idx="1"/>
          </p:nvPr>
        </p:nvSpPr>
        <p:spPr/>
        <p:txBody>
          <a:bodyPr>
            <a:normAutofit lnSpcReduction="10000"/>
          </a:bodyPr>
          <a:lstStyle/>
          <a:p>
            <a:r>
              <a:rPr lang="en-US" dirty="0" err="1"/>
              <a:t>Contoh</a:t>
            </a:r>
            <a:r>
              <a:rPr lang="en-US" dirty="0"/>
              <a:t> </a:t>
            </a:r>
            <a:r>
              <a:rPr lang="en-US" dirty="0">
                <a:sym typeface="Wingdings" panose="05000000000000000000" pitchFamily="2" charset="2"/>
              </a:rPr>
              <a:t></a:t>
            </a:r>
            <a:r>
              <a:rPr lang="en-US" dirty="0" err="1">
                <a:sym typeface="Wingdings" panose="05000000000000000000" pitchFamily="2" charset="2"/>
              </a:rPr>
              <a:t>pelanggan</a:t>
            </a:r>
            <a:r>
              <a:rPr lang="en-US" dirty="0">
                <a:sym typeface="Wingdings" panose="05000000000000000000" pitchFamily="2" charset="2"/>
              </a:rPr>
              <a:t> </a:t>
            </a:r>
            <a:r>
              <a:rPr lang="en-US" dirty="0" err="1">
                <a:sym typeface="Wingdings" panose="05000000000000000000" pitchFamily="2" charset="2"/>
              </a:rPr>
              <a:t>telepon</a:t>
            </a:r>
            <a:r>
              <a:rPr lang="en-US" dirty="0">
                <a:sym typeface="Wingdings" panose="05000000000000000000" pitchFamily="2" charset="2"/>
              </a:rPr>
              <a:t> </a:t>
            </a:r>
            <a:r>
              <a:rPr lang="en-US" dirty="0" err="1">
                <a:sym typeface="Wingdings" panose="05000000000000000000" pitchFamily="2" charset="2"/>
              </a:rPr>
              <a:t>seluler</a:t>
            </a:r>
            <a:r>
              <a:rPr lang="en-US" dirty="0">
                <a:sym typeface="Wingdings" panose="05000000000000000000" pitchFamily="2" charset="2"/>
              </a:rPr>
              <a:t> (Table-1)</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r>
              <a:rPr lang="en-US" dirty="0" err="1">
                <a:sym typeface="Wingdings" panose="05000000000000000000" pitchFamily="2" charset="2"/>
              </a:rPr>
              <a:t>Mengacu</a:t>
            </a:r>
            <a:r>
              <a:rPr lang="en-US" dirty="0">
                <a:sym typeface="Wingdings" panose="05000000000000000000" pitchFamily="2" charset="2"/>
              </a:rPr>
              <a:t> pada table </a:t>
            </a:r>
            <a:r>
              <a:rPr lang="en-US" dirty="0" err="1">
                <a:sym typeface="Wingdings" panose="05000000000000000000" pitchFamily="2" charset="2"/>
              </a:rPr>
              <a:t>tersebut</a:t>
            </a:r>
            <a:r>
              <a:rPr lang="en-US" dirty="0">
                <a:sym typeface="Wingdings" panose="05000000000000000000" pitchFamily="2" charset="2"/>
              </a:rPr>
              <a:t> </a:t>
            </a:r>
            <a:r>
              <a:rPr lang="en-US" dirty="0" err="1">
                <a:sym typeface="Wingdings" panose="05000000000000000000" pitchFamily="2" charset="2"/>
              </a:rPr>
              <a:t>maka</a:t>
            </a:r>
            <a:r>
              <a:rPr lang="en-US" dirty="0">
                <a:sym typeface="Wingdings" panose="05000000000000000000" pitchFamily="2" charset="2"/>
              </a:rPr>
              <a:t> </a:t>
            </a:r>
            <a:r>
              <a:rPr lang="en-US" dirty="0" err="1">
                <a:sym typeface="Wingdings" panose="05000000000000000000" pitchFamily="2" charset="2"/>
              </a:rPr>
              <a:t>dapat</a:t>
            </a:r>
            <a:r>
              <a:rPr lang="en-US" dirty="0">
                <a:sym typeface="Wingdings" panose="05000000000000000000" pitchFamily="2" charset="2"/>
              </a:rPr>
              <a:t> </a:t>
            </a:r>
            <a:r>
              <a:rPr lang="en-US" dirty="0" err="1">
                <a:sym typeface="Wingdings" panose="05000000000000000000" pitchFamily="2" charset="2"/>
              </a:rPr>
              <a:t>dihitung</a:t>
            </a:r>
            <a:r>
              <a:rPr lang="en-US" dirty="0">
                <a:sym typeface="Wingdings" panose="05000000000000000000" pitchFamily="2" charset="2"/>
              </a:rPr>
              <a:t> dissimilarity </a:t>
            </a:r>
            <a:r>
              <a:rPr lang="en-US" dirty="0" err="1">
                <a:sym typeface="Wingdings" panose="05000000000000000000" pitchFamily="2" charset="2"/>
              </a:rPr>
              <a:t>matriksnya</a:t>
            </a:r>
            <a:endParaRPr lang="en-US" dirty="0">
              <a:sym typeface="Wingdings" panose="05000000000000000000" pitchFamily="2" charset="2"/>
            </a:endParaRPr>
          </a:p>
          <a:p>
            <a:r>
              <a:rPr lang="en-US" dirty="0">
                <a:sym typeface="Wingdings" panose="05000000000000000000" pitchFamily="2" charset="2"/>
              </a:rPr>
              <a:t>Dissimilarity </a:t>
            </a:r>
            <a:r>
              <a:rPr lang="en-US" dirty="0" err="1">
                <a:sym typeface="Wingdings" panose="05000000000000000000" pitchFamily="2" charset="2"/>
              </a:rPr>
              <a:t>antara</a:t>
            </a:r>
            <a:r>
              <a:rPr lang="en-US" dirty="0">
                <a:sym typeface="Wingdings" panose="05000000000000000000" pitchFamily="2" charset="2"/>
              </a:rPr>
              <a:t> object 1 (Andi) dan Object 2 (Budi) </a:t>
            </a:r>
            <a:r>
              <a:rPr lang="en-US" dirty="0" err="1">
                <a:sym typeface="Wingdings" panose="05000000000000000000" pitchFamily="2" charset="2"/>
              </a:rPr>
              <a:t>adalah</a:t>
            </a:r>
            <a:r>
              <a:rPr lang="en-US" dirty="0">
                <a:sym typeface="Wingdings" panose="05000000000000000000" pitchFamily="2" charset="2"/>
              </a:rPr>
              <a:t> </a:t>
            </a:r>
          </a:p>
          <a:p>
            <a:pPr marL="0" indent="0">
              <a:buNone/>
            </a:pPr>
            <a:r>
              <a:rPr lang="en-US" dirty="0">
                <a:sym typeface="Wingdings" panose="05000000000000000000" pitchFamily="2" charset="2"/>
              </a:rPr>
              <a:t>	d(1,2)=d(2,1)=(2-1)/2 = 0,5</a:t>
            </a:r>
          </a:p>
          <a:p>
            <a:endParaRPr lang="en-ID" dirty="0"/>
          </a:p>
        </p:txBody>
      </p:sp>
      <p:graphicFrame>
        <p:nvGraphicFramePr>
          <p:cNvPr id="8" name="Table 5">
            <a:extLst>
              <a:ext uri="{FF2B5EF4-FFF2-40B4-BE49-F238E27FC236}">
                <a16:creationId xmlns:a16="http://schemas.microsoft.com/office/drawing/2014/main" id="{3043AF4F-0A0F-45D4-A235-FDAC85A1D4FF}"/>
              </a:ext>
            </a:extLst>
          </p:cNvPr>
          <p:cNvGraphicFramePr>
            <a:graphicFrameLocks/>
          </p:cNvGraphicFramePr>
          <p:nvPr>
            <p:extLst>
              <p:ext uri="{D42A27DB-BD31-4B8C-83A1-F6EECF244321}">
                <p14:modId xmlns:p14="http://schemas.microsoft.com/office/powerpoint/2010/main" val="473505372"/>
              </p:ext>
            </p:extLst>
          </p:nvPr>
        </p:nvGraphicFramePr>
        <p:xfrm>
          <a:off x="990600" y="1676400"/>
          <a:ext cx="7162800" cy="2743200"/>
        </p:xfrm>
        <a:graphic>
          <a:graphicData uri="http://schemas.openxmlformats.org/drawingml/2006/table">
            <a:tbl>
              <a:tblPr firstRow="1" bandRow="1">
                <a:tableStyleId>{5C22544A-7EE6-4342-B048-85BDC9FD1C3A}</a:tableStyleId>
              </a:tblPr>
              <a:tblGrid>
                <a:gridCol w="2387600">
                  <a:extLst>
                    <a:ext uri="{9D8B030D-6E8A-4147-A177-3AD203B41FA5}">
                      <a16:colId xmlns:a16="http://schemas.microsoft.com/office/drawing/2014/main" val="1459653530"/>
                    </a:ext>
                  </a:extLst>
                </a:gridCol>
                <a:gridCol w="2387600">
                  <a:extLst>
                    <a:ext uri="{9D8B030D-6E8A-4147-A177-3AD203B41FA5}">
                      <a16:colId xmlns:a16="http://schemas.microsoft.com/office/drawing/2014/main" val="3538657466"/>
                    </a:ext>
                  </a:extLst>
                </a:gridCol>
                <a:gridCol w="2387600">
                  <a:extLst>
                    <a:ext uri="{9D8B030D-6E8A-4147-A177-3AD203B41FA5}">
                      <a16:colId xmlns:a16="http://schemas.microsoft.com/office/drawing/2014/main" val="408103450"/>
                    </a:ext>
                  </a:extLst>
                </a:gridCol>
              </a:tblGrid>
              <a:tr h="370840">
                <a:tc>
                  <a:txBody>
                    <a:bodyPr/>
                    <a:lstStyle/>
                    <a:p>
                      <a:pPr algn="ctr"/>
                      <a:r>
                        <a:rPr lang="en-US" sz="2400" dirty="0"/>
                        <a:t>Nama</a:t>
                      </a:r>
                      <a:endParaRPr lang="en-ID" sz="2400" dirty="0"/>
                    </a:p>
                  </a:txBody>
                  <a:tcPr/>
                </a:tc>
                <a:tc>
                  <a:txBody>
                    <a:bodyPr/>
                    <a:lstStyle/>
                    <a:p>
                      <a:pPr algn="ctr"/>
                      <a:r>
                        <a:rPr lang="en-US" sz="2400" dirty="0" err="1"/>
                        <a:t>Pekerjaan</a:t>
                      </a:r>
                      <a:endParaRPr lang="en-ID" sz="2400" dirty="0"/>
                    </a:p>
                  </a:txBody>
                  <a:tcPr/>
                </a:tc>
                <a:tc>
                  <a:txBody>
                    <a:bodyPr/>
                    <a:lstStyle/>
                    <a:p>
                      <a:pPr algn="ctr"/>
                      <a:r>
                        <a:rPr lang="en-US" sz="2400" dirty="0"/>
                        <a:t>Lokasi </a:t>
                      </a:r>
                      <a:r>
                        <a:rPr lang="en-US" sz="2400" dirty="0" err="1"/>
                        <a:t>Rumah</a:t>
                      </a:r>
                      <a:endParaRPr lang="en-ID" sz="2400" dirty="0"/>
                    </a:p>
                  </a:txBody>
                  <a:tcPr/>
                </a:tc>
                <a:extLst>
                  <a:ext uri="{0D108BD9-81ED-4DB2-BD59-A6C34878D82A}">
                    <a16:rowId xmlns:a16="http://schemas.microsoft.com/office/drawing/2014/main" val="1498768704"/>
                  </a:ext>
                </a:extLst>
              </a:tr>
              <a:tr h="370840">
                <a:tc>
                  <a:txBody>
                    <a:bodyPr/>
                    <a:lstStyle/>
                    <a:p>
                      <a:pPr algn="ctr"/>
                      <a:r>
                        <a:rPr lang="en-US" sz="2400" dirty="0"/>
                        <a:t>Andi</a:t>
                      </a:r>
                      <a:endParaRPr lang="en-ID" sz="2400" dirty="0"/>
                    </a:p>
                  </a:txBody>
                  <a:tcPr/>
                </a:tc>
                <a:tc>
                  <a:txBody>
                    <a:bodyPr/>
                    <a:lstStyle/>
                    <a:p>
                      <a:pPr algn="ctr"/>
                      <a:r>
                        <a:rPr lang="en-US" sz="2400" dirty="0" err="1"/>
                        <a:t>Analis</a:t>
                      </a:r>
                      <a:r>
                        <a:rPr lang="en-US" sz="2400" dirty="0"/>
                        <a:t> system</a:t>
                      </a:r>
                      <a:endParaRPr lang="en-ID" sz="2400" dirty="0"/>
                    </a:p>
                  </a:txBody>
                  <a:tcPr/>
                </a:tc>
                <a:tc>
                  <a:txBody>
                    <a:bodyPr/>
                    <a:lstStyle/>
                    <a:p>
                      <a:pPr algn="ctr"/>
                      <a:r>
                        <a:rPr lang="en-US" sz="2400" dirty="0"/>
                        <a:t>A</a:t>
                      </a:r>
                      <a:endParaRPr lang="en-ID" sz="2400" dirty="0"/>
                    </a:p>
                  </a:txBody>
                  <a:tcPr/>
                </a:tc>
                <a:extLst>
                  <a:ext uri="{0D108BD9-81ED-4DB2-BD59-A6C34878D82A}">
                    <a16:rowId xmlns:a16="http://schemas.microsoft.com/office/drawing/2014/main" val="3703699893"/>
                  </a:ext>
                </a:extLst>
              </a:tr>
              <a:tr h="370840">
                <a:tc>
                  <a:txBody>
                    <a:bodyPr/>
                    <a:lstStyle/>
                    <a:p>
                      <a:pPr algn="ctr"/>
                      <a:r>
                        <a:rPr lang="en-US" sz="2400" dirty="0"/>
                        <a:t>Budi</a:t>
                      </a:r>
                      <a:endParaRPr lang="en-ID" sz="2400" dirty="0"/>
                    </a:p>
                  </a:txBody>
                  <a:tcPr/>
                </a:tc>
                <a:tc>
                  <a:txBody>
                    <a:bodyPr/>
                    <a:lstStyle/>
                    <a:p>
                      <a:pPr algn="ctr"/>
                      <a:r>
                        <a:rPr lang="en-US" sz="2400" dirty="0" err="1"/>
                        <a:t>Dokter</a:t>
                      </a:r>
                      <a:endParaRPr lang="en-ID" sz="2400" dirty="0"/>
                    </a:p>
                  </a:txBody>
                  <a:tcPr/>
                </a:tc>
                <a:tc>
                  <a:txBody>
                    <a:bodyPr/>
                    <a:lstStyle/>
                    <a:p>
                      <a:pPr algn="ctr"/>
                      <a:r>
                        <a:rPr lang="en-US" sz="2400" dirty="0"/>
                        <a:t>A</a:t>
                      </a:r>
                      <a:endParaRPr lang="en-ID" sz="2400" dirty="0"/>
                    </a:p>
                  </a:txBody>
                  <a:tcPr/>
                </a:tc>
                <a:extLst>
                  <a:ext uri="{0D108BD9-81ED-4DB2-BD59-A6C34878D82A}">
                    <a16:rowId xmlns:a16="http://schemas.microsoft.com/office/drawing/2014/main" val="3688000737"/>
                  </a:ext>
                </a:extLst>
              </a:tr>
              <a:tr h="370840">
                <a:tc>
                  <a:txBody>
                    <a:bodyPr/>
                    <a:lstStyle/>
                    <a:p>
                      <a:pPr algn="ctr"/>
                      <a:r>
                        <a:rPr lang="en-US" sz="2400" dirty="0"/>
                        <a:t>Citra</a:t>
                      </a:r>
                      <a:endParaRPr lang="en-ID" sz="2400" dirty="0"/>
                    </a:p>
                  </a:txBody>
                  <a:tcPr/>
                </a:tc>
                <a:tc>
                  <a:txBody>
                    <a:bodyPr/>
                    <a:lstStyle/>
                    <a:p>
                      <a:pPr algn="ctr"/>
                      <a:r>
                        <a:rPr lang="en-US" sz="2400" dirty="0"/>
                        <a:t>Guru</a:t>
                      </a:r>
                      <a:endParaRPr lang="en-ID" sz="2400" dirty="0"/>
                    </a:p>
                  </a:txBody>
                  <a:tcPr/>
                </a:tc>
                <a:tc>
                  <a:txBody>
                    <a:bodyPr/>
                    <a:lstStyle/>
                    <a:p>
                      <a:pPr algn="ctr"/>
                      <a:r>
                        <a:rPr lang="en-US" sz="2400" dirty="0"/>
                        <a:t>B</a:t>
                      </a:r>
                      <a:endParaRPr lang="en-ID" sz="2400" dirty="0"/>
                    </a:p>
                  </a:txBody>
                  <a:tcPr/>
                </a:tc>
                <a:extLst>
                  <a:ext uri="{0D108BD9-81ED-4DB2-BD59-A6C34878D82A}">
                    <a16:rowId xmlns:a16="http://schemas.microsoft.com/office/drawing/2014/main" val="2849732225"/>
                  </a:ext>
                </a:extLst>
              </a:tr>
              <a:tr h="370840">
                <a:tc>
                  <a:txBody>
                    <a:bodyPr/>
                    <a:lstStyle/>
                    <a:p>
                      <a:pPr algn="ctr"/>
                      <a:r>
                        <a:rPr lang="en-US" sz="2400" dirty="0" err="1"/>
                        <a:t>Dedi</a:t>
                      </a:r>
                      <a:endParaRPr lang="en-ID"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err="1"/>
                        <a:t>Analis</a:t>
                      </a:r>
                      <a:r>
                        <a:rPr lang="en-US" sz="2400" dirty="0"/>
                        <a:t> system</a:t>
                      </a:r>
                      <a:endParaRPr lang="en-ID" sz="2400" dirty="0"/>
                    </a:p>
                  </a:txBody>
                  <a:tcPr/>
                </a:tc>
                <a:tc>
                  <a:txBody>
                    <a:bodyPr/>
                    <a:lstStyle/>
                    <a:p>
                      <a:pPr algn="ctr"/>
                      <a:r>
                        <a:rPr lang="en-US" sz="2400" dirty="0"/>
                        <a:t>A</a:t>
                      </a:r>
                      <a:endParaRPr lang="en-ID" sz="2400" dirty="0"/>
                    </a:p>
                  </a:txBody>
                  <a:tcPr/>
                </a:tc>
                <a:extLst>
                  <a:ext uri="{0D108BD9-81ED-4DB2-BD59-A6C34878D82A}">
                    <a16:rowId xmlns:a16="http://schemas.microsoft.com/office/drawing/2014/main" val="1863946406"/>
                  </a:ext>
                </a:extLst>
              </a:tr>
              <a:tr h="370840">
                <a:tc>
                  <a:txBody>
                    <a:bodyPr/>
                    <a:lstStyle/>
                    <a:p>
                      <a:pPr algn="ctr"/>
                      <a:r>
                        <a:rPr lang="en-US" sz="2400" dirty="0"/>
                        <a:t>Evan</a:t>
                      </a:r>
                      <a:endParaRPr lang="en-ID" sz="2400" dirty="0"/>
                    </a:p>
                  </a:txBody>
                  <a:tcPr/>
                </a:tc>
                <a:tc>
                  <a:txBody>
                    <a:bodyPr/>
                    <a:lstStyle/>
                    <a:p>
                      <a:pPr algn="ctr"/>
                      <a:r>
                        <a:rPr lang="en-US" sz="2400" dirty="0" err="1"/>
                        <a:t>Dokter</a:t>
                      </a:r>
                      <a:endParaRPr lang="en-ID" sz="2400" dirty="0"/>
                    </a:p>
                  </a:txBody>
                  <a:tcPr/>
                </a:tc>
                <a:tc>
                  <a:txBody>
                    <a:bodyPr/>
                    <a:lstStyle/>
                    <a:p>
                      <a:pPr algn="ctr"/>
                      <a:r>
                        <a:rPr lang="en-US" sz="2400" dirty="0"/>
                        <a:t>C</a:t>
                      </a:r>
                      <a:endParaRPr lang="en-ID" sz="2400" dirty="0"/>
                    </a:p>
                  </a:txBody>
                  <a:tcPr/>
                </a:tc>
                <a:extLst>
                  <a:ext uri="{0D108BD9-81ED-4DB2-BD59-A6C34878D82A}">
                    <a16:rowId xmlns:a16="http://schemas.microsoft.com/office/drawing/2014/main" val="1137493259"/>
                  </a:ext>
                </a:extLst>
              </a:tr>
            </a:tbl>
          </a:graphicData>
        </a:graphic>
      </p:graphicFrame>
    </p:spTree>
    <p:extLst>
      <p:ext uri="{BB962C8B-B14F-4D97-AF65-F5344CB8AC3E}">
        <p14:creationId xmlns:p14="http://schemas.microsoft.com/office/powerpoint/2010/main" val="20875213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F1B4C8-0333-4863-958A-FB4C397A19A3}"/>
              </a:ext>
            </a:extLst>
          </p:cNvPr>
          <p:cNvSpPr>
            <a:spLocks noGrp="1"/>
          </p:cNvSpPr>
          <p:nvPr>
            <p:ph idx="1"/>
          </p:nvPr>
        </p:nvSpPr>
        <p:spPr/>
        <p:txBody>
          <a:bodyPr/>
          <a:lstStyle/>
          <a:p>
            <a:r>
              <a:rPr lang="en-US" dirty="0"/>
              <a:t>Jarak </a:t>
            </a:r>
            <a:r>
              <a:rPr lang="en-US" dirty="0" err="1"/>
              <a:t>antara</a:t>
            </a:r>
            <a:r>
              <a:rPr lang="en-US" dirty="0"/>
              <a:t> </a:t>
            </a:r>
            <a:r>
              <a:rPr lang="en-US" dirty="0" err="1"/>
              <a:t>pelanggan</a:t>
            </a:r>
            <a:r>
              <a:rPr lang="en-US" dirty="0"/>
              <a:t> Bernama Andi dan Citra </a:t>
            </a:r>
            <a:r>
              <a:rPr lang="en-US" dirty="0" err="1"/>
              <a:t>adalah</a:t>
            </a:r>
            <a:r>
              <a:rPr lang="en-US" dirty="0"/>
              <a:t> </a:t>
            </a:r>
          </a:p>
          <a:p>
            <a:pPr marL="0" indent="0">
              <a:buNone/>
            </a:pPr>
            <a:r>
              <a:rPr lang="en-US" dirty="0"/>
              <a:t>	d(1,3)=d(3,1)=(2-0)/2=1</a:t>
            </a:r>
          </a:p>
          <a:p>
            <a:r>
              <a:rPr lang="en-US" dirty="0" err="1">
                <a:sym typeface="Wingdings" panose="05000000000000000000" pitchFamily="2" charset="2"/>
              </a:rPr>
              <a:t>Kesimpulannya</a:t>
            </a:r>
            <a:r>
              <a:rPr lang="en-US" dirty="0">
                <a:sym typeface="Wingdings" panose="05000000000000000000" pitchFamily="2" charset="2"/>
              </a:rPr>
              <a:t> </a:t>
            </a:r>
            <a:r>
              <a:rPr lang="en-US" dirty="0" err="1">
                <a:sym typeface="Wingdings" panose="05000000000000000000" pitchFamily="2" charset="2"/>
              </a:rPr>
              <a:t>tidak</a:t>
            </a:r>
            <a:r>
              <a:rPr lang="en-US" dirty="0">
                <a:sym typeface="Wingdings" panose="05000000000000000000" pitchFamily="2" charset="2"/>
              </a:rPr>
              <a:t> </a:t>
            </a:r>
            <a:r>
              <a:rPr lang="en-US" dirty="0" err="1">
                <a:sym typeface="Wingdings" panose="05000000000000000000" pitchFamily="2" charset="2"/>
              </a:rPr>
              <a:t>ada</a:t>
            </a:r>
            <a:r>
              <a:rPr lang="en-US" dirty="0">
                <a:sym typeface="Wingdings" panose="05000000000000000000" pitchFamily="2" charset="2"/>
              </a:rPr>
              <a:t> </a:t>
            </a:r>
            <a:r>
              <a:rPr lang="en-US" dirty="0" err="1">
                <a:sym typeface="Wingdings" panose="05000000000000000000" pitchFamily="2" charset="2"/>
              </a:rPr>
              <a:t>satupun</a:t>
            </a:r>
            <a:r>
              <a:rPr lang="en-US" dirty="0">
                <a:sym typeface="Wingdings" panose="05000000000000000000" pitchFamily="2" charset="2"/>
              </a:rPr>
              <a:t> attribute yang </a:t>
            </a:r>
            <a:r>
              <a:rPr lang="en-US" dirty="0" err="1">
                <a:sym typeface="Wingdings" panose="05000000000000000000" pitchFamily="2" charset="2"/>
              </a:rPr>
              <a:t>bernilai</a:t>
            </a:r>
            <a:r>
              <a:rPr lang="en-US" dirty="0">
                <a:sym typeface="Wingdings" panose="05000000000000000000" pitchFamily="2" charset="2"/>
              </a:rPr>
              <a:t> </a:t>
            </a:r>
            <a:r>
              <a:rPr lang="en-US" dirty="0" err="1">
                <a:sym typeface="Wingdings" panose="05000000000000000000" pitchFamily="2" charset="2"/>
              </a:rPr>
              <a:t>sama</a:t>
            </a:r>
            <a:r>
              <a:rPr lang="en-US" dirty="0">
                <a:sym typeface="Wingdings" panose="05000000000000000000" pitchFamily="2" charset="2"/>
              </a:rPr>
              <a:t>.</a:t>
            </a:r>
          </a:p>
          <a:p>
            <a:r>
              <a:rPr lang="en-US" dirty="0">
                <a:sym typeface="Wingdings" panose="05000000000000000000" pitchFamily="2" charset="2"/>
              </a:rPr>
              <a:t>Hal </a:t>
            </a:r>
            <a:r>
              <a:rPr lang="en-US" dirty="0" err="1">
                <a:sym typeface="Wingdings" panose="05000000000000000000" pitchFamily="2" charset="2"/>
              </a:rPr>
              <a:t>tersebut</a:t>
            </a:r>
            <a:r>
              <a:rPr lang="en-US" dirty="0">
                <a:sym typeface="Wingdings" panose="05000000000000000000" pitchFamily="2" charset="2"/>
              </a:rPr>
              <a:t> </a:t>
            </a:r>
            <a:r>
              <a:rPr lang="en-US" dirty="0" err="1">
                <a:sym typeface="Wingdings" panose="05000000000000000000" pitchFamily="2" charset="2"/>
              </a:rPr>
              <a:t>menunjukkan</a:t>
            </a:r>
            <a:r>
              <a:rPr lang="en-US" dirty="0">
                <a:sym typeface="Wingdings" panose="05000000000000000000" pitchFamily="2" charset="2"/>
              </a:rPr>
              <a:t> </a:t>
            </a:r>
            <a:r>
              <a:rPr lang="en-US" dirty="0" err="1">
                <a:sym typeface="Wingdings" panose="05000000000000000000" pitchFamily="2" charset="2"/>
              </a:rPr>
              <a:t>bahwa</a:t>
            </a:r>
            <a:r>
              <a:rPr lang="en-US" dirty="0">
                <a:sym typeface="Wingdings" panose="05000000000000000000" pitchFamily="2" charset="2"/>
              </a:rPr>
              <a:t> Andi dan Citra </a:t>
            </a:r>
            <a:r>
              <a:rPr lang="en-US" dirty="0" err="1">
                <a:sym typeface="Wingdings" panose="05000000000000000000" pitchFamily="2" charset="2"/>
              </a:rPr>
              <a:t>memiliki</a:t>
            </a:r>
            <a:r>
              <a:rPr lang="en-US" dirty="0">
                <a:sym typeface="Wingdings" panose="05000000000000000000" pitchFamily="2" charset="2"/>
              </a:rPr>
              <a:t> </a:t>
            </a:r>
            <a:r>
              <a:rPr lang="en-US" dirty="0" err="1">
                <a:sym typeface="Wingdings" panose="05000000000000000000" pitchFamily="2" charset="2"/>
              </a:rPr>
              <a:t>jarak</a:t>
            </a:r>
            <a:r>
              <a:rPr lang="en-US" dirty="0">
                <a:sym typeface="Wingdings" panose="05000000000000000000" pitchFamily="2" charset="2"/>
              </a:rPr>
              <a:t> yang </a:t>
            </a:r>
            <a:r>
              <a:rPr lang="en-US" dirty="0" err="1">
                <a:sym typeface="Wingdings" panose="05000000000000000000" pitchFamily="2" charset="2"/>
              </a:rPr>
              <a:t>maksimum</a:t>
            </a:r>
            <a:r>
              <a:rPr lang="en-US" dirty="0">
                <a:sym typeface="Wingdings" panose="05000000000000000000" pitchFamily="2" charset="2"/>
              </a:rPr>
              <a:t>.</a:t>
            </a:r>
          </a:p>
          <a:p>
            <a:r>
              <a:rPr lang="en-US" dirty="0">
                <a:sym typeface="Wingdings" panose="05000000000000000000" pitchFamily="2" charset="2"/>
              </a:rPr>
              <a:t>Jarak </a:t>
            </a:r>
            <a:r>
              <a:rPr lang="en-US" dirty="0" err="1">
                <a:sym typeface="Wingdings" panose="05000000000000000000" pitchFamily="2" charset="2"/>
              </a:rPr>
              <a:t>pelanggan</a:t>
            </a:r>
            <a:r>
              <a:rPr lang="en-US" dirty="0">
                <a:sym typeface="Wingdings" panose="05000000000000000000" pitchFamily="2" charset="2"/>
              </a:rPr>
              <a:t> Andi dan </a:t>
            </a:r>
            <a:r>
              <a:rPr lang="en-US" dirty="0" err="1">
                <a:sym typeface="Wingdings" panose="05000000000000000000" pitchFamily="2" charset="2"/>
              </a:rPr>
              <a:t>Dedi</a:t>
            </a:r>
            <a:r>
              <a:rPr lang="en-US" dirty="0">
                <a:sym typeface="Wingdings" panose="05000000000000000000" pitchFamily="2" charset="2"/>
              </a:rPr>
              <a:t> </a:t>
            </a:r>
            <a:r>
              <a:rPr lang="en-US" dirty="0" err="1">
                <a:sym typeface="Wingdings" panose="05000000000000000000" pitchFamily="2" charset="2"/>
              </a:rPr>
              <a:t>adalah</a:t>
            </a:r>
            <a:r>
              <a:rPr lang="en-US" dirty="0">
                <a:sym typeface="Wingdings" panose="05000000000000000000" pitchFamily="2" charset="2"/>
              </a:rPr>
              <a:t> </a:t>
            </a:r>
          </a:p>
          <a:p>
            <a:pPr marL="0" indent="0">
              <a:buNone/>
            </a:pPr>
            <a:r>
              <a:rPr lang="en-US" dirty="0">
                <a:sym typeface="Wingdings" panose="05000000000000000000" pitchFamily="2" charset="2"/>
              </a:rPr>
              <a:t>	d(1,4)=d(4,1)=(2-2)/2=0</a:t>
            </a:r>
          </a:p>
          <a:p>
            <a:r>
              <a:rPr lang="en-US" dirty="0" err="1">
                <a:sym typeface="Wingdings" panose="05000000000000000000" pitchFamily="2" charset="2"/>
              </a:rPr>
              <a:t>Atributenya</a:t>
            </a:r>
            <a:r>
              <a:rPr lang="en-US" dirty="0">
                <a:sym typeface="Wingdings" panose="05000000000000000000" pitchFamily="2" charset="2"/>
              </a:rPr>
              <a:t> </a:t>
            </a:r>
            <a:r>
              <a:rPr lang="en-US" dirty="0" err="1">
                <a:sym typeface="Wingdings" panose="05000000000000000000" pitchFamily="2" charset="2"/>
              </a:rPr>
              <a:t>bernilai</a:t>
            </a:r>
            <a:r>
              <a:rPr lang="en-US" dirty="0">
                <a:sym typeface="Wingdings" panose="05000000000000000000" pitchFamily="2" charset="2"/>
              </a:rPr>
              <a:t> </a:t>
            </a:r>
            <a:r>
              <a:rPr lang="en-US" dirty="0" err="1">
                <a:sym typeface="Wingdings" panose="05000000000000000000" pitchFamily="2" charset="2"/>
              </a:rPr>
              <a:t>samaAndi</a:t>
            </a:r>
            <a:r>
              <a:rPr lang="en-US" dirty="0">
                <a:sym typeface="Wingdings" panose="05000000000000000000" pitchFamily="2" charset="2"/>
              </a:rPr>
              <a:t> dan </a:t>
            </a:r>
            <a:r>
              <a:rPr lang="en-US" dirty="0" err="1">
                <a:sym typeface="Wingdings" panose="05000000000000000000" pitchFamily="2" charset="2"/>
              </a:rPr>
              <a:t>Dedi</a:t>
            </a:r>
            <a:r>
              <a:rPr lang="en-US" dirty="0">
                <a:sym typeface="Wingdings" panose="05000000000000000000" pitchFamily="2" charset="2"/>
              </a:rPr>
              <a:t> </a:t>
            </a:r>
            <a:r>
              <a:rPr lang="en-US" dirty="0" err="1">
                <a:sym typeface="Wingdings" panose="05000000000000000000" pitchFamily="2" charset="2"/>
              </a:rPr>
              <a:t>tidak</a:t>
            </a:r>
            <a:r>
              <a:rPr lang="en-US" dirty="0">
                <a:sym typeface="Wingdings" panose="05000000000000000000" pitchFamily="2" charset="2"/>
              </a:rPr>
              <a:t> </a:t>
            </a:r>
            <a:r>
              <a:rPr lang="en-US" dirty="0" err="1">
                <a:sym typeface="Wingdings" panose="05000000000000000000" pitchFamily="2" charset="2"/>
              </a:rPr>
              <a:t>memiliki</a:t>
            </a:r>
            <a:r>
              <a:rPr lang="en-US" dirty="0">
                <a:sym typeface="Wingdings" panose="05000000000000000000" pitchFamily="2" charset="2"/>
              </a:rPr>
              <a:t> </a:t>
            </a:r>
            <a:r>
              <a:rPr lang="en-US" dirty="0" err="1">
                <a:sym typeface="Wingdings" panose="05000000000000000000" pitchFamily="2" charset="2"/>
              </a:rPr>
              <a:t>perbedaan</a:t>
            </a:r>
            <a:r>
              <a:rPr lang="en-US" dirty="0">
                <a:sym typeface="Wingdings" panose="05000000000000000000" pitchFamily="2" charset="2"/>
              </a:rPr>
              <a:t> </a:t>
            </a:r>
            <a:r>
              <a:rPr lang="en-US" dirty="0" err="1">
                <a:sym typeface="Wingdings" panose="05000000000000000000" pitchFamily="2" charset="2"/>
              </a:rPr>
              <a:t>sama</a:t>
            </a:r>
            <a:r>
              <a:rPr lang="en-US" dirty="0">
                <a:sym typeface="Wingdings" panose="05000000000000000000" pitchFamily="2" charset="2"/>
              </a:rPr>
              <a:t> </a:t>
            </a:r>
            <a:r>
              <a:rPr lang="en-US" dirty="0" err="1">
                <a:sym typeface="Wingdings" panose="05000000000000000000" pitchFamily="2" charset="2"/>
              </a:rPr>
              <a:t>sekali</a:t>
            </a:r>
            <a:r>
              <a:rPr lang="en-US" dirty="0">
                <a:sym typeface="Wingdings" panose="05000000000000000000" pitchFamily="2" charset="2"/>
              </a:rPr>
              <a:t>.</a:t>
            </a:r>
            <a:endParaRPr lang="en-ID" dirty="0"/>
          </a:p>
        </p:txBody>
      </p:sp>
      <p:sp>
        <p:nvSpPr>
          <p:cNvPr id="3" name="Slide Number Placeholder 2">
            <a:extLst>
              <a:ext uri="{FF2B5EF4-FFF2-40B4-BE49-F238E27FC236}">
                <a16:creationId xmlns:a16="http://schemas.microsoft.com/office/drawing/2014/main" id="{86BF2B0C-31B8-418E-92CF-C85D5E1F4EA9}"/>
              </a:ext>
            </a:extLst>
          </p:cNvPr>
          <p:cNvSpPr>
            <a:spLocks noGrp="1"/>
          </p:cNvSpPr>
          <p:nvPr>
            <p:ph type="sldNum" sz="quarter" idx="4"/>
          </p:nvPr>
        </p:nvSpPr>
        <p:spPr/>
        <p:txBody>
          <a:bodyPr/>
          <a:lstStyle/>
          <a:p>
            <a:fld id="{C546E0E4-908A-4724-B308-E4F6AE4FA0DD}" type="slidenum">
              <a:rPr lang="en-US" smtClean="0">
                <a:solidFill>
                  <a:prstClr val="black">
                    <a:tint val="75000"/>
                  </a:prstClr>
                </a:solidFill>
              </a:rPr>
              <a:pPr/>
              <a:t>9</a:t>
            </a:fld>
            <a:endParaRPr lang="en-US">
              <a:solidFill>
                <a:prstClr val="black">
                  <a:tint val="75000"/>
                </a:prstClr>
              </a:solidFill>
            </a:endParaRPr>
          </a:p>
        </p:txBody>
      </p:sp>
      <p:sp>
        <p:nvSpPr>
          <p:cNvPr id="4" name="Title 3">
            <a:extLst>
              <a:ext uri="{FF2B5EF4-FFF2-40B4-BE49-F238E27FC236}">
                <a16:creationId xmlns:a16="http://schemas.microsoft.com/office/drawing/2014/main" id="{A5830980-36DD-4068-90FD-74191A93CA40}"/>
              </a:ext>
            </a:extLst>
          </p:cNvPr>
          <p:cNvSpPr>
            <a:spLocks noGrp="1"/>
          </p:cNvSpPr>
          <p:nvPr>
            <p:ph type="title"/>
          </p:nvPr>
        </p:nvSpPr>
        <p:spPr/>
        <p:txBody>
          <a:bodyPr/>
          <a:lstStyle/>
          <a:p>
            <a:endParaRPr lang="en-ID"/>
          </a:p>
        </p:txBody>
      </p:sp>
    </p:spTree>
    <p:extLst>
      <p:ext uri="{BB962C8B-B14F-4D97-AF65-F5344CB8AC3E}">
        <p14:creationId xmlns:p14="http://schemas.microsoft.com/office/powerpoint/2010/main" val="4848919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GENSWF_MOVIE_ONCLICK_URL" val="http://"/>
  <p:tag name="GENSWF_MOVIE_ONCLICK_URL_TARGET" val="_self"/>
  <p:tag name="GENSWF_MOVIE_PRESENTATION_END_URL" val="http://"/>
  <p:tag name="GENSWF_MOVIE_PRESENTATION_END_URL_TARGET" val="_self"/>
  <p:tag name="FLASHSPRING_PRESENTATION_REFERENCES" val=""/>
  <p:tag name="ISPRING_PRESENTER_PHOTO_0" val="jpg|/9j/4AAQSkZJRgABAQAAAQABAAD//gA7Q1JFQVRPUjogZ2QtanBlZyB2MS4wICh1c2luZyBJSkcg&#10;SlBFRyB2NjIpLCBxdWFsaXR5ID0gODUK/9sAQwAFAwQEBAMFBAQEBQUFBgcMCAcHBwcPCwsJDBEP&#10;EhIRDxERExYcFxMUGhURERghGBodHR8fHxMXIiQiHiQcHh8e/9sAQwEFBQUHBgcOCAgOHhQRFB4e&#10;Hh4eHh4eHh4eHh4eHh4eHh4eHh4eHh4eHh4eHh4eHh4eHh4eHh4eHh4eHh4eHh4e/8AAEQgA1gDI&#10;AwEiAAIRAQMRAf/EAB8AAAEFAQEBAQEBAAAAAAAAAAABAgMEBQYHCAkKC//EALUQAAIBAwMCBAMF&#10;BQQEAAABfQECAwAEEQUSITFBBhNRYQcicRQygZGhCCNCscEVUtHwJDNicoIJChYXGBkaJSYnKCkq&#10;NDU2Nzg5OkNERUZHSElKU1RVVldYWVpjZGVmZ2hpanN0dXZ3eHl6g4SFhoeIiYqSk5SVlpeYmZqi&#10;o6Slpqeoqaqys7S1tre4ubrCw8TFxsfIycrS09TV1tfY2drh4uPk5ebn6Onq8fLz9PX29/j5+v/E&#10;AB8BAAMBAQEBAQEBAQEAAAAAAAABAgMEBQYHCAkKC//EALURAAIBAgQEAwQHBQQEAAECdwABAgMR&#10;BAUhMQYSQVEHYXETIjKBCBRCkaGxwQkjM1LwFWJy0QoWJDThJfEXGBkaJicoKSo1Njc4OTpDREVG&#10;R0hJSlNUVVZXWFlaY2RlZmdoaWpzdHV2d3h5eoKDhIWGh4iJipKTlJWWl5iZmqKjpKWmp6ipqrKz&#10;tLW2t7i5usLDxMXGx8jJytLT1NXW19jZ2uLj5OXm5+jp6vLz9PX29/j5+v/aAAwDAQACEQMRAD8A&#10;83+NM0ieK9XmCbtspOf0rgYdT1HA/wBDH/fVegfGNJJdf1cKDku4H5mvMd18bqQIoCqQCCCN1eFh&#10;IKVJXR6s5NS3OkgumeJWZdrEZI9KmWfJzmskSOOOcfQ1IJOcYP5UpUlc0TNUXOTjNOE/YnntWX5n&#10;p1pwmJHPBFL2bC5qrOCKcs/FZSzY/iqG51S2tsCSTBPaiNJvZCckldm4Jqf5pPIrlZtbkLZgiG3H&#10;DMaYmp30iliyrj72QDito4CbMniYJ2Os84nuKetwMc5rjJNUvUfYZDkdsCpBqF6oDiVWQ9MrV/2f&#10;K25LxcOx14nHXNKZyT8vPFc5FqN0eWjUbeqlSPwq0NQVvlQMvPJIxg+lZywU4vYpYim+psm4AGS1&#10;J9o9DWd5oI5J6flSeawwM4zWPsWuhrzo02n460gm461med749qXzqnkHc0vPwvWgXBIPNZpm96aZ&#10;8dDRyBc1RcHGM0vnn1rKE+aXzuO9JwA1PtGT14o8/wB6y/OyTzSiX3qfZgaIuBRWW0uB1op+yC53&#10;HxIXd4jvT1zPJ/6Ea4NoR5rnGK9G8fKX1i4PYTSY/wC+ia477NmR+KrDNqCQpbmeIgQMVMsQG3/C&#10;tAWuB0FSG3wRxW7ZNzNWLPAGDikmEcSNJIQoHc1oXKxW8DzSkKiZJJ7Vwmr6i18zOxKpu+VAcYHv&#10;WlGm6jt0Iq1ORFjVNTuWOYCkUY6gEFm/wrGwJpC75Zs/jUUjKJDg5P40qgyE4VuPSvUhTjDRHDKT&#10;k9SyrfuhGGKr25qZGdo/3Z5HfHJqK2gYZZ2XGOQxolutjEwqsfGCE5qyNibycw7nfaBxg0okmjbz&#10;PLBQ8deP/rVnGdueevXP+FOjZyp2btpHK0Ba5ovfMTtZgVIwaLa9ZEdwQSF2nPcds1mujkYCmo4/&#10;MjZtw6evagdjorHUA0ZDdCePer1veE3ixSxAg9O5z/WuVs5irg/exzitJbn5WYNyRtyp7GpcEw5m&#10;mdVAbabIAR27+oNTm3h6+UB+Fcvp+2CZSrvuPVVrrbFhPGGznNeZiaHs9Tto1efRkTW0B/5ZimfY&#10;4P8AnmKulMqPpQEwtcabOpopG1hwT5a0C1ix9wflV0RnbzQqcdKHJiKYtYcnMYoW1hz/AKsVeEZ3&#10;EHrmmiPB/CobuIofZYdv+rHNFXhH8oxRV3YHY+MUzqVw3/TZ/wCdc7bxbjIfpXTeK+bqZvWVv51g&#10;2wwHqaHwoJsUQLs6U4wAKvBqyQAoAolO1M9hWy1IPPfiFqJ+0DTYiAo+aTHf0FchJITFszk55qfU&#10;p3muppp2DSu5Jb3rPJZmAUda9ijBQjY4Zy5mSfxZzn+VTLIy4ELZPfAq9pujzXAUup5Pp/Ouw0Tw&#10;e07KCoRM8kipqV4xNI4aU9zgVt55HwiMT6gVs6T4T1PUHG2FgD0JFew6P4LsYCkhhEhA/iFdtpml&#10;QxBB5KrgYwBXPLGdjpjg0tzxO0+F+ouVLspGOR3q/wD8K1uIl3NlVx3r3mCOz4BULxwfWobyOHaR&#10;GcDsM1m8TPuaLDw2seFHwf5CDzogxAOAB1+tYWveHI4IXBjbuRgV75PbRkkmNSQPSuP8U6YkltgJ&#10;wM4xShiJOQqmHXLofPdzDJBKVC49c+npTYZyrYJAOevpW3rNm63LKQMg4Oe9Y00A5II969KLujzG&#10;rOxoW91ggkjGfzrqPDd5O9wIkJ8okZXHFcXbbvk449F64rrPDd3H9uRfs5QH7pznNRWV4Mqn8R1z&#10;R5xgUghy3NXGTngDFJs6mvGtY9G5VaP5cdqVIhtFWSmRzQFwABSYXK/lgPmkMYq0FHpSBakLlTyg&#10;DnHQ0VbKgc570Urkmnr+p7fFcGnyW0Tx3AnPI4BVSQaqXF1HZMkhtIpEeaNGTlfvOB2+pr0PS/DW&#10;kah8bNGtLuySWA2N3K0ZYgM2xef1roPiH4R8Lx+E7+5tND+y3VpJbMHExIVjOg29SMgdfTIrtwvs&#10;+VJo5qsnzPU4y1sNHujGJkitXlyVRQ7Ae2Sf51gfE86do+lxmzjxIY23ncTntn2q9ahZjZq5UuDk&#10;blJA6Z7Vg/HgpDplqLZwwYNvYdT83SvoK+EpRpO0Tzqdao6iTZ4bduXbd+JHqa1PDNh9pkEjcqD0&#10;rHmALYGa7rwXbottGSByPzrzK0uSB30I80tTqNA0yNWVnA49q7bTowihVAOPbrWHpdu3y/NgdK6i&#10;xtVGGJJ968icmz2IIm3H5Yw5U1rQTSyRAK291GFHrTFsYm2BztZhwTTpoFt5g8bEgDkdKEW9SWzM&#10;k/7ucujj2wTV6S0KrgselUrG5jWZ5ZWI5wtaq3EUgChBn1qr3Ia1MyWMDPOMfrWbfWiSo3Q/hXST&#10;QI6/MQoPrWbeRCMEoQ3rip1QmeCfETR5dP1AzLHlX5BxXET2ykFgCBX0R4s0mDVbFo2A3AHacdDX&#10;iuv6RcadKwkBMeeuK9PC1lJWZ5mIotO6OaY7SoH3TxnvXX/CjTxrviy006Sf7MJCcuVyF44z7e9c&#10;0UjaAkr84546fjXb/BBf+K+sAo6bhjdgkY/X0+hrrceZWONy5Vc9zvfg9qFtaSXJ1m0KRoWOYyOA&#10;PrVHS/hTrWoaZbX8F9ZBLiISKrlgQCM+leq67mbRIhu1dZTauiraNlDyRh/Xp+VP0vcngHRFXcC9&#10;rFjb7IK8yvTjSu+x0Uas6jSXU8ol+EniFFGbmxJzgAM3+FcDd27Wt1LbSAF43KNjpkHBr6fuHaTW&#10;oALy+wxjb7OLfMPQH7+3j86+bvEyBfEmprn7t3KOv+2aynFKN0a0ajlJp9DMVeppCoP5VNFDM8Xm&#10;JG7IeAQpIJFPjtZnkEawyFm6AKcn8Kx5Wzpa6vYqsox+NFasOg6zOGMOl3cgXrthY4opWZF0eoeF&#10;Pm+POlY/h0y5/lHXV/EYpP8ADzU/JljdJNQh2FWyApuIiP55/GuV8JRhvjlZAMy/8Sm55BwRny+h&#10;ro/H1rb2vgW6uVgMbNfWyhcsQAJ41A546AZx3rfDbR/rqcuI3PPLm3hnlithZKrRgndnCk8enXoS&#10;K81+N6PFDaQiLA2sSx6nk8CvXryN742BszEZRu8zzCQQOOn4Z61558WLCe9jtLSRT5nlORjqcE19&#10;dVjzUbHn4KLqVlFHz2QfN4A68V6h4UtttpCB1x6V5zdWzw6mbbaQwcLg9v8APFekWeoJpyRRABpC&#10;MY9B618/iVeyPUw65b3Ousy0argEEc5rQh1BrbPmNle1cLL4h1OU5tYsjpnHFVpdS12Q4nwAeCa4&#10;/YM7VW7HrdjrSzwqsbKQvrUlxfrIjZcZxXlmk6xc20myX5dw9etdLp0l1eEFGA3DjNS4WN4yT1ZL&#10;qviEWlwFCswHYHrWVP8AEDVDIIrW2OzGOetN1rT7hLkyyFGjH8SNk1z0mpwWkwSKIFs49Sa2hBLZ&#10;GE2+52dpqnibVSWc7E74yMVcW/1aCPZLvZj/ABciuLi+IN3au1olntcHBDDBzW1beI7+8uri1vLa&#10;G2eFN+WfbnPQeh/OqcJW1iYxnHZM6vTLuW4hJuCAxPFZ/ijQob60kwqksuCaydJvby7uMwR7iP4R&#10;/PPSupjGpvZEzRW0DDoATI349BmuZ+47nRpJWPnW8WSyvJbZ9waNitdN8Mb+Kx8a6Vdo2YzKEZT0&#10;5yKPiXoU1prZufMDG5XcxxjDdD0q/wCHfDEFhNpl1FeG5uC6StBjKsu4A49CM/zr1YVE1FvqeROk&#10;/et0Pr9riygNld3EdxJNFHKi+TbtIFVgepVTjkjqRxmltMf8IhoEeM4tEOM46KP8/hT4NRez0byI&#10;IzLdXGUijQ4GNvLM3RVA7n6CoLI58LaGSAQLJcA8Zrz83k4pl5ar1EXdKnsbfXI985NxcQLHswSA&#10;RgDtxkdcnsK+PfilrWoL441nT445LZEvJcnHzMN5wfYV9m6fqMcJstPhUyzzHcyx/wACA8u3HA4w&#10;PU18VeI7W7vPiJ4ukWSJzb3F1NKzk/d8zHHqeQBW2GgqtOLfkL2nsqstOp6N8FrdL/RpdOuIYFlj&#10;kMge4YgAHbx+uat+GFS/8dXtvbRm2K25jXax+VgHOfbPtVH9nG98zTjbXUVu6IX2FYlDk7eMtjJ/&#10;H2q14e1CT/hNr8wxwxtFHsj8uJULcNjOAcnnGeaVraHv43meFk7dEepeDEvdM8wzTZmYhiM5AHTH&#10;SipvC0k02out0m5lkVQrHOR2zwKK+br+0lXnyvqclGUIU48yvoZHgz/kuFvnqNJn/nHXQ/ElnHge&#10;SOR1bZqkChAc7cTg4PA69a5PwzP5HxZuLryy3k6DcPgHBPK8D8q6Px7HDDpcOnQhmEtxZTFjj5sy&#10;txwOvB59Mele5ht4/wBdTzcQtzihM41a22xOAVkx8ue3rWV432T6jpUSjbm3m56HqP8AGvUE063N&#10;5bQvZEMyOd3PygAZxxjuK4v4nafHYeJdCkjXJ8m4JHbgp/jX10asWuU58jV8fT9T5v8AGelf2X45&#10;FuMbDMrDuMHH+ea17iz8y+ZyTjAAz2HoK7D4yaAhkuNckZTLEiODGPl+8Bz6da50mN4pnZ3VguUG&#10;3qfzrwcdFwqJHuYnCujWlF9dSM6pb2iNBBbedIi5YKOAPWsf+35r64SOGFFLdA2AKn0y3ntrhpbd&#10;yJJRh9w3DHpzWnp2hqs5mFuFZ+pK8/hXPHkjvucjjUb93YztPuWvoZt4ggeIcMxCnP8AWu6+G7Wt&#10;x5e99y5xzyW+gNY15pVtGgkZCvBAI6j6V1HgHSjDsZQR06DpWVWUeh1Uoy2K16Ek1W50w+SPPc+T&#10;tXkHOWGO3/665m/8JTQ3RuZS6jdlWAOM+9eta5oVvJdi7jXy7pCCkiryDSwajaKJItVtIZD3dTgG&#10;iNXlQ5Ur7nlNv4d+0Xi3UsKXEpOdxfHPYmu00jQWdf3ltCueSMZP1JNdAbTw/vMlvtjPUgdq0NPk&#10;t1ykJRuOPU1MqrloCopMrWunx26grbogA52qKWaNZovMVcBRge5q5dys0KqPl3fe9hVaSUSAwj5B&#10;jArB6miikeb/ABE0t7/T1ljUu8RJPHOPSqngiyubK70i6hbJKsVdhkKw5wRXdXUaNI6EDb396zvB&#10;duYdRltZgphtrlGhLcDax5Gf89K3oT2i+5zzgkpS8j2h5oDaBDcal9qkUCKCym27+uWcdAo9Tj06&#10;07Tn8zwroTLgj7Eh5HB61NaXs8NzBY2bR+bcv86lVJMSq7Ec9yQo/EmqmhD/AIpDQfm/5cE/rVZ3&#10;s2eflOs0aWmyxJqdrENRvfPeRT9khVGQIDy7kruVevUj2r5J1N4YfHvj5XnSIubhUVjguTOpwK+u&#10;tBuyuqQ2NskDmTdLdEKC+BtCd89Sx9tvvXyPeQ2138SPHMt3ArNC928QfPyv5yqG468Gt8A/3Mfk&#10;Z4p/vZep2H7NujjUvDWoSj7QDBcKu+G4MbDcDkcIxPTrxV3w/JYS/ETVDpkcsdsLZVVZG+beIWD5&#10;PHVgeeOueKb+ypE8uh6k8V3PBsuYiwTZtcc8Fijc+ijGead4TuNPh+Il/cWEF2tsoLFJQN+f3m7A&#10;A6e2MilLc92vJvCyV7pKJ6l4JVvtqCR98jMpbvgntnvRR4Suo57xHRWiVAo3MOOp5GOoor52X8ap&#10;6nF/y7h6GB4aaeP4n6lLbqWni0CcxgLk7sjAx35rd8QW89rLBp7Ww2xXtkBOI8Cb5pjuB9QoUFRg&#10;Ag4HNUPAX/JYLyTBYrpDEADJ/wBYvStfxJcxSaFYeTcBsa1JL5ig4XeJZFH+8FYZHY17OG6I48Q7&#10;XOjYD+1dOJmQMVlCrnJY/KfTpx/KuE+MqH/hINCBxkW8/A9zHWqk9+upWhh1mzm2wyEGRcYPy/8A&#10;165f4iXN7N4m0pLx45QLaXa0fqTHX0uHpNSTM8gknmFNHHfGNFTw5rai5Mr/AGeNWYqFyfNjA7nt&#10;3rgdMV7q2tZFPzNGp9uldv8AGubd4Z16cJKA0UBUyLgn95EM46dj0rloIP7Phs4QwJNvEx4xglAS&#10;PzJrzsy+Jeh9Jmb/ANqSf8qNqw0+ziQO4O5uvcVeeW3tl3LECfVutY8V44ZVQbieMGtCAx7Szyb2&#10;H8R5xXju/VmEVFIyNVklku4y6tljwAOg9a7DwrqcNtNF93CkGuXuJ1Wd9xGTHwT2HeuZ0rxLLLdO&#10;sdhMsCn5ZCeT+FaKDkieZRfqe93WoW967OGWIs3Y9KwfF+mmOx+3Wswdo/mdAeGXv+NeZTanql8N&#10;lrdNZhe5XJNa3hO91++uf7IuXkuUc487btG3vn8Kbg1qVzpnWaHPbzwrujQnuD1roEWFZEKRhVxx&#10;hSefr2rn77TP7NlDREkKORVzT9QBXaxwccisrFXNaQ4QpnnvkVSlkCHcX5HJFOMgkIZmPHFV7hlC&#10;YGDuOMgZqRFX/WSFuMdqVY5ikwtRiVR5ikDOWHQH8qniChiT0JqEy3UN1iyUmVyBtxnPPp+NVTvz&#10;KxhUtyO56z4Vmnk1mylnukXz42ZIog4yFQlt3z4OCRjK96j0P5fCGgk4z9hXnr3NW/C1vexW1jOW&#10;j8mAkXGUPmD923IOegJHGD+lVdEC/wDCHaAchcWYGfxrXOG5RdzzcrsqisaHg37SNZl851+eIv5a&#10;BsbcgBuVxnj1r5UuIi3xC8fy3CgzRtclDtBUZmC5OehwRj8a+uNChkhvYL0xwLbtEyeaB85bcuAx&#10;x05OBmvj7UbhYPiJ42gluokFzNcoCxJLt5wKhQOrcY/OujBO9KPyMq+tSXqd7+yi4Og6qkjN88sW&#10;0DOM/Ng8EDPoe1Q6VNbTfEC8/s5ZdOX5FLBsybxu38sW5JyOvvR+y5eQ2Hh7VEuLu3g33UKiSVwD&#10;k5+UfK3PPoPqKzPDMRl8XXkMbBP3gwWiEmAGY529DxTnJXPeqU74Scn2ies/D+7uGuJprq31GIqV&#10;2rdkK2OehUDiipPCkcz6lPEkKjIURqkRVmHOS3ABP0GKK+XxCn9YnZdTnopOlH0DwChPxc1AI+CN&#10;JADYzjMnX9K1/H+kJYafpVnaTSlJ9SB2ynPzmGXc2fVjyffJ71kfDjcfjBqvQY0pP/RhrU8czXH9&#10;maLJ80j/ANrSlSzhsgRTD9PSvfwu8fkeXidmUrbQbjzETzI0QA7mbPBGPb3P5Vyvi6ye18Yaekkg&#10;ZfsvyjrkEpz+ldPJc3EmpW2WXIhfapJGeg/xrkvGTTP4oh8wEbbMbT+Ir7CLk0k2c/DUIvMYJLuc&#10;x8fWk/4RXWt6BN6W+xQR08xOuOpzmsvxRbiKSyMbKyeQF3Lk9B05HXn8qd8UQ8vg68iyS8k1uvPP&#10;WRa2PG2nsmmRXZu7mYmQhI2jx5OM7lJ9eh+leHmSSla+x9Lm65MaorskcnbTGNw3cGtRLsPggE88&#10;jNYYB3D3/WphNs55AHavIauZRZFqyvNPnzGUjoVOKpaTYzPepFCpbecc1YuJfMutic+hqC71aOzY&#10;JFJscfedeufatYJtWRN1JnbeHtHjgvJI7gIr7c5fGM+nNdTaxGxJaKOLLY5UAj6ZFeVW2oanqoWN&#10;EurpscNggfiTx2rasNL8Q2vlyHVra1DHPliVpCB7jpVOlJq9zTke6R1esapmMhgCccY61z1vqSPO&#10;FBAJqDUrDXblN8F5bsqjl/LIJ/WsixW5t7/ZqMaqx6ECs5RsieaSdmegWl4TGobn3NSxSebIAOO5&#10;NY8Mo2DB461atptkJyxGen/16xsU2aRkCjGc57+lMsdRtLDWra+vZxDbQybpJD0UY61ntcb2JzW1&#10;8O9Fg1/xIv22NZbG2/eOpHDsD8qn2yM1UXyNS7GNdJwaex6f9givbnT98mBMXEaszqW+QsDww9Om&#10;D19DRo6f8UPoLjIP2bHy9e1bU0HlahbagoTdG2HJj3tsPULyNufX2rM0Nc/D7RG+cssSg7Rg8g/4&#10;D8KnHVPbU3I4sFD2dWKLGnWLS6raObqZFMe9IkuJFXKMCSVDbSCD0x9TXyBq0luPih4oVoGkeS+u&#10;FgYHBifzxhgc8c5GT0zX2XYQywa3BcrHCY2gSN22MZMEHAU5wBnk8fWvkSVYn+I3jbzg0b+dOERD&#10;jcfPUc8HjGTXoYVctOK8kclWSlOTXc6P9m8Qv4b1pisjSx/PG678IwRiSccYzj71Z3hm9+z63c3d&#10;y7bVVXlKxhyQSc8Hg55HPrWz+zXYajJ4I1K7tTYiGac20i3DMG/1Y5XAI/j7+grL1LSZ9Fvb+KSa&#10;GVjBHzHnGCSD1AqZr3vmfS1KkHgZpvX3T074YarZ3Tz3GlWpsRGQCg5wTu5z34P4UVj/AALKBb/z&#10;QzL5yFgpwTwaK+Uxk5RxM0n1OWk7Uo27HW/DNs/F3WT6aZEP/IjV0HidIjaaAsU6zxi/lPmcdfIl&#10;/rXP/DLI+LOttxxpsWf+/jVv+MbB7O30G0gffsv5HLbQucxSk9PrXvUFflR5dfRmpaxQsUnZx5iL&#10;tBI7E5xj8BXnvxTIPiqIb1O20HQf7Rro5766Gu2cFu5ZHZfOUMDtBDZY+vQCuX8bMH8dxpJIrILN&#10;euMdX/wr6HDq1SJ2ZAl9ei2u55141RrjTYIAM+bqFomD3zIK7r4g6Zp9rFEtvEwaW4dZCzA7tqkk&#10;9OpMnP0FcjqMX2i90eHOd2q2vB9mJ/pXZ+LfMuNS0mG53Ynup8gn+EmFeMHjqa87OZv2jUT6OrGE&#10;87jfb/gHkM0ZjndCCdp4qG7wQExjJwK6jxZp8K6nqE9nGsdrbXHlbd+7AJYLz3+6fzrmpWA3E9K4&#10;KbcoJs87G4f6vXlD5/fqYl/Jd+YsNuTGQeZB1xU+jae1sd5RJW7u4yasOoLktinxttBHauhTaWhx&#10;w913RqLq8kMaxsQuB8oXgVZstRMr9NxNYcVm9y+CcAe9dJplpbW6DHJ9TScjX2knuzUhu3MQVxjI&#10;6AVn6jafasyt1B4NXWkiA4+771HLcIFxkYx3rJik0zNhllgzE/OOhq0btiAo5J96zri480nHr1HS&#10;rOjWlxf3SQWiGSRup7KPf0oM3KxpafFcahdpaWyFnPcdB9a9r+H+jRaRYhUXLvyzEcsfWue8IeH4&#10;NNgVB88rcySEdTXd20yW0JdiAqjjNYzkcdSbkbLoPK2t3rH1PVNG0iwg07UpWtopnKwMntzj2602&#10;z1F7+88qH7oOCx7VR8W6Pb6xhLyEGOLiOTHzA+x7Vm5JELRnW2z29663Nre5Rdu1AAcAdcZ9a+Np&#10;2uR4/wDHgJDS75Rx6G4jx+lfUOhyJZbYI3I2gDJNeL/Ef4Satp3iK58UeHJ5760upWlu7bd+9Xcw&#10;Y4x99c846j3r0MLiE9JaHNKly3sc98CvGE/h7wVdWi2KTeZeeaH3gEfIgAxg+lM1vWf7Yur6Y2/k&#10;YgiXbuzwGPsKy/hBG0Ph++R48Os4BV1yVO3pg1c1ID7Xe4VR/osXQY/jatG/fPqsRQpRy7mUdWdz&#10;8EFaSK/VAWO9OPwNFP8AgYi5vxvXAkTGRnPBor5LHq+Jn6nJhZWoxOt+GpB+KviD206Af+PvXX+N&#10;2T7Xo4YgA3EhyTjH7l64n4aeafif4i8tVLiwt+p4xveuv8YeY2o6Kk0cRQzyZ5zn90/GCK9uj9k8&#10;yvGzZXgazkuVEEbmDBDuCQMckcnryT0riPHTxnx8ywDYsenIAFJAHEp7V1t1qNr55tBcwpLkKVLf&#10;dzjr+dcL41CW/jSVUdiq2Ee588sx83/HH0r6ShJuojpyGP8Atsbdmc3r1yml6nZ3cMe/7LdxTBGO&#10;clYpTj8617TxFPr/AIrsBLpS2ktpICYVbl2dwxznGD8tc/4vZJo53hO4ecgUgZ6pIv8AOtTwIHl+&#10;IkjSsvmC65PQDYrn+grhzOMWnJ76HuxbedNPpF/+klHX1UeHPEbyk7mueGzkgjeeo9yK88028ae3&#10;Xzv9aoG73rtvEsm3wXcqqqjXFw/yr0HyrkD2Ga4ExizspLmTI6BR6muCi/3UUcOcSf16p8l+CNDz&#10;FJOSKQHnHTnJrLtb2KdQ4OAanEzqpwwY1sos4FI1UleMgjHXmrKXcirtbJ4z1rmJb8oSGBwOwqKb&#10;XGUYCHfnvRyNidRdTrn1EmPYTgkVDcanlVjU/MRz7Vn+GND8U+JZ1SzsnihzgzSKQoHt3P4V7J4Q&#10;+GWl6Mkd3rLG9uFGQsg+QH2H+NRO0DN1uxxPhHwrquuNuWNrez6tO64yP9kd69U0HRLHSLYQWUYB&#10;/ic8sx9Sat3l/EieVGFSNRgIvArPk1dIyCBmueVS5F5SOiglSCPJIGOtQebearIbeBGYA9uAPqaz&#10;9EFxrty0cQKQrjzJMcDPYeprv9Cs7eKQRQIBDEMf7x9TWOrZL0JND0pNLt0ZmMjkfvCex9qvTQq8&#10;bDqp5x71M7fIznkdMVm3UgETGKQgA/dP9KHZmSOdeMJqITOAWrpdLiaSPfIdqEfKD396z/IeZ1uP&#10;JXYnQZ5q9DNvfZGOB3br+VNKw5SuY2t+CdC1CV7g2iRTSMGleEBGkx/ex1+vWvG/GfgHXNImvLhb&#10;YXdo0SKJIck8SEncOo4brX0UF3DrmkeAMMla6IVXFmzxVV0/ZN6M8T+G1rHa6rqVvH5SorRn925A&#10;+6T1PNFepXHhy1S8mvbVBDcTACVgPv4GBkdOlFeRicNOdaU7bnVQxVONNRfQ838FXjaT4u1PXpEE&#10;lvqFrDHGqMNw2ljk54/iFdBr3iCDUb3TpFglVbV3dixXnMbKB19TXy9H8VfF0CLEFsiit5a7oDnA&#10;HXrVu3+K/iyRVaSHTgD1UwtkfrXoLC4mDTVtDKU6Mt7n0OZdGluzePGxn3BtxLckdOhrntcjmvPE&#10;cuowqrRNHAMP3MbFsH2J/TNeSJ8UfEXeCxPuUb/Gn/8ACz9bz/x52H/fDf410xr4xO9ka4aVHDz5&#10;46+p3fiHTtU1JppYo4I3knWUqqhVGN/QDgckVDpulaxavPcu2y5lcvujbbjIOefxNcavxQ1jcAdN&#10;sj+DVLH8TtUbAOl2hJ7KzCssRPFV4uMkjsw+OjQxX1mG9rW6HTeINFvpdEht41HyO7yYb7gO3n8h&#10;Xn9+YdVgaxhQwtGMQ72H73vn2Nd5peva5eQk3+mW1rCw4Uuxcj6dvxriNW097C/EtsfnhcOoI4YD&#10;kH3pUOeKtLdHJja/1itKs95bnDX801herDtZCq4cEd81oWeoLKoy+DWx4g/s7xO7LDCtnqRA8rc2&#10;EkPdM9j6E1zPh3TLibxNaaNcRvHLJOsbqcggZ5/SvTTjOF+pxJtOx3Hh/wAL3GrRC8upBbWP9/8A&#10;ik/3R/Wt23ttG0mZJLPTY3aMgsZfmZufU+3pXTXMP7kQQxLHGoCqoHAAGAP0rA1O1/fxJuxzt/Ou&#10;L2jbKbZ7nDqukWWnQvp1rGEkjVlwBwCM1g6nq09w2Q2MmqKRGGBIk4CKFA9AOKWNdx559q527BGN&#10;itIZZW+8RV7RdCl1G8EZyEH+sY9hU1np5u7lYoSd3fHRfrXcadaRWVuLeAc45Pcn1rPrcmUuw+1t&#10;4bG0SzsowijpjqT3Nanhq5WVJ0VQPLbGfWoLRFKPIOQBhT/WjwrEY4LyU9HmOPwqk7Es3Vwyle1Y&#10;s4E9yYlOEX7xFaNzIILY/wB5hxWcieVFlj83XNFrkk7SKoVQPl7D1qQKJrgJ02LksOorNSbMxZ/u&#10;rzV+FjBZmV/vv8x/pVCLENwAChwrL196uIciswxeYEUMQV+ZiO3tVixuOXRsqyj7rDk1SYMuFQRy&#10;MUVGZ0ZyAQSOoz0oqhH543kIaUMf+Wbk49etJEMkn3q3cqxmmAPRjVeAHHPrXdGTaOiSSHhflp2B&#10;jNOAYmvQ/hv4ctmtP7Xv7dZTIf8AR1cZAAJy2PU9vpUSlYGc94c8JajqoWdx9mtT0kcct9B3rvdN&#10;8O6XpKK1vbh5h1mflyf6fhW4+aguM7AK55TbGtDNnZiSB+dc/wCKoh9ljmBy6ttJ9fT+tdGyljgV&#10;heNH+z2EYCg8lj7/AOc1KCTPP3gN5qKrGuNg3Ej17V6JoujW+oeINH19tiTWobzP9sbSFz7hjWLp&#10;OkxW8k8z5HmbSufTbmuz0CIWVgXc7N5zhh0HatJ1GloQtTXv5UBJGAMVxusXDPcb1PIb5APX1rXu&#10;5prmUxrlV7mqa2JnuCUXCR8Z/maxi9RnqmjwC/sIbsbdkyBwfrVe7s5opwtudzsdoWsnwDq+3Q3t&#10;WB/cTMik9Sp5/wAa7fQLUyv9vmAB/gHr71jJWkDZc0PTk0+12gZlfl2Pc1qYKpgcyNwKYn3s+lT2&#10;o3yGTP3eBQZsnlAitiq8DFT6NFs0yId3Jc/iTWfqMwELY9K1mLQWESL1KBV9vWqsK5DcOJJy5xsT&#10;hfc1Su5CcZPWp2ZcBF+6v61n3jANuPYU9gG2yGa7SAHg8t9BWlq8hTyYwMbm5FVdAj4eZh97ofQV&#10;JqckbzqGbayn5CehpdAe5IbsJvYyqrEcqTjipFdbi1UP8hHIbOCPxqgzGVvnVML3AxmuP8V60bi7&#10;/s+1lZUjP7woep9KEmxqNzstQ1+y02IrblZZR+VFcvoOgXV4RPchkjxwG6miq5h2ifJl2uLuYY6m&#10;oIo+CB61bvWJvpcgDOP5VHFxnINdcWay3LWlae2oahDZpw0rhc+g7n8smvaIESGCK3iULGi7UUeg&#10;rivh1pOFbVphgnKQqfTkFv6V3CAEk+nFZVG27CTBV3P04FMuEDHkcVcSPanv3qKRD9agSKCQgdaw&#10;fFdobm1ChdwVwceo7/0rqdhwciq72rP/AA8e9C3BmB4e05sSrOPMUsGUHoD6VtSoFbaMSSn8lq7B&#10;YOsO1DgkZY46f5FaF5pljDFG1qwLl+DuzuXHf0rKUveBOxgw2sjMkFuhaeU4X1J9a25NF+yW62kW&#10;ZCR8zY5J710nh7Q3ghF4y5llGBn+BfT8a2harGyhUBkPQ4obsTKWpyHg3w7OJ5TJH5cBYMc8FjXf&#10;YEaiOMAAdKaVWCNY16nlqdB875z9Kb7g73J3YRw5HX+Zq5CnlwAZ6jn61RciS+jgXkJ8zVcnfanX&#10;r0oJZm6s+IX59B+ZrXlkkaNRuPTFc/qx/dDvl0H/AI8K3+ig9cUA0RyMI12kjcazLpzNMsK9Sefp&#10;Vm+b592elVtMQyTu3cDApbiLkVy1ohYjEa8Hiq8jtNOyrK7Rk7sEDANTNJl8RMwcghgB/MGsu/v4&#10;dK0qS7mYKFBPPamNEXiLUJ41TTdNG++uOIx2X1Y+wrQ8J+ELPS4VmnP2q6PLSPzz7VxXhd767uJt&#10;auUZZro4iXP3EHQfj1r1DSp5Dap5g+bHOaN3YJXLRBXAVR06UUyWU88Y96KrlZB8JX//AB+sam0e&#10;3+26hBa7tpmlCZ9M0UV1L4TpkexQxRWyiCFNscYCoB2GKvWy5UtxRRXOyC2oBWmOijiiikMa+0dB&#10;UQ3SypGpxuYL+dFFMDfNszkorBY19+a0bDTbMzwW6x4d8szewxx+tFFZJCZ1UwWKHIHHb2qLTl3q&#10;87846CiikQRSvkGQjJNS6fgsWPYZxRRTZT2HaP8APcyStyzc1LqL4dUFFFEdyGZupf6lMf8APRP/&#10;AEIVubyYl96KKGNlG6PLA/wqTUNtvRMoxVkAfIPWiihCJYZ2O+4Yks4zz2ri9VB17xEmmykrbQjz&#10;JFz9/wBBRRSvoUjprWFIr+GCNQq4PboBXRs/lx4AooqoEsqySSyEjeRRRRXQSf/Z"/>
  <p:tag name="ISPRING_PRESENTER_PHOTO_1" val="jpg|/9j/4AAQSkZJRgABAgEBLAEsAAD/4QmXRXhpZgAATU0AKgAAAAgABwESAAMAAAABAAEAAAEaAAUA&#10;AAABAAAAYgEbAAUAAAABAAAAagEoAAMAAAABAAIAAAExAAIAAAAcAAAAcgEyAAIAAAAUAAAAjodp&#10;AAQAAAABAAAApAAAANAALcbAAAAnEAAtxsAAACcQQWRvYmUgUGhvdG9zaG9wIENTMiBXaW5kb3dz&#10;ADIwMDU6MTE6MDggMTY6NTE6NDUAAAAAA6ABAAMAAAAB//8AAKACAAQAAAABAAAAZKADAAQAAAAB&#10;AAAAHgAAAAAAAAAGAQMAAwAAAAEABgAAARoABQAAAAEAAAEeARsABQAAAAEAAAEmASgAAwAAAAEA&#10;AgAAAgEABAAAAAEAAAEuAgIABAAAAAEAAAhhAAAAAAAAAEgAAAABAAAASAAAAAH/2P/gABBKRklG&#10;AAECAABIAEgAAP/tAAxBZG9iZV9DTQAC/+4ADkFkb2JlAGSAAAAAAf/bAIQADAgICAkIDAkJDBEL&#10;CgsRFQ8MDA8VGBMTFRMTGBEMDAwMDAwRDAwMDAwMDAwMDAwMDAwMDAwMDAwMDAwMDAwMDAENCwsN&#10;Dg0QDg4QFA4ODhQUDg4ODhQRDAwMDAwREQwMDAwMDBEMDAwMDAwMDAwMDAwMDAwMDAwMDAwMDAwM&#10;DAwM/8AAEQgAHgBkAwEiAAIRAQMRAf/dAAQAB//EAT8AAAEFAQEBAQEBAAAAAAAAAAMAAQIEBQYH&#10;CAkKCwEAAQUBAQEBAQEAAAAAAAAAAQACAwQFBgcICQoLEAABBAEDAgQCBQcGCAUDDDMBAAIRAwQh&#10;EjEFQVFhEyJxgTIGFJGhsUIjJBVSwWIzNHKC0UMHJZJT8OHxY3M1FqKygyZEk1RkRcKjdDYX0lXi&#10;ZfKzhMPTdePzRieUpIW0lcTU5PSltcXV5fVWZnaGlqa2xtbm9jdHV2d3h5ent8fX5/cRAAICAQIE&#10;BAMEBQYHBwYFNQEAAhEDITESBEFRYXEiEwUygZEUobFCI8FS0fAzJGLhcoKSQ1MVY3M08SUGFqKy&#10;gwcmNcLSRJNUoxdkRVU2dGXi8rOEw9N14/NGlKSFtJXE1OT0pbXF1eX1VmZ2hpamtsbW5vYnN0dX&#10;Z3eHl6e3x//aAAwDAQACEQMRAD8A53MrwMPoFPUXYdWTlZPUMumx9zrfoVlrq2tbTdS385U+sdOx&#10;mdP6X1TCY+lvVG2g4hcX7X0v9Euoe79I+i/d+i3+9amdn5GF9UsR1BYC/qmaHepXXbxs4+0Mt2/2&#10;U+U53U+jdI67nAV9QHUGYVe0bGXY7NljbK8cfoq/s9n6L9Xrrq/tpKeZyMDqOK0Pysa+hpO0OtY9&#10;gn92XhvuUHUZTKK8l9djce4ubVcQQxzmfzjWP+i7ZPvXYfWHZi1/WHKxS/Mdn5tuFm1OgMxXi834&#10;9vp+5132ltezGv8A0fp/pa1B+Icjo3UehjIpuPT6qsrCqZYHWC3Gbt6o30vzPVbbe9//ABSKnmX4&#10;FrrMSnDF2Tfl1NsFQqe128l/6Oge77Szaz+frUuj1vf1jCa9pc1uVS21pBIANrGbbAf8z3LcybLK&#10;rehW1PNdjOiPcx7TDmkNzi1zXBW8b0upmj6xU7W3ZGVhUdTpEDblNyKX/aGM/wBFnVN9b/j/AFkl&#10;Pq1GD9X8n1Ps+NiXei81W7K63bbG/Tqftb7bGfuJsfC+ruTUbsbHw7qgXNNlbK3NBadr27mjb7Hf&#10;SWBX6nT+qbKAW1/WBllILR9HKpssb6pj6O/Bssf/AOgan01zMfpPVcalhi7quRjV11tk7XPayzYw&#10;fuY4tegp2m431ZdjMy21YRxrPoX7avTdP7tkbHIN1fQTS23CxcDKmyut0GloAscGbt+1/v8A9HV/&#10;hvoKp9WrWY2V1ToordTVU/7ZhVWN2EUZO5z2Mr/0dOY3Ias6sD/mJ0HT/D9O/wDbilJT0l+H9XcY&#10;tGRj4lRfO0OrrBMcwNqVmF9Xaq2220Ydddn0HuZUGukT7XEbXKp0WX/WDrrr/wCkstprqnkY3osf&#10;Ts/4N97sn/rqfP6XlOy8bqfRH45fisup+y3A+i9tj2vt9OymXY9/q07fU9O1JSL9n9H/AOcM/Zsb&#10;7P8AYPUnYzZ/O/zv0dn0Pz0lQ/5ysn9v/Znf8mz9m3D6f2j7Ps9X6Hper/h/9D+lSSU//9DZr+p/&#10;SqKnfZ+t9SpxnXOd6bB+jFr7PReGj7Mfe6/9Eh53+Lzo12zPz+sdStNbS9ltnuNba/c4waP0Da/7&#10;C6d2PT+y/T+1/o/tm/1vTP8AOfat/o7J/wC5f6Hf/o/+3Fe6qxlnS8tl1vo1OpeLbQ3dtYWn1Hhn&#10;8liSnjaf8XPSH23vr6zni7Ld+s7nMY+wz6+61llLX2e9vrbkLH/xa9CozRbjdWzGXODz9pZZTy4+&#10;jZW5+zfvt9XYulz8fp78yz1co15xwmtBDCQKmve6y1rf+F/m7Gb9/oqtbjdEk+rmExY8kBh3E/bK&#10;LLG+1u7+lCnH9n+D/SV+xJTin/Fn0R99dR6rmu9Kn0qX+pSWtrJfV9lr9m78639HtRMP/Fh0TEsr&#10;djdVyR6j67WM31FtjqXevV7PT/Sem9u5aleN0ICknM3NDqywMrIBAych7G+1v827Ie+r+pUo9Mop&#10;ZnYDa8h1uOx4OM4t2tePs1ra2sDR7W+7Ks9/6PfXb/hLNiSnSrq3ZZw6+ofrGOS/YKa/YSA55adm&#10;3fsyG7v+OUHYrMR79uZtexxyLfTxmO2veDvvs9Kt22y1u73Km3D6aOtvs+3uOSLwbqX1HUudacau&#10;6xzR/M/pW4b/APuN6X8+z7O9af2ax+fl2YGYaiXMGXU+re0WCuva+l7jXte7H9Hd/PVfyElMThE5&#10;XrHqDDltb6O/06fUDHHf6P0d+17mbtiGOnU/Z6sYZtX2av03UVelTsbtcDjuqZt2+2zZ6P8ALVL7&#10;N0Rr6PXzHvc23czcxwc79NlH07/b/wByX3Nsf+j/AJlKjE6V6NLa855DWYkPrrIDmh9Jwd/tdX6z&#10;3M21f4b07v3PTSUzy6g/qYGRmsDa6W7sosY1022minGFle3cx1ld2+t/56Oen1ZLPTuymhlBNbGP&#10;qpgNBFfsa32+m53tVXCxOlhjfsucS39W9P8ARO/Nycl+P4fzuS6+l/8AxaWRjdDOS82Zm24vfoay&#10;Wh/2qqx8+3bv9b0sf/wRJTb/AGTV9sj9oN9b0Ps32f06dvpTu2fZ9qSwvRf+0d3r2fbfsezZtO/+&#10;c3+t9H0N/wBu/Q/9yPX/AE3o/wCDSSU//9n/7Q5AUGhvdG9zaG9wIDMuMAA4QklNBCUAAAAAABAA&#10;AAAAAAAAAAAAAAAAAAAAOEJJTQPtAAAAAAAQASwAAAABAAIBLAAAAAEAAjhCSU0EJgAAAAAADgAA&#10;AAAAAAAAAAA/gAAAOEJJTQQNAAAAAAAEAAAAHjhCSU0EGQAAAAAABAAAAB44QklNA/MAAAAAAAkA&#10;AAAAAAAAAAEAOEJJTQQKAAAAAAABAAA4QklNJxAAAAAAAAoAAQAAAAAAAAACOEJJTQP1AAAAAABI&#10;AC9mZgABAGxmZgAGAAAAAAABAC9mZgABAKGZmgAGAAAAAAABADIAAAABAFoAAAAGAAAAAAABADUA&#10;AAABAC0AAAAGAAAAAAABOEJJTQP4AAAAAABwAAD/////////////////////////////A+gAAAAA&#10;/////////////////////////////wPoAAAAAP////////////////////////////8D6AAAAAD/&#10;////////////////////////////A+gAADhCSU0ECAAAAAAAEAAAAAEAAAJAAAACQAAAAAA4QklN&#10;BB4AAAAAAAQAAAAAOEJJTQQaAAAAAANFAAAABgAAAAAAAAAAAAAAHgAAAGQAAAAIAGkAbQBhAGcA&#10;ZQAwADcANwAAAAEAAAAAAAAAAAAAAAAAAAAAAAAAAQAAAAAAAAAAAAAAZAAAAB4AAAAAAAAAAAAA&#10;AAAAAAAAAQAAAAAAAAAAAAAAAAAAAAAAAAAQAAAAAQAAAAAAAG51bGwAAAACAAAABmJvdW5kc09i&#10;amMAAAABAAAAAAAAUmN0MQAAAAQAAAAAVG9wIGxvbmcAAAAAAAAAAExlZnRsb25nAAAAAAAAAABC&#10;dG9tbG9uZwAAAB4AAAAAUmdodGxvbmcAAABkAAAABnNsaWNlc1ZsTHMAAAABT2JqYwAAAAEAAAAA&#10;AAVzbGljZQAAABIAAAAHc2xpY2VJRGxvbmcAAAAAAAAAB2dyb3VwSURsb25nAAAAAAAAAAZvcmln&#10;aW5lbnVtAAAADEVTbGljZU9yaWdpbgAAAA1hdXRvR2VuZXJhdGVkAAAAAFR5cGVlbnVtAAAACkVT&#10;bGljZVR5cGUAAAAASW1nIAAAAAZib3VuZHNPYmpjAAAAAQAAAAAAAFJjdDEAAAAEAAAAAFRvcCBs&#10;b25nAAAAAAAAAABMZWZ0bG9uZwAAAAAAAAAAQnRvbWxvbmcAAAAeAAAAAFJnaHRsb25nAAAAZAAA&#10;AAN1cmxURVhUAAAAAQAAAAAAAG51bGxURVhUAAAAAQAAAAAAAE1zZ2VURVhUAAAAAQAAAAAABmFs&#10;dFRhZ1RFWFQAAAABAAAAAAAOY2VsbFRleHRJc0hUTUxib29sAQAAAAhjZWxsVGV4dFRFWFQAAAAB&#10;AAAAAAAJaG9yekFsaWduZW51bQAAAA9FU2xpY2VIb3J6QWxpZ24AAAAHZGVmYXVsdAAAAAl2ZXJ0&#10;QWxpZ25lbnVtAAAAD0VTbGljZVZlcnRBbGlnbgAAAAdkZWZhdWx0AAAAC2JnQ29sb3JUeXBlZW51&#10;bQAAABFFU2xpY2VCR0NvbG9yVHlwZQAAAABOb25lAAAACXRvcE91dHNldGxvbmcAAAAAAAAACmxl&#10;ZnRPdXRzZXRsb25nAAAAAAAAAAxib3R0b21PdXRzZXRsb25nAAAAAAAAAAtyaWdodE91dHNldGxv&#10;bmcAAAAAADhCSU0EKAAAAAAADAAAAAE/8AAAAAAAADhCSU0EEQAAAAAAAQEAOEJJTQQUAAAAAAAE&#10;AAAAAThCSU0EDAAAAAAIfQAAAAEAAABkAAAAHgAAASwAACMoAAAIYQAYAAH/2P/gABBKRklGAAEC&#10;AABIAEgAAP/tAAxBZG9iZV9DTQAC/+4ADkFkb2JlAGSAAAAAAf/bAIQADAgICAkIDAkJDBELCgsR&#10;FQ8MDA8VGBMTFRMTGBEMDAwMDAwRDAwMDAwMDAwMDAwMDAwMDAwMDAwMDAwMDAwMDAENCwsNDg0Q&#10;Dg4QFA4ODhQUDg4ODhQRDAwMDAwREQwMDAwMDBEMDAwMDAwMDAwMDAwMDAwMDAwMDAwMDAwMDAwM&#10;/8AAEQgAHgBkAwEiAAIRAQMRAf/dAAQAB//EAT8AAAEFAQEBAQEBAAAAAAAAAAMAAQIEBQYHCAkK&#10;CwEAAQUBAQEBAQEAAAAAAAAAAQACAwQFBgcICQoLEAABBAEDAgQCBQcGCAUDDDMBAAIRAwQhEjEF&#10;QVFhEyJxgTIGFJGhsUIjJBVSwWIzNHKC0UMHJZJT8OHxY3M1FqKygyZEk1RkRcKjdDYX0lXiZfKz&#10;hMPTdePzRieUpIW0lcTU5PSltcXV5fVWZnaGlqa2xtbm9jdHV2d3h5ent8fX5/cRAAICAQIEBAME&#10;BQYHBwYFNQEAAhEDITESBEFRYXEiEwUygZEUobFCI8FS0fAzJGLhcoKSQ1MVY3M08SUGFqKygwcm&#10;NcLSRJNUoxdkRVU2dGXi8rOEw9N14/NGlKSFtJXE1OT0pbXF1eX1VmZ2hpamtsbW5vYnN0dXZ3eH&#10;l6e3x//aAAwDAQACEQMRAD8A53MrwMPoFPUXYdWTlZPUMumx9zrfoVlrq2tbTdS385U+sdOxmdP6&#10;X1TCY+lvVG2g4hcX7X0v9Euoe79I+i/d+i3+9amdn5GF9UsR1BYC/qmaHepXXbxs4+0Mt2/2U+U5&#10;3U+jdI67nAV9QHUGYVe0bGXY7NljbK8cfoq/s9n6L9Xrrq/tpKeZyMDqOK0Pysa+hpO0OtY9gn92&#10;XhvuUHUZTKK8l9djce4ubVcQQxzmfzjWP+i7ZPvXYfWHZi1/WHKxS/Mdn5tuFm1OgMxXi8349vp+&#10;5132ltezGv8A0fp/pa1B+Icjo3UehjIpuPT6qsrCqZYHWC3Gbt6o30vzPVbbe9//ABSKnmX4FrrM&#10;SnDF2Tfl1NsFQqe128l/6Oge77Szaz+frUuj1vf1jCa9pc1uVS21pBIANrGbbAf8z3LcybLKrehW&#10;1PNdjOiPcx7TDmkNzi1zXBW8b0upmj6xU7W3ZGVhUdTpEDblNyKX/aGM/wBFnVN9b/j/AFklPq1G&#10;D9X8n1Ps+NiXei81W7K63bbG/Tqftb7bGfuJsfC+ruTUbsbHw7qgXNNlbK3NBadr27mjb7HfSWBX&#10;6nT+qbKAW1/WBllILR9HKpssb6pj6O/Bssf/AOgan01zMfpPVcalhi7quRjV11tk7XPayzYwfuY4&#10;tegp2m431ZdjMy21YRxrPoX7avTdP7tkbHIN1fQTS23CxcDKmyut0GloAscGbt+1/v8A9HV/hvoK&#10;p9WrWY2V1ToordTVU/7ZhVWN2EUZO5z2Mr/0dOY3Ias6sD/mJ0HT/D9O/wDbilJT0l+H9XcYtGRj&#10;4lRfO0OrrBMcwNqVmF9Xaq2220Ydddn0HuZUGukT7XEbXKp0WX/WDrrr/wCkstprqnkY3osfTs/4&#10;N97sn/rqfP6XlOy8bqfRH45fisup+y3A+i9tj2vt9OymXY9/q07fU9O1JSL9n9H/AOcM/Zsb7P8A&#10;YPUnYzZ/O/zv0dn0Pz0lQ/5ysn9v/Znf8mz9m3D6f2j7Ps9X6Hper/h/9D+lSSU//9DZr+p/SqKn&#10;fZ+t9SpxnXOd6bB+jFr7PReGj7Mfe6/9Eh53+Lzo12zPz+sdStNbS9ltnuNba/c4waP0Da/7C6d2&#10;PT+y/T+1/o/tm/1vTP8AOfat/o7J/wC5f6Hf/o/+3Fe6qxlnS8tl1vo1OpeLbQ3dtYWn1Hhn8liS&#10;njaf8XPSH23vr6zni7Ld+s7nMY+wz6+61llLX2e9vrbkLH/xa9CozRbjdWzGXODz9pZZTy4+jZW5&#10;+zfvt9XYulz8fp78yz1co15xwmtBDCQKmve6y1rf+F/m7Gb9/oqtbjdEk+rmExY8kBh3E/bKLLG+&#10;1u7+lCnH9n+D/SV+xJTin/Fn0R99dR6rmu9Kn0qX+pSWtrJfV9lr9m78639HtRMP/Fh0TEsrdjdV&#10;yR6j67WM31FtjqXevV7PT/Sem9u5aleN0ICknM3NDqywMrIBAych7G+1v827Ie+r+pUo9MopZnYD&#10;a8h1uOx4OM4t2tePs1ra2sDR7W+7Ks9/6PfXb/hLNiSnSrq3ZZw6+ofrGOS/YKa/YSA55adm3fsy&#10;G7v+OUHYrMR79uZtexxyLfTxmO2veDvvs9Kt22y1u73Km3D6aOtvs+3uOSLwbqX1HUudacau6xzR&#10;/M/pW4b/APuN6X8+z7O9af2ax+fl2YGYaiXMGXU+re0WCuva+l7jXte7H9Hd/PVfyElMThE5XrHq&#10;DDltb6O/06fUDHHf6P0d+17mbtiGOnU/Z6sYZtX2av03UVelTsbtcDjuqZt2+2zZ6P8ALVL7N0Rr&#10;6PXzHvc23czcxwc79NlH07/b/wByX3Nsf+j/AJlKjE6V6NLa855DWYkPrrIDmh9Jwd/tdX6z3M21&#10;f4b07v3PTSUzy6g/qYGRmsDa6W7sosY1022minGFle3cx1ld2+t/56Oen1ZLPTuymhlBNbGPqpgN&#10;BFfsa32+m53tVXCxOlhjfsucS39W9P8ARO/Nycl+P4fzuS6+l/8AxaWRjdDOS82Zm24vfoayWh/2&#10;qqx8+3bv9b0sf/wRJTb/AGTV9sj9oN9b0Ps32f06dvpTu2fZ9qSwvRf+0d3r2fbfsezZtO/+c3+t&#10;9H0N/wBu/Q/9yPX/AE3o/wCDSSU//9kAOEJJTQQhAAAAAABVAAAAAQEAAAAPAEEAZABvAGIAZQAg&#10;AFAAaABvAHQAbwBzAGgAbwBwAAAAEwBBAGQAbwBiAGUAIABQAGgAbwB0AG8AcwBoAG8AcAAgAEMA&#10;UwAyAAAAAQA4QklNBAYAAAAAAAcAAgAAAAEBAP/hOmtodHRwOi8vbnMuYWRvYmUuY29tL3hhcC8x&#10;LjAvADw/eHBhY2tldCBiZWdpbj0i77u/IiBpZD0iVzVNME1wQ2VoaUh6cmVTek5UY3prYzlkIj8+&#10;Cjx4OnhtcG1ldGEgeG1sbnM6eD0iYWRvYmU6bnM6bWV0YS8iIHg6eG1wdGs9IjMuMS4xLTExMSI+&#10;CiAgIDxyZGY6UkRGIHhtbG5zOnJkZj0iaHR0cDovL3d3dy53My5vcmcvMTk5OS8wMi8yMi1yZGYt&#10;c3ludGF4LW5zIyI+CiAgICAgIDxyZGY6RGVzY3JpcHRpb24gcmRmOmFib3V0PSIiCiAgICAgICAg&#10;ICAgIHhtbG5zOnhhcE1NPSJodHRwOi8vbnMuYWRvYmUuY29tL3hhcC8xLjAvbW0vIgogICAgICAg&#10;ICAgICB4bWxuczpzdFJlZj0iaHR0cDovL25zLmFkb2JlLmNvbS94YXAvMS4wL3NUeXBlL1Jlc291&#10;cmNlUmVmIyI+CiAgICAgICAgIDx4YXBNTTpEb2N1bWVudElEPnV1aWQ6NTM1MTlERUYzQzUwREEx&#10;MUEyREVFRDM1RUExNzg0NjY8L3hhcE1NOkRvY3VtZW50SUQ+CiAgICAgICAgIDx4YXBNTTpJbnN0&#10;YW5jZUlEPnV1aWQ6NTQ1MTlERUYzQzUwREExMUEyREVFRDM1RUExNzg0NjY8L3hhcE1NOkluc3Rh&#10;bmNlSUQ+CiAgICAgICAgIDx4YXBNTTpEZXJpdmVkRnJvbSByZGY6cGFyc2VUeXBlPSJSZXNvdXJj&#10;ZSI+CiAgICAgICAgICAgIDxzdFJlZjppbnN0YW5jZUlEPnV1aWQ6NTI1MTlERUYzQzUwREExMUEy&#10;REVFRDM1RUExNzg0NjY8L3N0UmVmOmluc3RhbmNlSUQ+CiAgICAgICAgICAgIDxzdFJlZjpkb2N1&#10;bWVudElEPnV1aWQ6NTI1MTlERUYzQzUwREExMUEyREVFRDM1RUExNzg0NjY8L3N0UmVmOmRvY3Vt&#10;ZW50SUQ+CiAgICAgICAgIDwveGFwTU06RGVyaXZlZEZyb20+CiAgICAgIDwvcmRmOkRlc2NyaXB0&#10;aW9uPgogICAgICA8cmRmOkRlc2NyaXB0aW9uIHJkZjphYm91dD0iIgogICAgICAgICAgICB4bWxu&#10;czp4YXA9Imh0dHA6Ly9ucy5hZG9iZS5jb20veGFwLzEuMC8iPgogICAgICAgICA8eGFwOkNyZWF0&#10;ZURhdGU+MjAwNS0xMS0wOFQxNjo1MTo0NSswNzowMDwveGFwOkNyZWF0ZURhdGU+CiAgICAgICAg&#10;IDx4YXA6TW9kaWZ5RGF0ZT4yMDA1LTExLTA4VDE2OjUxOjQ1KzA3OjAwPC94YXA6TW9kaWZ5RGF0&#10;ZT4KICAgICAgICAgPHhhcDpNZXRhZGF0YURhdGU+MjAwNS0xMS0wOFQxNjo1MTo0NSswNzowMDwv&#10;eGFwOk1ldGFkYXRhRGF0ZT4KICAgICAgICAgPHhhcDpDcmVhdG9yVG9vbD5BZG9iZSBQaG90b3No&#10;b3AgQ1MyIFdpbmRvd3M8L3hhcDpDcmVhdG9yVG9vbD4KICAgICAgPC9yZGY6RGVzY3JpcHRpb24+&#10;CiAgICAgIDxyZGY6RGVzY3JpcHRpb24gcmRmOmFib3V0PSIiCiAgICAgICAgICAgIHhtbG5zOmRj&#10;PSJodHRwOi8vcHVybC5vcmcvZGMvZWxlbWVudHMvMS4xLyI+CiAgICAgICAgIDxkYzpmb3JtYXQ+&#10;aW1hZ2UvanBlZzwvZGM6Zm9ybWF0PgogICAgICA8L3JkZjpEZXNjcmlwdGlvbj4KICAgICAgPHJk&#10;ZjpEZXNjcmlwdGlvbiByZGY6YWJvdXQ9IiIKICAgICAgICAgICAgeG1sbnM6cGhvdG9zaG9wPSJo&#10;dHRwOi8vbnMuYWRvYmUuY29tL3Bob3Rvc2hvcC8xLjAvIj4KICAgICAgICAgPHBob3Rvc2hvcDpD&#10;b2xvck1vZGU+MzwvcGhvdG9zaG9wOkNvbG9yTW9kZT4KICAgICAgICAgPHBob3Rvc2hvcDpIaXN0&#10;b3J5Lz4KICAgICAgPC9yZGY6RGVzY3JpcHRpb24+CiAgICAgIDxyZGY6RGVzY3JpcHRpb24gcmRm&#10;OmFib3V0PSIiCiAgICAgICAgICAgIHhtbG5zOnRpZmY9Imh0dHA6Ly9ucy5hZG9iZS5jb20vdGlm&#10;Zi8xLjAvIj4KICAgICAgICAgPHRpZmY6T3JpZW50YXRpb24+MTwvdGlmZjpPcmllbnRhdGlvbj4K&#10;ICAgICAgICAgPHRpZmY6WFJlc29sdXRpb24+MzAwMDAwMC8xMDAwMDwvdGlmZjpYUmVzb2x1dGlv&#10;bj4KICAgICAgICAgPHRpZmY6WVJlc29sdXRpb24+MzAwMDAwMC8xMDAwMDwvdGlmZjpZUmVzb2x1&#10;dGlvbj4KICAgICAgICAgPHRpZmY6UmVzb2x1dGlvblVuaXQ+MjwvdGlmZjpSZXNvbHV0aW9uVW5p&#10;dD4KICAgICAgICAgPHRpZmY6TmF0aXZlRGlnZXN0PjI1NiwyNTcsMjU4LDI1OSwyNjIsMjc0LDI3&#10;NywyODQsNTMwLDUzMSwyODIsMjgzLDI5NiwzMDEsMzE4LDMxOSw1MjksNTMyLDMwNiwyNzAsMjcx&#10;LDI3MiwzMDUsMzE1LDMzNDMyO0MxOEFGMkEwQTEzMTY0Qzg2M0NBOUU5ODY1MTE2QzA5PC90aWZm&#10;Ok5hdGl2ZURpZ2VzdD4KICAgICAgPC9yZGY6RGVzY3JpcHRpb24+CiAgICAgIDxyZGY6RGVzY3Jp&#10;cHRpb24gcmRmOmFib3V0PSIiCiAgICAgICAgICAgIHhtbG5zOmV4aWY9Imh0dHA6Ly9ucy5hZG9i&#10;ZS5jb20vZXhpZi8xLjAvIj4KICAgICAgICAgPGV4aWY6UGl4ZWxYRGltZW5zaW9uPjEwMDwvZXhp&#10;ZjpQaXhlbFhEaW1lbnNpb24+CiAgICAgICAgIDxleGlmOlBpeGVsWURpbWVuc2lvbj4zMDwvZXhp&#10;ZjpQaXhlbFlEaW1lbnNpb24+CiAgICAgICAgIDxleGlmOkNvbG9yU3BhY2U+LTE8L2V4aWY6Q29s&#10;b3JTcGFjZT4KICAgICAgICAgPGV4aWY6TmF0aXZlRGlnZXN0PjM2ODY0LDQwOTYwLDQwOTYxLDM3&#10;MTIxLDM3MTIyLDQwOTYyLDQwOTYzLDM3NTEwLDQwOTY0LDM2ODY3LDM2ODY4LDMzNDM0LDMzNDM3&#10;LDM0ODUwLDM0ODUyLDM0ODU1LDM0ODU2LDM3Mzc3LDM3Mzc4LDM3Mzc5LDM3MzgwLDM3MzgxLDM3&#10;MzgyLDM3MzgzLDM3Mzg0LDM3Mzg1LDM3Mzg2LDM3Mzk2LDQxNDgzLDQxNDg0LDQxNDg2LDQxNDg3&#10;LDQxNDg4LDQxNDkyLDQxNDkzLDQxNDk1LDQxNzI4LDQxNzI5LDQxNzMwLDQxOTg1LDQxOTg2LDQx&#10;OTg3LDQxOTg4LDQxOTg5LDQxOTkwLDQxOTkxLDQxOTkyLDQxOTkzLDQxOTk0LDQxOTk1LDQxOTk2&#10;LDQyMDE2LDAsMiw0LDUsNiw3LDgsOSwxMCwxMSwxMiwxMywxNCwxNSwxNiwxNywxOCwyMCwyMiwy&#10;MywyNCwyNSwyNiwyNywyOCwzMDs3NDMzNTQwN0MyODZDRjNBN0Q1QTBDNzg4M0U4NEI3RTwvZXhp&#10;ZjpOYXRpdmVEaWdlc3Q+CiAgICAgIDwvcmRmOkRlc2NyaXB0aW9uPgogICA8L3JkZjpSREY+Cjwv&#10;eDp4bXBtZXRhPgogICAgICAgICAgICAgICAgICAgICAgICAgICAgICAgICAgICAgICAgICAgICAg&#10;ICAgICAgICAgICAgICAgICAgICAgICAgICAgICAgICAgICAgICAgICAgICAgICAgICAgICAgCiAg&#10;ICAgICAgICAgICAgICAgICAgICAgICAgICAgICAgICAgICAgICAgICAgICAgICAgICAgICAgICAg&#10;ICAgICAgICAgICAgICAgICAgICAgICAgICAgICAgICAgICAgICAgICAKICAgICAgICAgICAgICAg&#10;ICAgICAgICAgICAgICAgICAgICAgICAgICAgICAgICAgICAgICAgICAgICAgICAgICAgICAgICAg&#10;ICAgICAgICAgICAgICAgICAgICAgICAgICAgIAogICAgICAgICAgICAgICAgICAgICAgICAgICAg&#10;ICAgICAgICAgICAgICAgICAgICAgICAgICAgICAgICAgICAgICAgICAgICAgICAgICAgICAgICAg&#10;ICAgICAgICAgICAgICAgCiAgICAgICAgICAgICAgICAgICAgICAgICAgICAgICAgICAgICAgICAg&#10;ICAgICAgICAgICAgICAgICAgICAgICAgICAgICAgICAgICAgICAgICAgICAgICAgICAgICAgICAg&#10;ICAKICAgICAgICAgICAgICAgICAgICAgICAgICAgICAgICAgICAgICAgICAgICAgICAgICAgICAg&#10;ICAgICAgICAgICAgICAgICAgICAgICAgICAgICAgICAgICAgICAgICAgICAgIAogICAgICAgICAg&#10;ICAgICAgICAgICAgICAgICAgICAgICAgICAgICAgICAgICAgICAgICAgICAgICAgICAgICAgICAg&#10;ICAgICAgICAgICAgICAgICAgICAgICAgICAgICAgICAgCiAgICAgICAgICAgICAgICAgICAgICAg&#10;ICAgICAgICAgICAgICAgICAgICAgICAgICAgICAgICAgICAgICAgICAgICAgICAgICAgICAgICAg&#10;ICAgICAgICAgICAgICAgICAgICAKICAgICAgICAgICAgICAgICAgICAgICAgICAgICAgICAgICAg&#10;ICAgICAgICAgICAgICAgICAgICAgICAgICAgICAgICAgICAgICAgICAgICAgICAgICAgICAgICAg&#10;ICAgICAgIAogICAgICAgICAgICAgICAgICAgICAgICAgICAgICAgICAgICAgICAgICAgICAgICAg&#10;ICAgICAgICAgICAgICAgICAgICAgICAgICAgICAgICAgICAgICAgICAgICAgICAgICAgCiAgICAg&#10;ICAgICAgICAgICAgICAgICAgICAgICAgICAgICAgICAgICAgICAgICAgICAgICAgICAgICAgICAg&#10;ICAgICAgICAgICAgICAgICAgICAgICAgICAgICAgICAgICAgICAKICAgICAgICAgICAgICAgICAg&#10;ICAgICAgICAgICAgICAgICAgICAgICAgICAgICAgICAgICAgICAgICAgICAgICAgICAgICAgICAg&#10;ICAgICAgICAgICAgICAgICAgICAgICAgIAogICAgICAgICAgICAgICAgICAgICAgICAgICAgICAg&#10;ICAgICAgICAgICAgICAgICAgICAgICAgICAgICAgICAgICAgICAgICAgICAgICAgICAgICAgICAg&#10;ICAgICAgICAgICAgCiAgICAgICAgICAgICAgICAgICAgICAgICAgICAgICAgICAgICAgICAgICAg&#10;ICAgICAgICAgICAgICAgICAgICAgICAgICAgICAgICAgICAgICAgICAgICAgICAgICAgICAgICAK&#10;ICAgICAgICAgICAgICAgICAgICAgICAgICAgICAgICAgICAgICAgICAgICAgICAgICAgICAgICAg&#10;ICAgICAgICAgICAgICAgICAgICAgICAgICAgICAgICAgICAgICAgICAgIAogICAgICAgICAgICAg&#10;ICAgICAgICAgICAgICAgICAgICAgICAgICAgICAgICAgICAgICAgICAgICAgICAgICAgICAgICAg&#10;ICAgICAgICAgICAgICAgICAgICAgICAgICAgICAgCiAgICAgICAgICAgICAgICAgICAgICAgICAg&#10;ICAgICAgICAgICAgICAgICAgICAgICAgICAgICAgICAgICAgICAgICAgICAgICAgICAgICAgICAg&#10;ICAgICAgICAgICAgICAgICAKICAgICAgICAgICAgICAgICAgICAgICAgICAgICAgICAgICAgICAg&#10;ICAgICAgICAgICAgICAgICAgICAgICAgICAgICAgICAgICAgICAgICAgICAgICAgICAgICAgICAg&#10;ICAgIAogICAgICAgICAgICAgICAgICAgICAgICAgICAgICAgICAgICAgICAgICAgICAgICAgICAg&#10;ICAgICAgICAgICAgICAgICAgICAgICAgICAgICAgICAgICAgICAgICAgICAgICAgCiAgICAgICAg&#10;ICAgICAgICAgICAgICAgICAgICAgICAgICAgICAgICAgICAgICAgICAgICAgICAgICAgICAgICAg&#10;ICAgICAgICAgICAgICAgICAgICAgICAgICAgICAgICAgICAKICAgICAgICAgICAgICAgICAgICAg&#10;ICAgICAgICAgICAgICAgICAgICAgICAgICAgICAgICAgICAgICAgICAgICAgICAgICAgICAgICAg&#10;ICAgICAgICAgICAgICAgICAgICAgIAogICAgICAgICAgICAgICAgICAgICAgICAgICAgICAgICAg&#10;ICAgICAgICAgICAgICAgICAgICAgICAgICAgICAgICAgICAgICAgICAgICAgICAgICAgICAgICAg&#10;ICAgICAgICAgCiAgICAgICAgICAgICAgICAgICAgICAgICAgICAgICAgICAgICAgICAgICAgICAg&#10;ICAgICAgICAgICAgICAgICAgICAgICAgICAgICAgICAgICAgICAgICAgICAgICAgICAgICAKICAg&#10;ICAgICAgICAgICAgICAgICAgICAgICAgICAgICAgICAgICAgICAgICAgICAgICAgICAgICAgICAg&#10;ICAgICAgICAgICAgICAgICAgICAgICAgICAgICAgICAgICAgICAgIAogICAgICAgICAgICAgICAg&#10;ICAgICAgICAgICAgICAgICAgICAgICAgICAgICAgICAgICAgICAgICAgICAgICAgICAgICAgICAg&#10;ICAgICAgICAgICAgICAgICAgICAgICAgICAgCiAgICAgICAgICAgICAgICAgICAgICAgICAgICAg&#10;ICAgICAgICAgICAgICAgICAgICAgICAgICAgICAgICAgICAgICAgICAgICAgICAgICAgICAgICAg&#10;ICAgICAgICAgICAgICAKICAgICAgICAgICAgICAgICAgICAgICAgICAgICAgICAgICAgICAgICAg&#10;ICAgICAgICAgICAgICAgICAgICAgICAgICAgICAgICAgICAgICAgICAgICAgICAgICAgICAgICAg&#10;IAogICAgICAgICAgICAgICAgICAgICAgICAgICAgICAgICAgICAgICAgICAgICAgICAgICAgICAg&#10;ICAgICAgICAgICAgICAgICAgICAgICAgICAgICAgICAgICAgICAgICAgICAgCiAgICAgICAgICAg&#10;ICAgICAgICAgICAgICAgICAgICAgICAgICAgICAgICAgICAgICAgICAgICAgICAgICAgICAgICAg&#10;ICAgICAgICAgICAgICAgICAgICAgICAgICAgICAgICAKICAgICAgICAgICAgICAgICAgICAgICAg&#10;ICAgICAgICAgICAgICAgICAgICAgICAgICAgICAgICAgICAgICAgICAgICAgICAgICAgICAgICAg&#10;ICAgICAgICAgICAgICAgICAgIAogICAgICAgICAgICAgICAgICAgICAgICAgICAgICAgICAgICAg&#10;ICAgICAgICAgICAgICAgICAgICAgICAgICAgICAgICAgICAgICAgICAgICAgICAgICAgICAgICAg&#10;ICAgICAgCiAgICAgICAgICAgICAgICAgICAgICAgICAgICAgICAgICAgICAgICAgICAgICAgICAg&#10;ICAgICAgICAgICAgICAgICAgICAgICAgICAgICAgICAgICAgICAgICAgICAgICAgICAKICAgICAg&#10;ICAgICAgICAgICAgICAgICAgICAgICAgICAgICAgICAgICAgICAgICAgICAgICAgICAgICAgICAg&#10;ICAgICAgICAgICAgICAgICAgICAgICAgICAgICAgICAgICAgIAogICAgICAgICAgICAgICAgICAg&#10;ICAgICAgICAgICAgICAgICAgICAgICAgICAgICAgICAgICAgICAgICAgICAgICAgICAgICAgICAg&#10;ICAgICAgICAgICAgICAgICAgICAgICAgCiAgICAgICAgICAgICAgICAgICAgICAgICAgICAgICAg&#10;ICAgICAgICAgICAgICAgICAgICAgICAgICAgICAgICAgICAgICAgICAgICAgICAgICAgICAgICAg&#10;ICAgICAgICAgICAKICAgICAgICAgICAgICAgICAgICAgICAgICAgICAgICAgICAgICAgICAgICAg&#10;ICAgICAgICAgICAgICAgICAgICAgICAgICAgICAgICAgICAgICAgICAgICAgICAgICAgICAgIAog&#10;ICAgICAgICAgICAgICAgICAgICAgICAgICAgICAgICAgICAgICAgICAgICAgICAgICAgICAgICAg&#10;ICAgICAgICAgICAgICAgICAgICAgICAgICAgICAgICAgICAgICAgICAgCiAgICAgICAgICAgICAg&#10;ICAgICAgICAgICAgICAgICAgICAgICAgICAgICAgICAgICAgICAgICAgICAgICAgICAgICAgICAg&#10;ICAgICAgICAgICAgICAgICAgICAgICAgICAgICAKICAgICAgICAgICAgICAgICAgICAgICAgICAg&#10;ICAgICAgICAgICAgICAgICAgICAgICAgICAgICAgICAgICAgICAgICAgICAgICAgICAgICAgICAg&#10;ICAgICAgICAgICAgICAgIAogICAgICAgICAgICAgICAgICAgICAgICAgICAgICAgICAgICAgICAg&#10;ICAgICAgICAgICAgICAgICAgICAgICAgICAgICAgICAgICAgICAgICAgICAgICAgICAgICAgICAg&#10;ICAgCiAgICAgICAgICAgICAgICAgICAgICAgICAgICAgICAgICAgICAgICAgICAgICAgICAgICAg&#10;ICAgICAgICAgICAgICAgICAgICAgICAgICAgICAgICAgICAgICAgICAgICAgICAKICAgICAgICAg&#10;ICAgICAgICAgICAgICAgICAgICAgICAgICAgICAgICAgICAgICAgICAgICAgICAgICAgICAgICAg&#10;ICAgICAgICAgICAgICAgICAgICAgICAgICAgICAgICAgIAogICAgICAgICAgICAgICAgICAgICAg&#10;ICAgICAgICAgICAgICAgICAgICAgICAgICAgICAgICAgICAgICAgICAgICAgICAgICAgICAgICAg&#10;ICAgICAgICAgICAgICAgICAgICAgCiAgICAgICAgICAgICAgICAgICAgICAgICAgICAgICAgICAg&#10;ICAgICAgICAgICAgICAgICAgICAgICAgICAgICAgICAgICAgICAgICAgICAgICAgICAgICAgICAg&#10;ICAgICAgICAKICAgICAgICAgICAgICAgICAgICAgICAgICAgICAgICAgICAgICAgICAgICAgICAg&#10;ICAgICAgICAgICAgICAgICAgICAgICAgICAgICAgICAgICAgICAgICAgICAgICAgICAgIAogICAg&#10;ICAgICAgICAgICAgICAgICAgICAgICAgICAgICAgICAgICAgICAgICAgICAgICAgICAgICAgICAg&#10;ICAgICAgICAgICAgICAgICAgICAgICAgICAgICAgICAgICAgICAgCiAgICAgICAgICAgICAgICAg&#10;ICAgICAgICAgICAgICAgICAgICAgICAgICAgICAgICAgICAgICAgICAgICAgICAgICAgICAgICAg&#10;ICAgICAgICAgICAgICAgICAgICAgICAgICAKICAgICAgICAgICAgICAgICAgICAgICAgICAgICAg&#10;ICAgICAgICAgICAgICAgICAgICAgICAgICAgICAgICAgICAgICAgICAgICAgICAgICAgICAgICAg&#10;ICAgICAgICAgICAgIAogICAgICAgICAgICAgICAgICAgICAgICAgICAgICAgICAgICAgICAgICAg&#10;ICAgICAgICAgICAgICAgICAgICAgICAgICAgICAgICAgICAgICAgICAgICAgICAgICAgICAgICAg&#10;CiAgICAgICAgICAgICAgICAgICAgICAgICAgICAgICAgICAgICAgICAgICAgICAgICAgICAgICAg&#10;ICAgICAgICAgICAgICAgICAgICAgICAgICAgICAgICAgICAgICAgICAgICAKICAgICAgICAgICAg&#10;ICAgICAgICAgICAgICAgICAgICAgICAgICAgICAgICAgICAgICAgICAgICAgICAgICAgICAgICAg&#10;ICAgICAgICAgICAgICAgICAgICAgICAgICAgICAgIAogICAgICAgICAgICAgICAgICAgICAgICAg&#10;ICAgICAgICAgICAgICAgICAgICAgICAgICAgICAgICAgICAgICAgICAgICAgICAgICAgICAgICAg&#10;ICAgICAgICAgICAgICAgICAgCiAgICAgICAgICAgICAgICAgICAgICAgICAgICAgICAgICAgICAg&#10;ICAgICAgICAgICAgICAgICAgICAgICAgICAgICAgICAgICAgICAgICAgICAgICAgICAgICAgICAg&#10;ICAgICAKICAgICAgICAgICAgICAgICAgICAgICAgICAgICAgICAgICAgICAgICAgICAgICAgICAg&#10;ICAgICAgICAgICAgICAgICAgICAgICAgICAgICAgICAgICAgICAgICAgICAgICAgIAogICAgICAg&#10;ICAgICAgICAgICAgICAgICAgICAgICAgICAgICAgICAgICAgICAgICAgICAgICAgICAgICAgICAg&#10;ICAgICAgICAgICAgICAgICAgICAgICAgICAgICAgICAgICAgCiAgICAgICAgICAgICAgICAgICAg&#10;ICAgICAgICAgICAgICAgICAgICAgICAgICAgICAgICAgICAgICAgICAgICAgICAgICAgICAgICAg&#10;ICAgICAgICAgICAgICAgICAgICAgICAKICAgICAgICAgICAgICAgICAgICAgICAgICAgICAgICAg&#10;ICAgICAgICAgICAgICAgICAgICAgICAgICAgICAgICAgICAgICAgICAgICAgICAgICAgICAgICAg&#10;ICAgICAgICAgIAogICAgICAgICAgICAgICAgICAgICAgICAgICAgICAgICAgICAgICAgICAgICAg&#10;ICAgICAgICAgICAgICAgICAgICAgICAgICAgICAgICAgICAgICAgICAgICAgICAgICAgICAgCiAg&#10;ICAgICAgICAgICAgICAgICAgICAgICAgICAgICAgICAgICAgICAgICAgICAgICAgICAgICAgICAg&#10;ICAgICAgICAgICAgICAgICAgICAgICAgICAgICAgICAgICAgICAgICAKICAgICAgICAgICAgICAg&#10;ICAgICAgICAgICAgICAgICAgICAgICAgICAgICAgICAgICAgICAgICAgICAgICAgICAgICAgICAg&#10;ICAgICAgICAgICAgICAgICAgICAgICAgICAgIAogICAgICAgICAgICAgICAgICAgICAgICAgICAg&#10;ICAgICAgICAgICAgICAgICAgICAgICAgICAgICAgICAgICAgICAgICAgICAgICAgICAgICAgICAg&#10;ICAgICAgICAgICAgICAgCiAgICAgICAgICAgICAgICAgICAgICAgICAgICAgICAgICAgICAgICAg&#10;ICAgICAgICAgICAgICAgICAgICAgICAgICAgICAgICAgICAgICAgICAgICAgICAgICAgICAgICAg&#10;ICAKICAgICAgICAgICAgICAgICAgICAgICAgICAgICAgICAgICAgICAgICAgICAgICAgICAgICAg&#10;ICAgICAgICAgICAgICAgICAgICAgICAgICAgICAgICAgICAgICAgICAgICAgIAogICAgICAgICAg&#10;ICAgICAgICAgICAgICAgICAgICAgICAgICAgICAgICAgICAgICAgICAgICAgICAgICAgICAgICAg&#10;ICAgICAgICAgICAgICAgICAgICAgICAgICAgICAgICAgCiAgICAgICAgICAgICAgICAgICAgICAg&#10;ICAgICAgICAgICAgICAgICAgICAgICAgICAgICAgICAgICAgICAgICAgICAgICAgICAgICAgICAg&#10;ICAgICAgICAgICAgICAgICAgICAKICAgICAgICAgICAgICAgICAgICAgICAgICAgICAgICAgICAg&#10;ICAgICAgICAgICAgICAgICAgICAgICAgICAgICAgICAgICAgICAgICAgICAgICAgICAgICAgICAg&#10;ICAgICAgIAogICAgICAgICAgICAgICAgICAgICAgICAgICAgICAgICAgICAgICAgICAgICAgICAg&#10;ICAgICAgICAgICAgICAgICAgICAgICAgICAgICAgICAgICAgICAgICAgICAgICAgICAgCiAgICAg&#10;ICAgICAgICAgICAgICAgICAgICAgICAgICAgICAgICAgICAgICAgICAgICAgICAgICAgICAgICAg&#10;ICAgICAgICAgICAgICAgICAgICAgICAgICAgICAgICAgICAgICAKICAgICAgICAgICAgICAgICAg&#10;ICAgICAgICAgICAgICAgICAgICAgICAgICAgICAgICAgICAgICAgICAgICAgICAgICAgICAgICAg&#10;ICAgICAgICAgICAgICAgICAgICAgICAgIAogICAgICAgICAgICAgICAgICAgICAgICAgICAgICAg&#10;ICAgICAgICAgICAgICAgICAgICAgICAgICAgICAgICAgICAgICAgICAgICAgICAgICAgICAgICAg&#10;ICAgICAgICAgICAgCiAgICAgICAgICAgICAgICAgICAgICAgICAgICAgICAgICAgICAgICAgICAg&#10;ICAgICAgICAgICAgICAgICAgICAgICAgICAgICAgICAgICAgICAgICAgICAgICAgICAgICAgICAK&#10;ICAgICAgICAgICAgICAgICAgICAgICAgICAgICAgICAgICAgICAgICAgICAgICAgICAgICAgICAg&#10;ICAgICAgICAgICAgICAgICAgICAgICAgICAgICAgICAgICAgICAgICAgIAogICAgICAgICAgICAg&#10;ICAgICAgICAgICAgICAgICAgICAgICAgICAgICAgICAgICAgICAgICAgICAgICAgICAgICAgICAg&#10;ICAgICAgICAgICAgICAgICAgICAgICAgICAgICAgCiAgICAgICAgICAgICAgICAgICAgICAgICAg&#10;ICAgICAgICAgICAgICAgICAgICAgICAgICAgICAgICAgICAgICAgICAgICAgICAgICAgICAgICAg&#10;ICAgICAgICAgICAgICAgICAKICAgICAgICAgICAgICAgICAgICAgICAgICAgICAgICAgICAgICAg&#10;ICAgICAgICAgICAgICAgICAgICAgICAgICAgICAgICAgICAgICAgICAgICAgICAgICAgICAgICAg&#10;ICAgIAogICAgICAgICAgICAgICAgICAgICAgICAgICAgICAgICAgICAgICAgICAgICAgICAgICAg&#10;ICAgICAgICAgICAgICAgICAgICAgICAgICAgICAgICAgICAgICAgICAgICAgICAgCiAgICAgICAg&#10;ICAgICAgICAgICAgICAgICAgICAgICAgICAgICAgICAgICAgICAgICAgICAgICAgICAgICAgICAg&#10;ICAgICAgICAgICAgICAgICAgICAgICAgICAgICAgICAgICAKICAgICAgICAgICAgICAgICAgICAg&#10;ICAgICAgICAgICAgICAgICAgICAgICAgICAgICAgICAgICAgICAgICAgICAgICAgICAgICAgICAg&#10;ICAgICAgICAgICAgICAgICAgICAgIAogICAgICAgICAgICAgICAgICAgICAgICAgICAgICAgICAg&#10;ICAgICAgICAgICAgICAgICAgICAgICAgICAgICAgICAgICAgICAgICAgICAgICAgICAgICAgICAg&#10;ICAgICAgICAgCiAgICAgICAgICAgICAgICAgICAgICAgICAgICAgICAgICAgICAgICAgICAgICAg&#10;ICAgICAgICAgICAgICAgICAgICAgICAgICAgICAgICAgICAgICAgICAgICAgICAgICAgICAKICAg&#10;ICAgICAgICAgICAgICAgICAgICAgICAgICAgICAgICAgICAgICAgICAgICAgICAgICAgICAgICAg&#10;ICAgICAgICAgICAgICAgICAgICAgICAgICAgICAgICAgICAgICAgIAogICAgICAgICAgICAgICAg&#10;ICAgICAgICAgICAgICAgICAgICAgICAgICAgICAgICAgICAgICAgICAgICAgICAgICAgICAgICAg&#10;ICAgICAgICAgICAgICAgICAgICAgICAgICAgCiAgICAgICAgICAgICAgICAgICAgICAgICAgICAg&#10;ICAgICAgICAgICAgICAgICAgICAgICAgICAgICAgICAgICAgICAgICAgICAgICAgICAgICAgICAg&#10;ICAgICAgICAgICAgICAKICAgICAgICAgICAgICAgICAgICAgICAgICAgICAgICAgICAgICAgICAg&#10;ICAgICAgICAgICAgICAgICAgICAgICAgICAgICAgICAgICAgICAgICAgICAgICAgICAgICAgICAg&#10;IAogICAgICAgICAgICAgICAgICAgICAgICAgICAgICAgICAgICAgICAgICAgICAgICAgICAgICAg&#10;ICAgICAgICAgICAgICAgICAgICAgICAgICAgICAgICAgICAgICAgICAgICAgCiAgICAgICAgICAg&#10;ICAgICAgICAgICAgICAgICAgICAgICAgICAgICAgICAgICAgICAgICAgICAgICAgICAgICAgICAg&#10;ICAgICAgICAgICAgICAgICAgICAgICAgICAgICAgICAKICAgICAgICAgICAgICAgICAgICAgICAg&#10;ICAgICAgICAgICAgICAgICAgICAgICAgICAgICAgICAgICAgICAgICAgICAgICAgICAgICAgICAg&#10;ICAgICAgICAgICAgICAgICAgIAogICAgICAgICAgICAgICAgICAgICAgICAgICAgICAgICAgICAg&#10;ICAgICAgICAgICAgICAgICAgICAgICAgICAgICAgICAgICAgICAgICAgICAgICAgICAgICAgICAg&#10;ICAgICAgCiAgICAgICAgICAgICAgICAgICAgICAgICAgICAgICAgICAgICAgICAgICAgICAgICAg&#10;ICAgICAgICAgICAgICAgICAgICAgICAgICAgICAgICAgICAgICAgICAgICAgICAgICAKICAgICAg&#10;ICAgICAgICAgICAgICAgICAgICAgICAgICAgICAgICAgICAgICAgICAgICAgICAgICAgICAgICAg&#10;ICAgICAgICAgICAgICAgICAgICAgICAgICAgICAgICAgICAgIAogICAgICAgICAgICAgICAgICAg&#10;ICAgICAgICAgICAgICAgICAgICAgICAgICAgICAgICAgICAgICAgICAgICAgICAgICAgICAgICAg&#10;ICAgICAgICAgICAgICAgICAgICAgICAgCiAgICAgICAgICAgICAgICAgICAgICAgICAgICAgICAg&#10;ICAgICAgICAgICAgICAgICAgICAgICAgICAgICAgICAgICAgICAgICAgICAgICAgICAgICAgICAg&#10;ICAgICAgICAgICAKICAgICAgICAgICAgICAgICAgICAgICAgICAgICAgICAgICAgICAgICAgICAg&#10;ICAgICAgICAgICAgICAgICAgICAgICAgICAgICAgICAgICAgICAgICAgICAgICAgICAgICAgIAog&#10;ICAgICAgICAgICAgICAgICAgICAgICAgICAgICAgICAgICAgICAgICAgICAgICAgICAgICAgICAg&#10;ICAgICAgICAgICAgICAgICAgICAgICAgICAgICAgICAgICAgICAgICAgCiAgICAgICAgICAgICAg&#10;ICAgICAgICAgICAgICAgICAgICAgICAgICAgICAgICAgICAgICAgICAgICAgICAgICAgICAgICAg&#10;ICAgICAgICAgICAgICAgICAgICAgICAgICAgICAKICAgICAgICAgICAgICAgICAgICAgICAgICAg&#10;ICAgICAgICAgICAgICAgICAgICAgICAgICAgICAgICAgICAgICAgICAgICAgICAgICAgICAgICAg&#10;ICAgICAgICAgICAgICAgIAogICAgICAgICAgICAgICAgICAgICAgICAgICAgICAgICAgICAgICAg&#10;ICAgICAgICAgICAgICAgICAgICAgICAgICAgICAgICAgICAgICAgICAgICAgICAgICAgICAgICAg&#10;ICAgCiAgICAgICAgICAgICAgICAgICAgICAgICAgICAgICAgICAgICAgICAgICAgICAgICAgICAg&#10;ICAgICAgICAgICAgICAgICAgICAgICAgICAgICAgICAgICAgICAgICAgICAgICAKICAgICAgICAg&#10;ICAgICAgICAgICAgICAgICAgICAgICAgICAgICAgICAgICAgICAgICAgICAgICAgICAgICAgICAg&#10;ICAgICAgICAgICAgICAgICAgICAgICAgICAgICAgICAgIAogICAgICAgICAgICAgICAgICAgICAg&#10;ICAgICAgICAgICAgICAgICAgICAgICAgICAgICAgICAgICAgICAgICAgICAgICAgICAgICAgICAg&#10;ICAgICAgICAgICAgICAgICAgICAgCiAgICAgICAgICAgICAgICAgICAgICAgICAgICAgICAgICAg&#10;ICAgICAgICAgICAgICAgICAgICAgICAgICAgICAgICAgICAgICAgICAgICAgICAgICAgICAgICAg&#10;ICAgICAgICAKICAgICAgICAgICAgICAgICAgICAgICAgICAgICAgICAgICAgICAgICAgICAgICAg&#10;ICAgICAgICAgICAgICAgICAgICAgICAgICAgICAgICAgICAgICAgICAgICAgICAgICAgIAogICAg&#10;ICAgICAgICAgICAgICAgICAgICAgICAgICAgICAgICAgICAgICAgICAgICAgICAgICAgICAgICAg&#10;ICAgICAgICAgICAgICAgICAgICAgICAgICAgICAgICAgICAgICAgCiAgICAgICAgICAgICAgICAg&#10;ICAgICAgICAgICAgICAgICAgICAgICAgICAgICAgICAgICAgICAgICAgICAgICAgICAgICAgICAg&#10;ICAgICAgICAgICAgICAgICAgICAgICAgICAKICAgICAgICAgICAgICAgICAgICAgICAgICAgICAg&#10;ICAgICAgICAgICAgICAgICAgICAgICAgICAgICAgICAgICAgICAgICAgICAgICAgICAgICAgICAg&#10;ICAgICAgICAgICAgIAogICAgICAgICAgICAgICAgICAgICAgICAgICAgICAgICAgICAgICAgICAg&#10;ICAgICAgICAgICAgICAgICAgICAgICAgICAgICAgICAgICAgICAgICAgICAgICAgICAgICAgICAg&#10;CiAgICAgICAgICAgICAgICAgICAgICAgICAgICAgICAgICAgICAgICAgICAgICAgICAgICAgICAg&#10;ICAgICAgICAgICAgICAgICAgICAgICAgICAgICAgICAgICAgICAgICAgICAKICAgICAgICAgICAg&#10;ICAgICAgICAgICAgICAgICAgICAgICAgICAgICAgICAgICAgICAgICAgICAgICAgICAgICAgICAg&#10;ICAgICAgICAgICAgICAgICAgICAgICAgICAgICAgIAogICAgICAgICAgICAgICAgICAgICAgICAg&#10;ICAgICAgICAgICAgICAgICAgICAgICAgICAgICAgICAgICAgICAgICAgICAgICAgICAgICAgICAg&#10;ICAgICAgICAgICAgICAgICAgCiAgICAgICAgICAgICAgICAgICAgICAgICAgICAgICAgICAgICAg&#10;ICAgICAgICAgICAgICAgICAgICAgICAgICAgICAgICAgICAgICAgICAgICAgICAgICAgICAgICAg&#10;ICAgICAKICAgICAgICAgICAgICAgICAgICAgICAgICAgICAgICAgICAgICAgICAgICAgICAgICAg&#10;ICAgICAgICAgICAgICAgICAgICAgICAgICAgICAgICAgICAgICAgICAgICAgICAgIAogICAgICAg&#10;ICAgICAgICAgICAgICAgICAgICAgICAgICAgICAgICAgICAgICAgICAgICAgICAgICAgICAgICAg&#10;ICAgICAgICAgICAgICAgICAgICAgICAgICAgICAgICAgICAgCiAgICAgICAgICAgICAgICAgICAg&#10;ICAgICAgICAgICAgICAgICAgICAgICAgICAgICAgICAgICAgICAgICAgICAgICAgICAgICAgICAg&#10;ICAgICAgICAgICAgICAgICAgICAgICAKICAgICAgICAgICAgICAgICAgICAgICAgICAgICAgICAg&#10;ICAgICAgICAgICAgICAgICAgICAgICAgICAgICAgICAgICAgICAgICAgICAgICAgICAgICAgICAg&#10;ICAgICAgICAgIAogICAgICAgICAgICAgICAgICAgICAgICAgICAgICAgICAgICAgICAgICAgICAg&#10;ICAgICAgICAgICAgICAgICAgICAgICAgICAgICAgICAgICAgICAgICAgICAgICAgICAgICAgCiAg&#10;ICAgICAgICAgICAgICAgICAgICAgICAgICAgICAgICAgICAgICAgICAgICAgICAgICAgICAgICAg&#10;ICAgICAgICAgICAgICAgICAgICAgICAgICAgICAgICAgICAgICAgICAKICAgICAgICAgICAgICAg&#10;ICAgICAgICAgICAgICAgICAgICAgICAgICAgICAgICAgICAgICAgICAgICAgICAgICAgICAgICAg&#10;ICAgICAgICAgICAgICAgICAgICAgICAgICAgIAogICAgICAgICAgICAgICAgICAgICAgICAgICAg&#10;ICAgICAgICAgICAgICAgICAgICAgICAgICAgICAgICAgICAgICAgICAgICAgICAgICAgICAgICAg&#10;ICAgICAgICAgICAgICAgCiAgICAgICAgICAgICAgICAgICAgICAgICAgICAgICAgICAgICAgICAg&#10;ICAgICAgICAgICAgICAgICAgICAgICAgICAgICAgICAgICAgICAgICAgICAgICAgICAgICAgICAg&#10;ICAKICAgICAgICAgICAgICAgICAgICAgICAgICAgIAo8P3hwYWNrZXQgZW5kPSJ3Ij8+/+4ADkFk&#10;b2JlAGSAAAAAAf/bAIQACAYGBgYGCAYGCAwIBwgMDgoICAoOEA0NDg0NEBEMDAwMDAwRDAwMDAwM&#10;DAwMDAwMDAwMDAwMDAwMDAwMDAwMDAEJCAgJCgkLCQkLDgsNCw4RDg4ODhERDAwMDAwREQwMDAwM&#10;DBEMDAwMDAwMDAwMDAwMDAwMDAwMDAwMDAwMDAwM/8AAEQgAHgBkAwEiAAIRAQMRAf/dAAQAB//E&#10;AaIAAAAHAQEBAQEAAAAAAAAAAAQFAwIGAQAHCAkKCwEAAgIDAQEBAQEAAAAAAAAAAQACAwQFBgcI&#10;CQoLEAACAQMDAgQCBgcDBAIGAnMBAgMRBAAFIRIxQVEGE2EicYEUMpGhBxWxQiPBUtHhMxZi8CRy&#10;gvElQzRTkqKyY3PCNUQnk6OzNhdUZHTD0uIIJoMJChgZhJRFRqS0VtNVKBry4/PE1OT0ZXWFlaW1&#10;xdXl9WZ2hpamtsbW5vY3R1dnd4eXp7fH1+f3OEhYaHiImKi4yNjo+Ck5SVlpeYmZqbnJ2en5KjpK&#10;Wmp6ipqqusra6voRAAICAQIDBQUEBQYECAMDbQEAAhEDBCESMUEFURNhIgZxgZEyobHwFMHR4SNC&#10;FVJicvEzJDRDghaSUyWiY7LCB3PSNeJEgxdUkwgJChgZJjZFGidkdFU38qOzwygp0+PzhJSktMTU&#10;5PRldYWVpbXF1eX1RlZmdoaWprbG1ub2R1dnd4eXp7fH1+f3OEhYaHiImKi4yNjo+DlJWWl5iZmp&#10;ucnZ6fkqOkpaanqKmqq6ytrq+v/aAAwDAQACEQMRAD8Ahl/Dpem+VrbWn02C8vr3V9Qtppbl7j+7&#10;hKtGqrDNCq05HfCzzDpFnFpWg69pcclsmuJOG05naX05baUQloHb948E/L91z5Orck5vh/qeq3el&#10;+Q9Oe0MQMmuaoG9aGGcUHA7C4SUL/scu9Z9d8veXfNmqqIdXXV4tLh4L6UdzZx8JFkjtxSKP6vJ+&#10;6ZreOOJ/9fCrB7vS9X09BJf2VzaoW4B54pI15fy1cKOX+TiL2t7Faw3skMqWlwzpBcMrCORo6eoq&#10;OfhZkr8fHOk+bAmnw+cr/TzLqDarqdxpmpwOQsdjIt0Z7eURjk0xuVj4W0/7v039WP7WJyWBvPL2&#10;teVRd21w2kwQX+mW8UyvKs9khXVF9LqnqrLO7/5UWKGDSaVO8unW2mi5vbq/gWYW4t5Ef1GLgxwD&#10;4jcoFSvrx/C3xfyY7y9DJJ5g0yOSNmRb61SdGBIAM6IVkB6VPwUbJVeSywT+VJ7eRopo/LEjxSoS&#10;rKypfFWVh0YHDGz9DXDa+c7XglxeX2mWuu2y0HC/W9hf6wif76vol9b/ACZ1mxV9A22meVL31vqd&#10;lp9x9XlaCf0ooX4Sp9uJ+KnjIn7SNlWum+Ur6A3VlZ6dcW6syNNFFA6BkJV1LKCtUYfFkRh9XRtb&#10;9O1UpF5sjmtgyDZL+2nkX1TT7Jexkkfl/wAueKaM6WWg6/ZW8bAXGu3dlFFCvJuDyqknBB/JbiV/&#10;9hgSydbPya9nHqK2+mGymoYroJb+k9enGSnBunjga4i8rm3SfS7DSr6s0ET0NsiqszhOXPi4L0q0&#10;cX+7m+BMLvJs0Vle695ZWF7aCCX9JaZBMnpkWt7yZ0SM9I4bxbhf9mmE0QX/AJVh5SoB/vVov/UX&#10;DirNbrT/AClZFFvLPT4GkqUWSGFSwHUgFa0H7WXLp3lG3hS4ntNNihlp6UrxwKjVFRxYji22F3lw&#10;mTzV5sku97yKe1ig5dVsvqyPDw/4redrltv9288dqmi3z31jrvlaW0MtlFcWv1G5B+rSLNIrymOS&#10;GrW86yw8fU9OX9pHTFUN+ifL/wDiyv1Gz+p/or1q+lF6X9//AHv2eH2P2/5c2FX+MY6/4v8AqT/8&#10;cXl9R5r/AHn136vw9WnD0vV/3fx/uf3ubFX/0JLD+X+hWkEgs/NGs21m9xI/pRr+6WeWYwuFBtiA&#10;7Tj0sS1P8pvL1x6Wrat5j1qcwo0kdxP8bRJCeTGhgJgWMjl9lMnbWtv+hPSOoUh/SPqfWPRb+++v&#10;8/R4Vrx+t/uef++/+RmGmuxxTaLqEVxP9Wge2lWe4CFykZQ+o4QdSqcqYq81t/yh0CWe7lh8y6qt&#10;zft/pod445J25euGlSSFXk+NfWVuP+Xge1/Jzyxa6itxY+YdRjuXWVvrsU1sPiciGSNnCc+cvqsn&#10;Hj8Xx8sm+qWulSX831i/MOptpqIpWJmC26yu0kqrvX1fijkTnzWHl+zgGez8t1P1jUmNJZCwETcy&#10;f0lBJItVXlT60IbdeH+639SP4PjxVjB/Jry3LcwW7a/qT+hb/V7aUzW5RYmZ4vqsfwcv2pf3fHj8&#10;TYvp35LeWtOlhksdfvV9WSKeOL1ICkz2z+vEeHp/vPTdeW2H0Vn5ZUWxOpc41eExiOIqGAvbh0X4&#10;VP7trh3ib/Ii5fYfGaNbW0Wp6QkN609nHIDZSGPgkgFlKsaoFHwq3K6kHP8Ad845fj9STgqqdRQ8&#10;746bFrA+t2haT0haw/u2ZQzlTw4hylwvKh+zNibWSafJKF1EpJG7Xc/o2UblJJQQ88npRtxklXly&#10;ZviZcLU0/Rx5klm/S7m9F0rXFtLA1SzvKbaOaRlArD+9Wzf4f9G9Ln66fV3w9FpLJqmoS6TqRgZn&#10;jXUbeSD1VEoij4vC7GPi7W/o8v76L7Pwc+eKqZ05mvvrB1iM36p9X9X0Lb1hG55+jXjz4uycuH+T&#10;iQ0i3Fpb2I1SD6nCYntbf0LX00KsDbtEnHiOMnD0eP7f2cKhZeW0ktfrepSSOlwGj9SJ1Zh9Zuj6&#10;c/w/8tLzLI7en8EP8rs2Xa2GhehbJDqshVItOpJDCwV0EsJseY4tGJnZOMWyzJHN8XwLHwVVL6BZ&#10;NaUXuqRhIrZA9+Y4kflPOYIbYSR8eSNJHNzjf9v/AGWCzpUF7H6NzfoI7UtDHFLBahQoYR1RVqvp&#10;s3Ffi/4HAGnWOiiNPqGqlk/0H0f3DbFb65e3rUD+9uWnhf8Al9Pm/wDla7svLRvJTNqXG5MktQYi&#10;VEn1+KR6/DxL+sIrdfi/4sTFUx/QUP1+n6YT6x9V+pfUvStuH1fly4fV+P2f2enHjmyJ/V5P0v6n&#10;1ub9Jfo70/S4H1f77n61ePoc/r37n7X1j1/33o/7rzYq/wD/2Q=="/>
  <p:tag name="ISPRING_PRESENTERDATA_0" val="Um9taSBTYXRyaWEgV2Fob25v||cm9taUBicmFpbm1hdGljcy5jb20=|aHR0cDovL3JvbWlzYXRyaWF3YWhvbm8ubmV0|ezI5N0FBMUM3LTI5MTQtNDJENC05NTQzLUMwQTZFRjg3OTRFQ30=|RG9zZW4sIFBlbmVsaXRpIGRhbiBUZWNobm9wcmVuZXVy|SVNQUklOR19QUkVTRU5URVJfUEhPVE9fMA==|MQ==|aHR0cDovL2JyYWlubWF0aWNzLmNvbQ==|SVNQUklOR19QUkVTRU5URVJfUEhPVE9fMQ=="/>
  <p:tag name="FLASHSPRING_BG_AUDIO_DURATION_TAG" val="0.0000000"/>
  <p:tag name="ISPRING_UUID" val="{01A629CD-3879-4CA2-910A-48339EDC3DD7}"/>
  <p:tag name="ISPRING_RESOURCE_FOLDER" val="E:\RSWLecture\Data Mining\romi-dm-01-introduction-1juli2011\"/>
  <p:tag name="ISPRING_PRESENTATION_PATH" val="E:\RSWLecture\Data Mining\romi-dm-01-introduction-1juli2011.pptx"/>
  <p:tag name="ISPRING_PRESENTATION_INFO" val="&lt;?xml version=&quot;1.0&quot; encoding=&quot;UTF-8&quot; standalone=&quot;no&quot; ?&gt;&#10;&lt;presentation&gt;&#10;&#10;  &lt;slides&gt;&#10;    &lt;slide duration=&quot;13115&quot; id=&quot;{4008C2DE-574E-4DB5-B3DF-AA2425864A29}&quot; pptId=&quot;1728&quot; transitionDuration=&quot;0&quot;/&gt;&#10;    &lt;slide duration=&quot;8001&quot; id=&quot;{892FA04A-761E-4930-931F-A1A3FB4567D1}&quot; pptId=&quot;1729&quot; transitionDuration=&quot;0&quot;/&gt;&#10;    &lt;slide duration=&quot;4001&quot; id=&quot;{167A6DC1-FCC5-4936-A1EE-54AB2BC80354}&quot; pptId=&quot;1712&quot; transitionDuration=&quot;0&quot;/&gt;&#10;    &lt;slide duration=&quot;5000&quot; id=&quot;{E3AB5758-AC25-44F8-94F7-BCB0C96F492C}&quot; pptId=&quot;1731&quot; transitionDuration=&quot;0&quot;/&gt;&#10;    &lt;slide duration=&quot;5000&quot; id=&quot;{F864E6FB-E502-47AE-8227-4DD27F6FE516}&quot; pptId=&quot;1732&quot; transitionDuration=&quot;0&quot;/&gt;&#10;    &lt;slide duration=&quot;5000&quot; id=&quot;{1BF47A68-FF93-47A7-9599-F3020B1808D8}&quot; pptId=&quot;1735&quot; transitionDuration=&quot;0&quot;/&gt;&#10;    &lt;slide duration=&quot;5000&quot; id=&quot;{1607236C-B163-4B96-805A-AFB44C7B97C6}&quot; pptId=&quot;1736&quot; transitionDuration=&quot;0&quot;/&gt;&#10;    &lt;slide duration=&quot;5000&quot; id=&quot;{CD8A2C77-DE52-4DA5-8AC5-8A085596A6D5}&quot; pptId=&quot;1800&quot; transitionDuration=&quot;0&quot;/&gt;&#10;    &lt;slide duration=&quot;5000&quot; id=&quot;{02B48234-7EF0-49E3-9C8F-863EC8A08DC4}&quot; pptId=&quot;1737&quot; transitionDuration=&quot;0&quot;/&gt;&#10;    &lt;slide duration=&quot;3001&quot; id=&quot;{29464E5C-D84B-41A0-B43A-F2D5FBC7850E}&quot; pptId=&quot;1901&quot; transitionDuration=&quot;1100&quot;/&gt;&#10;    &lt;slide duration=&quot;1&quot; id=&quot;{86A70F68-32F6-45A4-A2AE-4FD224DE60C5}&quot; pptId=&quot;1902&quot; transitionDuration=&quot;1100&quot;/&gt;&#10;    &lt;slide duration=&quot;1&quot; id=&quot;{13B59435-7488-4D62-846B-03F796E35989}&quot; pptId=&quot;1904&quot; transitionDuration=&quot;1100&quot;/&gt;&#10;    &lt;slide duration=&quot;2001&quot; id=&quot;{92ADBE6B-3B8E-4A33-AA85-3D6B996D0BC9}&quot; pptId=&quot;1905&quot; transitionDuration=&quot;1100&quot;/&gt;&#10;    &lt;slide duration=&quot;2001&quot; id=&quot;{730E3554-53A8-43F2-ADD1-492F1A10B302}&quot; pptId=&quot;1906&quot; transitionDuration=&quot;1100&quot;/&gt;&#10;    &lt;slide duration=&quot;2001&quot; id=&quot;{CAAF5609-7A4F-48AE-9583-0B0805E2FD77}&quot; pptId=&quot;1907&quot; transitionDuration=&quot;1100&quot;/&gt;&#10;    &lt;slide duration=&quot;5001&quot; id=&quot;{2B9E113A-997B-4A44-B977-62F1E71D3EA4}&quot; pptId=&quot;1908&quot; transitionDuration=&quot;0&quot;/&gt;&#10;    &lt;slide duration=&quot;5000&quot; id=&quot;{D2CE9547-69D2-4D81-8710-B3D0A5B9DF63}&quot; pptId=&quot;1739&quot; transitionDuration=&quot;0&quot;/&gt;&#10;    &lt;slide duration=&quot;5000&quot; id=&quot;{F00AAF43-8D01-4532-8F7D-DDF3021823CD}&quot; pptId=&quot;1779&quot; transitionDuration=&quot;0&quot;/&gt;&#10;    &lt;slide duration=&quot;5000&quot; id=&quot;{C7994AB8-4A97-4835-9842-DD2DF3C6D9F5}&quot; pptId=&quot;1811&quot; transitionDuration=&quot;0&quot;/&gt;&#10;    &lt;slide duration=&quot;5000&quot; id=&quot;{4408F401-FFDF-4EC9-A69B-D1F311923C1F}&quot; pptId=&quot;1816&quot; transitionDuration=&quot;0&quot;/&gt;&#10;    &lt;slide duration=&quot;5000&quot; id=&quot;{C1F93DB1-3B67-4005-9FF6-A5901AF6C6E5}&quot; pptId=&quot;1828&quot; transitionDuration=&quot;0&quot;/&gt;&#10;    &lt;slide duration=&quot;5000&quot; id=&quot;{12B3E03B-917B-4A9A-93E9-14BCCA371CBB}&quot; pptId=&quot;1780&quot; transitionDuration=&quot;0&quot;/&gt;&#10;    &lt;slide duration=&quot;5000&quot; id=&quot;{AD5D85E0-D9EC-454D-A972-D77C247B3155}&quot; pptId=&quot;1890&quot; transitionDuration=&quot;0&quot;/&gt;&#10;    &lt;slide duration=&quot;5000&quot; id=&quot;{10A5B97C-F454-45E3-B6E4-59305876D2A7}&quot; pptId=&quot;1849&quot; transitionDuration=&quot;0&quot;/&gt;&#10;    &lt;slide duration=&quot;5000&quot; id=&quot;{8836B6E9-34B8-451F-A4DB-AAB04842C7E5}&quot; pptId=&quot;1911&quot; transitionDuration=&quot;0&quot;/&gt;&#10;    &lt;slide duration=&quot;5000&quot; id=&quot;{26642707-6113-475E-A950-BA7A0338E65C}&quot; pptId=&quot;1912&quot; transitionDuration=&quot;0&quot;/&gt;&#10;    &lt;slide duration=&quot;5000&quot; id=&quot;{05F599F5-E428-4A02-9400-6740097ADA56}&quot; pptId=&quot;1913&quot; transitionDuration=&quot;0&quot;/&gt;&#10;    &lt;slide duration=&quot;5000&quot; id=&quot;{59AEEE01-DBE7-4472-AB96-330FC5619E24}&quot; pptId=&quot;1790&quot; transitionDuration=&quot;0&quot;/&gt;&#10;    &lt;slide duration=&quot;5000&quot; id=&quot;{903408C9-6989-4211-BC72-5094617CF0E1}&quot; pptId=&quot;1825&quot; transitionDuration=&quot;0&quot;/&gt;&#10;    &lt;slide duration=&quot;5000&quot; id=&quot;{0AB7735D-7246-41DF-A033-6678956B1EE1}&quot; pptId=&quot;1791&quot; transitionDuration=&quot;0&quot;/&gt;&#10;    &lt;slide duration=&quot;5000&quot; id=&quot;{AECA9370-ED3B-4491-8F00-E3DD9C570D8F}&quot; pptId=&quot;1788&quot; transitionDuration=&quot;0&quot;/&gt;&#10;    &lt;slide duration=&quot;5000&quot; id=&quot;{89D5CC7E-1144-47C3-9565-7D80EE3593CC}&quot; pptId=&quot;1792&quot; transitionDuration=&quot;0&quot;/&gt;&#10;    &lt;slide duration=&quot;5000&quot; id=&quot;{D4C4DB88-133D-4DDE-8C57-F5A920F914A2}&quot; pptId=&quot;1818&quot; transitionDuration=&quot;0&quot;/&gt;&#10;    &lt;slide duration=&quot;5000&quot; id=&quot;{2710670E-C47C-4647-941F-CBA0708007A4}&quot; pptId=&quot;1824&quot; transitionDuration=&quot;0&quot;/&gt;&#10;    &lt;slide duration=&quot;5000&quot; id=&quot;{3C519F44-D28A-41C6-A38E-F854DC661FCB}&quot; pptId=&quot;1819&quot; transitionDuration=&quot;0&quot;/&gt;&#10;    &lt;slide duration=&quot;5000&quot; id=&quot;{F7B5554C-F26D-4DA1-8F13-135276468847}&quot; pptId=&quot;1820&quot; transitionDuration=&quot;0&quot;/&gt;&#10;    &lt;slide duration=&quot;5000&quot; id=&quot;{8CFB0596-A7D4-4ACC-9680-F2FE5143F334}&quot; pptId=&quot;1821&quot; transitionDuration=&quot;0&quot;/&gt;&#10;    &lt;slide duration=&quot;5000&quot; id=&quot;{F6A89BAC-867F-4B87-B2B0-AB24DD0324ED}&quot; pptId=&quot;1822&quot; transitionDuration=&quot;0&quot;/&gt;&#10;    &lt;slide duration=&quot;5000&quot; id=&quot;{14FA4B48-3A46-4259-9F4B-A42F5F7FA0FB}&quot; pptId=&quot;1793&quot; transitionDuration=&quot;0&quot;/&gt;&#10;    &lt;slide duration=&quot;5000&quot; id=&quot;{884AD44B-A167-4D1E-8364-A5D0B82A476D}&quot; pptId=&quot;1909&quot; transitionDuration=&quot;0&quot;/&gt;&#10;    &lt;slide duration=&quot;5000&quot; id=&quot;{8EE2EB2D-2CD8-4A81-AD5F-52C907821DD4}&quot; pptId=&quot;1910&quot; transitionDuration=&quot;0&quot;/&gt;&#10;    &lt;slide duration=&quot;5000&quot; id=&quot;{32427706-FBB7-4971-B566-8233F811EB2B}&quot; pptId=&quot;1831&quot; transitionDuration=&quot;0&quot;/&gt;&#10;    &lt;slide duration=&quot;5000&quot; id=&quot;{FBDDE193-8FEA-4E5B-BA42-867CBF543ACC}&quot; pptId=&quot;1832&quot; transitionDuration=&quot;0&quot;/&gt;&#10;    &lt;slide duration=&quot;5000&quot; id=&quot;{25ECA820-8273-4F3B-BC71-CC074BFD08AD}&quot; pptId=&quot;1884&quot; transitionDuration=&quot;0&quot;/&gt;&#10;    &lt;slide duration=&quot;5000&quot; id=&quot;{2F19880A-7409-4483-9A6C-F2CADB457613}&quot; pptId=&quot;1885&quot; transitionDuration=&quot;0&quot;/&gt;&#10;    &lt;slide duration=&quot;5000&quot; id=&quot;{ACABB38F-7B22-4277-AB33-0EA68E96AE59}&quot; pptId=&quot;1898&quot; transitionDuration=&quot;0&quot;/&gt;&#10;    &lt;slide duration=&quot;5000&quot; id=&quot;{D9E09E75-8351-4EAF-A55B-2C395D96267E}&quot; pptId=&quot;1867&quot; transitionDuration=&quot;0&quot;/&gt;&#10;    &lt;slide duration=&quot;5000&quot; id=&quot;{BDE39108-25AD-4454-A0E8-31098F81F628}&quot; pptId=&quot;1876&quot; transitionDuration=&quot;0&quot;/&gt;&#10;    &lt;slide duration=&quot;5000&quot; id=&quot;{305334EE-31C2-4587-9D79-21A358B3B7C5}&quot; pptId=&quot;1877&quot; transitionDuration=&quot;0&quot;/&gt;&#10;    &lt;slide duration=&quot;5000&quot; id=&quot;{6A1AFE90-E975-4E1B-9DB2-13D4A63B4A2A}&quot; pptId=&quot;1878&quot; transitionDuration=&quot;0&quot;/&gt;&#10;    &lt;slide duration=&quot;5000&quot; id=&quot;{2C61877D-90CA-4231-9F97-F65381D98A5B}&quot; pptId=&quot;1868&quot; transitionDuration=&quot;0&quot;/&gt;&#10;    &lt;slide duration=&quot;5000&quot; id=&quot;{DC2A36B8-81E9-4418-9DCB-3D1F5EDA54E5}&quot; pptId=&quot;1869&quot; transitionDuration=&quot;0&quot;/&gt;&#10;    &lt;slide duration=&quot;5000&quot; id=&quot;{4E12F938-5B5F-4606-B6FD-3022D428B9FD}&quot; pptId=&quot;1870&quot; transitionDuration=&quot;0&quot;/&gt;&#10;    &lt;slide duration=&quot;5000&quot; id=&quot;{8D5351ED-DEDF-485F-BB12-E14ECC725F22}&quot; pptId=&quot;1871&quot; transitionDuration=&quot;0&quot;/&gt;&#10;    &lt;slide duration=&quot;5000&quot; id=&quot;{4EB7E921-A841-4E8C-9A2E-A2EC263D6AF7}&quot; pptId=&quot;1872&quot; transitionDuration=&quot;0&quot;/&gt;&#10;    &lt;slide duration=&quot;5000&quot; id=&quot;{F9A68B3D-573D-4525-A8D1-28193CB6E85F}&quot; pptId=&quot;1873&quot; transitionDuration=&quot;0&quot;/&gt;&#10;    &lt;slide duration=&quot;5000&quot; id=&quot;{3FB6FB9D-2893-40DB-A78E-D88AAF5439C5}&quot; pptId=&quot;1874&quot; transitionDuration=&quot;0&quot;/&gt;&#10;    &lt;slide duration=&quot;5000&quot; id=&quot;{BBB4C253-971A-4137-97BD-13D25E7528C6}&quot; pptId=&quot;1875&quot; transitionDuration=&quot;0&quot;/&gt;&#10;    &lt;slide duration=&quot;5000&quot; id=&quot;{1E7868DA-247C-4E9D-B7FA-07FD15C2B1BA}&quot; pptId=&quot;1891&quot; transitionDuration=&quot;0&quot;/&gt;&#10;    &lt;slide duration=&quot;5000&quot; id=&quot;{971ACF15-FF3F-467E-8EF3-5767943C3F39}&quot; pptId=&quot;1847&quot; transitionDuration=&quot;0&quot;/&gt;&#10;    &lt;slide duration=&quot;5000&quot; id=&quot;{1CBD024C-9435-4190-A304-1BCC1452E2F0}&quot; pptId=&quot;1859&quot; transitionDuration=&quot;0&quot;/&gt;&#10;    &lt;slide duration=&quot;5000&quot; id=&quot;{29C5530F-08BF-4212-BC17-C9BD7B6E18A3}&quot; pptId=&quot;1856&quot; transitionDuration=&quot;0&quot;/&gt;&#10;    &lt;slide duration=&quot;5000&quot; id=&quot;{4CB764B2-5EFC-49CB-8B48-20280B7BC37C}&quot; pptId=&quot;1857&quot; transitionDuration=&quot;0&quot;/&gt;&#10;    &lt;slide duration=&quot;5000&quot; id=&quot;{8EBFEF2B-4255-4B15-A269-84E16EEFC5D8}&quot; pptId=&quot;1858&quot; transitionDuration=&quot;0&quot;/&gt;&#10;    &lt;slide duration=&quot;5000&quot; id=&quot;{E7005EF8-84DB-42D3-A615-192192702485}&quot; pptId=&quot;1865&quot; transitionDuration=&quot;0&quot;/&gt;&#10;    &lt;slide duration=&quot;5000&quot; id=&quot;{3543A8E2-4735-492C-8311-5D642C70FBA7}&quot; pptId=&quot;1866&quot; transitionDuration=&quot;0&quot;/&gt;&#10;    &lt;slide duration=&quot;5000&quot; id=&quot;{C7F3430E-D6C4-4DCE-A6C3-77F709B67F31}&quot; pptId=&quot;1853&quot; transitionDuration=&quot;0&quot;/&gt;&#10;    &lt;slide duration=&quot;5000&quot; id=&quot;{B38FA1DC-1148-4193-BAE7-5392AEB4CC34}&quot; pptId=&quot;1854&quot; transitionDuration=&quot;0&quot;/&gt;&#10;    &lt;slide duration=&quot;5000&quot; id=&quot;{8981BC61-E57A-42C5-8E97-C0CD18E7A56F}&quot; pptId=&quot;1855&quot; transitionDuration=&quot;0&quot;/&gt;&#10;    &lt;slide duration=&quot;5000&quot; id=&quot;{9EB6F6FB-E86B-4F47-88D4-61A23C64DBD5}&quot; pptId=&quot;1860&quot; transitionDuration=&quot;0&quot;/&gt;&#10;    &lt;slide duration=&quot;5000&quot; id=&quot;{FB39E1FB-1FF7-4BD8-8319-F4B86775F41D}&quot; pptId=&quot;1861&quot; transitionDuration=&quot;0&quot;/&gt;&#10;    &lt;slide duration=&quot;5000&quot; id=&quot;{4D646CFA-83FA-47F8-830C-A2D0AAE4E9F7}&quot; pptId=&quot;1862&quot; transitionDuration=&quot;0&quot;/&gt;&#10;    &lt;slide duration=&quot;5000&quot; id=&quot;{73EB83B1-54F2-4602-A16E-7CE5DCB490C8}&quot; pptId=&quot;1863&quot; transitionDuration=&quot;0&quot;/&gt;&#10;    &lt;slide duration=&quot;5000&quot; id=&quot;{24657F4B-9C52-48E9-81A3-0B6350AF6442}&quot; pptId=&quot;1864&quot; transitionDuration=&quot;0&quot;/&gt;&#10;    &lt;slide duration=&quot;5000&quot; id=&quot;{7F2C0A93-5B49-4750-ADC7-9E7438AD57AF}&quot; pptId=&quot;1852&quot; transitionDuration=&quot;0&quot;/&gt;&#10;    &lt;slide duration=&quot;5000&quot; id=&quot;{F9B32DB6-FF37-48A1-9A89-C4DD63E9B97F}&quot; pptId=&quot;1886&quot; transitionDuration=&quot;0&quot;/&gt;&#10;    &lt;slide duration=&quot;5000&quot; id=&quot;{A35F6230-3588-4924-A12F-6532AD095725}&quot; pptId=&quot;1899&quot; transitionDuration=&quot;0&quot;/&gt;&#10;    &lt;slide duration=&quot;5000&quot; id=&quot;{A6647337-C55C-4F1B-99C1-B9C1A865183A}&quot; pptId=&quot;1887&quot; transitionDuration=&quot;0&quot;/&gt;&#10;    &lt;slide duration=&quot;5000&quot; id=&quot;{AC981744-6BAA-4CC2-9F50-997C46154513}&quot; pptId=&quot;1892&quot; transitionDuration=&quot;0&quot;/&gt;&#10;    &lt;slide duration=&quot;5000&quot; id=&quot;{1870D711-FFF9-4A8C-BA33-20F0DB749321}&quot; pptId=&quot;1883&quot; transitionDuration=&quot;0&quot;/&gt;&#10;    &lt;slide duration=&quot;5000&quot; id=&quot;{C8CC9424-FD4A-4040-ACC5-62AB77DA1B50}&quot; pptId=&quot;1895&quot; transitionDuration=&quot;0&quot;/&gt;&#10;    &lt;slide duration=&quot;5000&quot; id=&quot;{9CCD8AB0-C495-45D7-9870-8D595F1E82A3}&quot; pptId=&quot;1845&quot; transitionDuration=&quot;0&quot;/&gt;&#10;    &lt;slide duration=&quot;5000&quot; id=&quot;{6E629BB8-216C-4BA9-8739-8BA985E130C3}&quot; pptId=&quot;1893&quot; transitionDuration=&quot;0&quot;/&gt;&#10;    &lt;slide duration=&quot;5000&quot; id=&quot;{ABA003D5-B8CB-49C8-95FB-45CB201DAD5F}&quot; pptId=&quot;1894&quot; transitionDuration=&quot;0&quot;/&gt;&#10;    &lt;slide duration=&quot;5000&quot; id=&quot;{41218DB6-7744-47B5-9EA1-401E358702FE}&quot; pptId=&quot;1889&quot; transitionDuration=&quot;0&quot;/&gt;&#10;    &lt;slide duration=&quot;5000&quot; id=&quot;{8293F728-DDE5-47C2-B9A4-8C40EA5B0EBD}&quot; pptId=&quot;1844&quot; transitionDuration=&quot;0&quot;/&gt;&#10;    &lt;slide duration=&quot;5000&quot; id=&quot;{78B07654-FAA3-4992-8C3E-A5222E1ACCFC}&quot; pptId=&quot;1888&quot; transitionDuration=&quot;0&quot;/&gt;&#10;    &lt;slide duration=&quot;5000&quot; id=&quot;{82798236-D9B7-40B1-9443-DD5708ABF4B5}&quot; pptId=&quot;1846&quot; transitionDuration=&quot;0&quot;/&gt;&#10;    &lt;slide duration=&quot;5000&quot; id=&quot;{0C32B10B-0730-49E6-8330-BF3F3D32984C}&quot; pptId=&quot;1851&quot; transitionDuration=&quot;0&quot;/&gt;&#10;    &lt;slide duration=&quot;5000&quot; id=&quot;{330D6902-5CD0-46A4-802F-620DEF17DF21}&quot; pptId=&quot;1896&quot; transitionDuration=&quot;0&quot;/&gt;&#10;    &lt;slide duration=&quot;5000&quot; id=&quot;{D2626CB6-8589-489F-BD39-F896C4A6B045}&quot; pptId=&quot;1834&quot; transitionDuration=&quot;0&quot;/&gt;&#10;    &lt;slide duration=&quot;5000&quot; id=&quot;{80F48BB5-6CE5-4704-827B-DD3D7B65F0A6}&quot; pptId=&quot;1808&quot; transitionDuration=&quot;0&quot;/&gt;&#10;    &lt;slide duration=&quot;5000&quot; id=&quot;{2B5E6EC8-E3C0-4621-AAC5-6E5A3F666015}&quot; pptId=&quot;1810&quot; transitionDuration=&quot;0&quot;/&gt;&#10;    &lt;slide duration=&quot;5000&quot; id=&quot;{A099395C-D582-4127-B22A-5E0251EC673E}&quot; pptId=&quot;1835&quot; transitionDuration=&quot;0&quot;/&gt;&#10;    &lt;slide duration=&quot;5000&quot; id=&quot;{9EDDED6D-13C1-4460-B360-4EB7FDCDFFA7}&quot; pptId=&quot;1836&quot; transitionDuration=&quot;0&quot;/&gt;&#10;    &lt;slide duration=&quot;5000&quot; id=&quot;{7B0D012B-336D-4189-9ED8-BACE16B7BFD3}&quot; pptId=&quot;1837&quot; transitionDuration=&quot;0&quot;/&gt;&#10;    &lt;slide duration=&quot;5000&quot; id=&quot;{5F00D28A-3D0A-4A65-A0BA-3ECCA6A147E9}&quot; pptId=&quot;1838&quot; transitionDuration=&quot;0&quot;/&gt;&#10;    &lt;slide duration=&quot;5000&quot; id=&quot;{470A41AA-AD24-4263-A34D-F1205F94BBF5}&quot; pptId=&quot;1839&quot; transitionDuration=&quot;0&quot;/&gt;&#10;    &lt;slide duration=&quot;5000&quot; id=&quot;{7A922DBC-9372-4535-A5D0-83D1E25D506F}&quot; pptId=&quot;1840&quot; transitionDuration=&quot;0&quot;/&gt;&#10;    &lt;slide duration=&quot;5000&quot; id=&quot;{6C70F59F-885B-45F2-AB0D-D92B04B5963B}&quot; pptId=&quot;1841&quot; transitionDuration=&quot;0&quot;/&gt;&#10;    &lt;slide duration=&quot;5000&quot; id=&quot;{DE84A4FD-8FA6-4C7D-A9E3-0E3C5A0C0023}&quot; pptId=&quot;1802&quot; transitionDuration=&quot;0&quot;/&gt;&#10;    &lt;slide duration=&quot;5000&quot; id=&quot;{05EBB0D0-1962-4D38-BE2A-FF573FB94F63}&quot; pptId=&quot;1758&quot; transitionDuration=&quot;0&quot;/&gt;&#10;    &lt;slide duration=&quot;5000&quot; id=&quot;{459BACAD-896B-41B5-BD9C-310608AFA3FF}&quot; pptId=&quot;1759&quot; transitionDuration=&quot;0&quot;/&gt;&#10;    &lt;slide duration=&quot;5000&quot; id=&quot;{BF1258EE-6763-4E0F-BBFF-664133A0264C}&quot; pptId=&quot;1760&quot; transitionDuration=&quot;0&quot;/&gt;&#10;    &lt;slide duration=&quot;5000&quot; id=&quot;{ED0B2E3E-24F5-4947-B306-0834A4E42405}&quot; pptId=&quot;1761&quot; transitionDuration=&quot;0&quot;/&gt;&#10;    &lt;slide duration=&quot;5000&quot; id=&quot;{991F1B46-C4F7-437B-9C43-DDBFCD134BB9}&quot; pptId=&quot;1762&quot; transitionDuration=&quot;0&quot;/&gt;&#10;    &lt;slide duration=&quot;5000&quot; id=&quot;{F68BD4B4-B6C0-45FC-9852-7AD9131B1122}&quot; pptId=&quot;1763&quot; transitionDuration=&quot;0&quot;/&gt;&#10;    &lt;slide duration=&quot;5000&quot; id=&quot;{C84FAF46-C96D-4774-8692-EC5E0549B9A0}&quot; pptId=&quot;1764&quot; transitionDuration=&quot;0&quot;/&gt;&#10;    &lt;slide duration=&quot;5000&quot; id=&quot;{800D7677-42ED-4488-AF48-78025C67F091}&quot; pptId=&quot;1765&quot; transitionDuration=&quot;0&quot;/&gt;&#10;    &lt;slide duration=&quot;5000&quot; id=&quot;{303C822D-1DE4-43A1-9424-88CA155C7AA8}&quot; pptId=&quot;1766&quot; transitionDuration=&quot;0&quot;/&gt;&#10;    &lt;slide duration=&quot;5000&quot; id=&quot;{A826E790-B708-4ECE-ADDE-22460A66D7BF}&quot; pptId=&quot;1767&quot; transitionDuration=&quot;0&quot;/&gt;&#10;    &lt;slide duration=&quot;5000&quot; id=&quot;{EE66D525-7039-4831-85F8-483F9FDCCEF8}&quot; pptId=&quot;1768&quot; transitionDuration=&quot;0&quot;/&gt;&#10;    &lt;slide duration=&quot;5000&quot; id=&quot;{F2CF7B05-A702-45D5-8152-0FEDDB85B14C}&quot; pptId=&quot;1803&quot; transitionDuration=&quot;0&quot;/&gt;&#10;    &lt;slide duration=&quot;5000&quot; id=&quot;{5F141044-4FE4-40C5-A0B9-5017814E5073}&quot; pptId=&quot;1777&quot; transitionDuration=&quot;0&quot;/&gt;&#10;    &lt;slide duration=&quot;5000&quot; id=&quot;{EFB8C284-C667-44B4-9DED-210A7F814B42}&quot; pptId=&quot;1778&quot; transitionDuration=&quot;0&quot;/&gt;&#10;    &lt;slide duration=&quot;5000&quot; id=&quot;{311DCBD9-B615-41B9-BD23-CD3F1D99737E}&quot; pptId=&quot;1609&quot; transitionDuration=&quot;0&quot;/&gt;&#10;  &lt;/slides&gt;&#10;&#10;  &lt;narration&gt;&#10;    &lt;audioTracks&gt;&#10;      &lt;audioTrack duration=&quot;13100&quot; slideId=&quot;{4008C2DE-574E-4DB5-B3DF-AA2425864A29}&quot; startTime=&quot;0&quot; stepIndex=&quot;0&quot; volume=&quot;1&quot;&gt;&#10;        &lt;file modifyTime=&quot;2011-12-23T16:41:21&quot; size=&quot;2310884&quot;&gt;&#10;          &lt;path full=&quot;E:\RSWLecture\Data Mining\romi-dm-01-introduction-1juli2011\audio\Fri Dec 23 23-41-08 2011.wav&quot; relative=&quot;romi-dm-01-introduction-1juli2011\audio\Fri Dec 23 23-41-08 2011.wav&quot; resource=&quot;Fri Dec 23 23-41-08 2011.wav&quot;/&gt;&#10;        &lt;/file&gt;&#10;        &lt;audio channels=&quot;2&quot; sampleRate=&quot;44100&quot;/&gt;&#10;      &lt;/audioTrack&gt;&#10;    &lt;/audioTracks&gt;&#10;  &lt;/narration&gt;&#10;&#10;&lt;/presentation&gt;&#10;"/>
  <p:tag name="ISPRING_ULTRA_SCORM_SLIDE_COUNT" val="1"/>
  <p:tag name="ISPRING_SCORM_RATE_SLIDES" val="0"/>
  <p:tag name="ISPRING_SCORM_RATE_QUIZZES" val="0"/>
  <p:tag name="ISPRING_SCORM_PASSING_SCORE" val="0.0000000000"/>
  <p:tag name="GENSWF_OUTPUT_FILE_NAME" val="romi-datamining"/>
  <p:tag name="ARTICULATE_PROJECT_OPEN" val="0"/>
  <p:tag name="ISPRING_RESOURCE_PATHS_HASH_2" val="f88722a44f12597b845c6715c9042a91789467c"/>
  <p:tag name="ISPRING_RESOURCE_PATHS_HASH_PRESENTER" val="b091c98f4cb4bfafc17f90d2d732d7f4e534d753"/>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69">
      <a:majorFont>
        <a:latin typeface="Abadi"/>
        <a:ea typeface=""/>
        <a:cs typeface=""/>
      </a:majorFont>
      <a:minorFont>
        <a:latin typeface="Abad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78864</TotalTime>
  <Words>2385</Words>
  <Application>Microsoft Office PowerPoint</Application>
  <PresentationFormat>On-screen Show (4:3)</PresentationFormat>
  <Paragraphs>421</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Abadi</vt:lpstr>
      <vt:lpstr>Arial</vt:lpstr>
      <vt:lpstr>Calibri</vt:lpstr>
      <vt:lpstr>Cambria Math</vt:lpstr>
      <vt:lpstr>Constantia</vt:lpstr>
      <vt:lpstr>Tahoma</vt:lpstr>
      <vt:lpstr>Times New Roman</vt:lpstr>
      <vt:lpstr>1_Office Theme</vt:lpstr>
      <vt:lpstr>Data (Part-2)</vt:lpstr>
      <vt:lpstr>Knowledge Discovery in Database (KDD)</vt:lpstr>
      <vt:lpstr>Jarak Antar Objek</vt:lpstr>
      <vt:lpstr>PowerPoint Presentation</vt:lpstr>
      <vt:lpstr>PowerPoint Presentation</vt:lpstr>
      <vt:lpstr>PowerPoint Presentation</vt:lpstr>
      <vt:lpstr>Jarak untuk Atribute Nominal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Jarak antar attribute biner</vt:lpstr>
      <vt:lpstr>PowerPoint Presentation</vt:lpstr>
      <vt:lpstr>PowerPoint Presentation</vt:lpstr>
      <vt:lpstr>PowerPoint Presentation</vt:lpstr>
      <vt:lpstr>PowerPoint Presentation</vt:lpstr>
      <vt:lpstr>PowerPoint Presentation</vt:lpstr>
      <vt:lpstr>PowerPoint Presentation</vt:lpstr>
      <vt:lpstr>Jarak antar attribute Numerik</vt:lpstr>
      <vt:lpstr>Euclidance distance</vt:lpstr>
      <vt:lpstr>Manhattan distance</vt:lpstr>
      <vt:lpstr>PowerPoint Presentation</vt:lpstr>
      <vt:lpstr>PowerPoint Presentation</vt:lpstr>
      <vt:lpstr>Minkowski distance</vt:lpstr>
      <vt:lpstr>Supremun distance</vt:lpstr>
      <vt:lpstr>PowerPoint Presentation</vt:lpstr>
      <vt:lpstr>Diskusikan</vt:lpstr>
      <vt:lpstr>Cosine Similarity</vt:lpstr>
      <vt:lpstr>PowerPoint Presentation</vt:lpstr>
      <vt:lpstr>Feature Selection</vt:lpstr>
      <vt:lpstr>Ranking selection</vt:lpstr>
      <vt:lpstr>Subset selection</vt:lpstr>
      <vt:lpstr>Feature Selection Tipe Wrapper</vt:lpstr>
      <vt:lpstr>PowerPoint Presentation</vt:lpstr>
      <vt:lpstr>Feature Selection Tipe Filter</vt:lpstr>
      <vt:lpstr>Feature Selection Tipe Embedded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dc:title>
  <dc:creator>Romi Satria Wahono</dc:creator>
  <cp:lastModifiedBy>wiharto</cp:lastModifiedBy>
  <cp:revision>6749</cp:revision>
  <cp:lastPrinted>2018-10-27T11:02:49Z</cp:lastPrinted>
  <dcterms:created xsi:type="dcterms:W3CDTF">1601-01-01T00:00:00Z</dcterms:created>
  <dcterms:modified xsi:type="dcterms:W3CDTF">2021-09-23T03:32:30Z</dcterms:modified>
</cp:coreProperties>
</file>