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9" r:id="rId3"/>
    <p:sldId id="260" r:id="rId4"/>
    <p:sldId id="261" r:id="rId5"/>
    <p:sldId id="263" r:id="rId6"/>
    <p:sldId id="268" r:id="rId7"/>
    <p:sldId id="269" r:id="rId8"/>
    <p:sldId id="270" r:id="rId9"/>
    <p:sldId id="271" r:id="rId10"/>
    <p:sldId id="272" r:id="rId11"/>
    <p:sldId id="27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F8B8-DD06-4532-94BA-2A9B95CA1960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515C-6E85-454F-BDE1-03D0411EE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12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F8B8-DD06-4532-94BA-2A9B95CA1960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515C-6E85-454F-BDE1-03D0411EE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37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F8B8-DD06-4532-94BA-2A9B95CA1960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515C-6E85-454F-BDE1-03D0411EE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80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F8B8-DD06-4532-94BA-2A9B95CA1960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515C-6E85-454F-BDE1-03D0411EE76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4303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F8B8-DD06-4532-94BA-2A9B95CA1960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515C-6E85-454F-BDE1-03D0411EE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76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F8B8-DD06-4532-94BA-2A9B95CA1960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515C-6E85-454F-BDE1-03D0411EE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95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F8B8-DD06-4532-94BA-2A9B95CA1960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515C-6E85-454F-BDE1-03D0411EE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3027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F8B8-DD06-4532-94BA-2A9B95CA1960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515C-6E85-454F-BDE1-03D0411EE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841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F8B8-DD06-4532-94BA-2A9B95CA1960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515C-6E85-454F-BDE1-03D0411EE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23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F8B8-DD06-4532-94BA-2A9B95CA1960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515C-6E85-454F-BDE1-03D0411EE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834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F8B8-DD06-4532-94BA-2A9B95CA1960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515C-6E85-454F-BDE1-03D0411EE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2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F8B8-DD06-4532-94BA-2A9B95CA1960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515C-6E85-454F-BDE1-03D0411EE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5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F8B8-DD06-4532-94BA-2A9B95CA1960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515C-6E85-454F-BDE1-03D0411EE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46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F8B8-DD06-4532-94BA-2A9B95CA1960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515C-6E85-454F-BDE1-03D0411EE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459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F8B8-DD06-4532-94BA-2A9B95CA1960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515C-6E85-454F-BDE1-03D0411EE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28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F8B8-DD06-4532-94BA-2A9B95CA1960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515C-6E85-454F-BDE1-03D0411EE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52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F8B8-DD06-4532-94BA-2A9B95CA1960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515C-6E85-454F-BDE1-03D0411EE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61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089F8B8-DD06-4532-94BA-2A9B95CA1960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A515C-6E85-454F-BDE1-03D0411EE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564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menjadikan</a:t>
            </a:r>
            <a:r>
              <a:rPr lang="en-US" dirty="0" smtClean="0"/>
              <a:t> orang </a:t>
            </a:r>
            <a:r>
              <a:rPr lang="en-US" dirty="0" err="1" smtClean="0"/>
              <a:t>berfikir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mengimplementasikan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agar </a:t>
            </a:r>
            <a:r>
              <a:rPr lang="en-US" dirty="0" err="1" smtClean="0"/>
              <a:t>berhasil</a:t>
            </a:r>
            <a:endParaRPr lang="en-US" dirty="0" smtClean="0"/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factor </a:t>
            </a:r>
            <a:r>
              <a:rPr lang="en-US" dirty="0" err="1" smtClean="0"/>
              <a:t>factor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endParaRPr lang="en-US" dirty="0" smtClean="0"/>
          </a:p>
          <a:p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yang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diupayakan</a:t>
            </a:r>
            <a:r>
              <a:rPr lang="en-US" dirty="0" smtClean="0"/>
              <a:t> </a:t>
            </a:r>
            <a:r>
              <a:rPr lang="en-US" dirty="0" err="1" smtClean="0"/>
              <a:t>memadukan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reoritis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praktis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endParaRPr lang="en-US" dirty="0" smtClean="0"/>
          </a:p>
          <a:p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77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Kandidat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b="1" dirty="0" smtClean="0"/>
              <a:t>Ambiguity conflict model</a:t>
            </a:r>
          </a:p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memunculkan</a:t>
            </a:r>
            <a:r>
              <a:rPr lang="en-US" dirty="0" smtClean="0"/>
              <a:t> </a:t>
            </a:r>
            <a:r>
              <a:rPr lang="en-US" dirty="0" err="1" smtClean="0"/>
              <a:t>ambiguitas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konlflik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trelibat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dikelompokkan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4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853970"/>
              </p:ext>
            </p:extLst>
          </p:nvPr>
        </p:nvGraphicFramePr>
        <p:xfrm>
          <a:off x="2009105" y="3836353"/>
          <a:ext cx="8163774" cy="2040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1258"/>
                <a:gridCol w="2721258"/>
                <a:gridCol w="2721258"/>
              </a:tblGrid>
              <a:tr h="38031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ambiguitas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konflik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031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</a:tr>
              <a:tr h="380315"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Administrative implementation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Policy implementation</a:t>
                      </a:r>
                      <a:endParaRPr lang="en-US" dirty="0"/>
                    </a:p>
                  </a:txBody>
                  <a:tcPr/>
                </a:tc>
              </a:tr>
              <a:tr h="380315"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Experimental implementation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Symbolic </a:t>
                      </a:r>
                      <a:r>
                        <a:rPr lang="en-US" dirty="0" err="1" smtClean="0"/>
                        <a:t>implemetation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510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Kandidat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015" y="1584101"/>
            <a:ext cx="10649847" cy="50356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5. Trust and Involvement Theory</a:t>
            </a:r>
          </a:p>
          <a:p>
            <a:r>
              <a:rPr lang="en-US" dirty="0" smtClean="0"/>
              <a:t>Kata </a:t>
            </a:r>
            <a:r>
              <a:rPr lang="en-US" dirty="0" err="1" smtClean="0"/>
              <a:t>kuncinya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keterlibatan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selaku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endParaRPr lang="en-US" dirty="0" smtClean="0"/>
          </a:p>
          <a:p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keterlibatanpara</a:t>
            </a:r>
            <a:r>
              <a:rPr lang="en-US" dirty="0" smtClean="0"/>
              <a:t> </a:t>
            </a:r>
            <a:r>
              <a:rPr lang="en-US" dirty="0" err="1" smtClean="0"/>
              <a:t>aktornya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6. Policy learning Model</a:t>
            </a:r>
          </a:p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perlunya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public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agar proses </a:t>
            </a:r>
            <a:r>
              <a:rPr lang="en-US" dirty="0" err="1" smtClean="0"/>
              <a:t>iimpelemntasi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merespon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yang </a:t>
            </a:r>
            <a:r>
              <a:rPr lang="en-US" dirty="0" err="1" smtClean="0"/>
              <a:t>berubah</a:t>
            </a:r>
            <a:r>
              <a:rPr lang="en-US" dirty="0" smtClean="0"/>
              <a:t> (</a:t>
            </a:r>
            <a:r>
              <a:rPr lang="en-US" dirty="0" err="1" smtClean="0"/>
              <a:t>Heclo</a:t>
            </a:r>
            <a:r>
              <a:rPr lang="en-US" dirty="0" smtClean="0"/>
              <a:t>, 1974)</a:t>
            </a:r>
          </a:p>
          <a:p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lalau</a:t>
            </a:r>
            <a:r>
              <a:rPr lang="en-US" dirty="0" smtClean="0"/>
              <a:t> (</a:t>
            </a:r>
            <a:r>
              <a:rPr lang="en-US" dirty="0" err="1" smtClean="0"/>
              <a:t>Eitheridge</a:t>
            </a:r>
            <a:r>
              <a:rPr lang="en-US" dirty="0" smtClean="0"/>
              <a:t> &amp; Short, 1983)</a:t>
            </a:r>
          </a:p>
          <a:p>
            <a:r>
              <a:rPr lang="en-US" dirty="0" smtClean="0"/>
              <a:t>Proses learning </a:t>
            </a:r>
            <a:r>
              <a:rPr lang="en-US" dirty="0" err="1" smtClean="0"/>
              <a:t>dlam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learning, bureaucracy and the bureaucrat, structure, motivation, time , detail 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260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Faktor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mempengaruhi</a:t>
            </a:r>
            <a:r>
              <a:rPr lang="en-US" sz="3200" dirty="0" smtClean="0"/>
              <a:t> </a:t>
            </a:r>
            <a:r>
              <a:rPr lang="en-US" sz="3200" dirty="0" err="1" smtClean="0"/>
              <a:t>perkembangan</a:t>
            </a:r>
            <a:r>
              <a:rPr lang="en-US" sz="3200" dirty="0" smtClean="0"/>
              <a:t> </a:t>
            </a:r>
            <a:r>
              <a:rPr lang="en-US" sz="3200" dirty="0" err="1" smtClean="0"/>
              <a:t>studi</a:t>
            </a:r>
            <a:r>
              <a:rPr lang="en-US" sz="3200" dirty="0" smtClean="0"/>
              <a:t> </a:t>
            </a:r>
            <a:r>
              <a:rPr lang="en-US" sz="3200" dirty="0" err="1" smtClean="0"/>
              <a:t>implementasi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b="1" dirty="0" err="1" smtClean="0"/>
              <a:t>Perkembangan</a:t>
            </a:r>
            <a:r>
              <a:rPr lang="en-US" b="1" dirty="0" smtClean="0"/>
              <a:t> </a:t>
            </a:r>
            <a:r>
              <a:rPr lang="en-US" b="1" dirty="0" err="1" smtClean="0"/>
              <a:t>paradigma</a:t>
            </a:r>
            <a:r>
              <a:rPr lang="en-US" b="1" dirty="0" smtClean="0"/>
              <a:t> </a:t>
            </a:r>
            <a:r>
              <a:rPr lang="en-US" b="1" dirty="0" err="1" smtClean="0"/>
              <a:t>ilmu</a:t>
            </a:r>
            <a:r>
              <a:rPr lang="en-US" b="1" dirty="0" smtClean="0"/>
              <a:t> </a:t>
            </a:r>
            <a:r>
              <a:rPr lang="en-US" b="1" dirty="0" err="1" smtClean="0"/>
              <a:t>administrasi</a:t>
            </a:r>
            <a:r>
              <a:rPr lang="en-US" b="1" dirty="0" smtClean="0"/>
              <a:t> </a:t>
            </a:r>
            <a:r>
              <a:rPr lang="en-US" b="1" dirty="0" err="1" smtClean="0"/>
              <a:t>Negara,karena</a:t>
            </a:r>
            <a:r>
              <a:rPr lang="en-US" b="1" dirty="0" smtClean="0"/>
              <a:t> 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lepas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public</a:t>
            </a:r>
          </a:p>
          <a:p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asumsi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, </a:t>
            </a:r>
            <a:r>
              <a:rPr lang="en-US" dirty="0" err="1" smtClean="0"/>
              <a:t>peran</a:t>
            </a:r>
            <a:r>
              <a:rPr lang="en-US" dirty="0" smtClean="0"/>
              <a:t> public,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,  yang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berdampak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605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Yang </a:t>
            </a:r>
            <a:r>
              <a:rPr lang="en-US" sz="3600" dirty="0" err="1" smtClean="0"/>
              <a:t>mempengaruhi</a:t>
            </a:r>
            <a:r>
              <a:rPr lang="en-US" sz="3600" dirty="0" smtClean="0"/>
              <a:t> </a:t>
            </a:r>
            <a:r>
              <a:rPr lang="en-US" sz="3600" dirty="0" err="1" smtClean="0"/>
              <a:t>studi</a:t>
            </a:r>
            <a:r>
              <a:rPr lang="en-US" sz="3600" dirty="0" smtClean="0"/>
              <a:t> </a:t>
            </a:r>
            <a:r>
              <a:rPr lang="en-US" sz="3600" dirty="0" err="1" smtClean="0"/>
              <a:t>implementasi</a:t>
            </a:r>
            <a:r>
              <a:rPr lang="en-US" sz="3600" dirty="0" smtClean="0"/>
              <a:t> (</a:t>
            </a:r>
            <a:r>
              <a:rPr lang="en-US" sz="3600" dirty="0" err="1" smtClean="0"/>
              <a:t>lanjutan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996225"/>
            <a:ext cx="10300930" cy="4353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2. </a:t>
            </a:r>
            <a:r>
              <a:rPr lang="en-US" b="1" dirty="0" err="1"/>
              <a:t>K</a:t>
            </a:r>
            <a:r>
              <a:rPr lang="en-US" b="1" dirty="0" err="1" smtClean="0"/>
              <a:t>emunculan</a:t>
            </a:r>
            <a:r>
              <a:rPr lang="en-US" b="1" dirty="0" smtClean="0"/>
              <a:t> era </a:t>
            </a:r>
            <a:r>
              <a:rPr lang="en-US" b="1" dirty="0" err="1" smtClean="0"/>
              <a:t>demokratisasi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konsep</a:t>
            </a:r>
            <a:r>
              <a:rPr lang="en-US" b="1" dirty="0" smtClean="0"/>
              <a:t> governance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Negara </a:t>
            </a:r>
            <a:r>
              <a:rPr lang="en-US" dirty="0" err="1" smtClean="0"/>
              <a:t>dalam</a:t>
            </a:r>
            <a:r>
              <a:rPr lang="en-US" dirty="0" smtClean="0"/>
              <a:t> policy process</a:t>
            </a:r>
          </a:p>
          <a:p>
            <a:r>
              <a:rPr lang="en-US" dirty="0" err="1" smtClean="0"/>
              <a:t>Pelibatan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stakeholder </a:t>
            </a:r>
            <a:r>
              <a:rPr lang="en-US" dirty="0" err="1" smtClean="0"/>
              <a:t>dalam</a:t>
            </a:r>
            <a:r>
              <a:rPr lang="en-US" dirty="0" smtClean="0"/>
              <a:t> policy process</a:t>
            </a:r>
            <a:br>
              <a:rPr lang="en-US" dirty="0" smtClean="0"/>
            </a:b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berdampak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:</a:t>
            </a:r>
          </a:p>
          <a:p>
            <a:r>
              <a:rPr lang="en-US" dirty="0" smtClean="0"/>
              <a:t>A.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terbukanya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mengingat</a:t>
            </a:r>
            <a:r>
              <a:rPr lang="en-US" dirty="0" smtClean="0"/>
              <a:t> proses </a:t>
            </a:r>
            <a:r>
              <a:rPr lang="en-US" dirty="0" err="1" smtClean="0"/>
              <a:t>perumusannya</a:t>
            </a:r>
            <a:r>
              <a:rPr lang="en-US" dirty="0" smtClean="0"/>
              <a:t> </a:t>
            </a:r>
            <a:r>
              <a:rPr lang="en-US" dirty="0" err="1" smtClean="0"/>
              <a:t>yng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stakeholder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Banyaknya</a:t>
            </a:r>
            <a:r>
              <a:rPr lang="en-US" dirty="0" smtClean="0"/>
              <a:t> stakeholder yang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justru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mengancam</a:t>
            </a:r>
            <a:r>
              <a:rPr lang="en-US" dirty="0" smtClean="0"/>
              <a:t> proses </a:t>
            </a:r>
            <a:r>
              <a:rPr lang="en-US" dirty="0" err="1" smtClean="0"/>
              <a:t>implementasi</a:t>
            </a:r>
            <a:r>
              <a:rPr lang="en-US" dirty="0" smtClean="0"/>
              <a:t> , </a:t>
            </a:r>
            <a:r>
              <a:rPr lang="en-US" dirty="0" err="1" smtClean="0"/>
              <a:t>mengingat</a:t>
            </a:r>
            <a:r>
              <a:rPr lang="en-US" dirty="0" smtClean="0"/>
              <a:t> </a:t>
            </a:r>
            <a:r>
              <a:rPr lang="en-US" dirty="0" err="1" smtClean="0"/>
              <a:t>sulitnya</a:t>
            </a:r>
            <a:r>
              <a:rPr lang="en-US" dirty="0" smtClean="0"/>
              <a:t> </a:t>
            </a:r>
            <a:r>
              <a:rPr lang="en-US" dirty="0" err="1" smtClean="0"/>
              <a:t>koordinasi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901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Yang </a:t>
            </a:r>
            <a:r>
              <a:rPr lang="en-US" sz="3600" dirty="0" err="1" smtClean="0"/>
              <a:t>mempengaruhi</a:t>
            </a:r>
            <a:r>
              <a:rPr lang="en-US" sz="3600" dirty="0" smtClean="0"/>
              <a:t> </a:t>
            </a:r>
            <a:r>
              <a:rPr lang="en-US" sz="3600" dirty="0" err="1" smtClean="0"/>
              <a:t>studi</a:t>
            </a:r>
            <a:r>
              <a:rPr lang="en-US" sz="3600" dirty="0" smtClean="0"/>
              <a:t> </a:t>
            </a:r>
            <a:r>
              <a:rPr lang="en-US" sz="3600" dirty="0" err="1" smtClean="0"/>
              <a:t>implementasi</a:t>
            </a:r>
            <a:r>
              <a:rPr lang="en-US" sz="3600" dirty="0" smtClean="0"/>
              <a:t> (</a:t>
            </a:r>
            <a:r>
              <a:rPr lang="en-US" sz="3600" dirty="0" err="1" smtClean="0"/>
              <a:t>lanjutan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112135"/>
            <a:ext cx="10268733" cy="4136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Kemajuan</a:t>
            </a:r>
            <a:r>
              <a:rPr lang="en-US" b="1" dirty="0" smtClean="0"/>
              <a:t> </a:t>
            </a:r>
            <a:r>
              <a:rPr lang="en-US" b="1" dirty="0" err="1" smtClean="0"/>
              <a:t>tehnologi</a:t>
            </a:r>
            <a:r>
              <a:rPr lang="en-US" b="1" dirty="0" smtClean="0"/>
              <a:t>, </a:t>
            </a:r>
            <a:r>
              <a:rPr lang="en-US" b="1" dirty="0" err="1" smtClean="0"/>
              <a:t>khususnya</a:t>
            </a:r>
            <a:r>
              <a:rPr lang="en-US" b="1" dirty="0" smtClean="0"/>
              <a:t> </a:t>
            </a:r>
            <a:r>
              <a:rPr lang="en-US" b="1" dirty="0" err="1" smtClean="0"/>
              <a:t>Tehnologi</a:t>
            </a:r>
            <a:r>
              <a:rPr lang="en-US" b="1" dirty="0" smtClean="0"/>
              <a:t> </a:t>
            </a:r>
            <a:r>
              <a:rPr lang="en-US" b="1" dirty="0" err="1" smtClean="0"/>
              <a:t>Informasi</a:t>
            </a:r>
            <a:endParaRPr lang="en-US" b="1" dirty="0" smtClean="0"/>
          </a:p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TI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memperluas</a:t>
            </a:r>
            <a:r>
              <a:rPr lang="en-US" dirty="0" smtClean="0"/>
              <a:t> </a:t>
            </a:r>
            <a:r>
              <a:rPr lang="en-US" dirty="0" err="1" smtClean="0"/>
              <a:t>cakupan</a:t>
            </a:r>
            <a:r>
              <a:rPr lang="en-US" dirty="0" smtClean="0"/>
              <a:t> variable </a:t>
            </a:r>
            <a:r>
              <a:rPr lang="en-US" dirty="0" err="1" smtClean="0"/>
              <a:t>determinan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penentu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endParaRPr lang="en-US" dirty="0" smtClean="0"/>
          </a:p>
          <a:p>
            <a:r>
              <a:rPr lang="en-US" dirty="0" smtClean="0"/>
              <a:t>TI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merubah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implementornya</a:t>
            </a:r>
            <a:r>
              <a:rPr lang="en-US" dirty="0" smtClean="0"/>
              <a:t> </a:t>
            </a:r>
            <a:r>
              <a:rPr lang="en-US" dirty="0" err="1" smtClean="0"/>
              <a:t>dirancang</a:t>
            </a:r>
            <a:r>
              <a:rPr lang="en-US" dirty="0" smtClean="0"/>
              <a:t>, </a:t>
            </a:r>
            <a:r>
              <a:rPr lang="en-US" dirty="0" err="1" smtClean="0"/>
              <a:t>relasi</a:t>
            </a:r>
            <a:r>
              <a:rPr lang="en-US" dirty="0" smtClean="0"/>
              <a:t> hub </a:t>
            </a:r>
            <a:r>
              <a:rPr lang="en-US" dirty="0" err="1" smtClean="0"/>
              <a:t>antar</a:t>
            </a:r>
            <a:r>
              <a:rPr lang="en-US" dirty="0" smtClean="0"/>
              <a:t> actor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dsb</a:t>
            </a:r>
            <a:endParaRPr lang="en-US" dirty="0" smtClean="0"/>
          </a:p>
          <a:p>
            <a:r>
              <a:rPr lang="en-US" dirty="0" smtClean="0"/>
              <a:t>Dari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implementor</a:t>
            </a:r>
            <a:r>
              <a:rPr lang="en-US" dirty="0" smtClean="0"/>
              <a:t> </a:t>
            </a:r>
            <a:r>
              <a:rPr lang="en-US" dirty="0" err="1" smtClean="0"/>
              <a:t>kemajuan</a:t>
            </a:r>
            <a:r>
              <a:rPr lang="en-US" dirty="0" smtClean="0"/>
              <a:t> IT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spt</a:t>
            </a:r>
            <a:r>
              <a:rPr lang="en-US" dirty="0" smtClean="0"/>
              <a:t>, </a:t>
            </a:r>
            <a:r>
              <a:rPr lang="en-US" dirty="0" err="1" smtClean="0"/>
              <a:t>kordinasi</a:t>
            </a:r>
            <a:r>
              <a:rPr lang="en-US" dirty="0" smtClean="0"/>
              <a:t>, 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pendataan</a:t>
            </a:r>
            <a:r>
              <a:rPr lang="en-US" dirty="0" smtClean="0"/>
              <a:t> </a:t>
            </a:r>
            <a:r>
              <a:rPr lang="en-US" dirty="0" err="1" smtClean="0"/>
              <a:t>dsb</a:t>
            </a:r>
            <a:r>
              <a:rPr lang="en-US" dirty="0" smtClean="0"/>
              <a:t> </a:t>
            </a:r>
            <a:r>
              <a:rPr lang="en-US" dirty="0" err="1" smtClean="0"/>
              <a:t>sehngga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membukan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keberhailsan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endParaRPr lang="en-US" dirty="0" smtClean="0"/>
          </a:p>
          <a:p>
            <a:r>
              <a:rPr lang="en-US" dirty="0" err="1" smtClean="0"/>
              <a:t>Mellaui</a:t>
            </a:r>
            <a:r>
              <a:rPr lang="en-US" dirty="0" smtClean="0"/>
              <a:t> IT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kritik</a:t>
            </a:r>
            <a:r>
              <a:rPr lang="en-US" dirty="0" smtClean="0"/>
              <a:t> </a:t>
            </a:r>
            <a:r>
              <a:rPr lang="en-US" dirty="0" err="1" smtClean="0"/>
              <a:t>dsb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60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7431" y="1545465"/>
            <a:ext cx="10303099" cy="4958366"/>
          </a:xfrm>
        </p:spPr>
        <p:txBody>
          <a:bodyPr>
            <a:normAutofit/>
          </a:bodyPr>
          <a:lstStyle/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proses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(</a:t>
            </a:r>
            <a:r>
              <a:rPr lang="en-US" dirty="0" err="1" smtClean="0"/>
              <a:t>mis</a:t>
            </a:r>
            <a:r>
              <a:rPr lang="en-US" dirty="0" smtClean="0"/>
              <a:t> :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diimplementasikan</a:t>
            </a:r>
            <a:r>
              <a:rPr lang="en-US" dirty="0" smtClean="0"/>
              <a:t>, </a:t>
            </a:r>
            <a:r>
              <a:rPr lang="en-US" dirty="0" err="1" smtClean="0"/>
              <a:t>kenapa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dibanding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yang lain,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diimplementasikan</a:t>
            </a:r>
            <a:r>
              <a:rPr lang="en-US" dirty="0" smtClean="0"/>
              <a:t> </a:t>
            </a:r>
            <a:r>
              <a:rPr lang="en-US" dirty="0" err="1" smtClean="0"/>
              <a:t>disuatu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, </a:t>
            </a:r>
            <a:r>
              <a:rPr lang="en-US" dirty="0" err="1" smtClean="0"/>
              <a:t>semenetara</a:t>
            </a:r>
            <a:r>
              <a:rPr lang="en-US" dirty="0" smtClean="0"/>
              <a:t> di </a:t>
            </a:r>
            <a:r>
              <a:rPr lang="en-US" dirty="0" err="1" smtClean="0"/>
              <a:t>tempat</a:t>
            </a:r>
            <a:r>
              <a:rPr lang="en-US" dirty="0" smtClean="0"/>
              <a:t> lain </a:t>
            </a:r>
            <a:r>
              <a:rPr lang="en-US" dirty="0" err="1" smtClean="0"/>
              <a:t>gagal</a:t>
            </a:r>
            <a:r>
              <a:rPr lang="en-US" dirty="0" smtClean="0"/>
              <a:t>  </a:t>
            </a:r>
            <a:r>
              <a:rPr lang="en-US" dirty="0" err="1" smtClean="0"/>
              <a:t>dsb</a:t>
            </a:r>
            <a:r>
              <a:rPr lang="en-US" dirty="0" smtClean="0"/>
              <a:t>) … </a:t>
            </a:r>
            <a:r>
              <a:rPr lang="en-US" dirty="0" err="1" smtClean="0"/>
              <a:t>maka</a:t>
            </a:r>
            <a:r>
              <a:rPr lang="en-US" dirty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dipikirkanlah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Goggin</a:t>
            </a:r>
            <a:r>
              <a:rPr lang="en-US" dirty="0" smtClean="0"/>
              <a:t> (1990)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3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(1970-1975) case study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((1975-1980) – building model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(1980-) more </a:t>
            </a:r>
            <a:r>
              <a:rPr lang="en-US" dirty="0" err="1" smtClean="0"/>
              <a:t>scientifics</a:t>
            </a:r>
            <a:r>
              <a:rPr lang="en-US" dirty="0" smtClean="0"/>
              <a:t>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247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Penelitian</a:t>
            </a:r>
            <a:r>
              <a:rPr lang="en-US" sz="3600" dirty="0" smtClean="0"/>
              <a:t> </a:t>
            </a:r>
            <a:r>
              <a:rPr lang="en-US" sz="3600" dirty="0" err="1" smtClean="0"/>
              <a:t>generasi</a:t>
            </a:r>
            <a:r>
              <a:rPr lang="en-US" sz="3600" dirty="0" smtClean="0"/>
              <a:t> </a:t>
            </a:r>
            <a:r>
              <a:rPr lang="en-US" sz="3600" dirty="0" err="1" smtClean="0"/>
              <a:t>Pertama</a:t>
            </a:r>
            <a:r>
              <a:rPr lang="en-US" sz="3600" dirty="0" smtClean="0"/>
              <a:t> (1970-1975)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187" y="1690688"/>
            <a:ext cx="10735614" cy="490329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Implementasi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sesuatu</a:t>
            </a:r>
            <a:r>
              <a:rPr lang="en-US" b="1" dirty="0" smtClean="0"/>
              <a:t> yang </a:t>
            </a:r>
            <a:r>
              <a:rPr lang="en-US" b="1" dirty="0" err="1" smtClean="0"/>
              <a:t>perlu</a:t>
            </a:r>
            <a:r>
              <a:rPr lang="en-US" b="1" dirty="0" smtClean="0"/>
              <a:t> </a:t>
            </a:r>
            <a:r>
              <a:rPr lang="en-US" b="1" dirty="0" err="1" smtClean="0"/>
              <a:t>dikaji</a:t>
            </a:r>
            <a:r>
              <a:rPr lang="en-US" b="1" dirty="0" smtClean="0"/>
              <a:t> </a:t>
            </a: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benar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bertanggungjawab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Memfokuskan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:</a:t>
            </a:r>
          </a:p>
          <a:p>
            <a:r>
              <a:rPr lang="en-US" dirty="0"/>
              <a:t>1</a:t>
            </a:r>
            <a:r>
              <a:rPr lang="en-US" dirty="0" smtClean="0"/>
              <a:t>.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diwujudkan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program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kekomplekan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dinamika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subsistem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sulitnya</a:t>
            </a:r>
            <a:r>
              <a:rPr lang="en-US" dirty="0" smtClean="0"/>
              <a:t> </a:t>
            </a:r>
            <a:r>
              <a:rPr lang="en-US" dirty="0" err="1" smtClean="0"/>
              <a:t>subsistem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koordinasi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endParaRPr lang="en-US" dirty="0" smtClean="0"/>
          </a:p>
          <a:p>
            <a:r>
              <a:rPr lang="en-US" dirty="0" smtClean="0"/>
              <a:t>4. </a:t>
            </a:r>
            <a:r>
              <a:rPr lang="en-US" dirty="0" err="1" smtClean="0"/>
              <a:t>Mengidentifikasi</a:t>
            </a:r>
            <a:r>
              <a:rPr lang="en-US" dirty="0" smtClean="0"/>
              <a:t> factor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program</a:t>
            </a:r>
          </a:p>
          <a:p>
            <a:r>
              <a:rPr lang="en-US" dirty="0" smtClean="0"/>
              <a:t>5. </a:t>
            </a:r>
            <a:r>
              <a:rPr lang="en-US" dirty="0" err="1" smtClean="0"/>
              <a:t>mendiagnosis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/ </a:t>
            </a:r>
            <a:r>
              <a:rPr lang="en-US" dirty="0" err="1" smtClean="0"/>
              <a:t>hambatan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menggangu</a:t>
            </a:r>
            <a:r>
              <a:rPr lang="en-US" dirty="0" smtClean="0"/>
              <a:t> </a:t>
            </a:r>
            <a:r>
              <a:rPr lang="en-US" dirty="0" err="1" smtClean="0"/>
              <a:t>pelaksana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L</a:t>
            </a:r>
            <a:r>
              <a:rPr lang="en-US" dirty="0" err="1" smtClean="0"/>
              <a:t>ebih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b="1" dirty="0" smtClean="0"/>
              <a:t>study </a:t>
            </a:r>
            <a:r>
              <a:rPr lang="en-US" b="1" dirty="0" err="1" smtClean="0"/>
              <a:t>kasus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investigasi</a:t>
            </a:r>
            <a:r>
              <a:rPr lang="en-US" dirty="0" smtClean="0"/>
              <a:t> </a:t>
            </a:r>
            <a:r>
              <a:rPr lang="en-US" dirty="0" err="1" smtClean="0"/>
              <a:t>mendalam</a:t>
            </a:r>
            <a:r>
              <a:rPr lang="en-US" dirty="0" smtClean="0"/>
              <a:t> </a:t>
            </a:r>
            <a:r>
              <a:rPr lang="en-US" dirty="0" err="1" smtClean="0"/>
              <a:t>pd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desktiptif</a:t>
            </a: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Kelemahan</a:t>
            </a:r>
            <a:r>
              <a:rPr lang="en-US" b="1" dirty="0" smtClean="0"/>
              <a:t> :</a:t>
            </a:r>
            <a:r>
              <a:rPr lang="en-US" dirty="0" smtClean="0"/>
              <a:t> </a:t>
            </a:r>
            <a:r>
              <a:rPr lang="en-US" dirty="0" err="1" smtClean="0"/>
              <a:t>preposisi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pd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tertetnu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Problema</a:t>
            </a:r>
            <a:r>
              <a:rPr lang="en-US" b="1" dirty="0" smtClean="0"/>
              <a:t> yang </a:t>
            </a:r>
            <a:r>
              <a:rPr lang="en-US" b="1" dirty="0" err="1" smtClean="0"/>
              <a:t>dihadapi</a:t>
            </a:r>
            <a:r>
              <a:rPr lang="en-US" b="1" dirty="0" smtClean="0"/>
              <a:t> :</a:t>
            </a:r>
          </a:p>
          <a:p>
            <a:pPr marL="0" indent="0">
              <a:buNone/>
            </a:pP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metodologi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885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43" y="323929"/>
            <a:ext cx="9404723" cy="1400530"/>
          </a:xfrm>
        </p:spPr>
        <p:txBody>
          <a:bodyPr/>
          <a:lstStyle/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(1975-1980): Building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Mendefinisikan</a:t>
            </a:r>
            <a:r>
              <a:rPr lang="en-US" b="1" dirty="0" smtClean="0"/>
              <a:t> </a:t>
            </a:r>
            <a:r>
              <a:rPr lang="en-US" b="1" dirty="0" err="1" smtClean="0"/>
              <a:t>fenomena</a:t>
            </a:r>
            <a:r>
              <a:rPr lang="en-US" b="1" dirty="0" smtClean="0"/>
              <a:t> </a:t>
            </a:r>
            <a:r>
              <a:rPr lang="en-US" b="1" dirty="0" err="1" smtClean="0"/>
              <a:t>implementasi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kegagalan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keberhasilan</a:t>
            </a:r>
            <a:r>
              <a:rPr lang="en-US" b="1" dirty="0" smtClean="0"/>
              <a:t> </a:t>
            </a:r>
            <a:r>
              <a:rPr lang="en-US" b="1" dirty="0" err="1" smtClean="0"/>
              <a:t>mencapai</a:t>
            </a:r>
            <a:r>
              <a:rPr lang="en-US" b="1" dirty="0" smtClean="0"/>
              <a:t> </a:t>
            </a:r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kebijakan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Memfokuskan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: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dayanya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Pelaksana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: </a:t>
            </a:r>
            <a:r>
              <a:rPr lang="en-US" dirty="0" err="1" smtClean="0"/>
              <a:t>sikap</a:t>
            </a:r>
            <a:r>
              <a:rPr lang="en-US" dirty="0" smtClean="0"/>
              <a:t>, </a:t>
            </a:r>
            <a:r>
              <a:rPr lang="en-US" dirty="0" err="1" smtClean="0"/>
              <a:t>komitmen</a:t>
            </a:r>
            <a:r>
              <a:rPr lang="en-US" dirty="0" smtClean="0"/>
              <a:t>, </a:t>
            </a:r>
            <a:r>
              <a:rPr lang="en-US" dirty="0" err="1" smtClean="0"/>
              <a:t>motivasi</a:t>
            </a:r>
            <a:r>
              <a:rPr lang="en-US" dirty="0" smtClean="0"/>
              <a:t>,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endParaRPr lang="en-US" dirty="0" smtClean="0"/>
          </a:p>
          <a:p>
            <a:r>
              <a:rPr lang="en-US" dirty="0" smtClean="0"/>
              <a:t>4.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,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penentu</a:t>
            </a:r>
            <a:r>
              <a:rPr lang="en-US" dirty="0" smtClean="0"/>
              <a:t> </a:t>
            </a:r>
            <a:r>
              <a:rPr lang="en-US" dirty="0" err="1" smtClean="0"/>
              <a:t>keberhasilannya</a:t>
            </a:r>
            <a:r>
              <a:rPr lang="en-US" dirty="0" smtClean="0"/>
              <a:t>, </a:t>
            </a:r>
            <a:r>
              <a:rPr lang="en-US" dirty="0" err="1" smtClean="0"/>
              <a:t>persoalan</a:t>
            </a:r>
            <a:r>
              <a:rPr lang="en-US" dirty="0" smtClean="0"/>
              <a:t> yang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dsb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b="1" dirty="0" err="1" smtClean="0"/>
              <a:t>Hasil</a:t>
            </a:r>
            <a:r>
              <a:rPr lang="en-US" b="1" dirty="0" smtClean="0"/>
              <a:t> :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/>
              <a:t>B</a:t>
            </a:r>
            <a:r>
              <a:rPr lang="en-US" dirty="0" err="1" smtClean="0"/>
              <a:t>erbagai</a:t>
            </a:r>
            <a:r>
              <a:rPr lang="en-US" dirty="0" smtClean="0"/>
              <a:t> model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keakuratan</a:t>
            </a:r>
            <a:r>
              <a:rPr lang="en-US" dirty="0" smtClean="0"/>
              <a:t> model </a:t>
            </a:r>
            <a:r>
              <a:rPr lang="en-US" dirty="0" err="1" smtClean="0"/>
              <a:t>tersebut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464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(1980-?) : more </a:t>
            </a:r>
            <a:r>
              <a:rPr lang="en-US" dirty="0" err="1" smtClean="0"/>
              <a:t>scientifics</a:t>
            </a:r>
            <a:r>
              <a:rPr lang="en-US" dirty="0" smtClean="0"/>
              <a:t>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proses yang </a:t>
            </a:r>
            <a:r>
              <a:rPr lang="en-US" dirty="0" err="1" smtClean="0"/>
              <a:t>dinamis</a:t>
            </a:r>
            <a:r>
              <a:rPr lang="en-US" dirty="0" smtClean="0"/>
              <a:t> yang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berlangsungnya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Memfokuskan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anatara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Penysusunan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Mengakaji</a:t>
            </a:r>
            <a:r>
              <a:rPr lang="en-US" dirty="0" smtClean="0"/>
              <a:t> variable </a:t>
            </a:r>
            <a:r>
              <a:rPr lang="en-US" dirty="0" err="1" smtClean="0"/>
              <a:t>variable</a:t>
            </a:r>
            <a:r>
              <a:rPr lang="en-US" dirty="0" smtClean="0"/>
              <a:t> predictor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diarahkan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scientific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kauntitatif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pembaharuan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upayanya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dinamika</a:t>
            </a:r>
            <a:r>
              <a:rPr lang="en-US" dirty="0" smtClean="0"/>
              <a:t> global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public </a:t>
            </a:r>
            <a:r>
              <a:rPr lang="en-US" dirty="0" err="1" smtClean="0"/>
              <a:t>isues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541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Gugatan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keberlangsungan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8" y="2052918"/>
            <a:ext cx="9225605" cy="4592581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b="1" dirty="0" err="1" smtClean="0"/>
              <a:t>hanya</a:t>
            </a:r>
            <a:r>
              <a:rPr lang="en-US" b="1" dirty="0" smtClean="0"/>
              <a:t> </a:t>
            </a:r>
            <a:r>
              <a:rPr lang="en-US" b="1" dirty="0" err="1" smtClean="0"/>
              <a:t>berkutat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model yang </a:t>
            </a:r>
            <a:r>
              <a:rPr lang="en-US" b="1" dirty="0" err="1" smtClean="0"/>
              <a:t>ada</a:t>
            </a:r>
            <a:r>
              <a:rPr lang="en-US" b="1" dirty="0" smtClean="0"/>
              <a:t>. </a:t>
            </a:r>
            <a:r>
              <a:rPr lang="en-US" b="1" dirty="0" err="1" smtClean="0"/>
              <a:t>Sulit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membangun</a:t>
            </a:r>
            <a:r>
              <a:rPr lang="en-US" b="1" dirty="0" smtClean="0"/>
              <a:t> </a:t>
            </a:r>
            <a:r>
              <a:rPr lang="en-US" b="1" dirty="0" smtClean="0"/>
              <a:t>grand theory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endParaRPr lang="en-US" dirty="0" smtClean="0"/>
          </a:p>
          <a:p>
            <a:r>
              <a:rPr lang="en-US" dirty="0" err="1" smtClean="0"/>
              <a:t>Misal</a:t>
            </a:r>
            <a:r>
              <a:rPr lang="en-US" dirty="0" smtClean="0"/>
              <a:t> : Sabatier &amp; Jenkins(1992)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menganjurkan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study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smtClean="0"/>
              <a:t>“Policy charge and learning</a:t>
            </a:r>
            <a:r>
              <a:rPr lang="en-US" dirty="0" smtClean="0"/>
              <a:t>” </a:t>
            </a:r>
            <a:r>
              <a:rPr lang="en-US" dirty="0" err="1" smtClean="0"/>
              <a:t>yg</a:t>
            </a:r>
            <a:r>
              <a:rPr lang="en-US" dirty="0" smtClean="0"/>
              <a:t> focus </a:t>
            </a:r>
            <a:r>
              <a:rPr lang="en-US" dirty="0" err="1" smtClean="0"/>
              <a:t>pd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merespon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diimplementasikan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implementor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kegaglan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Ingram (1991):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“</a:t>
            </a:r>
            <a:r>
              <a:rPr lang="en-US" b="1" dirty="0" smtClean="0"/>
              <a:t> </a:t>
            </a:r>
            <a:r>
              <a:rPr lang="en-US" dirty="0" smtClean="0"/>
              <a:t>”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para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cernderung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beda</a:t>
            </a:r>
            <a:r>
              <a:rPr lang="en-US" dirty="0" smtClean="0"/>
              <a:t> 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endParaRPr lang="en-US" dirty="0" smtClean="0"/>
          </a:p>
          <a:p>
            <a:r>
              <a:rPr lang="en-US" dirty="0" smtClean="0"/>
              <a:t>P De Leon (1999) :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“</a:t>
            </a:r>
            <a:r>
              <a:rPr lang="en-US" b="1" dirty="0" smtClean="0"/>
              <a:t>intellectual dead-end</a:t>
            </a:r>
            <a:r>
              <a:rPr lang="en-US" dirty="0" smtClean="0"/>
              <a:t>”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menyebutnya</a:t>
            </a:r>
            <a:r>
              <a:rPr lang="en-US" dirty="0" smtClean="0"/>
              <a:t> </a:t>
            </a:r>
            <a:r>
              <a:rPr lang="en-US" b="1" dirty="0" smtClean="0"/>
              <a:t>“lacking </a:t>
            </a:r>
            <a:r>
              <a:rPr lang="en-US" b="1" dirty="0" smtClean="0"/>
              <a:t>in </a:t>
            </a:r>
            <a:r>
              <a:rPr lang="en-US" b="1" dirty="0" smtClean="0"/>
              <a:t>any </a:t>
            </a:r>
            <a:r>
              <a:rPr lang="en-US" b="1" dirty="0" smtClean="0"/>
              <a:t>consensual theory</a:t>
            </a:r>
            <a:r>
              <a:rPr lang="en-US" dirty="0" smtClean="0"/>
              <a:t>” </a:t>
            </a:r>
            <a:r>
              <a:rPr lang="en-US" dirty="0" err="1" smtClean="0"/>
              <a:t>krn</a:t>
            </a:r>
            <a:r>
              <a:rPr lang="en-US" dirty="0" smtClean="0"/>
              <a:t> </a:t>
            </a:r>
            <a:r>
              <a:rPr lang="en-US" dirty="0" err="1" smtClean="0"/>
              <a:t>sulinya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ide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mengembnagkan</a:t>
            </a:r>
            <a:r>
              <a:rPr lang="en-US" dirty="0" smtClean="0"/>
              <a:t> </a:t>
            </a:r>
            <a:r>
              <a:rPr lang="en-US" dirty="0" err="1" smtClean="0"/>
              <a:t>studiimplementasi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232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Dampak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kondisi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, </a:t>
            </a:r>
            <a:r>
              <a:rPr lang="en-US" sz="3200" dirty="0" err="1" smtClean="0"/>
              <a:t>terjadi</a:t>
            </a:r>
            <a:r>
              <a:rPr lang="en-US" sz="3200" dirty="0" smtClean="0"/>
              <a:t> </a:t>
            </a:r>
            <a:r>
              <a:rPr lang="en-US" sz="3200" dirty="0" err="1" smtClean="0"/>
              <a:t>pengelompokkan</a:t>
            </a:r>
            <a:r>
              <a:rPr lang="en-US" sz="3200" dirty="0" smtClean="0"/>
              <a:t> </a:t>
            </a:r>
            <a:r>
              <a:rPr lang="en-US" sz="3200" dirty="0" err="1" smtClean="0"/>
              <a:t>posisi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</a:t>
            </a:r>
            <a:r>
              <a:rPr lang="en-US" sz="3200" dirty="0" smtClean="0"/>
              <a:t> </a:t>
            </a:r>
            <a:r>
              <a:rPr lang="en-US" sz="3200" dirty="0" err="1" smtClean="0"/>
              <a:t>implementasi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712890"/>
            <a:ext cx="9403742" cy="45355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1. reformer (</a:t>
            </a:r>
            <a:r>
              <a:rPr lang="en-US" b="1" dirty="0" err="1" smtClean="0"/>
              <a:t>penganut</a:t>
            </a:r>
            <a:r>
              <a:rPr lang="en-US" b="1" dirty="0" smtClean="0"/>
              <a:t> </a:t>
            </a:r>
            <a:r>
              <a:rPr lang="en-US" b="1" dirty="0" err="1" smtClean="0"/>
              <a:t>pembaharuan</a:t>
            </a:r>
            <a:r>
              <a:rPr lang="en-US" dirty="0" smtClean="0"/>
              <a:t>)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kelanjutan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. </a:t>
            </a:r>
            <a:r>
              <a:rPr lang="en-US" b="1" dirty="0" err="1" smtClean="0"/>
              <a:t>u</a:t>
            </a:r>
            <a:r>
              <a:rPr lang="en-US" dirty="0" err="1" smtClean="0"/>
              <a:t>a</a:t>
            </a:r>
            <a:r>
              <a:rPr lang="en-US" dirty="0" smtClean="0"/>
              <a:t>. </a:t>
            </a:r>
            <a:r>
              <a:rPr lang="en-US" dirty="0" err="1" smtClean="0"/>
              <a:t>Tokoh</a:t>
            </a:r>
            <a:r>
              <a:rPr lang="en-US" dirty="0" smtClean="0"/>
              <a:t> : Richard </a:t>
            </a:r>
            <a:r>
              <a:rPr lang="en-US" dirty="0" err="1" smtClean="0"/>
              <a:t>Matland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konsepnya</a:t>
            </a:r>
            <a:r>
              <a:rPr lang="en-US" dirty="0" smtClean="0"/>
              <a:t> “ ambiguity and conflict”</a:t>
            </a:r>
          </a:p>
          <a:p>
            <a:pPr marL="0" indent="0">
              <a:buNone/>
            </a:pPr>
            <a:r>
              <a:rPr lang="en-US" b="1" dirty="0" smtClean="0"/>
              <a:t>2. Tester</a:t>
            </a:r>
            <a:r>
              <a:rPr lang="en-US" dirty="0" smtClean="0"/>
              <a:t>,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nyaman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b="1" dirty="0" err="1" smtClean="0"/>
              <a:t>hanya</a:t>
            </a:r>
            <a:r>
              <a:rPr lang="en-US" b="1" dirty="0" smtClean="0"/>
              <a:t> </a:t>
            </a:r>
            <a:r>
              <a:rPr lang="en-US" b="1" dirty="0" err="1" smtClean="0"/>
              <a:t>tertarik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menguji</a:t>
            </a:r>
            <a:r>
              <a:rPr lang="en-US" b="1" dirty="0" smtClean="0"/>
              <a:t> </a:t>
            </a:r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sdh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memebri</a:t>
            </a:r>
            <a:r>
              <a:rPr lang="en-US" dirty="0" smtClean="0"/>
              <a:t> </a:t>
            </a:r>
            <a:r>
              <a:rPr lang="en-US" dirty="0" err="1" smtClean="0"/>
              <a:t>anjuran</a:t>
            </a:r>
            <a:r>
              <a:rPr lang="en-US" dirty="0" smtClean="0"/>
              <a:t> </a:t>
            </a:r>
            <a:r>
              <a:rPr lang="en-US" dirty="0" err="1" smtClean="0"/>
              <a:t>perbaruan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metodologinya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Skeptik</a:t>
            </a:r>
            <a:r>
              <a:rPr lang="en-US" dirty="0" smtClean="0"/>
              <a:t>,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berpikiran</a:t>
            </a:r>
            <a:r>
              <a:rPr lang="en-US" dirty="0" smtClean="0"/>
              <a:t> negative .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pelru</a:t>
            </a:r>
            <a:r>
              <a:rPr lang="en-US" dirty="0" smtClean="0"/>
              <a:t> </a:t>
            </a:r>
            <a:r>
              <a:rPr lang="en-US" dirty="0" err="1" smtClean="0"/>
              <a:t>dilanjutkan</a:t>
            </a:r>
            <a:r>
              <a:rPr lang="en-US" dirty="0" smtClean="0"/>
              <a:t> </a:t>
            </a:r>
            <a:r>
              <a:rPr lang="en-US" b="1" dirty="0" err="1" smtClean="0"/>
              <a:t>kecuali</a:t>
            </a:r>
            <a:r>
              <a:rPr lang="en-US" b="1" dirty="0" smtClean="0"/>
              <a:t> </a:t>
            </a:r>
            <a:r>
              <a:rPr lang="en-US" b="1" dirty="0" err="1" smtClean="0"/>
              <a:t>a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signifikan</a:t>
            </a:r>
            <a:r>
              <a:rPr lang="en-US" dirty="0" smtClean="0"/>
              <a:t> (</a:t>
            </a:r>
            <a:r>
              <a:rPr lang="en-US" dirty="0" err="1" smtClean="0"/>
              <a:t>Mis</a:t>
            </a:r>
            <a:r>
              <a:rPr lang="en-US" dirty="0" smtClean="0"/>
              <a:t> : Peter D </a:t>
            </a:r>
            <a:r>
              <a:rPr lang="en-US" dirty="0" err="1" smtClean="0"/>
              <a:t>leon</a:t>
            </a:r>
            <a:r>
              <a:rPr lang="en-US" dirty="0" smtClean="0"/>
              <a:t>, Helen Ingram </a:t>
            </a:r>
            <a:r>
              <a:rPr lang="en-US" dirty="0" err="1" smtClean="0"/>
              <a:t>dsb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b="1" dirty="0" smtClean="0"/>
              <a:t>4. Terminator </a:t>
            </a:r>
            <a:r>
              <a:rPr lang="en-US" dirty="0" smtClean="0"/>
              <a:t>: </a:t>
            </a:r>
            <a:r>
              <a:rPr lang="en-US" dirty="0" err="1" smtClean="0"/>
              <a:t>berfikiran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.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b="1" dirty="0" err="1" smtClean="0"/>
              <a:t>dilanjutkan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tak</a:t>
            </a:r>
            <a:r>
              <a:rPr lang="en-US" b="1" dirty="0" smtClean="0"/>
              <a:t> </a:t>
            </a:r>
            <a:r>
              <a:rPr lang="en-US" b="1" dirty="0" err="1" smtClean="0"/>
              <a:t>perlu</a:t>
            </a:r>
            <a:r>
              <a:rPr lang="en-US" b="1" dirty="0" smtClean="0"/>
              <a:t> </a:t>
            </a:r>
            <a:r>
              <a:rPr lang="en-US" b="1" dirty="0" err="1" smtClean="0"/>
              <a:t>dicari</a:t>
            </a:r>
            <a:r>
              <a:rPr lang="en-US" b="1" dirty="0" smtClean="0"/>
              <a:t> </a:t>
            </a:r>
            <a:r>
              <a:rPr lang="en-US" b="1" dirty="0" err="1" smtClean="0"/>
              <a:t>ter</a:t>
            </a:r>
            <a:r>
              <a:rPr lang="en-US" dirty="0" err="1" smtClean="0"/>
              <a:t>obosan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metodologi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b="1" dirty="0" err="1" smtClean="0"/>
              <a:t>pd</a:t>
            </a:r>
            <a:r>
              <a:rPr lang="en-US" b="1" dirty="0" smtClean="0"/>
              <a:t> </a:t>
            </a:r>
            <a:r>
              <a:rPr lang="en-US" b="1" dirty="0" err="1" smtClean="0"/>
              <a:t>dasarnya</a:t>
            </a:r>
            <a:r>
              <a:rPr lang="en-US" b="1" dirty="0" smtClean="0"/>
              <a:t> </a:t>
            </a:r>
            <a:r>
              <a:rPr lang="en-US" b="1" dirty="0" err="1" smtClean="0"/>
              <a:t>sdh</a:t>
            </a:r>
            <a:r>
              <a:rPr lang="en-US" b="1" dirty="0" smtClean="0"/>
              <a:t> </a:t>
            </a:r>
            <a:r>
              <a:rPr lang="en-US" b="1" dirty="0" err="1" smtClean="0"/>
              <a:t>mandeg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1596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Beberapa</a:t>
            </a:r>
            <a:r>
              <a:rPr lang="en-US" sz="4000" dirty="0" smtClean="0"/>
              <a:t> </a:t>
            </a:r>
            <a:r>
              <a:rPr lang="en-US" sz="4000" dirty="0" err="1" smtClean="0"/>
              <a:t>Kandidat</a:t>
            </a:r>
            <a:r>
              <a:rPr lang="en-US" sz="4000" dirty="0" smtClean="0"/>
              <a:t> (</a:t>
            </a:r>
            <a:r>
              <a:rPr lang="en-US" sz="4000" dirty="0" err="1" smtClean="0"/>
              <a:t>generasi</a:t>
            </a:r>
            <a:r>
              <a:rPr lang="en-US" sz="4000" dirty="0" smtClean="0"/>
              <a:t> </a:t>
            </a:r>
            <a:r>
              <a:rPr lang="en-US" sz="4000" dirty="0" err="1" smtClean="0"/>
              <a:t>ke</a:t>
            </a:r>
            <a:r>
              <a:rPr lang="en-US" sz="4000" dirty="0" smtClean="0"/>
              <a:t> IV)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Comunication</a:t>
            </a:r>
            <a:r>
              <a:rPr lang="en-US" b="1" dirty="0" smtClean="0"/>
              <a:t> theory  </a:t>
            </a:r>
            <a:r>
              <a:rPr lang="en-US" b="1" dirty="0" err="1" smtClean="0"/>
              <a:t>oleh</a:t>
            </a:r>
            <a:r>
              <a:rPr lang="en-US" b="1" dirty="0" smtClean="0"/>
              <a:t> Malcom </a:t>
            </a:r>
            <a:r>
              <a:rPr lang="en-US" b="1" dirty="0" err="1" smtClean="0"/>
              <a:t>Goggin</a:t>
            </a:r>
            <a:r>
              <a:rPr lang="en-US" b="1" dirty="0" smtClean="0"/>
              <a:t> at all (1990)</a:t>
            </a:r>
          </a:p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smtClean="0"/>
              <a:t>hub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pememrintahan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sisnteisi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smtClean="0"/>
              <a:t>model top down </a:t>
            </a:r>
            <a:r>
              <a:rPr lang="en-US" dirty="0" err="1" smtClean="0"/>
              <a:t>dan</a:t>
            </a:r>
            <a:r>
              <a:rPr lang="en-US" dirty="0" smtClean="0"/>
              <a:t> bottom up.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Regim</a:t>
            </a:r>
            <a:r>
              <a:rPr lang="en-US" b="1" dirty="0" smtClean="0"/>
              <a:t> Theory (Robert </a:t>
            </a:r>
            <a:r>
              <a:rPr lang="en-US" b="1" dirty="0" err="1" smtClean="0"/>
              <a:t>Stolker</a:t>
            </a:r>
            <a:endParaRPr lang="en-US" b="1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regim</a:t>
            </a:r>
            <a:r>
              <a:rPr lang="en-US" dirty="0" smtClean="0"/>
              <a:t> </a:t>
            </a:r>
            <a:r>
              <a:rPr lang="en-US" dirty="0" err="1" smtClean="0"/>
              <a:t>pelaksana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agar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actor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dihilangkan</a:t>
            </a:r>
            <a:r>
              <a:rPr lang="en-US" dirty="0" smtClean="0"/>
              <a:t>/ </a:t>
            </a:r>
            <a:r>
              <a:rPr lang="en-US" dirty="0" err="1" smtClean="0"/>
              <a:t>diminimalisir</a:t>
            </a:r>
            <a:r>
              <a:rPr lang="en-US" dirty="0" smtClean="0"/>
              <a:t>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agar </a:t>
            </a:r>
            <a:r>
              <a:rPr lang="en-US" dirty="0" err="1" smtClean="0"/>
              <a:t>tercipta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para </a:t>
            </a:r>
            <a:r>
              <a:rPr lang="en-US" dirty="0" err="1" smtClean="0"/>
              <a:t>pelaksana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039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kandidat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b="1" dirty="0" err="1" smtClean="0"/>
              <a:t>Kontingensi</a:t>
            </a:r>
            <a:r>
              <a:rPr lang="en-US" b="1" dirty="0" smtClean="0"/>
              <a:t> </a:t>
            </a:r>
            <a:r>
              <a:rPr lang="en-US" b="1" dirty="0" smtClean="0"/>
              <a:t>( </a:t>
            </a:r>
            <a:r>
              <a:rPr lang="en-US" b="1" dirty="0" err="1" smtClean="0"/>
              <a:t>james</a:t>
            </a:r>
            <a:r>
              <a:rPr lang="en-US" b="1" dirty="0" smtClean="0"/>
              <a:t> Lester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factor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,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smtClean="0"/>
              <a:t>factor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4 </a:t>
            </a:r>
            <a:r>
              <a:rPr lang="en-US" dirty="0" err="1" smtClean="0"/>
              <a:t>kateogori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113219"/>
              </p:ext>
            </p:extLst>
          </p:nvPr>
        </p:nvGraphicFramePr>
        <p:xfrm>
          <a:off x="1594118" y="4274235"/>
          <a:ext cx="812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Komitmen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Pemda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err="1" smtClean="0"/>
                        <a:t>Kapasitas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pemda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Tinggi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Rendah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Tinggi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Progressive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Strugler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Rendah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Delayer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Regresive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77495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207</TotalTime>
  <Words>1159</Words>
  <Application>Microsoft Office PowerPoint</Application>
  <PresentationFormat>Widescreen</PresentationFormat>
  <Paragraphs>114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Ion</vt:lpstr>
      <vt:lpstr>Studi Implementasi kebijakan</vt:lpstr>
      <vt:lpstr>Perkembangan studi implementasi</vt:lpstr>
      <vt:lpstr>Penelitian generasi Pertama (1970-1975)</vt:lpstr>
      <vt:lpstr>Penelitian generasi kedua (1975-1980): Building Models</vt:lpstr>
      <vt:lpstr>Penelitian generasi ketiga(1980-?) : more scientifics approach</vt:lpstr>
      <vt:lpstr>Gugatan thd keberlangsungan studi implementasi</vt:lpstr>
      <vt:lpstr>Dampak dari kondisi tersebut, terjadi pengelompokkan posisi peneliti implementasi</vt:lpstr>
      <vt:lpstr>Beberapa Kandidat (generasi ke IV)</vt:lpstr>
      <vt:lpstr>Beberapa kandidat (lanjutan)</vt:lpstr>
      <vt:lpstr>Kandidat (lanjutan)</vt:lpstr>
      <vt:lpstr>Kandidat (lanjutan)</vt:lpstr>
      <vt:lpstr>Faktor Yang mempengaruhi perkembangan studi implementasi</vt:lpstr>
      <vt:lpstr>Yang mempengaruhi studi implementasi (lanjutan)</vt:lpstr>
      <vt:lpstr>Yang mempengaruhi studi implementasi (lanjutan)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Implementasi</dc:title>
  <dc:creator>USER</dc:creator>
  <cp:lastModifiedBy>USER</cp:lastModifiedBy>
  <cp:revision>25</cp:revision>
  <dcterms:created xsi:type="dcterms:W3CDTF">2021-09-19T03:48:00Z</dcterms:created>
  <dcterms:modified xsi:type="dcterms:W3CDTF">2021-09-19T07:19:00Z</dcterms:modified>
</cp:coreProperties>
</file>