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2" d="100"/>
          <a:sy n="22" d="100"/>
        </p:scale>
        <p:origin x="65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AA1A376-EFBF-4906-88F1-ED5E413C4FF8}" type="datetimeFigureOut">
              <a:rPr lang="id-ID" smtClean="0"/>
              <a:pPr/>
              <a:t>15/09/2020</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7292ED46-5B9B-4F66-BA3E-4F56558F3218}"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A1A376-EFBF-4906-88F1-ED5E413C4FF8}" type="datetimeFigureOut">
              <a:rPr lang="id-ID" smtClean="0"/>
              <a:pPr/>
              <a:t>15/09/2020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292ED46-5B9B-4F66-BA3E-4F56558F321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A1A376-EFBF-4906-88F1-ED5E413C4FF8}" type="datetimeFigureOut">
              <a:rPr lang="id-ID" smtClean="0"/>
              <a:pPr/>
              <a:t>15/09/2020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292ED46-5B9B-4F66-BA3E-4F56558F321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A1A376-EFBF-4906-88F1-ED5E413C4FF8}" type="datetimeFigureOut">
              <a:rPr lang="id-ID" smtClean="0"/>
              <a:pPr/>
              <a:t>15/09/2020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292ED46-5B9B-4F66-BA3E-4F56558F321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AA1A376-EFBF-4906-88F1-ED5E413C4FF8}" type="datetimeFigureOut">
              <a:rPr lang="id-ID" smtClean="0"/>
              <a:pPr/>
              <a:t>15/09/2020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292ED46-5B9B-4F66-BA3E-4F56558F3218}"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A1A376-EFBF-4906-88F1-ED5E413C4FF8}" type="datetimeFigureOut">
              <a:rPr lang="id-ID" smtClean="0"/>
              <a:pPr/>
              <a:t>15/09/2020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292ED46-5B9B-4F66-BA3E-4F56558F321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AA1A376-EFBF-4906-88F1-ED5E413C4FF8}" type="datetimeFigureOut">
              <a:rPr lang="id-ID" smtClean="0"/>
              <a:pPr/>
              <a:t>15/09/2020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292ED46-5B9B-4F66-BA3E-4F56558F3218}"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AA1A376-EFBF-4906-88F1-ED5E413C4FF8}" type="datetimeFigureOut">
              <a:rPr lang="id-ID" smtClean="0"/>
              <a:pPr/>
              <a:t>15/09/2020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292ED46-5B9B-4F66-BA3E-4F56558F321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1A376-EFBF-4906-88F1-ED5E413C4FF8}" type="datetimeFigureOut">
              <a:rPr lang="id-ID" smtClean="0"/>
              <a:pPr/>
              <a:t>15/09/2020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292ED46-5B9B-4F66-BA3E-4F56558F321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A1A376-EFBF-4906-88F1-ED5E413C4FF8}" type="datetimeFigureOut">
              <a:rPr lang="id-ID" smtClean="0"/>
              <a:pPr/>
              <a:t>15/09/2020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292ED46-5B9B-4F66-BA3E-4F56558F321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A1A376-EFBF-4906-88F1-ED5E413C4FF8}" type="datetimeFigureOut">
              <a:rPr lang="id-ID" smtClean="0"/>
              <a:pPr/>
              <a:t>15/09/2020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7292ED46-5B9B-4F66-BA3E-4F56558F3218}"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A1A376-EFBF-4906-88F1-ED5E413C4FF8}" type="datetimeFigureOut">
              <a:rPr lang="id-ID" smtClean="0"/>
              <a:pPr/>
              <a:t>15/09/2020</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92ED46-5B9B-4F66-BA3E-4F56558F3218}"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357166"/>
            <a:ext cx="7772400" cy="1470025"/>
          </a:xfrm>
        </p:spPr>
        <p:txBody>
          <a:bodyPr>
            <a:normAutofit fontScale="90000"/>
          </a:bodyPr>
          <a:lstStyle/>
          <a:p>
            <a:r>
              <a:rPr lang="id-ID" dirty="0" smtClean="0"/>
              <a:t>Permohonan Dan Gugatan Perkara Perdata</a:t>
            </a:r>
            <a:endParaRPr lang="id-ID" dirty="0"/>
          </a:p>
        </p:txBody>
      </p:sp>
      <p:sp>
        <p:nvSpPr>
          <p:cNvPr id="3" name="Subtitle 2"/>
          <p:cNvSpPr>
            <a:spLocks noGrp="1"/>
          </p:cNvSpPr>
          <p:nvPr>
            <p:ph type="subTitle" idx="1"/>
          </p:nvPr>
        </p:nvSpPr>
        <p:spPr>
          <a:xfrm>
            <a:off x="1071538" y="2071678"/>
            <a:ext cx="7072362" cy="3567122"/>
          </a:xfrm>
        </p:spPr>
        <p:txBody>
          <a:bodyPr>
            <a:normAutofit/>
          </a:bodyPr>
          <a:lstStyle/>
          <a:p>
            <a:r>
              <a:rPr lang="id-ID" dirty="0" smtClean="0"/>
              <a:t>Permohonan  atau Gugatan Voluntair</a:t>
            </a:r>
          </a:p>
          <a:p>
            <a:r>
              <a:rPr lang="id-ID" dirty="0" smtClean="0"/>
              <a:t>Adalah suatu tuntutan hak perdata atau suatu perkara perdata yang tidak mengandung sengketa </a:t>
            </a:r>
          </a:p>
          <a:p>
            <a:r>
              <a:rPr lang="id-ID" dirty="0" smtClean="0"/>
              <a:t>Atau dengan kata lain permohonan adalah persoalan perdata yang tidak mengandung sengketa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3. </a:t>
            </a:r>
            <a:r>
              <a:rPr lang="id-ID" sz="3200" dirty="0" smtClean="0"/>
              <a:t>Pihak yang satu bertindak sebagai penggugat dan pihak yang lain sebagai tergugat</a:t>
            </a:r>
            <a:r>
              <a:rPr lang="id-ID" dirty="0" smtClean="0"/>
              <a:t>.</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Pihak-Pihak dalam perkara perdata</a:t>
            </a:r>
            <a:endParaRPr lang="id-ID" dirty="0"/>
          </a:p>
        </p:txBody>
      </p:sp>
      <p:sp>
        <p:nvSpPr>
          <p:cNvPr id="3" name="Content Placeholder 2"/>
          <p:cNvSpPr>
            <a:spLocks noGrp="1"/>
          </p:cNvSpPr>
          <p:nvPr>
            <p:ph idx="1"/>
          </p:nvPr>
        </p:nvSpPr>
        <p:spPr/>
        <p:txBody>
          <a:bodyPr>
            <a:normAutofit/>
          </a:bodyPr>
          <a:lstStyle/>
          <a:p>
            <a:r>
              <a:rPr lang="id-ID" dirty="0" smtClean="0"/>
              <a:t>Penggugat :  seseorang  atau beberapa orang atau sekelompok orang , baik yang terikat dalam badan hukum  maupun bukan badan hukum , yang merasa atau dirasa  haknya dirugikan.</a:t>
            </a:r>
          </a:p>
          <a:p>
            <a:r>
              <a:rPr lang="id-ID" dirty="0" smtClean="0"/>
              <a:t>Tergugat :  pihak yang ditarik  kemuka pengadilan karena  dianggap  melanggar hak  orang lain atau mengakibatkan  rugi orang lain.</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id-ID" dirty="0" smtClean="0"/>
              <a:t>Pihak materiil : adalah  pihak –pihak yang  mempunyai kepentingan langsung </a:t>
            </a:r>
          </a:p>
          <a:p>
            <a:r>
              <a:rPr lang="id-ID" dirty="0" smtClean="0"/>
              <a:t>Pihak formil : adalah pihak –pihak yang beracara  dipengadilan. </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Syarat – Syarat gugatan </a:t>
            </a:r>
            <a:endParaRPr lang="id-ID" dirty="0"/>
          </a:p>
        </p:txBody>
      </p:sp>
      <p:sp>
        <p:nvSpPr>
          <p:cNvPr id="3" name="Content Placeholder 2"/>
          <p:cNvSpPr>
            <a:spLocks noGrp="1"/>
          </p:cNvSpPr>
          <p:nvPr>
            <p:ph idx="1"/>
          </p:nvPr>
        </p:nvSpPr>
        <p:spPr/>
        <p:txBody>
          <a:bodyPr>
            <a:normAutofit/>
          </a:bodyPr>
          <a:lstStyle/>
          <a:p>
            <a:r>
              <a:rPr lang="id-ID" dirty="0" smtClean="0"/>
              <a:t>Syarat Formal :</a:t>
            </a:r>
          </a:p>
          <a:p>
            <a:r>
              <a:rPr lang="id-ID" dirty="0" smtClean="0"/>
              <a:t>1. diajukan secara tertulis  dalam bentuk surat gugatan</a:t>
            </a:r>
          </a:p>
          <a:p>
            <a:r>
              <a:rPr lang="id-ID" dirty="0" smtClean="0"/>
              <a:t>Ditujukan kepada ketua PN yang berwenang (kompetensi relatif )</a:t>
            </a:r>
          </a:p>
          <a:p>
            <a:r>
              <a:rPr lang="id-ID" dirty="0" smtClean="0"/>
              <a:t>Membuat identifikasi tentang penggugat maupun tergugat.</a:t>
            </a:r>
          </a:p>
          <a:p>
            <a:r>
              <a:rPr lang="id-ID" dirty="0" smtClean="0"/>
              <a:t>Memuat  dasar atau alasan tuntutan yang kuat  dan memenuhi persyaratan.</a:t>
            </a:r>
          </a:p>
          <a:p>
            <a:pPr>
              <a:buNone/>
            </a:pP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id-ID" dirty="0" smtClean="0"/>
              <a:t>Bermaterai</a:t>
            </a:r>
          </a:p>
          <a:p>
            <a:r>
              <a:rPr lang="id-ID" dirty="0" smtClean="0"/>
              <a:t>Ditandatangani oleh penggugat atau kuasanya</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Syarat materiil gugatan </a:t>
            </a:r>
            <a:endParaRPr lang="id-ID" dirty="0"/>
          </a:p>
        </p:txBody>
      </p:sp>
      <p:sp>
        <p:nvSpPr>
          <p:cNvPr id="3" name="Content Placeholder 2"/>
          <p:cNvSpPr>
            <a:spLocks noGrp="1"/>
          </p:cNvSpPr>
          <p:nvPr>
            <p:ph idx="1"/>
          </p:nvPr>
        </p:nvSpPr>
        <p:spPr/>
        <p:txBody>
          <a:bodyPr>
            <a:normAutofit lnSpcReduction="10000"/>
          </a:bodyPr>
          <a:lstStyle/>
          <a:p>
            <a:r>
              <a:rPr lang="id-ID" dirty="0" smtClean="0"/>
              <a:t>1. </a:t>
            </a:r>
            <a:r>
              <a:rPr lang="id-ID" sz="4000" dirty="0" smtClean="0"/>
              <a:t>Uraian gugatan  bedasarkan alasan –alasan dan fakta –fakata yang sebenarnya</a:t>
            </a:r>
          </a:p>
          <a:p>
            <a:r>
              <a:rPr lang="id-ID" sz="4000" dirty="0" smtClean="0"/>
              <a:t>Mengambarkan uraian  yang benar mengenai fakta  kejadian materiil yang sebenarnya sejak awal sampai kesimpulan</a:t>
            </a:r>
            <a:endParaRPr lang="id-ID"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r>
              <a:rPr lang="id-ID" dirty="0" smtClean="0"/>
              <a:t>Anatomi  Suatu Gugatan</a:t>
            </a:r>
            <a:endParaRPr lang="id-ID"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15373386"/>
              </p:ext>
            </p:extLst>
          </p:nvPr>
        </p:nvGraphicFramePr>
        <p:xfrm>
          <a:off x="428596" y="1340768"/>
          <a:ext cx="8229600" cy="5419702"/>
        </p:xfrm>
        <a:graphic>
          <a:graphicData uri="http://schemas.openxmlformats.org/drawingml/2006/table">
            <a:tbl>
              <a:tblPr firstRow="1" bandRow="1">
                <a:tableStyleId>{5C22544A-7EE6-4342-B048-85BDC9FD1C3A}</a:tableStyleId>
              </a:tblPr>
              <a:tblGrid>
                <a:gridCol w="2971792">
                  <a:extLst>
                    <a:ext uri="{9D8B030D-6E8A-4147-A177-3AD203B41FA5}">
                      <a16:colId xmlns:a16="http://schemas.microsoft.com/office/drawing/2014/main" val="20000"/>
                    </a:ext>
                  </a:extLst>
                </a:gridCol>
                <a:gridCol w="5257808">
                  <a:extLst>
                    <a:ext uri="{9D8B030D-6E8A-4147-A177-3AD203B41FA5}">
                      <a16:colId xmlns:a16="http://schemas.microsoft.com/office/drawing/2014/main" val="20001"/>
                    </a:ext>
                  </a:extLst>
                </a:gridCol>
              </a:tblGrid>
              <a:tr h="2915824">
                <a:tc>
                  <a:txBody>
                    <a:bodyPr/>
                    <a:lstStyle/>
                    <a:p>
                      <a:endParaRPr lang="id-ID" sz="2800" dirty="0" smtClean="0"/>
                    </a:p>
                    <a:p>
                      <a:endParaRPr lang="id-ID" sz="2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d-ID" sz="2800" dirty="0" smtClean="0"/>
                        <a:t>Kepala Gugatan</a:t>
                      </a:r>
                    </a:p>
                    <a:p>
                      <a:endParaRPr lang="id-ID" sz="2800" dirty="0"/>
                    </a:p>
                  </a:txBody>
                  <a:tcPr/>
                </a:tc>
                <a:tc>
                  <a:txBody>
                    <a:bodyPr/>
                    <a:lstStyle/>
                    <a:p>
                      <a:pPr marL="342900" indent="-342900">
                        <a:buAutoNum type="arabicPeriod"/>
                      </a:pPr>
                      <a:r>
                        <a:rPr lang="id-ID" sz="2800" dirty="0" smtClean="0"/>
                        <a:t>Tempat</a:t>
                      </a:r>
                      <a:r>
                        <a:rPr lang="id-ID" sz="2800" baseline="0" dirty="0" smtClean="0"/>
                        <a:t>  dan tanggal Gugatan</a:t>
                      </a:r>
                    </a:p>
                    <a:p>
                      <a:pPr marL="342900" indent="-342900">
                        <a:buAutoNum type="arabicPeriod"/>
                      </a:pPr>
                      <a:r>
                        <a:rPr lang="id-ID" sz="2800" baseline="0" dirty="0" smtClean="0"/>
                        <a:t> Nama Pengadilam</a:t>
                      </a:r>
                    </a:p>
                    <a:p>
                      <a:pPr marL="342900" indent="-342900">
                        <a:buAutoNum type="arabicPeriod"/>
                      </a:pPr>
                      <a:r>
                        <a:rPr lang="id-ID" sz="2800" baseline="0" dirty="0" smtClean="0"/>
                        <a:t>. Judul gugatan</a:t>
                      </a:r>
                    </a:p>
                    <a:p>
                      <a:pPr marL="342900" indent="-342900">
                        <a:buAutoNum type="arabicPeriod"/>
                      </a:pPr>
                      <a:r>
                        <a:rPr lang="id-ID" sz="2800" baseline="0" dirty="0" smtClean="0"/>
                        <a:t>Identitas para pihak  ( Pihak materiil an pihak formil </a:t>
                      </a:r>
                      <a:endParaRPr lang="id-ID" sz="2800" dirty="0"/>
                    </a:p>
                  </a:txBody>
                  <a:tcPr/>
                </a:tc>
                <a:extLst>
                  <a:ext uri="{0D108BD9-81ED-4DB2-BD59-A6C34878D82A}">
                    <a16:rowId xmlns:a16="http://schemas.microsoft.com/office/drawing/2014/main" val="10000"/>
                  </a:ext>
                </a:extLst>
              </a:tr>
              <a:tr h="969622">
                <a:tc>
                  <a:txBody>
                    <a:bodyPr/>
                    <a:lstStyle/>
                    <a:p>
                      <a:r>
                        <a:rPr lang="id-ID" sz="2800" dirty="0" smtClean="0"/>
                        <a:t>Isi Gugatan</a:t>
                      </a:r>
                      <a:endParaRPr lang="id-ID" sz="2800" dirty="0"/>
                    </a:p>
                  </a:txBody>
                  <a:tcPr/>
                </a:tc>
                <a:tc>
                  <a:txBody>
                    <a:bodyPr/>
                    <a:lstStyle/>
                    <a:p>
                      <a:r>
                        <a:rPr lang="id-ID" sz="2800" dirty="0" smtClean="0"/>
                        <a:t>5. Fundamentum petendi</a:t>
                      </a:r>
                    </a:p>
                    <a:p>
                      <a:r>
                        <a:rPr lang="id-ID" sz="2800" dirty="0" smtClean="0"/>
                        <a:t>6.Petitum</a:t>
                      </a:r>
                      <a:endParaRPr lang="id-ID" sz="2800" dirty="0"/>
                    </a:p>
                  </a:txBody>
                  <a:tcPr/>
                </a:tc>
                <a:extLst>
                  <a:ext uri="{0D108BD9-81ED-4DB2-BD59-A6C34878D82A}">
                    <a16:rowId xmlns:a16="http://schemas.microsoft.com/office/drawing/2014/main" val="10001"/>
                  </a:ext>
                </a:extLst>
              </a:tr>
              <a:tr h="1299129">
                <a:tc>
                  <a:txBody>
                    <a:bodyPr/>
                    <a:lstStyle/>
                    <a:p>
                      <a:r>
                        <a:rPr lang="id-ID" sz="2800" dirty="0" smtClean="0"/>
                        <a:t>Penutup gugatan</a:t>
                      </a:r>
                      <a:endParaRPr lang="id-ID" sz="2800" dirty="0"/>
                    </a:p>
                  </a:txBody>
                  <a:tcPr/>
                </a:tc>
                <a:tc>
                  <a:txBody>
                    <a:bodyPr/>
                    <a:lstStyle/>
                    <a:p>
                      <a:r>
                        <a:rPr lang="id-ID" sz="2800" dirty="0" smtClean="0"/>
                        <a:t>Tanda tangan Penggugat /Kuasa Hukum</a:t>
                      </a:r>
                    </a:p>
                    <a:p>
                      <a:r>
                        <a:rPr lang="id-ID" sz="2800" dirty="0" smtClean="0"/>
                        <a:t>Pencantuman</a:t>
                      </a:r>
                      <a:r>
                        <a:rPr lang="id-ID" sz="2800" baseline="0" dirty="0" smtClean="0"/>
                        <a:t> materai</a:t>
                      </a:r>
                      <a:endParaRPr lang="id-ID" sz="2800" dirty="0"/>
                    </a:p>
                  </a:txBody>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Fundamentum petendi /posite :  dasar gugatan atau dasar tuntutan yang memuat tentang adanya hubungan hukum diantara para pihak-pihak yang berperkara dan sebagai landasan pemeriksaan dan penyelesaian  perkara. Posita adalah  suatau uraian yang jelas  mengenai hal-hal yang  menjadi  dasar atau alasan hukum  dari pengajuan gugatan atau latar belakang (dasar fakta ) diajukannya gugatan.</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Fundamentum petendi  memuat</a:t>
            </a:r>
            <a:br>
              <a:rPr lang="id-ID" dirty="0" smtClean="0"/>
            </a:br>
            <a:endParaRPr lang="id-ID" dirty="0"/>
          </a:p>
        </p:txBody>
      </p:sp>
      <p:sp>
        <p:nvSpPr>
          <p:cNvPr id="3" name="Content Placeholder 2"/>
          <p:cNvSpPr>
            <a:spLocks noGrp="1"/>
          </p:cNvSpPr>
          <p:nvPr>
            <p:ph idx="1"/>
          </p:nvPr>
        </p:nvSpPr>
        <p:spPr/>
        <p:txBody>
          <a:bodyPr>
            <a:normAutofit/>
          </a:bodyPr>
          <a:lstStyle/>
          <a:p>
            <a:r>
              <a:rPr lang="id-ID" dirty="0" smtClean="0"/>
              <a:t>1. Dasar fakta ;  uraian tentang kejadian –kejadian materiil peristiwa hukum sebagai penjelasan duduk perkaranya.</a:t>
            </a:r>
          </a:p>
          <a:p>
            <a:r>
              <a:rPr lang="id-ID" dirty="0" smtClean="0"/>
              <a:t>2. dasar hukum : uraian tentang adanya  hak atau hubungan  hukum yang menjadi landasan yuridis gugatan ( alasan-alasan   berdasarkan hukum ). Hubungan hukum :  hubungan hukum antara penggugat  dengan materi atau objek  yang disengketakan  dan hubungan  antara penggugat  dengan tergugat  mengenai materi  atau objek perkara. </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Petitum</a:t>
            </a:r>
            <a:endParaRPr lang="id-ID" dirty="0"/>
          </a:p>
        </p:txBody>
      </p:sp>
      <p:sp>
        <p:nvSpPr>
          <p:cNvPr id="3" name="Content Placeholder 2"/>
          <p:cNvSpPr>
            <a:spLocks noGrp="1"/>
          </p:cNvSpPr>
          <p:nvPr>
            <p:ph idx="1"/>
          </p:nvPr>
        </p:nvSpPr>
        <p:spPr/>
        <p:txBody>
          <a:bodyPr>
            <a:normAutofit/>
          </a:bodyPr>
          <a:lstStyle/>
          <a:p>
            <a:r>
              <a:rPr lang="id-ID" sz="3200" dirty="0" smtClean="0"/>
              <a:t>Petitum :  uraian tentang hal-hal  yang diinginkan atau dimohonkan atau yang dituntut supaya diputuskan oleh hakim.</a:t>
            </a:r>
          </a:p>
          <a:p>
            <a:r>
              <a:rPr lang="id-ID" sz="3200" dirty="0" smtClean="0"/>
              <a:t>Petitum ada dua :</a:t>
            </a:r>
          </a:p>
          <a:p>
            <a:r>
              <a:rPr lang="id-ID" sz="3200" dirty="0" smtClean="0"/>
              <a:t>1. tuntutan primair :  tuntutan pokok . </a:t>
            </a:r>
          </a:p>
          <a:p>
            <a:r>
              <a:rPr lang="id-ID" sz="3200" dirty="0" smtClean="0"/>
              <a:t>2. Tuntutan subsidair :  tuntutan pengganti apabila tuntutan pokok  ditolak oleh  hakim</a:t>
            </a:r>
            <a:endParaRPr lang="id-ID"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Ciri-Ciri Permohonan</a:t>
            </a:r>
            <a:endParaRPr lang="id-ID" dirty="0"/>
          </a:p>
        </p:txBody>
      </p:sp>
      <p:sp>
        <p:nvSpPr>
          <p:cNvPr id="3" name="Content Placeholder 2"/>
          <p:cNvSpPr>
            <a:spLocks noGrp="1"/>
          </p:cNvSpPr>
          <p:nvPr>
            <p:ph idx="1"/>
          </p:nvPr>
        </p:nvSpPr>
        <p:spPr/>
        <p:txBody>
          <a:bodyPr>
            <a:normAutofit/>
          </a:bodyPr>
          <a:lstStyle/>
          <a:p>
            <a:r>
              <a:rPr lang="id-ID" dirty="0" smtClean="0"/>
              <a:t>A. Permasalahn atau tuntutan hak perdata tidak ada sengketa</a:t>
            </a:r>
          </a:p>
          <a:p>
            <a:r>
              <a:rPr lang="id-ID" dirty="0" smtClean="0"/>
              <a:t>B. Tindakan yang dilakukan adalah sepihak , tidak ada pihak lain yang ditarik sebagai lawan.</a:t>
            </a:r>
          </a:p>
          <a:p>
            <a:r>
              <a:rPr lang="id-ID" dirty="0" smtClean="0"/>
              <a:t>Sifat kepentingan dalam permohonan adalah kepentingan sepihak. Kepentingan si pemohon, yaitu suatu permasalahan perdata  yang memerlukan kepastian hukum  misalnya penetapan ahli waris, permintaan izin dari pengadilan untuk melaksanakan tindakan tertentu </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Petitum</a:t>
            </a:r>
            <a:endParaRPr lang="id-ID" dirty="0"/>
          </a:p>
        </p:txBody>
      </p:sp>
      <p:sp>
        <p:nvSpPr>
          <p:cNvPr id="3" name="Content Placeholder 2"/>
          <p:cNvSpPr>
            <a:spLocks noGrp="1"/>
          </p:cNvSpPr>
          <p:nvPr>
            <p:ph idx="1"/>
          </p:nvPr>
        </p:nvSpPr>
        <p:spPr/>
        <p:txBody>
          <a:bodyPr>
            <a:normAutofit/>
          </a:bodyPr>
          <a:lstStyle/>
          <a:p>
            <a:r>
              <a:rPr lang="id-ID" dirty="0" smtClean="0"/>
              <a:t>Petitum Declaratoir ;  petitum yang  isinya bersifat menerangkan  atai meyatakan keabsahan</a:t>
            </a:r>
          </a:p>
          <a:p>
            <a:r>
              <a:rPr lang="id-ID" dirty="0" smtClean="0"/>
              <a:t>Petitum konstitutif :  isinya bersifat  untuk menciptakan atau meniadakan  suatu keadaan hukum .</a:t>
            </a:r>
          </a:p>
          <a:p>
            <a:r>
              <a:rPr lang="id-ID" dirty="0" smtClean="0"/>
              <a:t>Petitum  comdemnatoir : petitum yang isinya bersifat  hukuman yang dapat  dipaksakan dengan cara eksekusi .</a:t>
            </a:r>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a:bodyPr>
          <a:lstStyle/>
          <a:p>
            <a:r>
              <a:rPr lang="id-ID" sz="3200" dirty="0" smtClean="0"/>
              <a:t>Petitum provisional ;  petitum yang isinya  bersifat permintaan kepada hakim  agar diadakn tindakan pendahuluan  selama proses  pemeriksaan perkara berlangsung.</a:t>
            </a:r>
          </a:p>
          <a:p>
            <a:r>
              <a:rPr lang="id-ID" sz="3200" dirty="0" smtClean="0"/>
              <a:t>Petitum  alternatif ;  petitum yang isinya  bersifat pilihan  dengan memberi kesempatan kepada hakim  untuk melakukan pilihan  sesuai dengan ketentuan  hukum yang berlaku.</a:t>
            </a:r>
            <a:endParaRPr lang="id-ID"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5072098"/>
          </a:xfrm>
        </p:spPr>
        <p:txBody>
          <a:bodyPr/>
          <a:lstStyle/>
          <a:p>
            <a:r>
              <a:rPr lang="id-ID" sz="4400" dirty="0" smtClean="0"/>
              <a:t>Dalam</a:t>
            </a:r>
            <a:r>
              <a:rPr lang="id-ID" dirty="0" smtClean="0"/>
              <a:t> permohonan  pihak yang ada dalam perkara hanyalah pemohon sendiri. Permohonan yang diajukan oleh pemohon kepada pengadilan ditujukan untuk menyelesaikan  kepentingan pemohon tanpa menarik pihak lain sebagai lawan. Jadi tujuan  permohonan  aalah menyelesaikan kepentingan pemohon sesuai dengan undang-undang. </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Gugatan Perkara Perdata</a:t>
            </a:r>
            <a:endParaRPr lang="id-ID" dirty="0"/>
          </a:p>
        </p:txBody>
      </p:sp>
      <p:sp>
        <p:nvSpPr>
          <p:cNvPr id="3" name="Content Placeholder 2"/>
          <p:cNvSpPr>
            <a:spLocks noGrp="1"/>
          </p:cNvSpPr>
          <p:nvPr>
            <p:ph idx="1"/>
          </p:nvPr>
        </p:nvSpPr>
        <p:spPr/>
        <p:txBody>
          <a:bodyPr/>
          <a:lstStyle/>
          <a:p>
            <a:pPr>
              <a:buNone/>
            </a:pPr>
            <a:r>
              <a:rPr lang="id-ID" sz="3200" dirty="0" smtClean="0"/>
              <a:t>Setiap tindakan dapat menjadi kasus perdata apabila tindakan tersebut menimbulkan kerugian pada pihak lain dan bersifat hubungan perdata. Tindakan yang bersifat perdata yang dapat merugikan  pihak lain  berupa tindakan  melanggar hukum orang,  melanggar hukum benda, melanggar hukum perikatan</a:t>
            </a:r>
            <a:r>
              <a:rPr lang="id-ID" dirty="0" smtClean="0"/>
              <a:t>. </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Tindakan melawan hukum orang : maslah warisan, istri menggugat suami,</a:t>
            </a:r>
          </a:p>
          <a:p>
            <a:r>
              <a:rPr lang="id-ID" dirty="0" smtClean="0"/>
              <a:t>Tindakan melanggar hukum benda :  menjual tanah milik org lain</a:t>
            </a:r>
          </a:p>
          <a:p>
            <a:r>
              <a:rPr lang="id-ID" dirty="0"/>
              <a:t> </a:t>
            </a:r>
            <a:r>
              <a:rPr lang="id-ID" dirty="0" smtClean="0"/>
              <a:t>penyitaan bank karena wanprestasi hutang-piutang</a:t>
            </a:r>
          </a:p>
          <a:p>
            <a:r>
              <a:rPr lang="id-ID" dirty="0" smtClean="0"/>
              <a:t>Tindakan  melangggar hukum perikatan :  dapat berupa tindakan melanggar hukum dan tindakan melanggar kontrak atau wanprestasi.</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357298"/>
            <a:ext cx="8229600" cy="5072098"/>
          </a:xfrm>
        </p:spPr>
        <p:txBody>
          <a:bodyPr>
            <a:normAutofit/>
          </a:bodyPr>
          <a:lstStyle/>
          <a:p>
            <a:r>
              <a:rPr lang="id-ID" dirty="0" smtClean="0"/>
              <a:t>Gugatan pada dasarnya  berisi tuntutan yang diajukan  oleh seseorang, beberapa orang,  atau sekelompok orang .  Gugatan tersebut ditujukan kepada pihak lain ( tergugat)  melalui PN berhubung adanya perselisihan , konflik, atau permasalah hukum. Pihak lain  tersebut  dapat berupa seseorang, beberapa orang  atau sekelompok orang yang terikat  dalam suatu badan hukum  maupun bukan badan hukum. </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normAutofit/>
          </a:bodyPr>
          <a:lstStyle/>
          <a:p>
            <a:r>
              <a:rPr lang="id-ID" sz="3200" dirty="0" smtClean="0"/>
              <a:t>Adanya perselisihan  adalah merupakan syarat materiil untuk dapat menggugat kepengadilan dan syarat adanya  perselisihan/konflik  itu bersifat mutlak.</a:t>
            </a:r>
          </a:p>
          <a:p>
            <a:r>
              <a:rPr lang="id-ID" sz="3200" dirty="0" smtClean="0"/>
              <a:t>Gugatan tersebut harus sejelas mungkin, tidak boleh kabur atau samar samar, baik subjek hukumnya. Objek sengketanya maupun tentang apa yang dituntut oleh penggugat. </a:t>
            </a:r>
            <a:endParaRPr lang="id-ID"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Gugatan perdata : suatu gugatan atau tuntutan  hak yang diajukan oleh seseorang atau beberapa  orang atau sekelompok orang, baik yang  terikat  dalam suatu badan hukum atau bukan badan hukum, yang ditujukan  kepada pihak lain melalui pengadilan  untuk memeriksa dan menyelesaikannya, menmgandung sengketa. Secara singkat  gugatan perdata  adalah gugatan /tuntutan  hak yang diajukan pihak penggugat kepada pihak tergugat  melalui pengadilan.</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Ciri khas gugatan perdata;</a:t>
            </a:r>
          </a:p>
          <a:p>
            <a:pPr marL="514350" indent="-514350">
              <a:buAutoNum type="arabicPeriod"/>
            </a:pPr>
            <a:r>
              <a:rPr lang="id-ID" dirty="0" smtClean="0"/>
              <a:t>Perkara yang diajukan ke pengadilan mengandung sengketa atau perselisihan</a:t>
            </a:r>
          </a:p>
          <a:p>
            <a:pPr marL="514350" indent="-514350">
              <a:buAutoNum type="arabicPeriod"/>
            </a:pPr>
            <a:r>
              <a:rPr lang="id-ID" dirty="0" smtClean="0"/>
              <a:t>Sengketa atau perselisihan yang terjadi  diantara pihak yang sekurang-kurangnya dua pihak.pihak yang mengajukan  penyelesaian sengketa atau gugatan disebut penggugat atau pihak penggugat, dan pihak yang ditarik sebagai lawan disebut tergugat</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199</TotalTime>
  <Words>903</Words>
  <Application>Microsoft Office PowerPoint</Application>
  <PresentationFormat>On-screen Show (4:3)</PresentationFormat>
  <Paragraphs>68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Constantia</vt:lpstr>
      <vt:lpstr>Wingdings 2</vt:lpstr>
      <vt:lpstr>Flow</vt:lpstr>
      <vt:lpstr>Permohonan Dan Gugatan Perkara Perdata</vt:lpstr>
      <vt:lpstr>Ciri-Ciri Permohonan</vt:lpstr>
      <vt:lpstr>PowerPoint Presentation</vt:lpstr>
      <vt:lpstr>Gugatan Perkara Perdata</vt:lpstr>
      <vt:lpstr>PowerPoint Presentation</vt:lpstr>
      <vt:lpstr>PowerPoint Presentation</vt:lpstr>
      <vt:lpstr>PowerPoint Presentation</vt:lpstr>
      <vt:lpstr>PowerPoint Presentation</vt:lpstr>
      <vt:lpstr>PowerPoint Presentation</vt:lpstr>
      <vt:lpstr>PowerPoint Presentation</vt:lpstr>
      <vt:lpstr>Pihak-Pihak dalam perkara perdata</vt:lpstr>
      <vt:lpstr>PowerPoint Presentation</vt:lpstr>
      <vt:lpstr>Syarat – Syarat gugatan </vt:lpstr>
      <vt:lpstr>PowerPoint Presentation</vt:lpstr>
      <vt:lpstr>Syarat materiil gugatan </vt:lpstr>
      <vt:lpstr>Anatomi  Suatu Gugatan</vt:lpstr>
      <vt:lpstr>PowerPoint Presentation</vt:lpstr>
      <vt:lpstr>Fundamentum petendi  memuat </vt:lpstr>
      <vt:lpstr>Petitum</vt:lpstr>
      <vt:lpstr>Petitum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Permohonan Dan Gugatan Perkara Perdata</dc:title>
  <dc:creator>se7en</dc:creator>
  <cp:lastModifiedBy>Lilik</cp:lastModifiedBy>
  <cp:revision>18</cp:revision>
  <dcterms:created xsi:type="dcterms:W3CDTF">2017-09-27T12:22:34Z</dcterms:created>
  <dcterms:modified xsi:type="dcterms:W3CDTF">2020-09-15T01:53:47Z</dcterms:modified>
</cp:coreProperties>
</file>