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59" r:id="rId6"/>
    <p:sldId id="262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8251-D001-4E55-B125-A6650E1B3E1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3E90E-6895-435D-A095-91FA4994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0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E90E-6895-435D-A095-91FA4994D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63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3C0E-63A7-462F-AF6F-6DB82A129B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9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3C0E-63A7-462F-AF6F-6DB82A129B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0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3C0E-63A7-462F-AF6F-6DB82A129B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2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E90E-6895-435D-A095-91FA4994D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3C0E-63A7-462F-AF6F-6DB82A129B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4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E90E-6895-435D-A095-91FA4994D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9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E90E-6895-435D-A095-91FA4994D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0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E90E-6895-435D-A095-91FA4994D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3C0E-63A7-462F-AF6F-6DB82A129B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3C0E-63A7-462F-AF6F-6DB82A129B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08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3C0E-63A7-462F-AF6F-6DB82A129B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8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7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BF76-F00E-44CE-9689-9DC5E0BDA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22BAE-83EC-4D3E-8CCB-949801637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4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9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4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1096-D205-463A-9D03-71A3A21D4EE4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5D79-A327-40AE-B9BA-0BE015DA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Perpindahan Kalor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id-ID" dirty="0" smtClean="0"/>
              <a:t>Konsep </a:t>
            </a:r>
            <a:r>
              <a:rPr lang="id-ID" dirty="0"/>
              <a:t>panas dan suhu.</a:t>
            </a:r>
            <a:endParaRPr lang="en-US" dirty="0"/>
          </a:p>
          <a:p>
            <a:pPr marL="514350" lvl="0" indent="-514350" algn="l">
              <a:buFont typeface="+mj-lt"/>
              <a:buAutoNum type="arabicPeriod"/>
            </a:pPr>
            <a:r>
              <a:rPr lang="id-ID" dirty="0"/>
              <a:t>Termometer dan skala suhu.</a:t>
            </a:r>
            <a:endParaRPr lang="en-US" dirty="0"/>
          </a:p>
          <a:p>
            <a:pPr marL="514350" lvl="0" indent="-514350" algn="l">
              <a:buFont typeface="+mj-lt"/>
              <a:buAutoNum type="arabicPeriod"/>
            </a:pPr>
            <a:r>
              <a:rPr lang="id-ID" dirty="0"/>
              <a:t>Panas sensibel, panas laten dan azas black.</a:t>
            </a:r>
            <a:endParaRPr lang="en-US" dirty="0"/>
          </a:p>
          <a:p>
            <a:pPr marL="514350" lvl="0" indent="-514350" algn="l">
              <a:buFont typeface="+mj-lt"/>
              <a:buAutoNum type="arabicPeriod"/>
            </a:pPr>
            <a:r>
              <a:rPr lang="id-ID" dirty="0"/>
              <a:t>Pemuaian.</a:t>
            </a:r>
            <a:endParaRPr lang="en-US" dirty="0"/>
          </a:p>
          <a:p>
            <a:pPr marL="514350" indent="-514350" algn="l">
              <a:buFont typeface="+mj-lt"/>
              <a:buAutoNum type="arabicPeriod"/>
            </a:pPr>
            <a:r>
              <a:rPr lang="id-ID" dirty="0"/>
              <a:t>Konsep perpindahan panas konveksi, konduksi dan radiasi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5184775" cy="6192837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3366CC"/>
                </a:solidFill>
                <a:sym typeface="Wingdings" pitchFamily="2" charset="2"/>
              </a:rPr>
              <a:t>Jacques Charles</a:t>
            </a:r>
            <a:r>
              <a:rPr lang="en-US" sz="2400" smtClean="0">
                <a:sym typeface="Wingdings" pitchFamily="2" charset="2"/>
              </a:rPr>
              <a:t> (1746-1823) </a:t>
            </a:r>
            <a:r>
              <a:rPr lang="en-US" sz="2400" smtClean="0">
                <a:solidFill>
                  <a:srgbClr val="3366CC"/>
                </a:solidFill>
                <a:sym typeface="Wingdings" pitchFamily="2" charset="2"/>
              </a:rPr>
              <a:t>Gay Lussac</a:t>
            </a:r>
            <a:r>
              <a:rPr lang="en-US" sz="2400" smtClean="0">
                <a:sym typeface="Wingdings" pitchFamily="2" charset="2"/>
              </a:rPr>
              <a:t> (1778-1850)</a:t>
            </a:r>
          </a:p>
          <a:p>
            <a:pPr lvl="1" eaLnBrk="1" hangingPunct="1"/>
            <a:r>
              <a:rPr lang="en-US" sz="2400" smtClean="0">
                <a:sym typeface="Wingdings" pitchFamily="2" charset="2"/>
              </a:rPr>
              <a:t>Pada kerapatan rendah, untuk gas</a:t>
            </a:r>
          </a:p>
          <a:p>
            <a:pPr lvl="2" eaLnBrk="1" hangingPunct="1"/>
            <a:r>
              <a:rPr lang="en-US" sz="2000" smtClean="0">
                <a:sym typeface="Wingdings" pitchFamily="2" charset="2"/>
              </a:rPr>
              <a:t>Temperatur absolut sebanding dengan tekanan pada volume konstan</a:t>
            </a:r>
          </a:p>
          <a:p>
            <a:pPr lvl="2" eaLnBrk="1" hangingPunct="1"/>
            <a:r>
              <a:rPr lang="en-US" sz="2000" smtClean="0">
                <a:sym typeface="Wingdings" pitchFamily="2" charset="2"/>
              </a:rPr>
              <a:t>Temperatur absolut sebanding dengan volume pada tekanan konstan</a:t>
            </a:r>
          </a:p>
          <a:p>
            <a:pPr lvl="4" eaLnBrk="1" hangingPunct="1">
              <a:buFontTx/>
              <a:buNone/>
            </a:pPr>
            <a:r>
              <a:rPr lang="en-US" sz="1800" smtClean="0">
                <a:sym typeface="Wingdings" pitchFamily="2" charset="2"/>
              </a:rPr>
              <a:t>	</a:t>
            </a:r>
            <a:r>
              <a:rPr lang="en-US" b="1" smtClean="0">
                <a:solidFill>
                  <a:srgbClr val="FF9900"/>
                </a:solidFill>
                <a:sym typeface="Wingdings" pitchFamily="2" charset="2"/>
              </a:rPr>
              <a:t>PV = CT</a:t>
            </a:r>
          </a:p>
          <a:p>
            <a:pPr lvl="1" eaLnBrk="1" hangingPunct="1"/>
            <a:r>
              <a:rPr lang="en-US" sz="2400" smtClean="0">
                <a:sym typeface="Wingdings" pitchFamily="2" charset="2"/>
              </a:rPr>
              <a:t>C sebanding dengan jumlah gas sehingga </a:t>
            </a:r>
          </a:p>
          <a:p>
            <a:pPr lvl="2" algn="ctr" eaLnBrk="1" hangingPunct="1">
              <a:buFontTx/>
              <a:buNone/>
            </a:pPr>
            <a:r>
              <a:rPr lang="en-US" sz="2000" b="1" smtClean="0">
                <a:solidFill>
                  <a:srgbClr val="FF9900"/>
                </a:solidFill>
                <a:sym typeface="Wingdings" pitchFamily="2" charset="2"/>
              </a:rPr>
              <a:t>PV = NkT</a:t>
            </a:r>
          </a:p>
          <a:p>
            <a:pPr lvl="2" eaLnBrk="1" hangingPunct="1"/>
            <a:r>
              <a:rPr lang="en-US" sz="2000" smtClean="0">
                <a:sym typeface="Wingdings" pitchFamily="2" charset="2"/>
              </a:rPr>
              <a:t>N = jumlah molekul gas</a:t>
            </a:r>
          </a:p>
          <a:p>
            <a:pPr lvl="2" eaLnBrk="1" hangingPunct="1"/>
            <a:r>
              <a:rPr lang="en-US" sz="2000" smtClean="0">
                <a:sym typeface="Wingdings" pitchFamily="2" charset="2"/>
              </a:rPr>
              <a:t>k  = konstanta Boltzman 1,381 x 10</a:t>
            </a:r>
            <a:r>
              <a:rPr lang="en-US" sz="2000" baseline="30000" smtClean="0">
                <a:sym typeface="Wingdings" pitchFamily="2" charset="2"/>
              </a:rPr>
              <a:t>-23</a:t>
            </a:r>
            <a:r>
              <a:rPr lang="en-US" sz="2000" smtClean="0">
                <a:sym typeface="Wingdings" pitchFamily="2" charset="2"/>
              </a:rPr>
              <a:t> J/K</a:t>
            </a:r>
          </a:p>
        </p:txBody>
      </p:sp>
      <p:pic>
        <p:nvPicPr>
          <p:cNvPr id="7172" name="Picture 4" descr="FG05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6613"/>
            <a:ext cx="35988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FG05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33559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28775"/>
            <a:ext cx="4895850" cy="482441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 smtClean="0">
                <a:sym typeface="Wingdings" pitchFamily="2" charset="2"/>
              </a:rPr>
              <a:t>	Terkadang lebih mudah menyatakan jumlah gas dalam mol daripada dalam molekul sehingga</a:t>
            </a:r>
          </a:p>
          <a:p>
            <a:pPr lvl="1" algn="ctr" eaLnBrk="1" hangingPunct="1">
              <a:buFontTx/>
              <a:buNone/>
            </a:pPr>
            <a:r>
              <a:rPr lang="en-US" sz="2400" b="1" smtClean="0">
                <a:solidFill>
                  <a:srgbClr val="FF9900"/>
                </a:solidFill>
                <a:sym typeface="Wingdings" pitchFamily="2" charset="2"/>
              </a:rPr>
              <a:t>PV = nRT</a:t>
            </a:r>
          </a:p>
          <a:p>
            <a:pPr lvl="2" eaLnBrk="1" hangingPunct="1"/>
            <a:r>
              <a:rPr lang="en-US" sz="2000" smtClean="0">
                <a:sym typeface="Wingdings" pitchFamily="2" charset="2"/>
              </a:rPr>
              <a:t>N = n N</a:t>
            </a:r>
            <a:r>
              <a:rPr lang="en-US" sz="1400" smtClean="0">
                <a:sym typeface="Wingdings" pitchFamily="2" charset="2"/>
              </a:rPr>
              <a:t>A</a:t>
            </a:r>
            <a:r>
              <a:rPr lang="en-US" sz="1800" smtClean="0">
                <a:sym typeface="Wingdings" pitchFamily="2" charset="2"/>
              </a:rPr>
              <a:t>	</a:t>
            </a:r>
          </a:p>
          <a:p>
            <a:pPr lvl="3" eaLnBrk="1" hangingPunct="1"/>
            <a:r>
              <a:rPr lang="en-US" sz="1600" smtClean="0">
                <a:sym typeface="Wingdings" pitchFamily="2" charset="2"/>
              </a:rPr>
              <a:t>N</a:t>
            </a:r>
            <a:r>
              <a:rPr lang="en-US" sz="1200" smtClean="0">
                <a:sym typeface="Wingdings" pitchFamily="2" charset="2"/>
              </a:rPr>
              <a:t>A</a:t>
            </a:r>
            <a:r>
              <a:rPr lang="en-US" sz="1600" smtClean="0">
                <a:sym typeface="Wingdings" pitchFamily="2" charset="2"/>
              </a:rPr>
              <a:t> = bilangan avogadro 6,022 x 10</a:t>
            </a:r>
            <a:r>
              <a:rPr lang="en-US" sz="1600" baseline="30000" smtClean="0">
                <a:sym typeface="Wingdings" pitchFamily="2" charset="2"/>
              </a:rPr>
              <a:t>23</a:t>
            </a:r>
            <a:r>
              <a:rPr lang="en-US" sz="1600" smtClean="0">
                <a:sym typeface="Wingdings" pitchFamily="2" charset="2"/>
              </a:rPr>
              <a:t> molekul/mol</a:t>
            </a:r>
          </a:p>
          <a:p>
            <a:pPr lvl="3" eaLnBrk="1" hangingPunct="1"/>
            <a:r>
              <a:rPr lang="en-US" sz="1600" smtClean="0">
                <a:sym typeface="Wingdings" pitchFamily="2" charset="2"/>
              </a:rPr>
              <a:t>n = jumlah mol gas</a:t>
            </a:r>
          </a:p>
          <a:p>
            <a:pPr lvl="2" eaLnBrk="1" hangingPunct="1"/>
            <a:r>
              <a:rPr lang="en-US" smtClean="0">
                <a:sym typeface="Wingdings" pitchFamily="2" charset="2"/>
              </a:rPr>
              <a:t>R = konstanta gas umum</a:t>
            </a:r>
          </a:p>
          <a:p>
            <a:pPr lvl="3"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= 8,314 J/mol.K</a:t>
            </a:r>
          </a:p>
          <a:p>
            <a:pPr lvl="3"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= 0,08206 L.atm/mol.K</a:t>
            </a:r>
            <a:endParaRPr lang="en-US" sz="1800" smtClean="0"/>
          </a:p>
          <a:p>
            <a:pPr eaLnBrk="1" hangingPunct="1">
              <a:buFontTx/>
              <a:buNone/>
            </a:pPr>
            <a:endParaRPr lang="id-ID" sz="2800" smtClean="0"/>
          </a:p>
        </p:txBody>
      </p:sp>
      <p:pic>
        <p:nvPicPr>
          <p:cNvPr id="8196" name="Picture 4" descr="FG05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6613"/>
            <a:ext cx="35988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FG05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33559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5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Gas ideal didefinisikan sebagai gas dimana PV/nT konstan untuk seluruh tekanan.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Persamaan keadaan gas ideal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	</a:t>
            </a:r>
            <a:r>
              <a:rPr lang="en-US" sz="2400" b="1" smtClean="0">
                <a:solidFill>
                  <a:srgbClr val="FF9900"/>
                </a:solidFill>
              </a:rPr>
              <a:t>PV = nRT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Massa molar M, massa 1 mol unsur/senyawa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Massa molar </a:t>
            </a:r>
            <a:r>
              <a:rPr lang="en-US" sz="2000" baseline="30000" smtClean="0"/>
              <a:t>12</a:t>
            </a:r>
            <a:r>
              <a:rPr lang="en-US" sz="2000" smtClean="0"/>
              <a:t>C = 12 g/mol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Massa n mol gas m = nM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Kerapatan gas ideal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Pada temperatur tertentu,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kerapatan gas ideal sebanding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dengan tekanan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Perilaku gas ideal </a:t>
            </a:r>
            <a:r>
              <a:rPr lang="en-US" sz="2400" smtClean="0">
                <a:sym typeface="Wingdings" pitchFamily="2" charset="2"/>
              </a:rPr>
              <a:t> perilaku gas nyata pada kerapatan dan tekanan rendah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Untuk sejumlah gas tertentu PV/T = konstan, sehingga dapat ditulis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5580063" y="2781300"/>
          <a:ext cx="21605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850531" imgH="812447" progId="Equation.3">
                  <p:embed/>
                </p:oleObj>
              </mc:Choice>
              <mc:Fallback>
                <p:oleObj name="Equation" r:id="rId4" imgW="850531" imgH="8124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781300"/>
                        <a:ext cx="2160587" cy="12969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3851275" y="5661025"/>
          <a:ext cx="18002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799753" imgH="431613" progId="Equation.3">
                  <p:embed/>
                </p:oleObj>
              </mc:Choice>
              <mc:Fallback>
                <p:oleObj name="Equation" r:id="rId6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661025"/>
                        <a:ext cx="1800225" cy="9366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8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Teori</a:t>
            </a:r>
            <a:r>
              <a:rPr lang="en-US" dirty="0" smtClean="0"/>
              <a:t> Atom </a:t>
            </a:r>
            <a:r>
              <a:rPr lang="en-US" dirty="0" err="1" smtClean="0"/>
              <a:t>Zat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kinetik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Zat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terdiri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atom yang </a:t>
            </a:r>
            <a:r>
              <a:rPr lang="en-US" dirty="0" err="1" smtClean="0">
                <a:sym typeface="Wingdings" pitchFamily="2" charset="2"/>
              </a:rPr>
              <a:t>bergerak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acak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Atom  </a:t>
            </a:r>
            <a:r>
              <a:rPr lang="en-US" dirty="0" err="1" smtClean="0">
                <a:sym typeface="Wingdings" pitchFamily="2" charset="2"/>
              </a:rPr>
              <a:t>Potongan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terkecil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sebuah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benda</a:t>
            </a:r>
            <a:r>
              <a:rPr lang="en-US" dirty="0" smtClean="0">
                <a:sym typeface="Wingdings" pitchFamily="2" charset="2"/>
              </a:rPr>
              <a:t> (Atom </a:t>
            </a:r>
            <a:r>
              <a:rPr lang="en-US" dirty="0" err="1" smtClean="0">
                <a:sym typeface="Wingdings" pitchFamily="2" charset="2"/>
              </a:rPr>
              <a:t>artinya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dibagi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lagi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5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8345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Interpretasi molekuler tentang temperatur: teori kinetik gas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2952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Temperatur gas adalah ukuran energi kinetik rata</a:t>
            </a:r>
            <a:r>
              <a:rPr lang="en-US" sz="1800" baseline="30000" smtClean="0"/>
              <a:t>2</a:t>
            </a:r>
            <a:r>
              <a:rPr lang="en-US" sz="1800" smtClean="0"/>
              <a:t> molekul</a:t>
            </a:r>
            <a:r>
              <a:rPr lang="en-US" sz="1800" baseline="30000" smtClean="0"/>
              <a:t>2</a:t>
            </a:r>
            <a:r>
              <a:rPr lang="en-US" sz="1800" smtClean="0"/>
              <a:t> gas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Asumsi-asumsi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Gas terdiri dari sejumlah molekul yang bertumbukan elastik satu sama lain dan dgn dinding wadah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Molekul terpisah secara rata</a:t>
            </a:r>
            <a:r>
              <a:rPr lang="en-US" sz="1800" baseline="30000" smtClean="0"/>
              <a:t>2</a:t>
            </a:r>
            <a:r>
              <a:rPr lang="en-US" sz="1800" smtClean="0"/>
              <a:t> oleh jarak yang besar dibandingkan dgn diameter masing</a:t>
            </a:r>
            <a:r>
              <a:rPr lang="en-US" sz="1800" baseline="30000" smtClean="0"/>
              <a:t>2</a:t>
            </a:r>
            <a:r>
              <a:rPr lang="en-US" sz="1800" smtClean="0"/>
              <a:t> dan tidak saling memberikan gaya kecuali bila bertumbukan </a:t>
            </a:r>
            <a:r>
              <a:rPr lang="en-US" sz="1800" smtClean="0">
                <a:sym typeface="Wingdings" pitchFamily="2" charset="2"/>
              </a:rPr>
              <a:t> </a:t>
            </a:r>
            <a:r>
              <a:rPr lang="en-US" sz="1800" smtClean="0">
                <a:solidFill>
                  <a:srgbClr val="FF9900"/>
                </a:solidFill>
                <a:sym typeface="Wingdings" pitchFamily="2" charset="2"/>
              </a:rPr>
              <a:t>gas ideal</a:t>
            </a:r>
            <a:endParaRPr lang="en-US" sz="1800" smtClean="0">
              <a:solidFill>
                <a:srgbClr val="FF99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Tanpa adanya gaya eksternal, tidak ada posisi yang dicenderungi oleh molekul dalam wadah dan tidak ada kecenderungan arah vektor kecepatan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 </a:t>
            </a:r>
          </a:p>
        </p:txBody>
      </p:sp>
      <p:pic>
        <p:nvPicPr>
          <p:cNvPr id="10244" name="Picture 4" descr="solid_state_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259238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kinetic_the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89363"/>
            <a:ext cx="25923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Temperatur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ukuran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mengenai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panas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dinginnya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suatu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benda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sym typeface="Wingdings" pitchFamily="2" charset="2"/>
              </a:rPr>
              <a:t>Banyak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zat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temperatur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Alat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mengukur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temperatur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disebut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termometer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Termometer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bergantung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pemuaian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materi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8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termometer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Galileo 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pemuaian</a:t>
            </a:r>
            <a:r>
              <a:rPr lang="en-US" dirty="0" smtClean="0">
                <a:sym typeface="Wingdings" pitchFamily="2" charset="2"/>
              </a:rPr>
              <a:t> gas.</a:t>
            </a:r>
          </a:p>
          <a:p>
            <a:r>
              <a:rPr lang="en-US" dirty="0" err="1" smtClean="0">
                <a:sym typeface="Wingdings" pitchFamily="2" charset="2"/>
              </a:rPr>
              <a:t>Celcius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Fahrenheit  </a:t>
            </a:r>
            <a:r>
              <a:rPr lang="en-US" dirty="0" err="1" smtClean="0">
                <a:sym typeface="Wingdings" pitchFamily="2" charset="2"/>
              </a:rPr>
              <a:t>Titik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tetap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berdasar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titik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beku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titik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didih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sym typeface="Wingdings" pitchFamily="2" charset="2"/>
              </a:rPr>
              <a:t>Celcius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Jarak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kedua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dibagi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seratus</a:t>
            </a:r>
            <a:r>
              <a:rPr lang="en-US" dirty="0" smtClean="0">
                <a:sym typeface="Wingdings" pitchFamily="2" charset="2"/>
              </a:rPr>
              <a:t> (Centigrade)</a:t>
            </a:r>
          </a:p>
          <a:p>
            <a:r>
              <a:rPr lang="en-US" dirty="0" smtClean="0">
                <a:sym typeface="Wingdings" pitchFamily="2" charset="2"/>
              </a:rPr>
              <a:t>Fahrenheit  </a:t>
            </a:r>
            <a:r>
              <a:rPr lang="en-US" dirty="0" err="1" smtClean="0">
                <a:sym typeface="Wingdings" pitchFamily="2" charset="2"/>
              </a:rPr>
              <a:t>Kedua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titik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diberi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angka</a:t>
            </a:r>
            <a:r>
              <a:rPr lang="en-US" dirty="0" smtClean="0">
                <a:sym typeface="Wingdings" pitchFamily="2" charset="2"/>
              </a:rPr>
              <a:t> 32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212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jarak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diantaranya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dibagi</a:t>
            </a:r>
            <a:r>
              <a:rPr lang="en-US" dirty="0" smtClean="0">
                <a:sym typeface="Wingdings" pitchFamily="2" charset="2"/>
              </a:rPr>
              <a:t> 180 </a:t>
            </a:r>
            <a:r>
              <a:rPr lang="en-US" dirty="0" err="1" smtClean="0">
                <a:sym typeface="Wingdings" pitchFamily="2" charset="2"/>
              </a:rPr>
              <a:t>selang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1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567950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40" y="3053813"/>
            <a:ext cx="3672408" cy="334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4509120"/>
            <a:ext cx="179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Baca </a:t>
            </a:r>
            <a:r>
              <a:rPr lang="en-US" dirty="0" err="1" smtClean="0"/>
              <a:t>contoh</a:t>
            </a:r>
            <a:r>
              <a:rPr lang="en-US" dirty="0" smtClean="0"/>
              <a:t> 13.2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2085127" cy="6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0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3609975" cy="855662"/>
          </a:xfrm>
          <a:solidFill>
            <a:schemeClr val="folHlink">
              <a:alpha val="5098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d-ID" smtClean="0"/>
              <a:t>Fenomena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id-ID" sz="2400" smtClean="0"/>
              <a:t>Gelembung air semakin membesar ketika bergerak ke atas</a:t>
            </a:r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id-ID" sz="2400" smtClean="0"/>
              <a:t>Bagaimana Anda menerangkan fenomena ini ?</a:t>
            </a: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16463" y="981075"/>
          <a:ext cx="414655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4" imgW="3277057" imgH="4323810" progId="MSPhotoEd.3">
                  <p:embed/>
                </p:oleObj>
              </mc:Choice>
              <mc:Fallback>
                <p:oleObj name="Photo Editor Photo" r:id="rId4" imgW="3277057" imgH="43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981075"/>
                        <a:ext cx="414655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55650" y="5157788"/>
            <a:ext cx="3862388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34201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4043363" cy="792163"/>
          </a:xfrm>
          <a:solidFill>
            <a:schemeClr val="folHlink">
              <a:alpha val="5098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d-ID" smtClean="0"/>
              <a:t>Hukum Gas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z="2400" smtClean="0"/>
              <a:t>Prinsip pemuaian tidak mampu menjelaskan ekspansi gas</a:t>
            </a:r>
          </a:p>
          <a:p>
            <a:pPr lvl="1" eaLnBrk="1" hangingPunct="1"/>
            <a:r>
              <a:rPr lang="id-ID" sz="2400" smtClean="0"/>
              <a:t>Ketika gas memuai akan mengisi ruangan </a:t>
            </a:r>
          </a:p>
          <a:p>
            <a:pPr lvl="1" eaLnBrk="1" hangingPunct="1"/>
            <a:r>
              <a:rPr lang="id-ID" sz="2400" smtClean="0"/>
              <a:t>Volume gas juga tergantung pada tekanan</a:t>
            </a:r>
          </a:p>
          <a:p>
            <a:pPr eaLnBrk="1" hangingPunct="1"/>
            <a:endParaRPr lang="id-ID" sz="2400" smtClean="0"/>
          </a:p>
          <a:p>
            <a:pPr eaLnBrk="1" hangingPunct="1"/>
            <a:r>
              <a:rPr lang="id-ID" sz="2400" smtClean="0"/>
              <a:t>Perlu mencari hubungan antara volume, tekanan, temperatur dan massa </a:t>
            </a:r>
            <a:r>
              <a:rPr lang="id-ID" sz="2400" smtClean="0">
                <a:sym typeface="Wingdings" pitchFamily="2" charset="2"/>
              </a:rPr>
              <a:t> Persamaan Keadaan</a:t>
            </a:r>
          </a:p>
          <a:p>
            <a:pPr eaLnBrk="1" hangingPunct="1"/>
            <a:endParaRPr lang="id-ID" sz="2400" smtClean="0">
              <a:sym typeface="Wingdings" pitchFamily="2" charset="2"/>
            </a:endParaRPr>
          </a:p>
          <a:p>
            <a:pPr eaLnBrk="1" hangingPunct="1"/>
            <a:r>
              <a:rPr lang="id-ID" sz="2400" smtClean="0">
                <a:sym typeface="Wingdings" pitchFamily="2" charset="2"/>
              </a:rPr>
              <a:t>Ketika keadaan sistem berubah  akan menunggu sampai terjadi keadaan setimbang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6451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5122863" cy="796925"/>
          </a:xfrm>
          <a:solidFill>
            <a:schemeClr val="folHlink">
              <a:alpha val="5098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Hukum gas ideal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4897437" cy="485775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3366CC"/>
                </a:solidFill>
              </a:rPr>
              <a:t>Robert Boyle</a:t>
            </a:r>
            <a:r>
              <a:rPr lang="en-US" sz="2800" smtClean="0"/>
              <a:t> (1627-1691)</a:t>
            </a:r>
          </a:p>
          <a:p>
            <a:pPr lvl="1" eaLnBrk="1" hangingPunct="1"/>
            <a:r>
              <a:rPr lang="en-US" sz="2400" smtClean="0"/>
              <a:t>Pada temperatur konstan </a:t>
            </a:r>
            <a:r>
              <a:rPr lang="en-US" sz="2400" smtClean="0">
                <a:sym typeface="Wingdings" pitchFamily="2" charset="2"/>
              </a:rPr>
              <a:t> P &gt;&gt; bila V &lt;&lt; dan sebaliknya</a:t>
            </a:r>
          </a:p>
          <a:p>
            <a:pPr lvl="1" eaLnBrk="1" hangingPunct="1"/>
            <a:r>
              <a:rPr lang="en-US" sz="2400" smtClean="0">
                <a:sym typeface="Wingdings" pitchFamily="2" charset="2"/>
              </a:rPr>
              <a:t>P berbanding terbalik dgn V  </a:t>
            </a:r>
            <a:r>
              <a:rPr lang="en-US" sz="2400" smtClean="0">
                <a:solidFill>
                  <a:srgbClr val="FF9900"/>
                </a:solidFill>
                <a:sym typeface="Wingdings" pitchFamily="2" charset="2"/>
              </a:rPr>
              <a:t>PV = konstan</a:t>
            </a:r>
          </a:p>
          <a:p>
            <a:pPr lvl="1" eaLnBrk="1" hangingPunct="1"/>
            <a:r>
              <a:rPr lang="en-US" sz="2400" smtClean="0">
                <a:sym typeface="Wingdings" pitchFamily="2" charset="2"/>
              </a:rPr>
              <a:t>Berlaku pada hampir semua gas dengan kerapatan rendah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6148" name="Picture 4" descr="FG05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4559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7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384</Words>
  <Application>Microsoft Office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Microsoft Photo Editor 3.0 Photo</vt:lpstr>
      <vt:lpstr>Microsoft Equation 3.0</vt:lpstr>
      <vt:lpstr>Perpindahan Kalor</vt:lpstr>
      <vt:lpstr>Teori Atom Zat</vt:lpstr>
      <vt:lpstr>Interpretasi molekuler tentang temperatur: teori kinetik gas</vt:lpstr>
      <vt:lpstr>Temperatur dan Termometer</vt:lpstr>
      <vt:lpstr>PowerPoint Presentation</vt:lpstr>
      <vt:lpstr>PowerPoint Presentation</vt:lpstr>
      <vt:lpstr>Fenomena</vt:lpstr>
      <vt:lpstr>Hukum Gas</vt:lpstr>
      <vt:lpstr>Hukum gas ideal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Perpindahan Kalor</dc:title>
  <dc:creator>agp</dc:creator>
  <cp:lastModifiedBy>agp</cp:lastModifiedBy>
  <cp:revision>6</cp:revision>
  <dcterms:created xsi:type="dcterms:W3CDTF">2012-10-31T14:34:50Z</dcterms:created>
  <dcterms:modified xsi:type="dcterms:W3CDTF">2012-10-31T23:18:17Z</dcterms:modified>
</cp:coreProperties>
</file>