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92" r:id="rId3"/>
    <p:sldId id="257" r:id="rId4"/>
    <p:sldId id="259" r:id="rId5"/>
    <p:sldId id="260" r:id="rId6"/>
    <p:sldId id="29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2.wmf"/><Relationship Id="rId7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206987B-BAB0-4FE0-B9F9-A7C624C93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3216F-2AE4-4858-866F-801FD72B1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C5DF2-5B97-4309-BECF-99C81F990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6345DA-4963-4A4E-81B8-B00BD6B36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9052E-C1D1-46B3-8174-477E2B095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A0F7-35B5-43FD-BD39-A6CFC24E5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F6119-89C5-418C-A31E-98FE027767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B00F5-3478-46A5-81D4-AC796F2B2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5C791-47BA-40AA-816A-B357D67E89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8BF2E-2282-4246-8CE8-8CF7C9FE7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7418F-2360-43C4-BE98-3CD67ED83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33DEF-7449-41E8-8077-58C1B9F3E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478AE7B-22AA-4640-AC95-8BDBCD6A6FB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water.lo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4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Perbandingan Metode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Pertemuan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706438"/>
          </a:xfrm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  <a:latin typeface="Bangkok" pitchFamily="2" charset="0"/>
              </a:rPr>
              <a:t>Carbon atom : 6-31G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534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S    </a:t>
            </a:r>
            <a:r>
              <a:rPr lang="en-US" sz="2200" b="1"/>
              <a:t>6</a:t>
            </a:r>
            <a:r>
              <a:rPr lang="en-US" sz="2200"/>
              <a:t>   1.00   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 .3047524880D+04   .1834737130D-02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 .4573695180D+03   .1403732280D-01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 .1039486850D+03   .6884262220D-01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 .2921015530D+02   .2321844430D+00     </a:t>
            </a:r>
          </a:p>
          <a:p>
            <a:pPr>
              <a:lnSpc>
                <a:spcPct val="80000"/>
              </a:lnSpc>
            </a:pPr>
            <a:r>
              <a:rPr lang="en-US" sz="2200"/>
              <a:t>    .9286662960D+01   .4679413480D+00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 .3163926960D+01   .3623119850D+00  </a:t>
            </a:r>
          </a:p>
          <a:p>
            <a:pPr>
              <a:lnSpc>
                <a:spcPct val="80000"/>
              </a:lnSpc>
            </a:pPr>
            <a:r>
              <a:rPr lang="en-US" sz="2200"/>
              <a:t>SP   </a:t>
            </a:r>
            <a:r>
              <a:rPr lang="en-US" sz="2200" b="1"/>
              <a:t>3</a:t>
            </a:r>
            <a:r>
              <a:rPr lang="en-US" sz="2200"/>
              <a:t>  1.00   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.7868272350D+01  -.1193324200D+00   .6899906660D-01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.1881288540D+01  -.1608541520D+00   .3164239610D+00     </a:t>
            </a:r>
          </a:p>
          <a:p>
            <a:pPr>
              <a:lnSpc>
                <a:spcPct val="80000"/>
              </a:lnSpc>
            </a:pPr>
            <a:r>
              <a:rPr lang="en-US" sz="2200"/>
              <a:t>   .5442492580D+00   .1143456440D+01   .7443082910D+00  </a:t>
            </a:r>
          </a:p>
          <a:p>
            <a:pPr>
              <a:lnSpc>
                <a:spcPct val="80000"/>
              </a:lnSpc>
            </a:pPr>
            <a:r>
              <a:rPr lang="en-US" sz="2200"/>
              <a:t>SP   </a:t>
            </a:r>
            <a:r>
              <a:rPr lang="en-US" sz="2200" b="1"/>
              <a:t>1</a:t>
            </a:r>
            <a:r>
              <a:rPr lang="en-US" sz="2200"/>
              <a:t>  1.00    </a:t>
            </a:r>
          </a:p>
          <a:p>
            <a:pPr>
              <a:lnSpc>
                <a:spcPct val="80000"/>
              </a:lnSpc>
            </a:pPr>
            <a:r>
              <a:rPr lang="en-US" sz="2200"/>
              <a:t>   .1687144782D+00   .1000000000D+01   .1000000000D+01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Bangkok" pitchFamily="2" charset="0"/>
              </a:rPr>
              <a:t>Polarisation basis functions</a:t>
            </a:r>
            <a:r>
              <a:rPr lang="en-US" sz="2400">
                <a:solidFill>
                  <a:schemeClr val="tx1"/>
                </a:solidFill>
                <a:latin typeface="Bangkok" pitchFamily="2" charset="0"/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414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>
                <a:latin typeface="Bangkok" pitchFamily="2" charset="0"/>
              </a:rPr>
              <a:t>The influence of the other nucleus will distort or polarise the electron density near the nucleus.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>
                <a:latin typeface="Bangkok" pitchFamily="2" charset="0"/>
              </a:rPr>
              <a:t>We clearly need orbitals that have more flexible shapes in a molecule than the s, p, d, etc shapes in the free atoms.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Bangkok" pitchFamily="2" charset="0"/>
              </a:rPr>
              <a:t>6-31G* - adds a set of d functions to the atoms in the first and second rows (Li - Cl).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Bangkok" pitchFamily="2" charset="0"/>
              </a:rPr>
              <a:t>6-31G** - adds a set of d functions to the atoms in the first and second rows (Li- Cl) and a set of p functions to hydrogen.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  <a:latin typeface="Bangkok" pitchFamily="2" charset="0"/>
              </a:rPr>
              <a:t>Carbon atom : 6-31G</a:t>
            </a:r>
            <a:r>
              <a:rPr lang="en-US" sz="2400" b="1">
                <a:solidFill>
                  <a:schemeClr val="tx1"/>
                </a:solidFill>
                <a:latin typeface="Bangkok" pitchFamily="2" charset="0"/>
              </a:rPr>
              <a:t>*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    6   1.00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.3047524880D+04   .1834737130D-02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.4573695180D+03   .1403732280D-01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.1039486850D+03   .6884262220D-01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.2921015530D+02   .2321844430D+00     </a:t>
            </a:r>
          </a:p>
          <a:p>
            <a:pPr>
              <a:lnSpc>
                <a:spcPct val="80000"/>
              </a:lnSpc>
            </a:pPr>
            <a:r>
              <a:rPr lang="en-US" sz="2000"/>
              <a:t>    .9286662960D+01   .4679413480D+00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.3163926960D+01   .3623119850D+00  </a:t>
            </a:r>
          </a:p>
          <a:p>
            <a:pPr>
              <a:lnSpc>
                <a:spcPct val="80000"/>
              </a:lnSpc>
            </a:pPr>
            <a:r>
              <a:rPr lang="en-US" sz="2000"/>
              <a:t>SP   3  1.00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.7868272350D+01  -.1193324200D+00   .6899906660D-01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.1881288540D+01  -.1608541520D+00   .3164239610D+00     </a:t>
            </a:r>
          </a:p>
          <a:p>
            <a:pPr>
              <a:lnSpc>
                <a:spcPct val="80000"/>
              </a:lnSpc>
            </a:pPr>
            <a:r>
              <a:rPr lang="en-US" sz="2000"/>
              <a:t>   .5442492580D+00   .1143456440D+01   .7443082910D+00  </a:t>
            </a:r>
          </a:p>
          <a:p>
            <a:pPr>
              <a:lnSpc>
                <a:spcPct val="80000"/>
              </a:lnSpc>
            </a:pPr>
            <a:r>
              <a:rPr lang="en-US" sz="2000"/>
              <a:t>SP   1  1.00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.1687144782D+00   .1000000000D+01   .1000000000D+01 </a:t>
            </a:r>
          </a:p>
          <a:p>
            <a:pPr>
              <a:lnSpc>
                <a:spcPct val="80000"/>
              </a:lnSpc>
            </a:pPr>
            <a:r>
              <a:rPr lang="en-US" sz="2000" b="1"/>
              <a:t>D    1   1.00    </a:t>
            </a:r>
          </a:p>
          <a:p>
            <a:pPr>
              <a:lnSpc>
                <a:spcPct val="80000"/>
              </a:lnSpc>
            </a:pPr>
            <a:r>
              <a:rPr lang="en-US" sz="2000" b="1"/>
              <a:t>   .8000000000D+00   .1000000000D+01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8012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  <a:latin typeface="Bangkok" pitchFamily="2" charset="0"/>
              </a:rPr>
              <a:t>Diffuse basis functions</a:t>
            </a:r>
            <a:r>
              <a:rPr lang="en-US" sz="2400">
                <a:solidFill>
                  <a:schemeClr val="tx1"/>
                </a:solidFill>
                <a:latin typeface="Bangkok" pitchFamily="2" charset="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>
                <a:latin typeface="Bangkok" pitchFamily="2" charset="0"/>
              </a:rPr>
              <a:t>The case in excited states and in anions where the electronic density is more spread out over the molecule, the normal basis functions we use are not adequate.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>
                <a:latin typeface="Bangkok" pitchFamily="2" charset="0"/>
              </a:rPr>
              <a:t>To model this correctly we have to use some basis functions which themselves are more spread out. This means GTOs with small exponents.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Bangkok" pitchFamily="2" charset="0"/>
              </a:rPr>
              <a:t>6-31+G</a:t>
            </a:r>
            <a:r>
              <a:rPr lang="en-US" sz="2400">
                <a:latin typeface="Bangkok" pitchFamily="2" charset="0"/>
              </a:rPr>
              <a:t> - adds a set of diffuse s and p orbitals to the atoms in the first and second rows (Li - Cl). 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Bangkok" pitchFamily="2" charset="0"/>
              </a:rPr>
              <a:t>6-31++G</a:t>
            </a:r>
            <a:r>
              <a:rPr lang="en-US" sz="2400">
                <a:latin typeface="Bangkok" pitchFamily="2" charset="0"/>
              </a:rPr>
              <a:t> - adds a set of diffuse s and p orbitals to the atoms in the first and second rows (Li- Cl) and a set of diffuse s functions to hydrogen.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706438"/>
          </a:xfrm>
        </p:spPr>
        <p:txBody>
          <a:bodyPr/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Bangkok" pitchFamily="2" charset="0"/>
              </a:rPr>
              <a:t>Carbon atom : 6-31+G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467600" cy="4619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    6   1.00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.3047524880D+04   .1834737130D-02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.4573695180D+03   .1403732280D-01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.1039486850D+03   .6884262220D-01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.2921015530D+02   .2321844430D+00     </a:t>
            </a:r>
          </a:p>
          <a:p>
            <a:pPr>
              <a:lnSpc>
                <a:spcPct val="80000"/>
              </a:lnSpc>
            </a:pPr>
            <a:r>
              <a:rPr lang="en-US" sz="2000"/>
              <a:t>    .9286662960D+01   .4679413480D+00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 .3163926960D+01   .3623119850D+00  </a:t>
            </a:r>
          </a:p>
          <a:p>
            <a:pPr>
              <a:lnSpc>
                <a:spcPct val="80000"/>
              </a:lnSpc>
            </a:pPr>
            <a:r>
              <a:rPr lang="en-US" sz="2000"/>
              <a:t>SP   3  1.00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.7868272350D+01  -.1193324200D+00   .6899906660D-01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.1881288540D+01  -.1608541520D+00   .3164239610D+00     </a:t>
            </a:r>
          </a:p>
          <a:p>
            <a:pPr>
              <a:lnSpc>
                <a:spcPct val="80000"/>
              </a:lnSpc>
            </a:pPr>
            <a:r>
              <a:rPr lang="en-US" sz="2000"/>
              <a:t>   .5442492580D+00   .1143456440D+01   .7443082910D+00  </a:t>
            </a:r>
          </a:p>
          <a:p>
            <a:pPr>
              <a:lnSpc>
                <a:spcPct val="80000"/>
              </a:lnSpc>
            </a:pPr>
            <a:r>
              <a:rPr lang="en-US" sz="2000"/>
              <a:t>SP   1  1.00    </a:t>
            </a:r>
          </a:p>
          <a:p>
            <a:pPr>
              <a:lnSpc>
                <a:spcPct val="80000"/>
              </a:lnSpc>
            </a:pPr>
            <a:r>
              <a:rPr lang="en-US" sz="2000"/>
              <a:t>   .1687144782D+00   .1000000000D+01   .1000000000D+01</a:t>
            </a:r>
          </a:p>
          <a:p>
            <a:pPr>
              <a:lnSpc>
                <a:spcPct val="80000"/>
              </a:lnSpc>
            </a:pPr>
            <a:r>
              <a:rPr lang="en-US" sz="2000" b="1"/>
              <a:t>SP   1 1.00    </a:t>
            </a:r>
          </a:p>
          <a:p>
            <a:pPr>
              <a:lnSpc>
                <a:spcPct val="80000"/>
              </a:lnSpc>
            </a:pPr>
            <a:r>
              <a:rPr lang="en-US" sz="2000" b="1"/>
              <a:t>   .4380000000D-01   .1000000000D+01   .1000000000D+01 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  <a:latin typeface="Bangkok" pitchFamily="2" charset="0"/>
              </a:rPr>
              <a:t>Basis set effect</a:t>
            </a:r>
            <a:endParaRPr lang="en-GB" sz="3200">
              <a:solidFill>
                <a:schemeClr val="tx1"/>
              </a:solidFill>
              <a:latin typeface="Bangkok" pitchFamily="2" charset="0"/>
            </a:endParaRPr>
          </a:p>
        </p:txBody>
      </p:sp>
      <p:pic>
        <p:nvPicPr>
          <p:cNvPr id="19459" name="Picture 3" descr="ec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858000" cy="5287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FF"/>
                </a:solidFill>
              </a:rPr>
              <a:t>Metode Semiempiris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92600"/>
            <a:ext cx="6477000" cy="2362200"/>
          </a:xfrm>
        </p:spPr>
        <p:txBody>
          <a:bodyPr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76275"/>
          </a:xfrm>
        </p:spPr>
        <p:txBody>
          <a:bodyPr/>
          <a:lstStyle/>
          <a:p>
            <a:r>
              <a:rPr lang="en-US" sz="3200" b="1"/>
              <a:t>Ciri pendekatan MO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541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>
                <a:cs typeface="Times New Roman" pitchFamily="18" charset="0"/>
              </a:rPr>
              <a:t>Metode harus cukup sederhana untuk dapat diaplikasikan pada molekul “sedang”</a:t>
            </a:r>
            <a:r>
              <a:rPr lang="en-US" sz="2700"/>
              <a:t> </a:t>
            </a:r>
          </a:p>
          <a:p>
            <a:pPr>
              <a:lnSpc>
                <a:spcPct val="90000"/>
              </a:lnSpc>
            </a:pPr>
            <a:r>
              <a:rPr lang="en-US" sz="2700">
                <a:cs typeface="Times New Roman" pitchFamily="18" charset="0"/>
              </a:rPr>
              <a:t>Tidak mengurangi sifat dasar pada penentuan struktur</a:t>
            </a:r>
            <a:r>
              <a:rPr lang="en-US" sz="2700"/>
              <a:t> </a:t>
            </a:r>
          </a:p>
          <a:p>
            <a:pPr>
              <a:lnSpc>
                <a:spcPct val="90000"/>
              </a:lnSpc>
            </a:pPr>
            <a:r>
              <a:rPr lang="en-US" sz="2700">
                <a:cs typeface="Times New Roman" pitchFamily="18" charset="0"/>
              </a:rPr>
              <a:t>Hasil dapat diinterpretasikan secara detail dan digunakan untuk menjelaskan hipotesis kualitatif.</a:t>
            </a:r>
            <a:r>
              <a:rPr lang="en-US" sz="2700"/>
              <a:t> </a:t>
            </a:r>
          </a:p>
          <a:p>
            <a:pPr>
              <a:lnSpc>
                <a:spcPct val="90000"/>
              </a:lnSpc>
            </a:pPr>
            <a:r>
              <a:rPr lang="en-US" sz="2700">
                <a:cs typeface="Times New Roman" pitchFamily="18" charset="0"/>
              </a:rPr>
              <a:t>Berlaku umum untuk dapat memasukkan semua elektron efektif secara kimia.</a:t>
            </a:r>
            <a:r>
              <a:rPr lang="en-US" sz="27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Langkah mempercepat perhitungan</a:t>
            </a:r>
          </a:p>
          <a:p>
            <a:pPr>
              <a:lnSpc>
                <a:spcPct val="90000"/>
              </a:lnSpc>
            </a:pPr>
            <a:r>
              <a:rPr lang="en-US" sz="2700">
                <a:cs typeface="Times New Roman" pitchFamily="18" charset="0"/>
              </a:rPr>
              <a:t>Hanya memperhatikan elektron valensi</a:t>
            </a:r>
            <a:r>
              <a:rPr lang="en-US" sz="2700"/>
              <a:t> </a:t>
            </a:r>
          </a:p>
          <a:p>
            <a:pPr>
              <a:lnSpc>
                <a:spcPct val="90000"/>
              </a:lnSpc>
            </a:pPr>
            <a:r>
              <a:rPr lang="en-US" sz="2700">
                <a:cs typeface="Times New Roman" pitchFamily="18" charset="0"/>
              </a:rPr>
              <a:t>Menggunakan minimum basis set (STO)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3200" b="1">
                <a:latin typeface="Bookman Old Style" pitchFamily="18" charset="0"/>
                <a:cs typeface="Times New Roman" pitchFamily="18" charset="0"/>
              </a:rPr>
              <a:t>ZDO (Zero differential overlap)</a:t>
            </a:r>
            <a:r>
              <a:rPr lang="en-US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6799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>
                <a:cs typeface="Times New Roman" pitchFamily="18" charset="0"/>
              </a:rPr>
              <a:t>Meniadakan semua produk dari fungsi basis yang bergantung pada koordinat elektron yang sama jika berada pada atom yang berbeda.</a:t>
            </a:r>
            <a:r>
              <a:rPr lang="en-US" sz="2800"/>
              <a:t> </a:t>
            </a:r>
          </a:p>
          <a:p>
            <a:pPr algn="just">
              <a:lnSpc>
                <a:spcPct val="80000"/>
              </a:lnSpc>
            </a:pPr>
            <a:r>
              <a:rPr lang="en-US" sz="280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 baseline="-30000">
                <a:cs typeface="Times New Roman" pitchFamily="18" charset="0"/>
              </a:rPr>
              <a:t>A</a:t>
            </a:r>
            <a:r>
              <a:rPr lang="en-US" sz="2800">
                <a:cs typeface="Times New Roman" pitchFamily="18" charset="0"/>
              </a:rPr>
              <a:t>(i)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2800" baseline="-30000">
                <a:cs typeface="Times New Roman" pitchFamily="18" charset="0"/>
              </a:rPr>
              <a:t>B</a:t>
            </a:r>
            <a:r>
              <a:rPr lang="en-US" sz="2800">
                <a:cs typeface="Times New Roman" pitchFamily="18" charset="0"/>
              </a:rPr>
              <a:t>(i) = 0</a:t>
            </a:r>
            <a:r>
              <a:rPr lang="en-US" sz="1800">
                <a:cs typeface="Times New Roman" pitchFamily="18" charset="0"/>
              </a:rPr>
              <a:t>  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cs typeface="Times New Roman" pitchFamily="18" charset="0"/>
                <a:sym typeface="Symbol" pitchFamily="18" charset="2"/>
              </a:rPr>
              <a:t>				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800">
                <a:cs typeface="Times New Roman" pitchFamily="18" charset="0"/>
              </a:rPr>
              <a:t>,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2800">
                <a:cs typeface="Times New Roman" pitchFamily="18" charset="0"/>
              </a:rPr>
              <a:t>,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800">
                <a:cs typeface="Times New Roman" pitchFamily="18" charset="0"/>
              </a:rPr>
              <a:t>,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</a:t>
            </a:r>
            <a:r>
              <a:rPr lang="en-US" sz="2800">
                <a:cs typeface="Times New Roman" pitchFamily="18" charset="0"/>
              </a:rPr>
              <a:t> = Fungsi basis</a:t>
            </a:r>
            <a:r>
              <a:rPr lang="en-US" sz="1800"/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latin typeface="Bookman Old Style" pitchFamily="18" charset="0"/>
                <a:cs typeface="Times New Roman" pitchFamily="18" charset="0"/>
              </a:rPr>
              <a:t>KONSEKUENSI ZDO</a:t>
            </a:r>
            <a:endParaRPr lang="en-US" sz="2400">
              <a:latin typeface="Bookman Old Style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Overlap matrik s</a:t>
            </a:r>
            <a:r>
              <a:rPr lang="en-US" sz="2400" baseline="-30000">
                <a:cs typeface="Times New Roman" pitchFamily="18" charset="0"/>
                <a:sym typeface="Symbol" pitchFamily="18" charset="2"/>
              </a:rPr>
              <a:t></a:t>
            </a:r>
            <a:r>
              <a:rPr lang="en-US" sz="2400">
                <a:cs typeface="Times New Roman" pitchFamily="18" charset="0"/>
              </a:rPr>
              <a:t> direduksi menjadi “unit matriks”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Integral satu-elektron yang melibatkan 3 pusat = 0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Integral dua-elektron tiga dan empat pusat ditiadakan</a:t>
            </a:r>
            <a:r>
              <a:rPr lang="en-US" sz="2400"/>
              <a:t>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10600" cy="838200"/>
          </a:xfrm>
        </p:spPr>
        <p:txBody>
          <a:bodyPr/>
          <a:lstStyle/>
          <a:p>
            <a:r>
              <a:rPr lang="en-US" sz="2800" b="1">
                <a:cs typeface="Times New Roman" pitchFamily="18" charset="0"/>
              </a:rPr>
              <a:t>NDDO (</a:t>
            </a:r>
            <a:r>
              <a:rPr lang="en-US" sz="2800" b="1" i="1">
                <a:cs typeface="Times New Roman" pitchFamily="18" charset="0"/>
              </a:rPr>
              <a:t>Neglect of diatomic differential overlap</a:t>
            </a:r>
            <a:r>
              <a:rPr lang="en-US" sz="2800" b="1">
                <a:cs typeface="Times New Roman" pitchFamily="18" charset="0"/>
              </a:rPr>
              <a:t>)</a:t>
            </a:r>
            <a:r>
              <a:rPr lang="en-US" sz="3200">
                <a:cs typeface="Times New Roman" pitchFamily="18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51816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Overlap Integral:</a:t>
            </a:r>
          </a:p>
          <a:p>
            <a:pPr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Operator satu-elektron </a:t>
            </a:r>
          </a:p>
          <a:p>
            <a:endParaRPr lang="en-US" sz="2800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 </a:t>
            </a:r>
            <a:r>
              <a:rPr lang="en-US" sz="2800">
                <a:cs typeface="Times New Roman" pitchFamily="18" charset="0"/>
              </a:rPr>
              <a:t>z</a:t>
            </a:r>
            <a:r>
              <a:rPr lang="en-US" sz="2800" baseline="30000">
                <a:cs typeface="Times New Roman" pitchFamily="18" charset="0"/>
              </a:rPr>
              <a:t>’</a:t>
            </a:r>
            <a:r>
              <a:rPr lang="en-US" sz="2800" baseline="-30000">
                <a:cs typeface="Times New Roman" pitchFamily="18" charset="0"/>
              </a:rPr>
              <a:t>a</a:t>
            </a:r>
            <a:r>
              <a:rPr lang="en-US" sz="2800">
                <a:cs typeface="Times New Roman" pitchFamily="18" charset="0"/>
              </a:rPr>
              <a:t> = muatan inti yang melibatkan “Core electrons”</a:t>
            </a:r>
            <a:r>
              <a:rPr lang="en-US"/>
              <a:t> 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219200" y="2133600"/>
          <a:ext cx="4191000" cy="676275"/>
        </p:xfrm>
        <a:graphic>
          <a:graphicData uri="http://schemas.openxmlformats.org/presentationml/2006/ole">
            <p:oleObj spid="_x0000_s23556" r:id="rId3" imgW="1714500" imgH="2794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187450" y="3716338"/>
          <a:ext cx="5256213" cy="1022350"/>
        </p:xfrm>
        <a:graphic>
          <a:graphicData uri="http://schemas.openxmlformats.org/presentationml/2006/ole">
            <p:oleObj spid="_x0000_s23557" r:id="rId4" imgW="3086100" imgH="596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/>
          <a:lstStyle/>
          <a:p>
            <a:r>
              <a:rPr lang="en-US" sz="3700"/>
              <a:t>Momen dipole (Debyes)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23850" y="1676400"/>
            <a:ext cx="8591550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6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	 	                	 	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HF /	 HF /	 MP2 /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eaLnBrk="1" hangingPunct="1">
              <a:lnSpc>
                <a:spcPct val="65000"/>
              </a:lnSpc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      	           </a:t>
            </a:r>
            <a:r>
              <a:rPr lang="en-US" b="1" u="sng">
                <a:solidFill>
                  <a:srgbClr val="00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MMFF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AM1</a:t>
            </a: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PM3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3-21G*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6-311+G**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	</a:t>
            </a:r>
            <a:r>
              <a:rPr lang="en-US" b="1" u="sng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Expt</a:t>
            </a:r>
            <a:r>
              <a:rPr lang="en-US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NH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	2.04	1.85	1.55	1.75	1.68	1.65	</a:t>
            </a:r>
            <a:r>
              <a:rPr lang="en-US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1.47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O	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2.46	1.86	1.74	2.39	2.12	2.08	</a:t>
            </a:r>
            <a:r>
              <a:rPr lang="en-US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1.85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P(CH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b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		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2.06	1.52	1.08	1.28	1.44	1.31	</a:t>
            </a:r>
            <a:r>
              <a:rPr lang="en-US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1.19</a:t>
            </a:r>
            <a:endParaRPr lang="en-US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thiophene	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1.32	0.34	0.67	0.76	0.80	0.47	</a:t>
            </a:r>
            <a:r>
              <a:rPr lang="en-US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0.55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Integral satu-elektron</a:t>
            </a:r>
            <a:r>
              <a:rPr lang="en-US" sz="2800"/>
              <a:t> </a:t>
            </a:r>
          </a:p>
          <a:p>
            <a:endParaRPr lang="en-US" sz="2800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sz="2800">
                <a:cs typeface="Times New Roman" pitchFamily="18" charset="0"/>
              </a:rPr>
              <a:t>Integral dua-elektron</a:t>
            </a:r>
            <a:r>
              <a:rPr lang="en-US"/>
              <a:t> </a:t>
            </a: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43000" y="1143000"/>
          <a:ext cx="7010400" cy="792163"/>
        </p:xfrm>
        <a:graphic>
          <a:graphicData uri="http://schemas.openxmlformats.org/presentationml/2006/ole">
            <p:oleObj spid="_x0000_s24579" r:id="rId3" imgW="3962400" imgH="4445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143000" y="2057400"/>
          <a:ext cx="5867400" cy="742950"/>
        </p:xfrm>
        <a:graphic>
          <a:graphicData uri="http://schemas.openxmlformats.org/presentationml/2006/ole">
            <p:oleObj spid="_x0000_s24580" r:id="rId4" imgW="3009900" imgH="3810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143000" y="2971800"/>
          <a:ext cx="2895600" cy="793750"/>
        </p:xfrm>
        <a:graphic>
          <a:graphicData uri="http://schemas.openxmlformats.org/presentationml/2006/ole">
            <p:oleObj spid="_x0000_s24581" r:id="rId5" imgW="1079032" imgH="291973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219200" y="4724400"/>
          <a:ext cx="6477000" cy="696913"/>
        </p:xfrm>
        <a:graphic>
          <a:graphicData uri="http://schemas.openxmlformats.org/presentationml/2006/ole">
            <p:oleObj spid="_x0000_s24582" r:id="rId6" imgW="2743200" imgH="292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153400" cy="936625"/>
          </a:xfrm>
        </p:spPr>
        <p:txBody>
          <a:bodyPr/>
          <a:lstStyle/>
          <a:p>
            <a:r>
              <a:rPr lang="en-US" sz="2800" b="1">
                <a:latin typeface="Bookman Old Style" pitchFamily="18" charset="0"/>
                <a:cs typeface="Times New Roman" pitchFamily="18" charset="0"/>
              </a:rPr>
              <a:t>INDO </a:t>
            </a:r>
            <a:r>
              <a:rPr lang="en-US" sz="2800" b="1" i="1">
                <a:latin typeface="Bookman Old Style" pitchFamily="18" charset="0"/>
                <a:cs typeface="Times New Roman" pitchFamily="18" charset="0"/>
              </a:rPr>
              <a:t>(Intermediate Neglect of Differential Overlap)</a:t>
            </a:r>
            <a:r>
              <a:rPr lang="en-US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8768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Meniadakan semua integral dua elektron untuk dua-pusat yang bukan jenis Coulombik.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Energi total harus tidak bergantung pada rotasi koordinat sistem.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Integral harus dibuat independen terhadap tipe orbital akibat dari integral satu elektron yang melibatkan dua fungsi berbeda pada atom yang sama dan operator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</a:t>
            </a:r>
            <a:r>
              <a:rPr lang="en-US" sz="2800" baseline="-30000">
                <a:cs typeface="Times New Roman" pitchFamily="18" charset="0"/>
              </a:rPr>
              <a:t>a</a:t>
            </a:r>
            <a:r>
              <a:rPr lang="en-US" sz="2800">
                <a:cs typeface="Times New Roman" pitchFamily="18" charset="0"/>
              </a:rPr>
              <a:t> dari atom yang lain akan hilang.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Integral satu-elektron</a:t>
            </a:r>
            <a:r>
              <a:rPr lang="en-US" sz="2800"/>
              <a:t> 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>
                <a:cs typeface="Times New Roman" pitchFamily="18" charset="0"/>
              </a:rPr>
              <a:t>Integral dua-elektron</a:t>
            </a:r>
            <a:r>
              <a:rPr lang="en-US" sz="2800"/>
              <a:t> </a:t>
            </a:r>
          </a:p>
          <a:p>
            <a:endParaRPr lang="en-US" sz="2800"/>
          </a:p>
          <a:p>
            <a:endParaRPr lang="en-US" sz="2800"/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“Surviving Integral”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219200" y="4724400"/>
          <a:ext cx="5867400" cy="587375"/>
        </p:xfrm>
        <a:graphic>
          <a:graphicData uri="http://schemas.openxmlformats.org/presentationml/2006/ole">
            <p:oleObj spid="_x0000_s26627" r:id="rId3" imgW="2654300" imgH="26670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295400" y="5486400"/>
          <a:ext cx="3429000" cy="631825"/>
        </p:xfrm>
        <a:graphic>
          <a:graphicData uri="http://schemas.openxmlformats.org/presentationml/2006/ole">
            <p:oleObj spid="_x0000_s26628" r:id="rId4" imgW="1447172" imgH="266584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066800" y="2895600"/>
          <a:ext cx="6629400" cy="1127125"/>
        </p:xfrm>
        <a:graphic>
          <a:graphicData uri="http://schemas.openxmlformats.org/presentationml/2006/ole">
            <p:oleObj spid="_x0000_s26629" r:id="rId5" imgW="2971800" imgH="5080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143000" y="1066800"/>
          <a:ext cx="4724400" cy="1009650"/>
        </p:xfrm>
        <a:graphic>
          <a:graphicData uri="http://schemas.openxmlformats.org/presentationml/2006/ole">
            <p:oleObj spid="_x0000_s26630" r:id="rId6" imgW="22733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54013"/>
            <a:ext cx="7772400" cy="69691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800" b="1">
                <a:cs typeface="Times New Roman" pitchFamily="18" charset="0"/>
              </a:rPr>
              <a:t>CNDO </a:t>
            </a:r>
            <a:r>
              <a:rPr lang="en-US" sz="2800" b="1" i="1">
                <a:cs typeface="Times New Roman" pitchFamily="18" charset="0"/>
              </a:rPr>
              <a:t>(Complete Neglect of Differential </a:t>
            </a:r>
            <a:br>
              <a:rPr lang="en-US" sz="2800" b="1" i="1">
                <a:cs typeface="Times New Roman" pitchFamily="18" charset="0"/>
              </a:rPr>
            </a:br>
            <a:r>
              <a:rPr lang="en-US" sz="2800" b="1" i="1">
                <a:cs typeface="Times New Roman" pitchFamily="18" charset="0"/>
              </a:rPr>
              <a:t>            Overlap)</a:t>
            </a:r>
            <a:r>
              <a:rPr lang="en-US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9745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Hanya integral Coulomb untuk dua-elektron untuk satu-  dan dua-pusat</a:t>
            </a:r>
            <a:r>
              <a:rPr lang="en-US">
                <a:cs typeface="Times New Roman" pitchFamily="18" charset="0"/>
              </a:rPr>
              <a:t> </a:t>
            </a: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Integral satu-elektron = INDO </a:t>
            </a:r>
          </a:p>
          <a:p>
            <a:pPr>
              <a:buFont typeface="Wingdings" pitchFamily="2" charset="2"/>
              <a:buNone/>
            </a:pPr>
            <a:r>
              <a:rPr lang="en-US" sz="2400" b="1">
                <a:latin typeface="Bookman Old Style" pitchFamily="18" charset="0"/>
              </a:rPr>
              <a:t>Tingkat Pendekatan :</a:t>
            </a:r>
            <a:r>
              <a:rPr lang="en-US" sz="240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NDDO     &lt;     INDO	   &lt;    CNDO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06387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5003800" y="3141663"/>
            <a:ext cx="1828800" cy="685800"/>
            <a:chOff x="5758" y="4172"/>
            <a:chExt cx="1437" cy="595"/>
          </a:xfrm>
        </p:grpSpPr>
        <p:sp>
          <p:nvSpPr>
            <p:cNvPr id="27654" name="AutoShape 6"/>
            <p:cNvSpPr>
              <a:spLocks/>
            </p:cNvSpPr>
            <p:nvPr/>
          </p:nvSpPr>
          <p:spPr bwMode="auto">
            <a:xfrm rot="-5429565">
              <a:off x="6403" y="3527"/>
              <a:ext cx="148" cy="1437"/>
            </a:xfrm>
            <a:prstGeom prst="leftBrace">
              <a:avLst>
                <a:gd name="adj1" fmla="val 8091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5760" y="4335"/>
              <a:ext cx="129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s=p</a:t>
              </a:r>
            </a:p>
            <a:p>
              <a:endParaRPr lang="en-US" sz="2000">
                <a:latin typeface="Times New Roman" pitchFamily="18" charset="0"/>
              </a:endParaRPr>
            </a:p>
          </p:txBody>
        </p:sp>
      </p:grp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2997200"/>
            <a:ext cx="738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1187450" y="2636838"/>
          <a:ext cx="5715000" cy="546100"/>
        </p:xfrm>
        <a:graphic>
          <a:graphicData uri="http://schemas.openxmlformats.org/presentationml/2006/ole">
            <p:oleObj spid="_x0000_s27657" r:id="rId3" imgW="3200400" imgH="279400" progId="Equation.3">
              <p:embed/>
            </p:oleObj>
          </a:graphicData>
        </a:graphic>
      </p:graphicFrame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55650" y="5516563"/>
            <a:ext cx="234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Integral dua-elektron </a:t>
            </a:r>
          </a:p>
          <a:p>
            <a:r>
              <a:rPr lang="en-US"/>
              <a:t>dihitung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492500" y="5589588"/>
            <a:ext cx="3762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Integral dua-elektron diganti</a:t>
            </a:r>
          </a:p>
          <a:p>
            <a:r>
              <a:rPr lang="en-US"/>
              <a:t>Dengan dua parameter </a:t>
            </a:r>
            <a:r>
              <a:rPr lang="en-US">
                <a:sym typeface="Symbol" pitchFamily="18" charset="2"/>
              </a:rPr>
              <a:t></a:t>
            </a:r>
            <a:r>
              <a:rPr lang="en-US" baseline="-25000">
                <a:sym typeface="Symbol" pitchFamily="18" charset="2"/>
              </a:rPr>
              <a:t>AA</a:t>
            </a:r>
            <a:r>
              <a:rPr lang="en-US">
                <a:sym typeface="Symbol" pitchFamily="18" charset="2"/>
              </a:rPr>
              <a:t> dan </a:t>
            </a:r>
            <a:r>
              <a:rPr lang="en-US" baseline="-25000">
                <a:sym typeface="Symbol" pitchFamily="18" charset="2"/>
              </a:rPr>
              <a:t>BB</a:t>
            </a:r>
            <a:r>
              <a:rPr lang="en-US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5334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PARAMETERISASI</a:t>
            </a:r>
            <a:r>
              <a:rPr lang="en-US" sz="32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848600" cy="5761037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Ab initio (minimum basis set)         	    kualitatif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Semiempiris  + parameterisasi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     (NDO/INDO/NDDO)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Pendekatan parameterisasi :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Times New Roman" pitchFamily="18" charset="0"/>
              </a:rPr>
              <a:t>Integral dapat dihitung dari bentuk fungsional orbital atomik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Times New Roman" pitchFamily="18" charset="0"/>
              </a:rPr>
              <a:t>Integral dapat dibuat parameter yang didasarkan pada data eksperimen dalam jumlah kecil (atomik)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>
                <a:cs typeface="Times New Roman" pitchFamily="18" charset="0"/>
              </a:rPr>
              <a:t>Integral dapat dibuat parameter yang didasarkan pada data eksperimen dalam jumlah besar (molekular)</a:t>
            </a:r>
            <a:r>
              <a:rPr lang="en-US" sz="2800"/>
              <a:t>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580063" y="10525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708400" y="11969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3635375" y="11969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779838" y="11969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5334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MINDO (Modified INDO)</a:t>
            </a:r>
            <a:r>
              <a:rPr lang="en-US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Parameterisasi mengandung :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Variabel diatomik dalam integral satu-elektron untuk dua-pusat (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baseline="-30000">
                <a:cs typeface="Times New Roman" pitchFamily="18" charset="0"/>
              </a:rPr>
              <a:t>AB</a:t>
            </a:r>
            <a:r>
              <a:rPr lang="en-US" sz="2800">
                <a:cs typeface="Times New Roman" pitchFamily="18" charset="0"/>
              </a:rPr>
              <a:t>). (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baseline="-30000">
                <a:cs typeface="Times New Roman" pitchFamily="18" charset="0"/>
              </a:rPr>
              <a:t>AB</a:t>
            </a:r>
            <a:r>
              <a:rPr lang="en-US" sz="2800">
                <a:cs typeface="Times New Roman" pitchFamily="18" charset="0"/>
              </a:rPr>
              <a:t>) harus diturunkan untuk semua pasangan atom terikat.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Unsur yang terparameterisasi :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	H, B, C, N, O, F, Si, P, S, Cl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92576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	       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	          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219200" y="2971800"/>
          <a:ext cx="5715000" cy="568325"/>
        </p:xfrm>
        <a:graphic>
          <a:graphicData uri="http://schemas.openxmlformats.org/presentationml/2006/ole">
            <p:oleObj spid="_x0000_s29701" r:id="rId3" imgW="3162300" imgH="3175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2743200" y="3733800"/>
          <a:ext cx="2667000" cy="654050"/>
        </p:xfrm>
        <a:graphic>
          <a:graphicData uri="http://schemas.openxmlformats.org/presentationml/2006/ole">
            <p:oleObj spid="_x0000_s29702" r:id="rId4" imgW="1434477" imgH="355446" progId="Equation.3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1371600" y="4572000"/>
          <a:ext cx="1981200" cy="527050"/>
        </p:xfrm>
        <a:graphic>
          <a:graphicData uri="http://schemas.openxmlformats.org/presentationml/2006/ole">
            <p:oleObj spid="_x0000_s29703" r:id="rId5" imgW="1180588" imgH="31736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5334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Modified NDDO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55626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Terdapat tiga macam Modified NDDO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MNDO = Modified Neglect of Diatomic Overlap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AM1     = Austin Model 1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PM3     = Parametric Method 3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Integral satu-elekttron untuk satu-pusat </a:t>
            </a:r>
          </a:p>
          <a:p>
            <a:pPr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   Energi 1-elektron = muatan inti  + E.p semua inti yang lain.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2925763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	       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</a:rPr>
              <a:t>	          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066800" y="4038600"/>
          <a:ext cx="6172200" cy="752475"/>
        </p:xfrm>
        <a:graphic>
          <a:graphicData uri="http://schemas.openxmlformats.org/presentationml/2006/ole">
            <p:oleObj spid="_x0000_s30726" r:id="rId3" imgW="3441700" imgH="41910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1143000" y="4953000"/>
          <a:ext cx="4114800" cy="646113"/>
        </p:xfrm>
        <a:graphic>
          <a:graphicData uri="http://schemas.openxmlformats.org/presentationml/2006/ole">
            <p:oleObj spid="_x0000_s30727" r:id="rId4" imgW="21209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848600" cy="63246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Integral satu-elektron untuk dua-pusat</a:t>
            </a:r>
            <a:r>
              <a:rPr lang="en-US">
                <a:cs typeface="Times New Roman" pitchFamily="18" charset="0"/>
              </a:rPr>
              <a:t> </a:t>
            </a: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</a:rPr>
              <a:t>Integral dua-elektron untuk satu-pusat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74955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143000" y="1066800"/>
          <a:ext cx="5791200" cy="576263"/>
        </p:xfrm>
        <a:graphic>
          <a:graphicData uri="http://schemas.openxmlformats.org/presentationml/2006/ole">
            <p:oleObj spid="_x0000_s31748" r:id="rId3" imgW="3162300" imgH="3175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667000" y="1752600"/>
          <a:ext cx="2362200" cy="619125"/>
        </p:xfrm>
        <a:graphic>
          <a:graphicData uri="http://schemas.openxmlformats.org/presentationml/2006/ole">
            <p:oleObj spid="_x0000_s31749" r:id="rId4" imgW="1345616" imgH="355446" progId="Equation.3">
              <p:embed/>
            </p:oleObj>
          </a:graphicData>
        </a:graphic>
      </p:graphicFrame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2514600" y="3124200"/>
            <a:ext cx="2209800" cy="703263"/>
            <a:chOff x="2499" y="11232"/>
            <a:chExt cx="2448" cy="1107"/>
          </a:xfrm>
        </p:grpSpPr>
        <p:sp>
          <p:nvSpPr>
            <p:cNvPr id="31751" name="AutoShape 7"/>
            <p:cNvSpPr>
              <a:spLocks/>
            </p:cNvSpPr>
            <p:nvPr/>
          </p:nvSpPr>
          <p:spPr bwMode="auto">
            <a:xfrm rot="-5468924">
              <a:off x="3672" y="10728"/>
              <a:ext cx="144" cy="1152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2499" y="11475"/>
              <a:ext cx="2448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Overlap dihitung</a:t>
              </a:r>
            </a:p>
            <a:p>
              <a:pPr algn="ctr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(modified)</a:t>
              </a:r>
            </a:p>
            <a:p>
              <a:endParaRPr lang="en-US" sz="2000">
                <a:latin typeface="Times New Roman" pitchFamily="18" charset="0"/>
              </a:endParaRPr>
            </a:p>
          </p:txBody>
        </p:sp>
      </p:grp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743200" y="2514600"/>
            <a:ext cx="5486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1981200" y="2514600"/>
          <a:ext cx="2286000" cy="608013"/>
        </p:xfrm>
        <a:graphic>
          <a:graphicData uri="http://schemas.openxmlformats.org/presentationml/2006/ole">
            <p:oleObj spid="_x0000_s31754" r:id="rId5" imgW="1180588" imgH="317362" progId="Equation.3">
              <p:embed/>
            </p:oleObj>
          </a:graphicData>
        </a:graphic>
      </p:graphicFrame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029200" y="2895600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Symbol" pitchFamily="18" charset="2"/>
              <a:buChar char="b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parameter “resonansi”   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atomik</a:t>
            </a:r>
            <a:r>
              <a:rPr lang="en-US" sz="1400">
                <a:latin typeface="Times New Roman" pitchFamily="18" charset="0"/>
                <a:sym typeface="Symbol" pitchFamily="18" charset="2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1143000" y="4572000"/>
          <a:ext cx="2133600" cy="633413"/>
        </p:xfrm>
        <a:graphic>
          <a:graphicData uri="http://schemas.openxmlformats.org/presentationml/2006/ole">
            <p:oleObj spid="_x0000_s31756" r:id="rId6" imgW="1028254" imgH="304668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3962400" y="4648200"/>
          <a:ext cx="2286000" cy="625475"/>
        </p:xfrm>
        <a:graphic>
          <a:graphicData uri="http://schemas.openxmlformats.org/presentationml/2006/ole">
            <p:oleObj spid="_x0000_s31757" r:id="rId7" imgW="1155199" imgH="317362" progId="Equation.3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1143000" y="5257800"/>
          <a:ext cx="2057400" cy="600075"/>
        </p:xfrm>
        <a:graphic>
          <a:graphicData uri="http://schemas.openxmlformats.org/presentationml/2006/ole">
            <p:oleObj spid="_x0000_s31758" r:id="rId8" imgW="1079032" imgH="317362" progId="Equation.3">
              <p:embed/>
            </p:oleObj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3962400" y="5410200"/>
          <a:ext cx="2438400" cy="677863"/>
        </p:xfrm>
        <a:graphic>
          <a:graphicData uri="http://schemas.openxmlformats.org/presentationml/2006/ole">
            <p:oleObj spid="_x0000_s31759" r:id="rId9" imgW="1269449" imgH="355446" progId="Equation.3">
              <p:embed/>
            </p:oleObj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219200" y="5943600"/>
          <a:ext cx="1981200" cy="569913"/>
        </p:xfrm>
        <a:graphic>
          <a:graphicData uri="http://schemas.openxmlformats.org/presentationml/2006/ole">
            <p:oleObj spid="_x0000_s31760" r:id="rId10" imgW="1091726" imgH="317362" progId="Equation.3">
              <p:embed/>
            </p:oleObj>
          </a:graphicData>
        </a:graphic>
      </p:graphicFrame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443663" y="4724400"/>
            <a:ext cx="221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latin typeface="Times New Roman" pitchFamily="18" charset="0"/>
              </a:rPr>
              <a:t>G = Coulomb</a:t>
            </a:r>
          </a:p>
          <a:p>
            <a:pPr eaLnBrk="1" hangingPunct="1"/>
            <a:r>
              <a:rPr lang="en-US" sz="2800">
                <a:latin typeface="Times New Roman" pitchFamily="18" charset="0"/>
              </a:rPr>
              <a:t>H =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54075"/>
          </a:xfrm>
        </p:spPr>
        <p:txBody>
          <a:bodyPr/>
          <a:lstStyle/>
          <a:p>
            <a:r>
              <a:rPr lang="en-US" sz="2800" b="1">
                <a:latin typeface="Bookman Old Style" pitchFamily="18" charset="0"/>
                <a:cs typeface="Times New Roman" pitchFamily="18" charset="0"/>
              </a:rPr>
              <a:t>Jenis parameter pada MNDO, AM1, PM3</a:t>
            </a:r>
            <a:r>
              <a:rPr lang="en-US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Times New Roman" pitchFamily="18" charset="0"/>
              </a:rPr>
              <a:t>Eksponen orbital 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</a:t>
            </a:r>
            <a:r>
              <a:rPr lang="en-US" sz="2800" baseline="-30000">
                <a:cs typeface="Times New Roman" pitchFamily="18" charset="0"/>
              </a:rPr>
              <a:t>s/p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Term satu-elektron  U</a:t>
            </a:r>
            <a:r>
              <a:rPr lang="en-US" sz="2800" baseline="-30000">
                <a:cs typeface="Times New Roman" pitchFamily="18" charset="0"/>
              </a:rPr>
              <a:t>s/p</a:t>
            </a:r>
            <a:r>
              <a:rPr lang="en-US" sz="2800">
                <a:cs typeface="Times New Roman" pitchFamily="18" charset="0"/>
              </a:rPr>
              <a:t> dan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</a:t>
            </a:r>
            <a:r>
              <a:rPr lang="en-US" sz="2800" baseline="-30000">
                <a:cs typeface="Times New Roman" pitchFamily="18" charset="0"/>
              </a:rPr>
              <a:t>s/p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Term dua-elektron G</a:t>
            </a:r>
            <a:r>
              <a:rPr lang="en-US" sz="2800" baseline="-30000">
                <a:cs typeface="Times New Roman" pitchFamily="18" charset="0"/>
              </a:rPr>
              <a:t>ss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sp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pp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p2</a:t>
            </a:r>
            <a:r>
              <a:rPr lang="en-US" sz="2800">
                <a:cs typeface="Times New Roman" pitchFamily="18" charset="0"/>
              </a:rPr>
              <a:t>, H</a:t>
            </a:r>
            <a:r>
              <a:rPr lang="en-US" sz="2800" baseline="-30000">
                <a:cs typeface="Times New Roman" pitchFamily="18" charset="0"/>
              </a:rPr>
              <a:t>sp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Tolakan </a:t>
            </a:r>
            <a:r>
              <a:rPr lang="en-US" sz="2800" i="1">
                <a:cs typeface="Times New Roman" pitchFamily="18" charset="0"/>
              </a:rPr>
              <a:t>core-core</a:t>
            </a:r>
            <a:r>
              <a:rPr lang="en-US" sz="2800">
                <a:cs typeface="Times New Roman" pitchFamily="18" charset="0"/>
              </a:rPr>
              <a:t>,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a, b, c (tetapan pada AM1 dan PM3)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096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MNDO</a:t>
            </a:r>
            <a:r>
              <a:rPr lang="en-US" sz="320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8200"/>
            <a:ext cx="8207375" cy="56388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Tolakan “core-core”</a:t>
            </a:r>
            <a:r>
              <a:rPr lang="en-US" sz="2800"/>
              <a:t> </a:t>
            </a:r>
          </a:p>
          <a:p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400">
                <a:cs typeface="Times New Roman" pitchFamily="18" charset="0"/>
                <a:sym typeface="Symbol" pitchFamily="18" charset="2"/>
              </a:rPr>
              <a:t>    </a:t>
            </a:r>
            <a:r>
              <a:rPr lang="en-US" sz="2400">
                <a:cs typeface="Times New Roman" pitchFamily="18" charset="0"/>
              </a:rPr>
              <a:t> = Parameter fitting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Interaksi O-H dan NH diperlakukan berbeda</a:t>
            </a:r>
          </a:p>
          <a:p>
            <a:endParaRPr lang="en-US" sz="2800">
              <a:cs typeface="Times New Roman" pitchFamily="18" charset="0"/>
            </a:endParaRPr>
          </a:p>
          <a:p>
            <a:endParaRPr lang="en-US" sz="2800">
              <a:cs typeface="Times New Roman" pitchFamily="18" charset="0"/>
            </a:endParaRPr>
          </a:p>
          <a:p>
            <a:r>
              <a:rPr lang="en-US" sz="2800">
                <a:cs typeface="Times New Roman" pitchFamily="18" charset="0"/>
                <a:sym typeface="Symbol" pitchFamily="18" charset="2"/>
              </a:rPr>
              <a:t></a:t>
            </a:r>
            <a:r>
              <a:rPr lang="en-US" sz="2800" baseline="-30000">
                <a:cs typeface="Times New Roman" pitchFamily="18" charset="0"/>
              </a:rPr>
              <a:t>s</a:t>
            </a:r>
            <a:r>
              <a:rPr lang="en-US" sz="2800">
                <a:cs typeface="Times New Roman" pitchFamily="18" charset="0"/>
              </a:rPr>
              <a:t>  = 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</a:t>
            </a:r>
            <a:r>
              <a:rPr lang="en-US" sz="2800" baseline="-30000">
                <a:cs typeface="Times New Roman" pitchFamily="18" charset="0"/>
              </a:rPr>
              <a:t>p</a:t>
            </a:r>
            <a:r>
              <a:rPr lang="en-US" sz="2800">
                <a:cs typeface="Times New Roman" pitchFamily="18" charset="0"/>
              </a:rPr>
              <a:t> untuk atom ringan </a:t>
            </a:r>
          </a:p>
          <a:p>
            <a:r>
              <a:rPr lang="en-US" sz="2800">
                <a:cs typeface="Times New Roman" pitchFamily="18" charset="0"/>
              </a:rPr>
              <a:t>G</a:t>
            </a:r>
            <a:r>
              <a:rPr lang="en-US" sz="2800" baseline="-30000">
                <a:cs typeface="Times New Roman" pitchFamily="18" charset="0"/>
              </a:rPr>
              <a:t>ss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sp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pp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p2</a:t>
            </a:r>
            <a:r>
              <a:rPr lang="en-US" sz="2800">
                <a:cs typeface="Times New Roman" pitchFamily="18" charset="0"/>
              </a:rPr>
              <a:t>, H</a:t>
            </a:r>
            <a:r>
              <a:rPr lang="en-US" sz="2800" baseline="-30000">
                <a:cs typeface="Times New Roman" pitchFamily="18" charset="0"/>
              </a:rPr>
              <a:t>ss</a:t>
            </a:r>
            <a:r>
              <a:rPr lang="en-US" sz="2800">
                <a:cs typeface="Times New Roman" pitchFamily="18" charset="0"/>
              </a:rPr>
              <a:t> dari spektra atomik </a:t>
            </a:r>
          </a:p>
          <a:p>
            <a:r>
              <a:rPr lang="en-US" sz="2800">
                <a:cs typeface="Times New Roman" pitchFamily="18" charset="0"/>
              </a:rPr>
              <a:t>Berlaku untuk : H, B, C, N, O, F, Al, Si, P, S, Cl, Zn, Ge, Br, Sn, I, Hg, Pb. </a:t>
            </a:r>
            <a:endParaRPr lang="en-US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533400" y="1447800"/>
          <a:ext cx="8382000" cy="541338"/>
        </p:xfrm>
        <a:graphic>
          <a:graphicData uri="http://schemas.openxmlformats.org/presentationml/2006/ole">
            <p:oleObj spid="_x0000_s33796" r:id="rId3" imgW="4724400" imgH="304800" progId="Equation.3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14400" y="3048000"/>
          <a:ext cx="7620000" cy="922338"/>
        </p:xfrm>
        <a:graphic>
          <a:graphicData uri="http://schemas.openxmlformats.org/presentationml/2006/ole">
            <p:oleObj spid="_x0000_s33797" r:id="rId4" imgW="4648200" imgH="55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Demo </a:t>
            </a:r>
            <a:r>
              <a:rPr lang="en-US" sz="4000" dirty="0" err="1"/>
              <a:t>perhitungan</a:t>
            </a:r>
            <a:r>
              <a:rPr lang="en-US" sz="4000" dirty="0"/>
              <a:t> </a:t>
            </a:r>
            <a:r>
              <a:rPr lang="en-US" sz="4000" dirty="0" err="1" smtClean="0"/>
              <a:t>deng</a:t>
            </a:r>
            <a:r>
              <a:rPr lang="en-US" sz="4000" smtClean="0"/>
              <a:t> Gaussian 09</a:t>
            </a:r>
            <a:endParaRPr lang="en-US" sz="4000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Struktur: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r>
              <a:rPr lang="en-US"/>
              <a:t>Metode: MM, Semi-empiric (AM1 &amp; PM3), ab-initio (HF/3-21G*, HF/6-311+G*, MP2)</a:t>
            </a:r>
          </a:p>
          <a:p>
            <a:r>
              <a:rPr lang="en-US"/>
              <a:t>Perhitungan: Single-point</a:t>
            </a:r>
          </a:p>
          <a:p>
            <a:r>
              <a:rPr lang="en-US"/>
              <a:t>Hasil perhitungan: </a:t>
            </a:r>
            <a:r>
              <a:rPr lang="en-US">
                <a:hlinkClick r:id="rId2" action="ppaction://hlinkfile"/>
              </a:rPr>
              <a:t>Momen Dipole</a:t>
            </a:r>
            <a:endParaRPr lang="en-US"/>
          </a:p>
          <a:p>
            <a:r>
              <a:rPr lang="en-US"/>
              <a:t>Visualisasi: Orbital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7847012" cy="608013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Keterbatasan dari MNDO</a:t>
            </a:r>
            <a:r>
              <a:rPr lang="en-US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Molekul yang sterik diprediksi terlalu tak stabil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Cincin beranggota empat terlalu stabil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Interaksi lemah, tidak realistik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Energi aktivasi untuk reaksi pemutusan/pembentukan terlalu tinggi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Struktur non-klasik tak stabilrelatif terhadap struktur klasik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Subtituen yang mengandung oksigen pada cincin aromatis berada pada “out-of plane”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Ikatan peroksida terlalu pendek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>
                <a:cs typeface="Times New Roman" pitchFamily="18" charset="0"/>
              </a:rPr>
              <a:t>  0.17Å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Sudut C-X-C pada eter dan sulfida terlalu besar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>
                <a:cs typeface="Times New Roman" pitchFamily="18" charset="0"/>
              </a:rPr>
              <a:t> 9</a:t>
            </a:r>
            <a:r>
              <a:rPr lang="en-US" sz="2800" baseline="30000">
                <a:cs typeface="Times New Roman" pitchFamily="18" charset="0"/>
              </a:rPr>
              <a:t>o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772400" cy="5334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AM1</a:t>
            </a:r>
            <a:r>
              <a:rPr lang="en-US" sz="320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71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Fakta MNDO : Tolakan core-core terlalu besar</a:t>
            </a:r>
            <a:r>
              <a:rPr lang="en-US" sz="2800"/>
              <a:t> </a:t>
            </a:r>
          </a:p>
          <a:p>
            <a:pPr>
              <a:buFont typeface="Symbol" pitchFamily="18" charset="2"/>
              <a:buChar char="®"/>
            </a:pPr>
            <a:r>
              <a:rPr lang="en-US" sz="2800">
                <a:cs typeface="Times New Roman" pitchFamily="18" charset="0"/>
              </a:rPr>
              <a:t>reparameterisasi dengan menggunakan fungsi Gaussian.</a:t>
            </a:r>
            <a:endParaRPr lang="en-US" sz="2800"/>
          </a:p>
          <a:p>
            <a:pPr>
              <a:buFont typeface="Symbol" pitchFamily="18" charset="2"/>
              <a:buChar char="®"/>
            </a:pPr>
            <a:endParaRPr lang="en-US" sz="2800"/>
          </a:p>
          <a:p>
            <a:pPr>
              <a:buFont typeface="Symbol" pitchFamily="18" charset="2"/>
              <a:buChar char="®"/>
            </a:pPr>
            <a:endParaRPr lang="en-US" sz="2800"/>
          </a:p>
          <a:p>
            <a:pPr>
              <a:buFont typeface="Symbol" pitchFamily="18" charset="2"/>
              <a:buChar char="®"/>
            </a:pPr>
            <a:endParaRPr lang="en-US" sz="2800"/>
          </a:p>
          <a:p>
            <a:pPr>
              <a:buFont typeface="Symbol" pitchFamily="18" charset="2"/>
              <a:buChar char="®"/>
            </a:pPr>
            <a:endParaRPr lang="en-US" sz="2800"/>
          </a:p>
          <a:p>
            <a:pPr>
              <a:buFont typeface="Symbol" pitchFamily="18" charset="2"/>
              <a:buNone/>
            </a:pPr>
            <a:r>
              <a:rPr lang="en-US" sz="2800">
                <a:cs typeface="Times New Roman" pitchFamily="18" charset="0"/>
              </a:rPr>
              <a:t>a</a:t>
            </a:r>
            <a:r>
              <a:rPr lang="en-US" sz="2800" baseline="-30000">
                <a:cs typeface="Times New Roman" pitchFamily="18" charset="0"/>
              </a:rPr>
              <a:t>kB</a:t>
            </a:r>
            <a:r>
              <a:rPr lang="en-US" sz="2800">
                <a:cs typeface="Times New Roman" pitchFamily="18" charset="0"/>
              </a:rPr>
              <a:t>, b</a:t>
            </a:r>
            <a:r>
              <a:rPr lang="en-US" sz="2800" baseline="-30000">
                <a:cs typeface="Times New Roman" pitchFamily="18" charset="0"/>
              </a:rPr>
              <a:t>k</a:t>
            </a:r>
            <a:r>
              <a:rPr lang="en-US" sz="2800">
                <a:cs typeface="Times New Roman" pitchFamily="18" charset="0"/>
              </a:rPr>
              <a:t>, c</a:t>
            </a:r>
            <a:r>
              <a:rPr lang="en-US" sz="2800" baseline="-30000">
                <a:cs typeface="Times New Roman" pitchFamily="18" charset="0"/>
              </a:rPr>
              <a:t>k </a:t>
            </a:r>
            <a:r>
              <a:rPr lang="en-US" sz="2800">
                <a:cs typeface="Times New Roman" pitchFamily="18" charset="0"/>
              </a:rPr>
              <a:t>hasil fitting data molekular</a:t>
            </a:r>
          </a:p>
          <a:p>
            <a:pPr>
              <a:buFont typeface="Symbol" pitchFamily="18" charset="2"/>
              <a:buNone/>
            </a:pPr>
            <a:r>
              <a:rPr lang="en-US" sz="2800">
                <a:cs typeface="Times New Roman" pitchFamily="18" charset="0"/>
              </a:rPr>
              <a:t>Berlaku untuk : H, B, C, N, O, F, Al, Si, P, S, Cl, Zn, Ge, Br, I, Hg</a:t>
            </a:r>
            <a:r>
              <a:rPr lang="en-US" sz="2800"/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486400" y="2133600"/>
            <a:ext cx="106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tabLst>
                <a:tab pos="180975" algn="l"/>
              </a:tabLst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	 x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914400" y="2438400"/>
          <a:ext cx="4648200" cy="930275"/>
        </p:xfrm>
        <a:graphic>
          <a:graphicData uri="http://schemas.openxmlformats.org/presentationml/2006/ole">
            <p:oleObj spid="_x0000_s35845" r:id="rId3" imgW="2806700" imgH="5588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990600" y="3429000"/>
          <a:ext cx="7848600" cy="812800"/>
        </p:xfrm>
        <a:graphic>
          <a:graphicData uri="http://schemas.openxmlformats.org/presentationml/2006/ole">
            <p:oleObj spid="_x0000_s35846" r:id="rId4" imgW="39497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Keterbatasan model AM1</a:t>
            </a:r>
            <a:r>
              <a:rPr lang="en-US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54102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Dapat menghitung kuat ikatan hidrogen tetapi geometrinya salah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Energi aktivasi lebih baik (d/p MNDO)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Gugus alkil terlalu stabil 2 kkal/mol per -CH</a:t>
            </a:r>
            <a:r>
              <a:rPr lang="en-US" sz="2800" baseline="-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-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Senyawa nitro terlalu tak stabil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Ikatan peroksida terlalu pendek  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>
                <a:cs typeface="Times New Roman" pitchFamily="18" charset="0"/>
              </a:rPr>
              <a:t>  0.17Å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Senyawa pospor bermasalah jika atom berjarak 3 Å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Konformasi gaus dalam etanol lebih stabil d/p trans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6858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PM3</a:t>
            </a: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Otomatisasi proses optimasi G</a:t>
            </a:r>
            <a:r>
              <a:rPr lang="en-US" sz="2800" baseline="-30000">
                <a:cs typeface="Times New Roman" pitchFamily="18" charset="0"/>
              </a:rPr>
              <a:t>ss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sp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pp</a:t>
            </a:r>
            <a:r>
              <a:rPr lang="en-US" sz="2800">
                <a:cs typeface="Times New Roman" pitchFamily="18" charset="0"/>
              </a:rPr>
              <a:t>, G</a:t>
            </a:r>
            <a:r>
              <a:rPr lang="en-US" sz="2800" baseline="-30000">
                <a:cs typeface="Times New Roman" pitchFamily="18" charset="0"/>
              </a:rPr>
              <a:t>p2</a:t>
            </a:r>
            <a:r>
              <a:rPr lang="en-US" sz="2800">
                <a:cs typeface="Times New Roman" pitchFamily="18" charset="0"/>
              </a:rPr>
              <a:t>, H</a:t>
            </a:r>
            <a:r>
              <a:rPr lang="en-US" sz="2800" baseline="-30000">
                <a:cs typeface="Times New Roman" pitchFamily="18" charset="0"/>
              </a:rPr>
              <a:t>sp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Data yang lebih banyak dari pada MNDO dan AM1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“</a:t>
            </a:r>
            <a:r>
              <a:rPr lang="en-US" sz="2800" i="1">
                <a:cs typeface="Times New Roman" pitchFamily="18" charset="0"/>
              </a:rPr>
              <a:t>The best set of parameter</a:t>
            </a:r>
            <a:r>
              <a:rPr lang="en-US" sz="2800">
                <a:cs typeface="Times New Roman" pitchFamily="18" charset="0"/>
              </a:rPr>
              <a:t>”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Berlaku untuk : H, Li, C, N, O, F, Mg, Al, Si, P, S, Cl, Zn, Ga, Ge, As, Se, Br, Cd, In, Sn, Sb, Te, I, Hg, Tl, Pb, Bi, Po, dan At</a:t>
            </a:r>
          </a:p>
          <a:p>
            <a:r>
              <a:rPr lang="en-US" sz="2800">
                <a:cs typeface="Times New Roman" pitchFamily="18" charset="0"/>
              </a:rPr>
              <a:t>PM3(</a:t>
            </a:r>
            <a:r>
              <a:rPr lang="en-US" sz="2800" b="1" i="1">
                <a:cs typeface="Times New Roman" pitchFamily="18" charset="0"/>
              </a:rPr>
              <a:t>tm</a:t>
            </a:r>
            <a:r>
              <a:rPr lang="en-US" sz="2800">
                <a:cs typeface="Times New Roman" pitchFamily="18" charset="0"/>
              </a:rPr>
              <a:t>)  transition metal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Kelemahan PM3</a:t>
            </a:r>
            <a:r>
              <a:rPr lang="en-US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Semua N</a:t>
            </a:r>
            <a:r>
              <a:rPr lang="en-US" sz="2800" baseline="-30000">
                <a:cs typeface="Times New Roman" pitchFamily="18" charset="0"/>
              </a:rPr>
              <a:t>sp3</a:t>
            </a:r>
            <a:r>
              <a:rPr lang="en-US" sz="2800">
                <a:cs typeface="Times New Roman" pitchFamily="18" charset="0"/>
              </a:rPr>
              <a:t> diprediksi piramidal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Ikatan hidrogen terlalu pendek 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800">
                <a:cs typeface="Times New Roman" pitchFamily="18" charset="0"/>
              </a:rPr>
              <a:t>  0.1Å</a:t>
            </a:r>
            <a:r>
              <a:rPr lang="en-US" sz="2800"/>
              <a:t> </a:t>
            </a:r>
          </a:p>
          <a:p>
            <a:r>
              <a:rPr lang="en-US" sz="2800" i="1">
                <a:cs typeface="Times New Roman" pitchFamily="18" charset="0"/>
              </a:rPr>
              <a:t>Gaus</a:t>
            </a:r>
            <a:r>
              <a:rPr lang="en-US" sz="2800">
                <a:cs typeface="Times New Roman" pitchFamily="18" charset="0"/>
              </a:rPr>
              <a:t> etanol lebih stabil daripada trans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Ikatan Si dengan Cl, Br, I  </a:t>
            </a:r>
            <a:r>
              <a:rPr lang="en-US" sz="2800" i="1">
                <a:cs typeface="Times New Roman" pitchFamily="18" charset="0"/>
              </a:rPr>
              <a:t>underestimated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H</a:t>
            </a:r>
            <a:r>
              <a:rPr lang="en-US" sz="2800" baseline="-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NNH</a:t>
            </a:r>
            <a:r>
              <a:rPr lang="en-US" sz="2800" baseline="-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 diprediksi struktur C</a:t>
            </a:r>
            <a:r>
              <a:rPr lang="en-US" sz="2800" baseline="-30000">
                <a:cs typeface="Times New Roman" pitchFamily="18" charset="0"/>
              </a:rPr>
              <a:t>2h</a:t>
            </a:r>
            <a:r>
              <a:rPr lang="en-US" sz="2800">
                <a:cs typeface="Times New Roman" pitchFamily="18" charset="0"/>
              </a:rPr>
              <a:t> (=C</a:t>
            </a:r>
            <a:r>
              <a:rPr lang="en-US" sz="2800" baseline="-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) ClF</a:t>
            </a:r>
            <a:r>
              <a:rPr lang="en-US" sz="2800" baseline="-30000">
                <a:cs typeface="Times New Roman" pitchFamily="18" charset="0"/>
              </a:rPr>
              <a:t>3</a:t>
            </a:r>
            <a:r>
              <a:rPr lang="en-US" sz="2800">
                <a:cs typeface="Times New Roman" pitchFamily="18" charset="0"/>
              </a:rPr>
              <a:t> diprediksi D</a:t>
            </a:r>
            <a:r>
              <a:rPr lang="en-US" sz="2800" baseline="-30000">
                <a:cs typeface="Times New Roman" pitchFamily="18" charset="0"/>
              </a:rPr>
              <a:t>3</a:t>
            </a:r>
            <a:r>
              <a:rPr lang="en-US" sz="2800">
                <a:cs typeface="Times New Roman" pitchFamily="18" charset="0"/>
              </a:rPr>
              <a:t>H (=C</a:t>
            </a:r>
            <a:r>
              <a:rPr lang="en-US" sz="2800" baseline="-30000">
                <a:cs typeface="Times New Roman" pitchFamily="18" charset="0"/>
              </a:rPr>
              <a:t>2V</a:t>
            </a:r>
            <a:r>
              <a:rPr lang="en-US" sz="2800">
                <a:cs typeface="Times New Roman" pitchFamily="18" charset="0"/>
              </a:rPr>
              <a:t>)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Muatan pada atom nitrogen sering bertanda tidak realistik.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3200" b="1">
                <a:cs typeface="Times New Roman" pitchFamily="18" charset="0"/>
              </a:rPr>
              <a:t>Kelemahan MNDO/AM1/PM3</a:t>
            </a:r>
            <a:r>
              <a:rPr lang="en-US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Halangan rotasi dari ikatan ganda parsial terlalu kecil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Kurang teliti dalam memprediksi interaksi lemah (van der Waals, ikatan hidrogen).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Problem untuk logam transisi</a:t>
            </a:r>
            <a:r>
              <a:rPr lang="en-US" sz="2800"/>
              <a:t> diatasi dengan </a:t>
            </a:r>
            <a:r>
              <a:rPr lang="en-US" sz="2800">
                <a:cs typeface="Times New Roman" pitchFamily="18" charset="0"/>
              </a:rPr>
              <a:t>MNDO/d : dengan orbital d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8012"/>
          </a:xfrm>
        </p:spPr>
        <p:txBody>
          <a:bodyPr/>
          <a:lstStyle/>
          <a:p>
            <a:r>
              <a:rPr lang="en-US" sz="3200">
                <a:cs typeface="Times New Roman" pitchFamily="18" charset="0"/>
              </a:rPr>
              <a:t>Semi</a:t>
            </a:r>
            <a:r>
              <a:rPr lang="en-US" sz="3200" i="1">
                <a:cs typeface="Times New Roman" pitchFamily="18" charset="0"/>
              </a:rPr>
              <a:t>-ab initio</a:t>
            </a:r>
            <a:r>
              <a:rPr lang="en-US" sz="3200">
                <a:cs typeface="Times New Roman" pitchFamily="18" charset="0"/>
              </a:rPr>
              <a:t> Method 1 (SAM1)</a:t>
            </a:r>
            <a:r>
              <a:rPr lang="en-US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>
                <a:cs typeface="Times New Roman" pitchFamily="18" charset="0"/>
              </a:rPr>
              <a:t>Mengganti semua integral dengan parameter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Integral dua-elektron pada satu- dan dua-pusat dihitung langsung dari orbital atom</a:t>
            </a:r>
            <a:r>
              <a:rPr lang="en-US" sz="2800"/>
              <a:t> 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>
                <a:cs typeface="Times New Roman" pitchFamily="18" charset="0"/>
              </a:rPr>
              <a:t>Menggunakan STO-3G</a:t>
            </a:r>
            <a:r>
              <a:rPr lang="en-US" sz="2800"/>
              <a:t> </a:t>
            </a:r>
          </a:p>
          <a:p>
            <a:r>
              <a:rPr lang="en-US" sz="2800">
                <a:cs typeface="Times New Roman" pitchFamily="18" charset="0"/>
              </a:rPr>
              <a:t>Untuk atom : H, Li, C, N, O, F, Si, P, S, Cl, Fe, Cu, Br, I</a:t>
            </a:r>
            <a:r>
              <a:rPr lang="en-US" sz="2800"/>
              <a:t> </a:t>
            </a:r>
          </a:p>
          <a:p>
            <a:endParaRPr lang="en-US" sz="280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219200" y="3124200"/>
          <a:ext cx="6248400" cy="615950"/>
        </p:xfrm>
        <a:graphic>
          <a:graphicData uri="http://schemas.openxmlformats.org/presentationml/2006/ole">
            <p:oleObj spid="_x0000_s40964" r:id="rId3" imgW="30988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762000"/>
          </a:xfrm>
        </p:spPr>
        <p:txBody>
          <a:bodyPr/>
          <a:lstStyle/>
          <a:p>
            <a:r>
              <a:rPr lang="en-US" sz="2800" b="1">
                <a:cs typeface="Times New Roman" pitchFamily="18" charset="0"/>
              </a:rPr>
              <a:t>Keunggulan dan keterbatasan semi empiris:</a:t>
            </a:r>
            <a:r>
              <a:rPr lang="en-US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Reduksi kecepatan perhitungan (M</a:t>
            </a:r>
            <a:r>
              <a:rPr lang="en-US" sz="2800" baseline="30000">
                <a:cs typeface="Times New Roman" pitchFamily="18" charset="0"/>
              </a:rPr>
              <a:t>4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cs typeface="Times New Roman" pitchFamily="18" charset="0"/>
              </a:rPr>
              <a:t> M</a:t>
            </a:r>
            <a:r>
              <a:rPr lang="en-US" sz="2800" baseline="30000">
                <a:cs typeface="Times New Roman" pitchFamily="18" charset="0"/>
              </a:rPr>
              <a:t>2</a:t>
            </a:r>
            <a:r>
              <a:rPr lang="en-US" sz="2800">
                <a:cs typeface="Times New Roman" pitchFamily="18" charset="0"/>
              </a:rPr>
              <a:t> )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Elektron korelasi sudah masuk, lewat parameterisasi bersumber data eksperimen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Ketergantungan pada data MM tidak sebesar pada MM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Bentuk fungsi/persamaan yang kompleks sulit “direparasi”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“Zero-dimensional” seperti pada MM, karena hanya menggunakan basis set s, p  </a:t>
            </a:r>
            <a:r>
              <a:rPr lang="en-US" sz="280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cs typeface="Times New Roman" pitchFamily="18" charset="0"/>
              </a:rPr>
              <a:t> hasil harus dibandingkan dengan eksperiment</a:t>
            </a:r>
            <a:r>
              <a:rPr 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Dapat menghitung fungsi gelombang elektronik.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Bangkok" pitchFamily="2" charset="0"/>
              </a:rPr>
              <a:t>Basis 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14705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>
                <a:latin typeface="Bangkok" pitchFamily="2" charset="0"/>
              </a:rPr>
              <a:t>The molecular orbitals are expanded as a l</a:t>
            </a:r>
            <a:r>
              <a:rPr lang="en-US" sz="2800" b="1">
                <a:latin typeface="Bangkok" pitchFamily="2" charset="0"/>
              </a:rPr>
              <a:t>inear combination of atomic orbitals</a:t>
            </a:r>
            <a:r>
              <a:rPr lang="en-US" sz="2800">
                <a:latin typeface="Bangkok" pitchFamily="2" charset="0"/>
              </a:rPr>
              <a:t> or "basis functions". The basis functions collectively are the basis set.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276600" y="2209800"/>
          <a:ext cx="2286000" cy="1231900"/>
        </p:xfrm>
        <a:graphic>
          <a:graphicData uri="http://schemas.openxmlformats.org/presentationml/2006/ole">
            <p:oleObj spid="_x0000_s9220" name="Equation" r:id="rId3" imgW="825480" imgH="444240" progId="Equation.3">
              <p:embed/>
            </p:oleObj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3400" y="3330575"/>
            <a:ext cx="800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buFontTx/>
              <a:buChar char="•"/>
            </a:pPr>
            <a:r>
              <a:rPr lang="en-US" sz="2800">
                <a:latin typeface="Bangkok" pitchFamily="2" charset="0"/>
              </a:rPr>
              <a:t>Basis functions as the atomic orbitals you  studied in the qualitative molecular orbital  part of these modules </a:t>
            </a:r>
          </a:p>
          <a:p>
            <a:pPr marL="342900" indent="-342900" eaLnBrk="1" hangingPunct="1">
              <a:buFontTx/>
              <a:buChar char="•"/>
            </a:pPr>
            <a:r>
              <a:rPr lang="en-US" sz="2800">
                <a:latin typeface="Bangkok" pitchFamily="2" charset="0"/>
              </a:rPr>
              <a:t>Basis functions as a set of mathematical  functions which are designed to give the  </a:t>
            </a:r>
            <a:r>
              <a:rPr lang="en-US" sz="2800" i="1">
                <a:latin typeface="Bangkok" pitchFamily="2" charset="0"/>
              </a:rPr>
              <a:t>maximum flexibility</a:t>
            </a:r>
            <a:r>
              <a:rPr lang="en-US" sz="2800">
                <a:latin typeface="Bangkok" pitchFamily="2" charset="0"/>
              </a:rPr>
              <a:t> to the molecular orbitals</a:t>
            </a:r>
            <a:r>
              <a:rPr lang="en-US" sz="2400">
                <a:latin typeface="Bangkok" pitchFamily="2" charset="0"/>
              </a:rPr>
              <a:t>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1225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Bangkok" pitchFamily="2" charset="0"/>
              </a:rPr>
              <a:t>Basis set</a:t>
            </a:r>
            <a:endParaRPr lang="en-GB" sz="3200" b="1">
              <a:solidFill>
                <a:schemeClr val="tx1"/>
              </a:solidFill>
              <a:latin typeface="Bangkok" pitchFamily="2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ltGray">
          <a:xfrm>
            <a:off x="838200" y="1447800"/>
            <a:ext cx="3382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latin typeface="Bangkok" pitchFamily="2" charset="0"/>
              </a:rPr>
              <a:t>Slater Type Orbital</a:t>
            </a:r>
            <a:endParaRPr lang="en-GB" sz="2800" b="1">
              <a:latin typeface="Bangkok" pitchFamily="2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38200" y="2209800"/>
          <a:ext cx="6781800" cy="682625"/>
        </p:xfrm>
        <a:graphic>
          <a:graphicData uri="http://schemas.openxmlformats.org/presentationml/2006/ole">
            <p:oleObj spid="_x0000_s10244" name="Equation" r:id="rId3" imgW="2527200" imgH="25380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990600" y="4648200"/>
          <a:ext cx="7620000" cy="674688"/>
        </p:xfrm>
        <a:graphic>
          <a:graphicData uri="http://schemas.openxmlformats.org/presentationml/2006/ole">
            <p:oleObj spid="_x0000_s10245" name="Equation" r:id="rId4" imgW="2869920" imgH="253800" progId="Equation.3">
              <p:embed/>
            </p:oleObj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ltGray">
          <a:xfrm>
            <a:off x="819150" y="3987800"/>
            <a:ext cx="3660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latin typeface="Times New Roman" pitchFamily="18" charset="0"/>
              </a:rPr>
              <a:t>Gaussian Type Orbital</a:t>
            </a:r>
            <a:endParaRPr lang="en-GB" sz="2800" b="1">
              <a:latin typeface="Times New Roman" pitchFamily="18" charset="0"/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143000" y="5486400"/>
          <a:ext cx="4724400" cy="669925"/>
        </p:xfrm>
        <a:graphic>
          <a:graphicData uri="http://schemas.openxmlformats.org/presentationml/2006/ole">
            <p:oleObj spid="_x0000_s10247" name="Equation" r:id="rId5" imgW="1701720" imgH="24120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990600" y="3048000"/>
          <a:ext cx="4572000" cy="684213"/>
        </p:xfrm>
        <a:graphic>
          <a:graphicData uri="http://schemas.openxmlformats.org/presentationml/2006/ole">
            <p:oleObj spid="_x0000_s10248" name="Equation" r:id="rId6" imgW="1612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28600"/>
            <a:ext cx="6705600" cy="3454400"/>
          </a:xfrm>
          <a:noFill/>
          <a:ln/>
        </p:spPr>
      </p:pic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914400" y="3810000"/>
            <a:ext cx="729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Approximating a Slater-type orbital with several Gaussian-type orbitals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81000" y="4267200"/>
            <a:ext cx="84899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exact solution to the Schroedinger equation for the hydrogen atom is a Slater </a:t>
            </a:r>
          </a:p>
          <a:p>
            <a:r>
              <a:rPr lang="en-US"/>
              <a:t>type orbital, or STO. GTO basis sets require more primitives to describe the wave</a:t>
            </a:r>
          </a:p>
          <a:p>
            <a:r>
              <a:rPr lang="en-US"/>
              <a:t>function than are needed for STO calculations, as shown in Figure above. </a:t>
            </a:r>
          </a:p>
          <a:p>
            <a:r>
              <a:rPr lang="en-US"/>
              <a:t>However, the integrals over GTO primitives can be computed analytically, which is</a:t>
            </a:r>
          </a:p>
          <a:p>
            <a:r>
              <a:rPr lang="en-US"/>
              <a:t>so much faster than the numeric integrals over STO functions that any given</a:t>
            </a:r>
          </a:p>
          <a:p>
            <a:r>
              <a:rPr lang="en-US"/>
              <a:t>accuracy can be obtained most quickly using GTO functions. As such, STO</a:t>
            </a:r>
          </a:p>
          <a:p>
            <a:r>
              <a:rPr lang="en-US"/>
              <a:t>basis sets are sometimes used for high-accuracy work, but most calculations are</a:t>
            </a:r>
          </a:p>
          <a:p>
            <a:r>
              <a:rPr lang="en-US"/>
              <a:t>now done with GTO basis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84212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Bangkok" pitchFamily="2" charset="0"/>
              </a:rPr>
              <a:t>Basis set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18488" cy="47005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>
                <a:latin typeface="Bangkok" pitchFamily="2" charset="0"/>
              </a:rPr>
              <a:t>Minimal basis sets</a:t>
            </a:r>
            <a:r>
              <a:rPr lang="en-US" sz="2800">
                <a:latin typeface="Bangkok" pitchFamily="2" charset="0"/>
              </a:rPr>
              <a:t> - one basis function for every orbital used in the atom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>
                <a:latin typeface="Bangkok" pitchFamily="2" charset="0"/>
              </a:rPr>
              <a:t>Scaling the orbital</a:t>
            </a:r>
            <a:r>
              <a:rPr lang="en-US" sz="2800">
                <a:latin typeface="Bangkok" pitchFamily="2" charset="0"/>
              </a:rPr>
              <a:t> by splitting the minimal basis set: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>
                <a:latin typeface="Bangkok" pitchFamily="2" charset="0"/>
              </a:rPr>
              <a:t>Split the valence orbitals only - Split valence basis sets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>
                <a:latin typeface="Bangkok" pitchFamily="2" charset="0"/>
              </a:rPr>
              <a:t>Split all orbitals - Double zeta basis sets</a:t>
            </a:r>
            <a:r>
              <a:rPr lang="en-US" sz="2800">
                <a:latin typeface="Bangkok" pitchFamily="2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>
                <a:latin typeface="Bangkok" pitchFamily="2" charset="0"/>
              </a:rPr>
              <a:t>Extended basis sets</a:t>
            </a:r>
            <a:r>
              <a:rPr lang="en-US" sz="2800">
                <a:latin typeface="Bangkok" pitchFamily="2" charset="0"/>
              </a:rPr>
              <a:t>: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>
                <a:latin typeface="Bangkok" pitchFamily="2" charset="0"/>
              </a:rPr>
              <a:t>Adding polarisation functions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>
                <a:latin typeface="Bangkok" pitchFamily="2" charset="0"/>
              </a:rPr>
              <a:t>Adding diffuse functions 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000">
                <a:latin typeface="Bangkok" pitchFamily="2" charset="0"/>
              </a:rPr>
              <a:t>More extensions: triple valence and triple zeta basis sets </a:t>
            </a:r>
          </a:p>
          <a:p>
            <a:pPr>
              <a:lnSpc>
                <a:spcPct val="90000"/>
              </a:lnSpc>
            </a:pPr>
            <a:endParaRPr lang="en-US" sz="2400">
              <a:latin typeface="Bangkok" pitchFamily="2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826375" cy="546100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Bangkok" pitchFamily="2" charset="0"/>
              </a:rPr>
              <a:t>Minimal basis set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41638"/>
            <a:ext cx="8075613" cy="3184525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400">
                <a:latin typeface="Bangkok" pitchFamily="2" charset="0"/>
              </a:rPr>
              <a:t>Carbon </a:t>
            </a:r>
            <a:r>
              <a:rPr lang="en-US" sz="2000"/>
              <a:t>atom :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S    3    1.00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      </a:t>
            </a:r>
            <a:r>
              <a:rPr lang="en-US" sz="2000" b="1"/>
              <a:t>exponent</a:t>
            </a:r>
            <a:r>
              <a:rPr lang="en-US" sz="2000"/>
              <a:t>               </a:t>
            </a:r>
            <a:r>
              <a:rPr lang="en-US" sz="2000" b="1"/>
              <a:t>s coefficient</a:t>
            </a:r>
            <a:r>
              <a:rPr lang="en-US" sz="2000"/>
              <a:t>              </a:t>
            </a:r>
            <a:r>
              <a:rPr lang="en-US" sz="2000" b="1"/>
              <a:t>p coefficient</a:t>
            </a:r>
            <a:r>
              <a:rPr lang="en-US" sz="2000"/>
              <a:t> 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.7161683735D+02   .1543289673D+00    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.1304509632D+02   .5353281423D+00    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.3530512160D+01   .4446345422D+00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SP   3   1.00    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.2941249355D+01   -.9996722919D 01    .1559162750D+00    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.6834830964D+00    .3995128261D+00   .6076837186D+00    </a:t>
            </a:r>
          </a:p>
          <a:p>
            <a:pPr marL="0" indent="0">
              <a:lnSpc>
                <a:spcPct val="80000"/>
              </a:lnSpc>
            </a:pPr>
            <a:r>
              <a:rPr lang="en-US" sz="2000"/>
              <a:t>    .2222899159D+00    .7001154689D+00   .3919573931D+00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ltGray">
          <a:xfrm>
            <a:off x="762000" y="1219200"/>
            <a:ext cx="79930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 eaLnBrk="1" hangingPunct="1"/>
            <a:r>
              <a:rPr lang="en-US" sz="2800">
                <a:latin typeface="Bangkok" pitchFamily="2" charset="0"/>
              </a:rPr>
              <a:t>Mimimal basis set is that we select one basis </a:t>
            </a:r>
          </a:p>
          <a:p>
            <a:pPr algn="just" eaLnBrk="1" hangingPunct="1"/>
            <a:r>
              <a:rPr lang="en-US" sz="2800">
                <a:latin typeface="Bangkok" pitchFamily="2" charset="0"/>
              </a:rPr>
              <a:t>Function for every atomic orbital that is </a:t>
            </a:r>
          </a:p>
          <a:p>
            <a:pPr algn="just" eaLnBrk="1" hangingPunct="1"/>
            <a:r>
              <a:rPr lang="en-US" sz="2800">
                <a:latin typeface="Bangkok" pitchFamily="2" charset="0"/>
              </a:rPr>
              <a:t>required to describe the free atom.</a:t>
            </a:r>
            <a:endParaRPr lang="en-GB" sz="2800">
              <a:latin typeface="Bangkok" pitchFamily="2" charset="0"/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2743200" y="2590800"/>
          <a:ext cx="4191000" cy="722313"/>
        </p:xfrm>
        <a:graphic>
          <a:graphicData uri="http://schemas.openxmlformats.org/presentationml/2006/ole">
            <p:oleObj spid="_x0000_s12293" name="Equation" r:id="rId3" imgW="1549080" imgH="266400" progId="Equation.3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sz="3200" b="1">
                <a:solidFill>
                  <a:schemeClr val="tx1"/>
                </a:solidFill>
                <a:latin typeface="Bangkok" pitchFamily="2" charset="0"/>
              </a:rPr>
              <a:t>Scaling the orbital by splitting the minimal basis set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b="1">
                <a:latin typeface="Bangkok" pitchFamily="2" charset="0"/>
              </a:rPr>
              <a:t>Flexible</a:t>
            </a:r>
            <a:r>
              <a:rPr lang="en-US" sz="2800">
                <a:latin typeface="Bangkok" pitchFamily="2" charset="0"/>
              </a:rPr>
              <a:t> and perhaps contract the orbitals differently in different molecular environments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>
                <a:latin typeface="Bangkok" pitchFamily="2" charset="0"/>
              </a:rPr>
              <a:t>Replace each minimal basis set orbital by two orbitals, one large (small exponent) and one small (large exponent)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76</TotalTime>
  <Words>1524</Words>
  <Application>Microsoft PowerPoint</Application>
  <PresentationFormat>On-screen Show (4:3)</PresentationFormat>
  <Paragraphs>300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Ripple</vt:lpstr>
      <vt:lpstr>Equation</vt:lpstr>
      <vt:lpstr>Microsoft Equation 3.0</vt:lpstr>
      <vt:lpstr>Perbandingan Metode</vt:lpstr>
      <vt:lpstr>Momen dipole (Debyes)</vt:lpstr>
      <vt:lpstr>Demo perhitungan deng Gaussian 09</vt:lpstr>
      <vt:lpstr>Basis Functions</vt:lpstr>
      <vt:lpstr>Basis set</vt:lpstr>
      <vt:lpstr>Slide 6</vt:lpstr>
      <vt:lpstr>Basis set</vt:lpstr>
      <vt:lpstr>Minimal basis set</vt:lpstr>
      <vt:lpstr>Scaling the orbital by splitting the minimal basis set</vt:lpstr>
      <vt:lpstr>Carbon atom : 6-31G</vt:lpstr>
      <vt:lpstr>Polarisation basis functions </vt:lpstr>
      <vt:lpstr>Carbon atom : 6-31G*</vt:lpstr>
      <vt:lpstr>Diffuse basis functions </vt:lpstr>
      <vt:lpstr>Carbon atom : 6-31+G</vt:lpstr>
      <vt:lpstr>Basis set effect</vt:lpstr>
      <vt:lpstr>Metode Semiempiris</vt:lpstr>
      <vt:lpstr>Ciri pendekatan MO</vt:lpstr>
      <vt:lpstr>ZDO (Zero differential overlap) </vt:lpstr>
      <vt:lpstr>NDDO (Neglect of diatomic differential overlap) </vt:lpstr>
      <vt:lpstr>Slide 20</vt:lpstr>
      <vt:lpstr>INDO (Intermediate Neglect of Differential Overlap) </vt:lpstr>
      <vt:lpstr>Slide 22</vt:lpstr>
      <vt:lpstr>CNDO (Complete Neglect of Differential              Overlap) </vt:lpstr>
      <vt:lpstr>PARAMETERISASI </vt:lpstr>
      <vt:lpstr>MINDO (Modified INDO) </vt:lpstr>
      <vt:lpstr>Modified NDDO </vt:lpstr>
      <vt:lpstr>Slide 27</vt:lpstr>
      <vt:lpstr>Jenis parameter pada MNDO, AM1, PM3 </vt:lpstr>
      <vt:lpstr>MNDO </vt:lpstr>
      <vt:lpstr>Keterbatasan dari MNDO </vt:lpstr>
      <vt:lpstr>AM1 </vt:lpstr>
      <vt:lpstr>Keterbatasan model AM1 </vt:lpstr>
      <vt:lpstr>PM3 </vt:lpstr>
      <vt:lpstr>Kelemahan PM3 </vt:lpstr>
      <vt:lpstr>Kelemahan MNDO/AM1/PM3 </vt:lpstr>
      <vt:lpstr>Semi-ab initio Method 1 (SAM1) </vt:lpstr>
      <vt:lpstr>Keunggulan dan keterbatasan semi empiris: </vt:lpstr>
    </vt:vector>
  </TitlesOfParts>
  <Company>Biomolecular Research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Metode</dc:title>
  <dc:creator>Fajar Rakhman Wibowo</dc:creator>
  <cp:lastModifiedBy>Fajar R Wibowo</cp:lastModifiedBy>
  <cp:revision>6</cp:revision>
  <dcterms:created xsi:type="dcterms:W3CDTF">2008-09-23T22:52:42Z</dcterms:created>
  <dcterms:modified xsi:type="dcterms:W3CDTF">2014-10-03T04:39:19Z</dcterms:modified>
</cp:coreProperties>
</file>