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a2382fd16_0_3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a2382fd16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965474a9_3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965474a9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a2382fd16_0_40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a2382fd16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a2382fd16_0_4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ea2382fd16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c20d348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c20d348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814cf7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d814cf7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a2382fd16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a2382fd16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a2382fd16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a2382fd16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a2382fd16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ea2382fd16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23630543_1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23630543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a2382fd16_0_3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a2382fd16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3.jpg"/><Relationship Id="rId5" Type="http://schemas.openxmlformats.org/officeDocument/2006/relationships/image" Target="../media/image15.jpg"/><Relationship Id="rId6"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drive.google.com/drive/folders/1aSsa8bzM1hHBYqLSX3T-X2Mz8QeqpXzb?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zotero.org/" TargetMode="External"/><Relationship Id="rId4" Type="http://schemas.openxmlformats.org/officeDocument/2006/relationships/hyperlink" Target="https://www.zotero.org/support/word_processor_plugin_installation" TargetMode="External"/><Relationship Id="rId5" Type="http://schemas.openxmlformats.org/officeDocument/2006/relationships/image" Target="../media/image15.jp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76920"/>
          </a:srgbClr>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Microsoft Word &amp; Google Docs</a:t>
            </a:r>
            <a:endParaRPr/>
          </a:p>
        </p:txBody>
      </p:sp>
      <p:sp>
        <p:nvSpPr>
          <p:cNvPr id="73" name="Google Shape;73;p13"/>
          <p:cNvSpPr txBox="1"/>
          <p:nvPr>
            <p:ph idx="1" type="subTitle"/>
          </p:nvPr>
        </p:nvSpPr>
        <p:spPr>
          <a:xfrm>
            <a:off x="2390275" y="2023600"/>
            <a:ext cx="6331500" cy="245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rPr lang="en" sz="2400"/>
              <a:t>Tips and Trik Penulisan Dokumen untuk Admin dan </a:t>
            </a:r>
            <a:r>
              <a:rPr lang="en" sz="2400"/>
              <a:t>Sekretaris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b="1" lang="en" sz="1600">
                <a:solidFill>
                  <a:schemeClr val="dk1"/>
                </a:solidFill>
              </a:rPr>
              <a:t>Mutiara Auliya Khadija, S.Kom, M.Eng</a:t>
            </a:r>
            <a:endParaRPr b="1" sz="1600">
              <a:solidFill>
                <a:schemeClr val="dk1"/>
              </a:solidFill>
            </a:endParaRPr>
          </a:p>
          <a:p>
            <a:pPr indent="0" lvl="0" marL="0" rtl="0" algn="l">
              <a:spcBef>
                <a:spcPts val="0"/>
              </a:spcBef>
              <a:spcAft>
                <a:spcPts val="0"/>
              </a:spcAft>
              <a:buNone/>
            </a:pPr>
            <a:r>
              <a:rPr b="1" lang="en" sz="1600">
                <a:solidFill>
                  <a:schemeClr val="dk1"/>
                </a:solidFill>
              </a:rPr>
              <a:t>mutiaraauliya@staff.uns.ac.id</a:t>
            </a:r>
            <a:endParaRPr b="1" sz="1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22"/>
          <p:cNvSpPr txBox="1"/>
          <p:nvPr>
            <p:ph idx="1" type="body"/>
          </p:nvPr>
        </p:nvSpPr>
        <p:spPr>
          <a:xfrm>
            <a:off x="4644575" y="58050"/>
            <a:ext cx="4353900" cy="3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Membuat Daftar Pustaka</a:t>
            </a:r>
            <a:endParaRPr sz="3000">
              <a:solidFill>
                <a:schemeClr val="dk1"/>
              </a:solidFill>
            </a:endParaRPr>
          </a:p>
          <a:p>
            <a:pPr indent="-298450" lvl="0" marL="457200" rtl="0" algn="just">
              <a:spcBef>
                <a:spcPts val="1600"/>
              </a:spcBef>
              <a:spcAft>
                <a:spcPts val="0"/>
              </a:spcAft>
              <a:buSzPts val="1100"/>
              <a:buFont typeface="Arial"/>
              <a:buAutoNum type="arabicPeriod"/>
            </a:pPr>
            <a:r>
              <a:rPr lang="en" sz="1100">
                <a:latin typeface="Arial"/>
                <a:ea typeface="Arial"/>
                <a:cs typeface="Arial"/>
                <a:sym typeface="Arial"/>
              </a:rPr>
              <a:t>Silahkan klik menu “Zotero” pada menu bar. Kemudian klik “Add/Edit Bibliography”.</a:t>
            </a:r>
            <a:endParaRPr sz="1100">
              <a:latin typeface="Arial"/>
              <a:ea typeface="Arial"/>
              <a:cs typeface="Arial"/>
              <a:sym typeface="Arial"/>
            </a:endParaRPr>
          </a:p>
          <a:p>
            <a:pPr indent="-298450" lvl="0" marL="457200" rtl="0" algn="just">
              <a:spcBef>
                <a:spcPts val="0"/>
              </a:spcBef>
              <a:spcAft>
                <a:spcPts val="0"/>
              </a:spcAft>
              <a:buSzPts val="1100"/>
              <a:buFont typeface="Arial"/>
              <a:buAutoNum type="arabicPeriod"/>
            </a:pPr>
            <a:r>
              <a:rPr lang="en" sz="1100">
                <a:latin typeface="Arial"/>
                <a:ea typeface="Arial"/>
                <a:cs typeface="Arial"/>
                <a:sym typeface="Arial"/>
              </a:rPr>
              <a:t>Maka secara otomatis daftar pustaka akan terbentuk.</a:t>
            </a:r>
            <a:endParaRPr sz="1100">
              <a:latin typeface="Arial"/>
              <a:ea typeface="Arial"/>
              <a:cs typeface="Arial"/>
              <a:sym typeface="Arial"/>
            </a:endParaRPr>
          </a:p>
          <a:p>
            <a:pPr indent="0" lvl="0" marL="0" rtl="0" algn="just">
              <a:spcBef>
                <a:spcPts val="0"/>
              </a:spcBef>
              <a:spcAft>
                <a:spcPts val="0"/>
              </a:spcAft>
              <a:buNone/>
            </a:pPr>
            <a:r>
              <a:t/>
            </a:r>
            <a:endParaRPr sz="1100">
              <a:latin typeface="Arial"/>
              <a:ea typeface="Arial"/>
              <a:cs typeface="Arial"/>
              <a:sym typeface="Arial"/>
            </a:endParaRPr>
          </a:p>
          <a:p>
            <a:pPr indent="0" lvl="0" marL="0" rtl="0" algn="just">
              <a:spcBef>
                <a:spcPts val="0"/>
              </a:spcBef>
              <a:spcAft>
                <a:spcPts val="0"/>
              </a:spcAft>
              <a:buClr>
                <a:schemeClr val="dk2"/>
              </a:buClr>
              <a:buSzPts val="1100"/>
              <a:buFont typeface="Arial"/>
              <a:buNone/>
            </a:pPr>
            <a:r>
              <a:t/>
            </a:r>
            <a:endParaRPr sz="1100">
              <a:latin typeface="Arial"/>
              <a:ea typeface="Arial"/>
              <a:cs typeface="Arial"/>
              <a:sym typeface="Arial"/>
            </a:endParaRPr>
          </a:p>
        </p:txBody>
      </p:sp>
      <p:pic>
        <p:nvPicPr>
          <p:cNvPr id="134" name="Google Shape;134;p22"/>
          <p:cNvPicPr preferRelativeResize="0"/>
          <p:nvPr/>
        </p:nvPicPr>
        <p:blipFill>
          <a:blip r:embed="rId3">
            <a:alphaModFix/>
          </a:blip>
          <a:stretch>
            <a:fillRect/>
          </a:stretch>
        </p:blipFill>
        <p:spPr>
          <a:xfrm>
            <a:off x="83438" y="2491575"/>
            <a:ext cx="4154250" cy="805550"/>
          </a:xfrm>
          <a:prstGeom prst="rect">
            <a:avLst/>
          </a:prstGeom>
          <a:noFill/>
          <a:ln>
            <a:noFill/>
          </a:ln>
        </p:spPr>
      </p:pic>
      <p:pic>
        <p:nvPicPr>
          <p:cNvPr id="135" name="Google Shape;135;p22"/>
          <p:cNvPicPr preferRelativeResize="0"/>
          <p:nvPr/>
        </p:nvPicPr>
        <p:blipFill>
          <a:blip r:embed="rId4">
            <a:alphaModFix/>
          </a:blip>
          <a:stretch>
            <a:fillRect/>
          </a:stretch>
        </p:blipFill>
        <p:spPr>
          <a:xfrm>
            <a:off x="53200" y="4446225"/>
            <a:ext cx="4214750" cy="628160"/>
          </a:xfrm>
          <a:prstGeom prst="rect">
            <a:avLst/>
          </a:prstGeom>
          <a:noFill/>
          <a:ln>
            <a:noFill/>
          </a:ln>
        </p:spPr>
      </p:pic>
      <p:pic>
        <p:nvPicPr>
          <p:cNvPr id="136" name="Google Shape;136;p22"/>
          <p:cNvPicPr preferRelativeResize="0"/>
          <p:nvPr/>
        </p:nvPicPr>
        <p:blipFill>
          <a:blip r:embed="rId5">
            <a:alphaModFix/>
          </a:blip>
          <a:stretch>
            <a:fillRect/>
          </a:stretch>
        </p:blipFill>
        <p:spPr>
          <a:xfrm>
            <a:off x="152400" y="142725"/>
            <a:ext cx="3620100" cy="2092475"/>
          </a:xfrm>
          <a:prstGeom prst="rect">
            <a:avLst/>
          </a:prstGeom>
          <a:noFill/>
          <a:ln>
            <a:noFill/>
          </a:ln>
        </p:spPr>
      </p:pic>
      <p:pic>
        <p:nvPicPr>
          <p:cNvPr id="137" name="Google Shape;137;p22"/>
          <p:cNvPicPr preferRelativeResize="0"/>
          <p:nvPr/>
        </p:nvPicPr>
        <p:blipFill>
          <a:blip r:embed="rId6">
            <a:alphaModFix/>
          </a:blip>
          <a:stretch>
            <a:fillRect/>
          </a:stretch>
        </p:blipFill>
        <p:spPr>
          <a:xfrm>
            <a:off x="152400" y="3389075"/>
            <a:ext cx="3853375" cy="96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b="5329" l="0" r="11111" t="0"/>
          <a:stretch/>
        </p:blipFill>
        <p:spPr>
          <a:xfrm>
            <a:off x="0" y="0"/>
            <a:ext cx="9144000" cy="5143500"/>
          </a:xfrm>
          <a:prstGeom prst="rect">
            <a:avLst/>
          </a:prstGeom>
          <a:noFill/>
          <a:ln>
            <a:noFill/>
          </a:ln>
        </p:spPr>
      </p:pic>
      <p:sp>
        <p:nvSpPr>
          <p:cNvPr id="143" name="Google Shape;143;p23"/>
          <p:cNvSpPr txBox="1"/>
          <p:nvPr>
            <p:ph type="title"/>
          </p:nvPr>
        </p:nvSpPr>
        <p:spPr>
          <a:xfrm>
            <a:off x="283099" y="712150"/>
            <a:ext cx="81738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chemeClr val="accent5"/>
                </a:solidFill>
              </a:rPr>
              <a:t>Bagaimana kalau kita ingin bekerja bersama?</a:t>
            </a:r>
            <a:endParaRPr sz="4200">
              <a:solidFill>
                <a:schemeClr val="accent5"/>
              </a:solidFill>
            </a:endParaRPr>
          </a:p>
          <a:p>
            <a:pPr indent="0" lvl="0" marL="0" rtl="0" algn="l">
              <a:lnSpc>
                <a:spcPct val="115000"/>
              </a:lnSpc>
              <a:spcBef>
                <a:spcPts val="1000"/>
              </a:spcBef>
              <a:spcAft>
                <a:spcPts val="0"/>
              </a:spcAft>
              <a:buNone/>
            </a:pPr>
            <a:r>
              <a:rPr b="0" lang="en" sz="2100"/>
              <a:t>Bisa! Kamu bisa gunakan Google Docs atau Office365. </a:t>
            </a:r>
            <a:endParaRPr b="0" sz="2100"/>
          </a:p>
          <a:p>
            <a:pPr indent="0" lvl="0" marL="0" rtl="0" algn="l">
              <a:lnSpc>
                <a:spcPct val="115000"/>
              </a:lnSpc>
              <a:spcBef>
                <a:spcPts val="1000"/>
              </a:spcBef>
              <a:spcAft>
                <a:spcPts val="0"/>
              </a:spcAft>
              <a:buNone/>
            </a:pPr>
            <a:r>
              <a:rPr b="0" lang="en" sz="2100"/>
              <a:t>Biasanya di kementerian sudah terintegrasi dengan Office365.</a:t>
            </a:r>
            <a:endParaRPr b="0" sz="2100"/>
          </a:p>
          <a:p>
            <a:pPr indent="0" lvl="0" marL="0" rtl="0" algn="l">
              <a:lnSpc>
                <a:spcPct val="115000"/>
              </a:lnSpc>
              <a:spcBef>
                <a:spcPts val="1000"/>
              </a:spcBef>
              <a:spcAft>
                <a:spcPts val="1000"/>
              </a:spcAft>
              <a:buNone/>
            </a:pPr>
            <a:r>
              <a:t/>
            </a:r>
            <a:endParaRPr b="0"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24"/>
          <p:cNvSpPr txBox="1"/>
          <p:nvPr>
            <p:ph idx="1" type="body"/>
          </p:nvPr>
        </p:nvSpPr>
        <p:spPr>
          <a:xfrm>
            <a:off x="5902475" y="503150"/>
            <a:ext cx="3153900" cy="3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Tracking &amp; Comment</a:t>
            </a:r>
            <a:endParaRPr sz="3000">
              <a:solidFill>
                <a:schemeClr val="dk1"/>
              </a:solidFill>
            </a:endParaRPr>
          </a:p>
          <a:p>
            <a:pPr indent="-298450" lvl="0" marL="457200" rtl="0" algn="just">
              <a:spcBef>
                <a:spcPts val="1600"/>
              </a:spcBef>
              <a:spcAft>
                <a:spcPts val="0"/>
              </a:spcAft>
              <a:buSzPts val="1100"/>
              <a:buFont typeface="Arial"/>
              <a:buAutoNum type="arabicPeriod"/>
            </a:pPr>
            <a:r>
              <a:rPr lang="en" sz="1100">
                <a:latin typeface="Arial"/>
                <a:ea typeface="Arial"/>
                <a:cs typeface="Arial"/>
                <a:sym typeface="Arial"/>
              </a:rPr>
              <a:t>Silahkan klik menu Review pada menu bar, pastikan pada bagian Track Changes sudah on. </a:t>
            </a:r>
            <a:endParaRPr sz="1100">
              <a:latin typeface="Arial"/>
              <a:ea typeface="Arial"/>
              <a:cs typeface="Arial"/>
              <a:sym typeface="Arial"/>
            </a:endParaRPr>
          </a:p>
          <a:p>
            <a:pPr indent="-298450" lvl="0" marL="457200" rtl="0" algn="just">
              <a:spcBef>
                <a:spcPts val="0"/>
              </a:spcBef>
              <a:spcAft>
                <a:spcPts val="0"/>
              </a:spcAft>
              <a:buSzPts val="1100"/>
              <a:buFont typeface="Arial"/>
              <a:buAutoNum type="arabicPeriod"/>
            </a:pPr>
            <a:r>
              <a:rPr lang="en" sz="1100">
                <a:latin typeface="Arial"/>
                <a:ea typeface="Arial"/>
                <a:cs typeface="Arial"/>
                <a:sym typeface="Arial"/>
              </a:rPr>
              <a:t>Setelah itu nanti semua perubahan yang kamu lakukan akan ter-record.</a:t>
            </a:r>
            <a:endParaRPr sz="1100">
              <a:latin typeface="Arial"/>
              <a:ea typeface="Arial"/>
              <a:cs typeface="Arial"/>
              <a:sym typeface="Arial"/>
            </a:endParaRPr>
          </a:p>
          <a:p>
            <a:pPr indent="-298450" lvl="0" marL="457200" rtl="0" algn="just">
              <a:spcBef>
                <a:spcPts val="0"/>
              </a:spcBef>
              <a:spcAft>
                <a:spcPts val="0"/>
              </a:spcAft>
              <a:buSzPts val="1100"/>
              <a:buFont typeface="Arial"/>
              <a:buAutoNum type="arabicPeriod"/>
            </a:pPr>
            <a:r>
              <a:rPr lang="en" sz="1100">
                <a:latin typeface="Arial"/>
                <a:ea typeface="Arial"/>
                <a:cs typeface="Arial"/>
                <a:sym typeface="Arial"/>
              </a:rPr>
              <a:t>Jika ingin menambahkan komentar, silakan di drag dan klik Reply to Comment</a:t>
            </a:r>
            <a:endParaRPr sz="1100">
              <a:latin typeface="Arial"/>
              <a:ea typeface="Arial"/>
              <a:cs typeface="Arial"/>
              <a:sym typeface="Arial"/>
            </a:endParaRPr>
          </a:p>
          <a:p>
            <a:pPr indent="0" lvl="0" marL="0" rtl="0" algn="just">
              <a:spcBef>
                <a:spcPts val="0"/>
              </a:spcBef>
              <a:spcAft>
                <a:spcPts val="0"/>
              </a:spcAft>
              <a:buNone/>
            </a:pPr>
            <a:r>
              <a:t/>
            </a:r>
            <a:endParaRPr sz="1100">
              <a:latin typeface="Arial"/>
              <a:ea typeface="Arial"/>
              <a:cs typeface="Arial"/>
              <a:sym typeface="Arial"/>
            </a:endParaRPr>
          </a:p>
          <a:p>
            <a:pPr indent="0" lvl="0" marL="0" rtl="0" algn="just">
              <a:spcBef>
                <a:spcPts val="0"/>
              </a:spcBef>
              <a:spcAft>
                <a:spcPts val="0"/>
              </a:spcAft>
              <a:buClr>
                <a:schemeClr val="dk2"/>
              </a:buClr>
              <a:buSzPts val="1100"/>
              <a:buFont typeface="Arial"/>
              <a:buNone/>
            </a:pPr>
            <a:r>
              <a:t/>
            </a:r>
            <a:endParaRPr sz="1100">
              <a:latin typeface="Arial"/>
              <a:ea typeface="Arial"/>
              <a:cs typeface="Arial"/>
              <a:sym typeface="Arial"/>
            </a:endParaRPr>
          </a:p>
        </p:txBody>
      </p:sp>
      <p:pic>
        <p:nvPicPr>
          <p:cNvPr id="149" name="Google Shape;149;p24"/>
          <p:cNvPicPr preferRelativeResize="0"/>
          <p:nvPr/>
        </p:nvPicPr>
        <p:blipFill>
          <a:blip r:embed="rId3">
            <a:alphaModFix/>
          </a:blip>
          <a:stretch>
            <a:fillRect/>
          </a:stretch>
        </p:blipFill>
        <p:spPr>
          <a:xfrm>
            <a:off x="152400" y="152400"/>
            <a:ext cx="5488824" cy="2915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5"/>
          <p:cNvSpPr txBox="1"/>
          <p:nvPr>
            <p:ph idx="1" type="body"/>
          </p:nvPr>
        </p:nvSpPr>
        <p:spPr>
          <a:xfrm>
            <a:off x="4760675" y="503150"/>
            <a:ext cx="4295700" cy="3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Sha</a:t>
            </a:r>
            <a:r>
              <a:rPr b="1" lang="en" sz="3000">
                <a:solidFill>
                  <a:schemeClr val="dk1"/>
                </a:solidFill>
              </a:rPr>
              <a:t>re Link Go</a:t>
            </a:r>
            <a:r>
              <a:rPr b="1" lang="en" sz="3000">
                <a:solidFill>
                  <a:schemeClr val="dk1"/>
                </a:solidFill>
              </a:rPr>
              <a:t>ogle Docs</a:t>
            </a:r>
            <a:endParaRPr sz="1100">
              <a:latin typeface="Arial"/>
              <a:ea typeface="Arial"/>
              <a:cs typeface="Arial"/>
              <a:sym typeface="Arial"/>
            </a:endParaRPr>
          </a:p>
          <a:p>
            <a:pPr indent="0" lvl="0" marL="0" rtl="0" algn="just">
              <a:spcBef>
                <a:spcPts val="1600"/>
              </a:spcBef>
              <a:spcAft>
                <a:spcPts val="0"/>
              </a:spcAft>
              <a:buNone/>
            </a:pPr>
            <a:r>
              <a:t/>
            </a:r>
            <a:endParaRPr sz="1100">
              <a:latin typeface="Arial"/>
              <a:ea typeface="Arial"/>
              <a:cs typeface="Arial"/>
              <a:sym typeface="Arial"/>
            </a:endParaRPr>
          </a:p>
          <a:p>
            <a:pPr indent="0" lvl="0" marL="0" rtl="0" algn="just">
              <a:spcBef>
                <a:spcPts val="0"/>
              </a:spcBef>
              <a:spcAft>
                <a:spcPts val="0"/>
              </a:spcAft>
              <a:buClr>
                <a:schemeClr val="dk2"/>
              </a:buClr>
              <a:buSzPts val="1100"/>
              <a:buFont typeface="Arial"/>
              <a:buNone/>
            </a:pPr>
            <a:r>
              <a:t/>
            </a:r>
            <a:endParaRPr sz="1100">
              <a:latin typeface="Arial"/>
              <a:ea typeface="Arial"/>
              <a:cs typeface="Arial"/>
              <a:sym typeface="Arial"/>
            </a:endParaRPr>
          </a:p>
        </p:txBody>
      </p:sp>
      <p:pic>
        <p:nvPicPr>
          <p:cNvPr id="155" name="Google Shape;155;p25"/>
          <p:cNvPicPr preferRelativeResize="0"/>
          <p:nvPr/>
        </p:nvPicPr>
        <p:blipFill>
          <a:blip r:embed="rId3">
            <a:alphaModFix/>
          </a:blip>
          <a:stretch>
            <a:fillRect/>
          </a:stretch>
        </p:blipFill>
        <p:spPr>
          <a:xfrm>
            <a:off x="152400" y="152400"/>
            <a:ext cx="4048125" cy="2447925"/>
          </a:xfrm>
          <a:prstGeom prst="rect">
            <a:avLst/>
          </a:prstGeom>
          <a:noFill/>
          <a:ln>
            <a:noFill/>
          </a:ln>
        </p:spPr>
      </p:pic>
      <p:pic>
        <p:nvPicPr>
          <p:cNvPr id="156" name="Google Shape;156;p25"/>
          <p:cNvPicPr preferRelativeResize="0"/>
          <p:nvPr/>
        </p:nvPicPr>
        <p:blipFill>
          <a:blip r:embed="rId4">
            <a:alphaModFix/>
          </a:blip>
          <a:stretch>
            <a:fillRect/>
          </a:stretch>
        </p:blipFill>
        <p:spPr>
          <a:xfrm>
            <a:off x="152400" y="2752725"/>
            <a:ext cx="4048125" cy="2190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6"/>
          <p:cNvPicPr preferRelativeResize="0"/>
          <p:nvPr/>
        </p:nvPicPr>
        <p:blipFill rotWithShape="1">
          <a:blip r:embed="rId3">
            <a:alphaModFix/>
          </a:blip>
          <a:srcRect b="5329" l="0" r="11111" t="0"/>
          <a:stretch/>
        </p:blipFill>
        <p:spPr>
          <a:xfrm>
            <a:off x="0" y="0"/>
            <a:ext cx="9144000" cy="5143500"/>
          </a:xfrm>
          <a:prstGeom prst="rect">
            <a:avLst/>
          </a:prstGeom>
          <a:noFill/>
          <a:ln>
            <a:noFill/>
          </a:ln>
        </p:spPr>
      </p:pic>
      <p:sp>
        <p:nvSpPr>
          <p:cNvPr id="162" name="Google Shape;162;p26"/>
          <p:cNvSpPr txBox="1"/>
          <p:nvPr>
            <p:ph type="title"/>
          </p:nvPr>
        </p:nvSpPr>
        <p:spPr>
          <a:xfrm>
            <a:off x="283099" y="712150"/>
            <a:ext cx="81738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chemeClr val="accent5"/>
                </a:solidFill>
              </a:rPr>
              <a:t>Mengenai Tugas?</a:t>
            </a:r>
            <a:endParaRPr sz="4200">
              <a:solidFill>
                <a:schemeClr val="accent5"/>
              </a:solidFill>
            </a:endParaRPr>
          </a:p>
          <a:p>
            <a:pPr indent="0" lvl="0" marL="0" rtl="0" algn="l">
              <a:lnSpc>
                <a:spcPct val="115000"/>
              </a:lnSpc>
              <a:spcBef>
                <a:spcPts val="1000"/>
              </a:spcBef>
              <a:spcAft>
                <a:spcPts val="0"/>
              </a:spcAft>
              <a:buNone/>
            </a:pPr>
            <a:r>
              <a:rPr b="0" lang="en" sz="2100"/>
              <a:t>Invite Trello: mutiaraauliya@staff.uns.ac.id</a:t>
            </a:r>
            <a:endParaRPr b="0" sz="2100"/>
          </a:p>
          <a:p>
            <a:pPr indent="0" lvl="0" marL="0" rtl="0" algn="l">
              <a:lnSpc>
                <a:spcPct val="115000"/>
              </a:lnSpc>
              <a:spcBef>
                <a:spcPts val="1000"/>
              </a:spcBef>
              <a:spcAft>
                <a:spcPts val="1000"/>
              </a:spcAft>
              <a:buNone/>
            </a:pPr>
            <a:r>
              <a:t/>
            </a:r>
            <a:endParaRPr b="0" sz="2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506650" y="0"/>
            <a:ext cx="8448300" cy="504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5"/>
                </a:solidFill>
              </a:rPr>
              <a:t>Tugas 2:</a:t>
            </a:r>
            <a:endParaRPr sz="2300">
              <a:solidFill>
                <a:schemeClr val="accent5"/>
              </a:solidFill>
            </a:endParaRPr>
          </a:p>
          <a:p>
            <a:pPr indent="-317500" lvl="0" marL="457200" rtl="0" algn="l">
              <a:lnSpc>
                <a:spcPct val="115000"/>
              </a:lnSpc>
              <a:spcBef>
                <a:spcPts val="1000"/>
              </a:spcBef>
              <a:spcAft>
                <a:spcPts val="0"/>
              </a:spcAft>
              <a:buSzPts val="1400"/>
              <a:buAutoNum type="arabicPeriod"/>
            </a:pPr>
            <a:r>
              <a:rPr lang="en" sz="1400"/>
              <a:t>Membuat laporan plan yang sudah dibuat</a:t>
            </a:r>
            <a:r>
              <a:rPr b="0" lang="en" sz="1400"/>
              <a:t> (contoh: </a:t>
            </a:r>
            <a:r>
              <a:rPr b="0" lang="en" sz="1400" u="sng">
                <a:solidFill>
                  <a:schemeClr val="hlink"/>
                </a:solidFill>
                <a:hlinkClick r:id="rId3"/>
              </a:rPr>
              <a:t>https://drive.google.com/drive/folders/1aSsa8bzM1hHBYqLSX3T-X2Mz8QeqpXzb?usp=sharing</a:t>
            </a:r>
            <a:r>
              <a:rPr b="0" lang="en" sz="1400"/>
              <a:t> )</a:t>
            </a:r>
            <a:endParaRPr b="0" sz="1400"/>
          </a:p>
          <a:p>
            <a:pPr indent="0" lvl="0" marL="457200" rtl="0" algn="l">
              <a:lnSpc>
                <a:spcPct val="100000"/>
              </a:lnSpc>
              <a:spcBef>
                <a:spcPts val="1000"/>
              </a:spcBef>
              <a:spcAft>
                <a:spcPts val="0"/>
              </a:spcAft>
              <a:buNone/>
            </a:pPr>
            <a:r>
              <a:rPr b="0" lang="en" sz="1200"/>
              <a:t>Adapun strukturnya:</a:t>
            </a:r>
            <a:endParaRPr b="0" sz="1200"/>
          </a:p>
          <a:p>
            <a:pPr indent="-304800" lvl="0" marL="457200" rtl="0" algn="l">
              <a:lnSpc>
                <a:spcPct val="100000"/>
              </a:lnSpc>
              <a:spcBef>
                <a:spcPts val="1000"/>
              </a:spcBef>
              <a:spcAft>
                <a:spcPts val="0"/>
              </a:spcAft>
              <a:buSzPts val="1200"/>
              <a:buChar char="-"/>
            </a:pPr>
            <a:r>
              <a:rPr b="0" lang="en" sz="1200"/>
              <a:t>Halaman Judul</a:t>
            </a:r>
            <a:endParaRPr b="0" sz="1200"/>
          </a:p>
          <a:p>
            <a:pPr indent="-304800" lvl="0" marL="457200" rtl="0" algn="l">
              <a:lnSpc>
                <a:spcPct val="100000"/>
              </a:lnSpc>
              <a:spcBef>
                <a:spcPts val="0"/>
              </a:spcBef>
              <a:spcAft>
                <a:spcPts val="0"/>
              </a:spcAft>
              <a:buSzPts val="1200"/>
              <a:buChar char="-"/>
            </a:pPr>
            <a:r>
              <a:rPr b="0" lang="en" sz="1200"/>
              <a:t>Daftar Isi</a:t>
            </a:r>
            <a:endParaRPr b="0" sz="1200"/>
          </a:p>
          <a:p>
            <a:pPr indent="0" lvl="0" marL="0" rtl="0" algn="l">
              <a:lnSpc>
                <a:spcPct val="100000"/>
              </a:lnSpc>
              <a:spcBef>
                <a:spcPts val="0"/>
              </a:spcBef>
              <a:spcAft>
                <a:spcPts val="0"/>
              </a:spcAft>
              <a:buNone/>
            </a:pPr>
            <a:r>
              <a:rPr b="0" lang="en" sz="1200"/>
              <a:t>BAB 1 - Pengantar/ Latar Belakang</a:t>
            </a:r>
            <a:endParaRPr b="0" sz="1200"/>
          </a:p>
          <a:p>
            <a:pPr indent="0" lvl="0" marL="0" rtl="0" algn="l">
              <a:lnSpc>
                <a:spcPct val="100000"/>
              </a:lnSpc>
              <a:spcBef>
                <a:spcPts val="0"/>
              </a:spcBef>
              <a:spcAft>
                <a:spcPts val="0"/>
              </a:spcAft>
              <a:buNone/>
            </a:pPr>
            <a:r>
              <a:rPr b="0" lang="en" sz="1200"/>
              <a:t>BAB 2 - Vendor Profile</a:t>
            </a:r>
            <a:endParaRPr b="0" sz="1200"/>
          </a:p>
          <a:p>
            <a:pPr indent="0" lvl="0" marL="0" rtl="0" algn="l">
              <a:lnSpc>
                <a:spcPct val="100000"/>
              </a:lnSpc>
              <a:spcBef>
                <a:spcPts val="0"/>
              </a:spcBef>
              <a:spcAft>
                <a:spcPts val="0"/>
              </a:spcAft>
              <a:buNone/>
            </a:pPr>
            <a:r>
              <a:rPr b="0" lang="en" sz="1200"/>
              <a:t>BAB 3- Project Charter</a:t>
            </a:r>
            <a:endParaRPr b="0" sz="1200"/>
          </a:p>
          <a:p>
            <a:pPr indent="-304800" lvl="0" marL="457200" rtl="0" algn="l">
              <a:lnSpc>
                <a:spcPct val="100000"/>
              </a:lnSpc>
              <a:spcBef>
                <a:spcPts val="0"/>
              </a:spcBef>
              <a:spcAft>
                <a:spcPts val="0"/>
              </a:spcAft>
              <a:buSzPts val="1200"/>
              <a:buChar char="-"/>
            </a:pPr>
            <a:r>
              <a:rPr b="0" lang="en" sz="1200"/>
              <a:t>Project Description and Goals</a:t>
            </a:r>
            <a:endParaRPr b="0" sz="1200"/>
          </a:p>
          <a:p>
            <a:pPr indent="-304800" lvl="0" marL="457200" rtl="0" algn="l">
              <a:lnSpc>
                <a:spcPct val="100000"/>
              </a:lnSpc>
              <a:spcBef>
                <a:spcPts val="0"/>
              </a:spcBef>
              <a:spcAft>
                <a:spcPts val="0"/>
              </a:spcAft>
              <a:buSzPts val="1200"/>
              <a:buChar char="-"/>
            </a:pPr>
            <a:r>
              <a:rPr b="0" lang="en" sz="1200"/>
              <a:t>Risks</a:t>
            </a:r>
            <a:endParaRPr b="0" sz="1200"/>
          </a:p>
          <a:p>
            <a:pPr indent="-304800" lvl="0" marL="457200" rtl="0" algn="l">
              <a:lnSpc>
                <a:spcPct val="100000"/>
              </a:lnSpc>
              <a:spcBef>
                <a:spcPts val="0"/>
              </a:spcBef>
              <a:spcAft>
                <a:spcPts val="0"/>
              </a:spcAft>
              <a:buSzPts val="1200"/>
              <a:buChar char="-"/>
            </a:pPr>
            <a:r>
              <a:rPr b="0" lang="en" sz="1200"/>
              <a:t>Deliverables (berisi: rincian produk/ dashboard/ design yang akan ditawarkan)</a:t>
            </a:r>
            <a:endParaRPr b="0" sz="1200"/>
          </a:p>
          <a:p>
            <a:pPr indent="-304800" lvl="0" marL="457200" rtl="0" algn="l">
              <a:lnSpc>
                <a:spcPct val="100000"/>
              </a:lnSpc>
              <a:spcBef>
                <a:spcPts val="0"/>
              </a:spcBef>
              <a:spcAft>
                <a:spcPts val="0"/>
              </a:spcAft>
              <a:buSzPts val="1200"/>
              <a:buChar char="-"/>
            </a:pPr>
            <a:r>
              <a:rPr b="0" lang="en" sz="1200"/>
              <a:t>Scope definition (menjelaskan ruang lingkup proyek)</a:t>
            </a:r>
            <a:endParaRPr b="0" sz="1200"/>
          </a:p>
          <a:p>
            <a:pPr indent="-304800" lvl="0" marL="457200" rtl="0" algn="l">
              <a:lnSpc>
                <a:spcPct val="100000"/>
              </a:lnSpc>
              <a:spcBef>
                <a:spcPts val="0"/>
              </a:spcBef>
              <a:spcAft>
                <a:spcPts val="0"/>
              </a:spcAft>
              <a:buSzPts val="1200"/>
              <a:buChar char="-"/>
            </a:pPr>
            <a:r>
              <a:rPr b="0" lang="en" sz="1200"/>
              <a:t>Project Milestones</a:t>
            </a:r>
            <a:endParaRPr b="0" sz="1200"/>
          </a:p>
          <a:p>
            <a:pPr indent="-304800" lvl="0" marL="457200" rtl="0" algn="l">
              <a:lnSpc>
                <a:spcPct val="100000"/>
              </a:lnSpc>
              <a:spcBef>
                <a:spcPts val="0"/>
              </a:spcBef>
              <a:spcAft>
                <a:spcPts val="0"/>
              </a:spcAft>
              <a:buSzPts val="1200"/>
              <a:buChar char="-"/>
            </a:pPr>
            <a:r>
              <a:rPr b="0" lang="en" sz="1200"/>
              <a:t>Budget Summary (RIncian dana)</a:t>
            </a:r>
            <a:endParaRPr b="0" sz="1200"/>
          </a:p>
          <a:p>
            <a:pPr indent="-304800" lvl="0" marL="457200" rtl="0" algn="l">
              <a:lnSpc>
                <a:spcPct val="100000"/>
              </a:lnSpc>
              <a:spcBef>
                <a:spcPts val="0"/>
              </a:spcBef>
              <a:spcAft>
                <a:spcPts val="0"/>
              </a:spcAft>
              <a:buSzPts val="1200"/>
              <a:buChar char="-"/>
            </a:pPr>
            <a:r>
              <a:rPr b="0" lang="en" sz="1200"/>
              <a:t>Project Organizational Structure </a:t>
            </a:r>
            <a:endParaRPr b="0" sz="1200"/>
          </a:p>
          <a:p>
            <a:pPr indent="0" lvl="0" marL="0" rtl="0" algn="l">
              <a:lnSpc>
                <a:spcPct val="100000"/>
              </a:lnSpc>
              <a:spcBef>
                <a:spcPts val="0"/>
              </a:spcBef>
              <a:spcAft>
                <a:spcPts val="0"/>
              </a:spcAft>
              <a:buNone/>
            </a:pPr>
            <a:r>
              <a:rPr lang="en" sz="1200">
                <a:solidFill>
                  <a:srgbClr val="FF0000"/>
                </a:solidFill>
              </a:rPr>
              <a:t>BAB 4 - Project Result</a:t>
            </a:r>
            <a:endParaRPr sz="1200">
              <a:solidFill>
                <a:srgbClr val="FF0000"/>
              </a:solidFill>
            </a:endParaRPr>
          </a:p>
          <a:p>
            <a:pPr indent="0" lvl="0" marL="0" rtl="0" algn="l">
              <a:lnSpc>
                <a:spcPct val="100000"/>
              </a:lnSpc>
              <a:spcBef>
                <a:spcPts val="0"/>
              </a:spcBef>
              <a:spcAft>
                <a:spcPts val="0"/>
              </a:spcAft>
              <a:buNone/>
            </a:pPr>
            <a:r>
              <a:rPr lang="en" sz="1200">
                <a:solidFill>
                  <a:srgbClr val="FF0000"/>
                </a:solidFill>
              </a:rPr>
              <a:t>BAB 5 - DAFTAR PUSTAKA</a:t>
            </a:r>
            <a:endParaRPr sz="1200">
              <a:solidFill>
                <a:srgbClr val="FF0000"/>
              </a:solidFill>
            </a:endParaRPr>
          </a:p>
          <a:p>
            <a:pPr indent="0" lvl="0" marL="0" rtl="0" algn="l">
              <a:lnSpc>
                <a:spcPct val="100000"/>
              </a:lnSpc>
              <a:spcBef>
                <a:spcPts val="0"/>
              </a:spcBef>
              <a:spcAft>
                <a:spcPts val="0"/>
              </a:spcAft>
              <a:buNone/>
            </a:pPr>
            <a:r>
              <a:rPr lang="en" sz="1200">
                <a:solidFill>
                  <a:srgbClr val="FF0000"/>
                </a:solidFill>
              </a:rPr>
              <a:t>LAMPIRAN</a:t>
            </a:r>
            <a:endParaRPr sz="1200">
              <a:solidFill>
                <a:srgbClr val="FF0000"/>
              </a:solidFill>
            </a:endParaRPr>
          </a:p>
          <a:p>
            <a:pPr indent="0" lvl="0" marL="0" rtl="0" algn="l">
              <a:lnSpc>
                <a:spcPct val="100000"/>
              </a:lnSpc>
              <a:spcBef>
                <a:spcPts val="0"/>
              </a:spcBef>
              <a:spcAft>
                <a:spcPts val="0"/>
              </a:spcAft>
              <a:buNone/>
            </a:pPr>
            <a:r>
              <a:t/>
            </a:r>
            <a:endParaRPr b="0" sz="1200"/>
          </a:p>
          <a:p>
            <a:pPr indent="-317500" lvl="0" marL="457200" rtl="0" algn="l">
              <a:lnSpc>
                <a:spcPct val="115000"/>
              </a:lnSpc>
              <a:spcBef>
                <a:spcPts val="0"/>
              </a:spcBef>
              <a:spcAft>
                <a:spcPts val="0"/>
              </a:spcAft>
              <a:buSzPts val="1400"/>
              <a:buAutoNum type="arabicPeriod"/>
            </a:pPr>
            <a:r>
              <a:rPr lang="en" sz="1400"/>
              <a:t>Membuat Surat Penawaran Proyek &amp; Surat undangan resmi ke client dalam rangka pemaparan detail project</a:t>
            </a:r>
            <a:endParaRPr b="0" sz="1400"/>
          </a:p>
          <a:p>
            <a:pPr indent="0" lvl="0" marL="0" rtl="0" algn="l">
              <a:lnSpc>
                <a:spcPct val="115000"/>
              </a:lnSpc>
              <a:spcBef>
                <a:spcPts val="1000"/>
              </a:spcBef>
              <a:spcAft>
                <a:spcPts val="1000"/>
              </a:spcAft>
              <a:buNone/>
            </a:pPr>
            <a:r>
              <a:t/>
            </a:r>
            <a:endParaRPr b="0"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idx="4294967295" type="title"/>
          </p:nvPr>
        </p:nvSpPr>
        <p:spPr>
          <a:xfrm>
            <a:off x="535775" y="712150"/>
            <a:ext cx="74346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Apa aja sih yang sering dipakai?</a:t>
            </a:r>
            <a:endParaRPr sz="2400"/>
          </a:p>
        </p:txBody>
      </p:sp>
      <p:sp>
        <p:nvSpPr>
          <p:cNvPr id="79" name="Google Shape;79;p14"/>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latin typeface="Lato"/>
                <a:ea typeface="Lato"/>
                <a:cs typeface="Lato"/>
                <a:sym typeface="Lato"/>
              </a:rPr>
              <a:t>Sebenarnya ada berbagai macam software pengolah dokumen yang biasa ada di pasaran:</a:t>
            </a:r>
            <a:endParaRPr b="0" sz="1800">
              <a:latin typeface="Lato"/>
              <a:ea typeface="Lato"/>
              <a:cs typeface="Lato"/>
              <a:sym typeface="Lato"/>
            </a:endParaRPr>
          </a:p>
          <a:p>
            <a:pPr indent="-342900" lvl="0" marL="457200" rtl="0" algn="l">
              <a:lnSpc>
                <a:spcPct val="115000"/>
              </a:lnSpc>
              <a:spcBef>
                <a:spcPts val="1600"/>
              </a:spcBef>
              <a:spcAft>
                <a:spcPts val="0"/>
              </a:spcAft>
              <a:buSzPts val="1800"/>
              <a:buFont typeface="Lato"/>
              <a:buChar char="-"/>
            </a:pPr>
            <a:r>
              <a:rPr b="0" lang="en" sz="1800">
                <a:latin typeface="Lato"/>
                <a:ea typeface="Lato"/>
                <a:cs typeface="Lato"/>
                <a:sym typeface="Lato"/>
              </a:rPr>
              <a:t>Microsoft Word</a:t>
            </a:r>
            <a:endParaRPr b="0"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b="0" lang="en" sz="1800">
                <a:latin typeface="Lato"/>
                <a:ea typeface="Lato"/>
                <a:cs typeface="Lato"/>
                <a:sym typeface="Lato"/>
              </a:rPr>
              <a:t>Office365</a:t>
            </a:r>
            <a:endParaRPr b="0"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b="0" lang="en" sz="1800">
                <a:latin typeface="Lato"/>
                <a:ea typeface="Lato"/>
                <a:cs typeface="Lato"/>
                <a:sym typeface="Lato"/>
              </a:rPr>
              <a:t>Google Docs</a:t>
            </a:r>
            <a:endParaRPr b="0"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b="0" lang="en" sz="1800">
                <a:latin typeface="Lato"/>
                <a:ea typeface="Lato"/>
                <a:cs typeface="Lato"/>
                <a:sym typeface="Lato"/>
              </a:rPr>
              <a:t>Libre office</a:t>
            </a:r>
            <a:endParaRPr b="0" sz="1800">
              <a:latin typeface="Lato"/>
              <a:ea typeface="Lato"/>
              <a:cs typeface="Lato"/>
              <a:sym typeface="Lato"/>
            </a:endParaRPr>
          </a:p>
        </p:txBody>
      </p:sp>
      <p:pic>
        <p:nvPicPr>
          <p:cNvPr id="80" name="Google Shape;80;p14"/>
          <p:cNvPicPr preferRelativeResize="0"/>
          <p:nvPr/>
        </p:nvPicPr>
        <p:blipFill>
          <a:blip r:embed="rId3">
            <a:alphaModFix/>
          </a:blip>
          <a:stretch>
            <a:fillRect/>
          </a:stretch>
        </p:blipFill>
        <p:spPr>
          <a:xfrm>
            <a:off x="7441200" y="1431775"/>
            <a:ext cx="1204450" cy="917148"/>
          </a:xfrm>
          <a:prstGeom prst="rect">
            <a:avLst/>
          </a:prstGeom>
          <a:noFill/>
          <a:ln>
            <a:noFill/>
          </a:ln>
        </p:spPr>
      </p:pic>
      <p:pic>
        <p:nvPicPr>
          <p:cNvPr id="81" name="Google Shape;81;p14"/>
          <p:cNvPicPr preferRelativeResize="0"/>
          <p:nvPr/>
        </p:nvPicPr>
        <p:blipFill>
          <a:blip r:embed="rId4">
            <a:alphaModFix/>
          </a:blip>
          <a:stretch>
            <a:fillRect/>
          </a:stretch>
        </p:blipFill>
        <p:spPr>
          <a:xfrm>
            <a:off x="5732975" y="1813938"/>
            <a:ext cx="1313201" cy="1123675"/>
          </a:xfrm>
          <a:prstGeom prst="rect">
            <a:avLst/>
          </a:prstGeom>
          <a:noFill/>
          <a:ln>
            <a:noFill/>
          </a:ln>
        </p:spPr>
      </p:pic>
      <p:pic>
        <p:nvPicPr>
          <p:cNvPr id="82" name="Google Shape;82;p14"/>
          <p:cNvPicPr preferRelativeResize="0"/>
          <p:nvPr/>
        </p:nvPicPr>
        <p:blipFill>
          <a:blip r:embed="rId5">
            <a:alphaModFix/>
          </a:blip>
          <a:stretch>
            <a:fillRect/>
          </a:stretch>
        </p:blipFill>
        <p:spPr>
          <a:xfrm>
            <a:off x="5523624" y="3271397"/>
            <a:ext cx="3165600" cy="1385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pic>
        <p:nvPicPr>
          <p:cNvPr id="87" name="Google Shape;87;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88" name="Google Shape;88;p15"/>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89" name="Google Shape;89;p15"/>
          <p:cNvSpPr txBox="1"/>
          <p:nvPr/>
        </p:nvSpPr>
        <p:spPr>
          <a:xfrm>
            <a:off x="2855550" y="687405"/>
            <a:ext cx="3432900" cy="2043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Coba pikirkan apa saja yang biasa dibuat </a:t>
            </a:r>
            <a:r>
              <a:rPr b="1" lang="en" sz="3000">
                <a:solidFill>
                  <a:schemeClr val="lt2"/>
                </a:solidFill>
                <a:latin typeface="Raleway"/>
                <a:ea typeface="Raleway"/>
                <a:cs typeface="Raleway"/>
                <a:sym typeface="Raleway"/>
              </a:rPr>
              <a:t>sekretaris</a:t>
            </a:r>
            <a:r>
              <a:rPr b="1" lang="en" sz="3000">
                <a:solidFill>
                  <a:schemeClr val="lt2"/>
                </a:solidFill>
                <a:latin typeface="Raleway"/>
                <a:ea typeface="Raleway"/>
                <a:cs typeface="Raleway"/>
                <a:sym typeface="Raleway"/>
              </a:rPr>
              <a:t>?</a:t>
            </a:r>
            <a:endParaRPr b="1" sz="3000">
              <a:solidFill>
                <a:schemeClr val="lt2"/>
              </a:solidFill>
              <a:latin typeface="Raleway"/>
              <a:ea typeface="Raleway"/>
              <a:cs typeface="Raleway"/>
              <a:sym typeface="Raleway"/>
            </a:endParaRPr>
          </a:p>
        </p:txBody>
      </p:sp>
      <p:sp>
        <p:nvSpPr>
          <p:cNvPr id="90" name="Google Shape;90;p15"/>
          <p:cNvSpPr txBox="1"/>
          <p:nvPr>
            <p:ph idx="4294967295" type="body"/>
          </p:nvPr>
        </p:nvSpPr>
        <p:spPr>
          <a:xfrm>
            <a:off x="2855550" y="3003378"/>
            <a:ext cx="3432900" cy="1701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Raleway"/>
              <a:buAutoNum type="arabicPeriod"/>
            </a:pPr>
            <a:r>
              <a:rPr b="1" lang="en" sz="1200">
                <a:latin typeface="Raleway"/>
                <a:ea typeface="Raleway"/>
                <a:cs typeface="Raleway"/>
                <a:sym typeface="Raleway"/>
              </a:rPr>
              <a:t>Menulis surat</a:t>
            </a:r>
            <a:endParaRPr b="1" sz="1200">
              <a:latin typeface="Raleway"/>
              <a:ea typeface="Raleway"/>
              <a:cs typeface="Raleway"/>
              <a:sym typeface="Raleway"/>
            </a:endParaRPr>
          </a:p>
          <a:p>
            <a:pPr indent="-304800" lvl="0" marL="457200" rtl="0" algn="l">
              <a:spcBef>
                <a:spcPts val="0"/>
              </a:spcBef>
              <a:spcAft>
                <a:spcPts val="0"/>
              </a:spcAft>
              <a:buSzPts val="1200"/>
              <a:buFont typeface="Raleway"/>
              <a:buAutoNum type="arabicPeriod"/>
            </a:pPr>
            <a:r>
              <a:rPr b="1" lang="en" sz="1200">
                <a:latin typeface="Raleway"/>
                <a:ea typeface="Raleway"/>
                <a:cs typeface="Raleway"/>
                <a:sym typeface="Raleway"/>
              </a:rPr>
              <a:t>Menulis memo</a:t>
            </a:r>
            <a:endParaRPr b="1" sz="1200">
              <a:latin typeface="Raleway"/>
              <a:ea typeface="Raleway"/>
              <a:cs typeface="Raleway"/>
              <a:sym typeface="Raleway"/>
            </a:endParaRPr>
          </a:p>
          <a:p>
            <a:pPr indent="-304800" lvl="0" marL="457200" rtl="0" algn="l">
              <a:spcBef>
                <a:spcPts val="0"/>
              </a:spcBef>
              <a:spcAft>
                <a:spcPts val="0"/>
              </a:spcAft>
              <a:buSzPts val="1200"/>
              <a:buFont typeface="Raleway"/>
              <a:buAutoNum type="arabicPeriod"/>
            </a:pPr>
            <a:r>
              <a:rPr b="1" lang="en" sz="1200">
                <a:latin typeface="Raleway"/>
                <a:ea typeface="Raleway"/>
                <a:cs typeface="Raleway"/>
                <a:sym typeface="Raleway"/>
              </a:rPr>
              <a:t>Menulis laporan</a:t>
            </a:r>
            <a:endParaRPr b="1" sz="1200">
              <a:latin typeface="Raleway"/>
              <a:ea typeface="Raleway"/>
              <a:cs typeface="Raleway"/>
              <a:sym typeface="Raleway"/>
            </a:endParaRPr>
          </a:p>
          <a:p>
            <a:pPr indent="-304800" lvl="0" marL="457200" rtl="0" algn="l">
              <a:spcBef>
                <a:spcPts val="0"/>
              </a:spcBef>
              <a:spcAft>
                <a:spcPts val="0"/>
              </a:spcAft>
              <a:buSzPts val="1200"/>
              <a:buFont typeface="Raleway"/>
              <a:buAutoNum type="arabicPeriod"/>
            </a:pPr>
            <a:r>
              <a:rPr b="1" lang="en" sz="1200">
                <a:latin typeface="Raleway"/>
                <a:ea typeface="Raleway"/>
                <a:cs typeface="Raleway"/>
                <a:sym typeface="Raleway"/>
              </a:rPr>
              <a:t>Menulis surat undangan</a:t>
            </a:r>
            <a:endParaRPr b="1" sz="1200">
              <a:latin typeface="Raleway"/>
              <a:ea typeface="Raleway"/>
              <a:cs typeface="Raleway"/>
              <a:sym typeface="Raleway"/>
            </a:endParaRPr>
          </a:p>
          <a:p>
            <a:pPr indent="-304800" lvl="0" marL="457200" rtl="0" algn="l">
              <a:spcBef>
                <a:spcPts val="0"/>
              </a:spcBef>
              <a:spcAft>
                <a:spcPts val="0"/>
              </a:spcAft>
              <a:buSzPts val="1200"/>
              <a:buFont typeface="Raleway"/>
              <a:buAutoNum type="arabicPeriod"/>
            </a:pPr>
            <a:r>
              <a:rPr b="1" lang="en" sz="1200">
                <a:latin typeface="Raleway"/>
                <a:ea typeface="Raleway"/>
                <a:cs typeface="Raleway"/>
                <a:sym typeface="Raleway"/>
              </a:rPr>
              <a:t>Menulis notulen rapat</a:t>
            </a:r>
            <a:endParaRPr b="1" sz="1200">
              <a:latin typeface="Raleway"/>
              <a:ea typeface="Raleway"/>
              <a:cs typeface="Raleway"/>
              <a:sym typeface="Raleway"/>
            </a:endParaRPr>
          </a:p>
          <a:p>
            <a:pPr indent="-304800" lvl="0" marL="457200" rtl="0" algn="l">
              <a:spcBef>
                <a:spcPts val="0"/>
              </a:spcBef>
              <a:spcAft>
                <a:spcPts val="0"/>
              </a:spcAft>
              <a:buSzPts val="1200"/>
              <a:buFont typeface="Raleway"/>
              <a:buAutoNum type="arabicPeriod"/>
            </a:pPr>
            <a:r>
              <a:rPr b="1" lang="en" sz="1200">
                <a:latin typeface="Raleway"/>
                <a:ea typeface="Raleway"/>
                <a:cs typeface="Raleway"/>
                <a:sym typeface="Raleway"/>
              </a:rPr>
              <a:t>Apalagi?</a:t>
            </a:r>
            <a:endParaRPr b="1" sz="12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6"/>
          <p:cNvPicPr preferRelativeResize="0"/>
          <p:nvPr/>
        </p:nvPicPr>
        <p:blipFill>
          <a:blip r:embed="rId3">
            <a:alphaModFix/>
          </a:blip>
          <a:stretch>
            <a:fillRect/>
          </a:stretch>
        </p:blipFill>
        <p:spPr>
          <a:xfrm>
            <a:off x="363700" y="187775"/>
            <a:ext cx="3864800" cy="4835826"/>
          </a:xfrm>
          <a:prstGeom prst="rect">
            <a:avLst/>
          </a:prstGeom>
          <a:noFill/>
          <a:ln>
            <a:noFill/>
          </a:ln>
        </p:spPr>
      </p:pic>
      <p:sp>
        <p:nvSpPr>
          <p:cNvPr id="96" name="Google Shape;96;p16"/>
          <p:cNvSpPr txBox="1"/>
          <p:nvPr>
            <p:ph type="title"/>
          </p:nvPr>
        </p:nvSpPr>
        <p:spPr>
          <a:xfrm>
            <a:off x="4683275" y="406400"/>
            <a:ext cx="4221900" cy="41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accent5"/>
                </a:solidFill>
              </a:rPr>
              <a:t>Surat Undangan</a:t>
            </a:r>
            <a:endParaRPr sz="2500"/>
          </a:p>
          <a:p>
            <a:pPr indent="0" lvl="0" marL="0" rtl="0" algn="l">
              <a:spcBef>
                <a:spcPts val="1000"/>
              </a:spcBef>
              <a:spcAft>
                <a:spcPts val="0"/>
              </a:spcAft>
              <a:buNone/>
            </a:pPr>
            <a:r>
              <a:rPr b="0" lang="en" sz="2000"/>
              <a:t>Apa saja komponen di dalam Microsoft Word yang dibutuhkan?</a:t>
            </a:r>
            <a:endParaRPr b="0" sz="2000"/>
          </a:p>
          <a:p>
            <a:pPr indent="-355600" lvl="0" marL="457200" rtl="0" algn="l">
              <a:spcBef>
                <a:spcPts val="1000"/>
              </a:spcBef>
              <a:spcAft>
                <a:spcPts val="0"/>
              </a:spcAft>
              <a:buSzPts val="2000"/>
              <a:buAutoNum type="arabicPeriod"/>
            </a:pPr>
            <a:r>
              <a:rPr b="0" lang="en" sz="2000"/>
              <a:t>Kop Surat</a:t>
            </a:r>
            <a:endParaRPr b="0" sz="2000"/>
          </a:p>
          <a:p>
            <a:pPr indent="-355600" lvl="0" marL="457200" rtl="0" algn="l">
              <a:spcBef>
                <a:spcPts val="0"/>
              </a:spcBef>
              <a:spcAft>
                <a:spcPts val="0"/>
              </a:spcAft>
              <a:buSzPts val="2000"/>
              <a:buAutoNum type="arabicPeriod"/>
            </a:pPr>
            <a:r>
              <a:rPr b="0" lang="en" sz="2000"/>
              <a:t>Tabulasi</a:t>
            </a:r>
            <a:endParaRPr b="0" sz="2000"/>
          </a:p>
          <a:p>
            <a:pPr indent="-355600" lvl="0" marL="457200" rtl="0" algn="l">
              <a:spcBef>
                <a:spcPts val="0"/>
              </a:spcBef>
              <a:spcAft>
                <a:spcPts val="0"/>
              </a:spcAft>
              <a:buSzPts val="2000"/>
              <a:buAutoNum type="arabicPeriod"/>
            </a:pPr>
            <a:r>
              <a:rPr b="0" lang="en" sz="2000"/>
              <a:t>Layout</a:t>
            </a:r>
            <a:endParaRPr b="0" sz="2000"/>
          </a:p>
          <a:p>
            <a:pPr indent="-355600" lvl="0" marL="457200" rtl="0" algn="l">
              <a:spcBef>
                <a:spcPts val="0"/>
              </a:spcBef>
              <a:spcAft>
                <a:spcPts val="0"/>
              </a:spcAft>
              <a:buSzPts val="2000"/>
              <a:buAutoNum type="arabicPeriod"/>
            </a:pPr>
            <a:r>
              <a:rPr b="0" lang="en" sz="2000"/>
              <a:t>Font colour</a:t>
            </a:r>
            <a:endParaRPr b="0" sz="2000"/>
          </a:p>
          <a:p>
            <a:pPr indent="-355600" lvl="0" marL="457200" rtl="0" algn="l">
              <a:spcBef>
                <a:spcPts val="0"/>
              </a:spcBef>
              <a:spcAft>
                <a:spcPts val="0"/>
              </a:spcAft>
              <a:buSzPts val="2000"/>
              <a:buAutoNum type="arabicPeriod"/>
            </a:pPr>
            <a:r>
              <a:rPr b="0" lang="en" sz="2000"/>
              <a:t>Shape</a:t>
            </a:r>
            <a:endParaRPr b="0" sz="2000"/>
          </a:p>
          <a:p>
            <a:pPr indent="-355600" lvl="0" marL="457200" rtl="0" algn="l">
              <a:spcBef>
                <a:spcPts val="0"/>
              </a:spcBef>
              <a:spcAft>
                <a:spcPts val="0"/>
              </a:spcAft>
              <a:buSzPts val="2000"/>
              <a:buAutoNum type="arabicPeriod"/>
            </a:pPr>
            <a:r>
              <a:rPr b="0" lang="en" sz="2000"/>
              <a:t>Margin</a:t>
            </a:r>
            <a:endParaRPr b="0" sz="20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4451050" y="406400"/>
            <a:ext cx="4454100" cy="41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accent5"/>
                </a:solidFill>
              </a:rPr>
              <a:t>Notulen</a:t>
            </a:r>
            <a:endParaRPr sz="2500"/>
          </a:p>
          <a:p>
            <a:pPr indent="0" lvl="0" marL="0" rtl="0" algn="l">
              <a:spcBef>
                <a:spcPts val="1000"/>
              </a:spcBef>
              <a:spcAft>
                <a:spcPts val="0"/>
              </a:spcAft>
              <a:buNone/>
            </a:pPr>
            <a:r>
              <a:rPr b="0" lang="en" sz="2000"/>
              <a:t>Apa saja komponen di dalam Microsoft Word yang dibutuhkan?</a:t>
            </a:r>
            <a:endParaRPr b="0" sz="2000"/>
          </a:p>
          <a:p>
            <a:pPr indent="-355600" lvl="0" marL="457200" rtl="0" algn="l">
              <a:spcBef>
                <a:spcPts val="1000"/>
              </a:spcBef>
              <a:spcAft>
                <a:spcPts val="0"/>
              </a:spcAft>
              <a:buSzPts val="2000"/>
              <a:buAutoNum type="arabicPeriod"/>
            </a:pPr>
            <a:r>
              <a:rPr b="0" lang="en" sz="2000"/>
              <a:t>Kop Surat</a:t>
            </a:r>
            <a:endParaRPr b="0" sz="2000"/>
          </a:p>
          <a:p>
            <a:pPr indent="-355600" lvl="0" marL="457200" rtl="0" algn="l">
              <a:spcBef>
                <a:spcPts val="0"/>
              </a:spcBef>
              <a:spcAft>
                <a:spcPts val="0"/>
              </a:spcAft>
              <a:buSzPts val="2000"/>
              <a:buAutoNum type="arabicPeriod"/>
            </a:pPr>
            <a:r>
              <a:rPr b="0" lang="en" sz="2000"/>
              <a:t>Tabulasi</a:t>
            </a:r>
            <a:endParaRPr b="0" sz="2000"/>
          </a:p>
          <a:p>
            <a:pPr indent="-355600" lvl="0" marL="457200" rtl="0" algn="l">
              <a:spcBef>
                <a:spcPts val="0"/>
              </a:spcBef>
              <a:spcAft>
                <a:spcPts val="0"/>
              </a:spcAft>
              <a:buSzPts val="2000"/>
              <a:buAutoNum type="arabicPeriod"/>
            </a:pPr>
            <a:r>
              <a:rPr b="0" lang="en" sz="2000"/>
              <a:t>Layout</a:t>
            </a:r>
            <a:endParaRPr b="0" sz="2000"/>
          </a:p>
          <a:p>
            <a:pPr indent="-355600" lvl="0" marL="457200" rtl="0" algn="l">
              <a:spcBef>
                <a:spcPts val="0"/>
              </a:spcBef>
              <a:spcAft>
                <a:spcPts val="0"/>
              </a:spcAft>
              <a:buSzPts val="2000"/>
              <a:buAutoNum type="arabicPeriod"/>
            </a:pPr>
            <a:r>
              <a:rPr b="0" lang="en" sz="2000"/>
              <a:t>Font colour</a:t>
            </a:r>
            <a:endParaRPr b="0" sz="2000"/>
          </a:p>
          <a:p>
            <a:pPr indent="-355600" lvl="0" marL="457200" rtl="0" algn="l">
              <a:spcBef>
                <a:spcPts val="0"/>
              </a:spcBef>
              <a:spcAft>
                <a:spcPts val="0"/>
              </a:spcAft>
              <a:buSzPts val="2000"/>
              <a:buAutoNum type="arabicPeriod"/>
            </a:pPr>
            <a:r>
              <a:rPr b="0" lang="en" sz="2000"/>
              <a:t>Shape</a:t>
            </a:r>
            <a:endParaRPr b="0" sz="2000"/>
          </a:p>
          <a:p>
            <a:pPr indent="-355600" lvl="0" marL="457200" rtl="0" algn="l">
              <a:spcBef>
                <a:spcPts val="0"/>
              </a:spcBef>
              <a:spcAft>
                <a:spcPts val="0"/>
              </a:spcAft>
              <a:buSzPts val="2000"/>
              <a:buAutoNum type="arabicPeriod"/>
            </a:pPr>
            <a:r>
              <a:rPr b="0" lang="en" sz="2000"/>
              <a:t>Margin</a:t>
            </a:r>
            <a:endParaRPr b="0" sz="2000"/>
          </a:p>
        </p:txBody>
      </p:sp>
      <p:pic>
        <p:nvPicPr>
          <p:cNvPr id="102" name="Google Shape;102;p17"/>
          <p:cNvPicPr preferRelativeResize="0"/>
          <p:nvPr/>
        </p:nvPicPr>
        <p:blipFill>
          <a:blip r:embed="rId3">
            <a:alphaModFix/>
          </a:blip>
          <a:stretch>
            <a:fillRect/>
          </a:stretch>
        </p:blipFill>
        <p:spPr>
          <a:xfrm>
            <a:off x="152400" y="152400"/>
            <a:ext cx="3630812" cy="48387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4451050" y="406400"/>
            <a:ext cx="4454100" cy="458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accent5"/>
                </a:solidFill>
              </a:rPr>
              <a:t>Laporan Pelaksanaan </a:t>
            </a:r>
            <a:r>
              <a:rPr b="0" lang="en" sz="1150">
                <a:solidFill>
                  <a:srgbClr val="1D1C1D"/>
                </a:solidFill>
                <a:latin typeface="Arial"/>
                <a:ea typeface="Arial"/>
                <a:cs typeface="Arial"/>
                <a:sym typeface="Arial"/>
              </a:rPr>
              <a:t>1995022220210701</a:t>
            </a:r>
            <a:endParaRPr sz="2500"/>
          </a:p>
          <a:p>
            <a:pPr indent="0" lvl="0" marL="0" rtl="0" algn="l">
              <a:spcBef>
                <a:spcPts val="1000"/>
              </a:spcBef>
              <a:spcAft>
                <a:spcPts val="0"/>
              </a:spcAft>
              <a:buNone/>
            </a:pPr>
            <a:r>
              <a:rPr b="0" lang="en" sz="2000"/>
              <a:t>Apa saja komponen di dalam Microsoft Word yang dibutuhkan?</a:t>
            </a:r>
            <a:endParaRPr b="0" sz="2000"/>
          </a:p>
          <a:p>
            <a:pPr indent="-355600" lvl="0" marL="457200" rtl="0" algn="l">
              <a:spcBef>
                <a:spcPts val="1000"/>
              </a:spcBef>
              <a:spcAft>
                <a:spcPts val="0"/>
              </a:spcAft>
              <a:buSzPts val="2000"/>
              <a:buAutoNum type="arabicPeriod"/>
            </a:pPr>
            <a:r>
              <a:rPr b="0" lang="en" sz="2000"/>
              <a:t>Kop Surat</a:t>
            </a:r>
            <a:endParaRPr b="0" sz="2000"/>
          </a:p>
          <a:p>
            <a:pPr indent="-355600" lvl="0" marL="457200" rtl="0" algn="l">
              <a:spcBef>
                <a:spcPts val="0"/>
              </a:spcBef>
              <a:spcAft>
                <a:spcPts val="0"/>
              </a:spcAft>
              <a:buSzPts val="2000"/>
              <a:buAutoNum type="arabicPeriod"/>
            </a:pPr>
            <a:r>
              <a:rPr b="0" lang="en" sz="2000"/>
              <a:t>Tabulasi</a:t>
            </a:r>
            <a:endParaRPr b="0" sz="2000"/>
          </a:p>
          <a:p>
            <a:pPr indent="-355600" lvl="0" marL="457200" rtl="0" algn="l">
              <a:spcBef>
                <a:spcPts val="0"/>
              </a:spcBef>
              <a:spcAft>
                <a:spcPts val="0"/>
              </a:spcAft>
              <a:buSzPts val="2000"/>
              <a:buAutoNum type="arabicPeriod"/>
            </a:pPr>
            <a:r>
              <a:rPr b="0" lang="en" sz="2000"/>
              <a:t>Layout</a:t>
            </a:r>
            <a:endParaRPr b="0" sz="2000"/>
          </a:p>
          <a:p>
            <a:pPr indent="-355600" lvl="0" marL="457200" rtl="0" algn="l">
              <a:spcBef>
                <a:spcPts val="0"/>
              </a:spcBef>
              <a:spcAft>
                <a:spcPts val="0"/>
              </a:spcAft>
              <a:buSzPts val="2000"/>
              <a:buAutoNum type="arabicPeriod"/>
            </a:pPr>
            <a:r>
              <a:rPr b="0" lang="en" sz="2000"/>
              <a:t>Font colour</a:t>
            </a:r>
            <a:endParaRPr b="0" sz="2000"/>
          </a:p>
          <a:p>
            <a:pPr indent="-355600" lvl="0" marL="457200" rtl="0" algn="l">
              <a:spcBef>
                <a:spcPts val="0"/>
              </a:spcBef>
              <a:spcAft>
                <a:spcPts val="0"/>
              </a:spcAft>
              <a:buSzPts val="2000"/>
              <a:buAutoNum type="arabicPeriod"/>
            </a:pPr>
            <a:r>
              <a:rPr b="0" lang="en" sz="2000"/>
              <a:t>Shape</a:t>
            </a:r>
            <a:endParaRPr b="0" sz="2000"/>
          </a:p>
          <a:p>
            <a:pPr indent="-355600" lvl="0" marL="457200" rtl="0" algn="l">
              <a:spcBef>
                <a:spcPts val="0"/>
              </a:spcBef>
              <a:spcAft>
                <a:spcPts val="0"/>
              </a:spcAft>
              <a:buSzPts val="2000"/>
              <a:buAutoNum type="arabicPeriod"/>
            </a:pPr>
            <a:r>
              <a:rPr b="0" lang="en" sz="2000"/>
              <a:t>Margin</a:t>
            </a:r>
            <a:endParaRPr b="0" sz="2000"/>
          </a:p>
          <a:p>
            <a:pPr indent="-355600" lvl="0" marL="457200" rtl="0" algn="l">
              <a:spcBef>
                <a:spcPts val="0"/>
              </a:spcBef>
              <a:spcAft>
                <a:spcPts val="0"/>
              </a:spcAft>
              <a:buSzPts val="2000"/>
              <a:buAutoNum type="arabicPeriod"/>
            </a:pPr>
            <a:r>
              <a:rPr b="0" lang="en" sz="2000"/>
              <a:t>Daftar Isi</a:t>
            </a:r>
            <a:endParaRPr b="0" sz="2000"/>
          </a:p>
          <a:p>
            <a:pPr indent="-355600" lvl="0" marL="457200" rtl="0" algn="l">
              <a:spcBef>
                <a:spcPts val="0"/>
              </a:spcBef>
              <a:spcAft>
                <a:spcPts val="0"/>
              </a:spcAft>
              <a:buSzPts val="2000"/>
              <a:buAutoNum type="arabicPeriod"/>
            </a:pPr>
            <a:r>
              <a:rPr b="0" lang="en" sz="2000"/>
              <a:t>Daftar Pustaka</a:t>
            </a:r>
            <a:endParaRPr b="0" sz="2000"/>
          </a:p>
          <a:p>
            <a:pPr indent="-355600" lvl="0" marL="457200" rtl="0" algn="l">
              <a:spcBef>
                <a:spcPts val="0"/>
              </a:spcBef>
              <a:spcAft>
                <a:spcPts val="0"/>
              </a:spcAft>
              <a:buSzPts val="2000"/>
              <a:buAutoNum type="arabicPeriod"/>
            </a:pPr>
            <a:r>
              <a:rPr b="0" lang="en" sz="2000"/>
              <a:t>Tabel</a:t>
            </a:r>
            <a:endParaRPr b="0" sz="2000"/>
          </a:p>
          <a:p>
            <a:pPr indent="-355600" lvl="0" marL="457200" rtl="0" algn="l">
              <a:spcBef>
                <a:spcPts val="0"/>
              </a:spcBef>
              <a:spcAft>
                <a:spcPts val="0"/>
              </a:spcAft>
              <a:buSzPts val="2000"/>
              <a:buAutoNum type="arabicPeriod"/>
            </a:pPr>
            <a:r>
              <a:rPr b="0" lang="en" sz="2000"/>
              <a:t>Daftar Gambar</a:t>
            </a:r>
            <a:endParaRPr b="0" sz="2000"/>
          </a:p>
        </p:txBody>
      </p:sp>
      <p:pic>
        <p:nvPicPr>
          <p:cNvPr id="108" name="Google Shape;108;p18"/>
          <p:cNvPicPr preferRelativeResize="0"/>
          <p:nvPr/>
        </p:nvPicPr>
        <p:blipFill>
          <a:blip r:embed="rId3">
            <a:alphaModFix/>
          </a:blip>
          <a:stretch>
            <a:fillRect/>
          </a:stretch>
        </p:blipFill>
        <p:spPr>
          <a:xfrm>
            <a:off x="152400" y="152400"/>
            <a:ext cx="3878511" cy="4838698"/>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947875" y="406400"/>
            <a:ext cx="5196000" cy="458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accent5"/>
                </a:solidFill>
              </a:rPr>
              <a:t>Laporan Pertanggung Jawaban</a:t>
            </a:r>
            <a:r>
              <a:rPr b="0" lang="en" sz="1150">
                <a:solidFill>
                  <a:srgbClr val="1D1C1D"/>
                </a:solidFill>
                <a:latin typeface="Arial"/>
                <a:ea typeface="Arial"/>
                <a:cs typeface="Arial"/>
                <a:sym typeface="Arial"/>
              </a:rPr>
              <a:t>1995022220210701</a:t>
            </a:r>
            <a:endParaRPr sz="2500"/>
          </a:p>
          <a:p>
            <a:pPr indent="0" lvl="0" marL="0" rtl="0" algn="l">
              <a:spcBef>
                <a:spcPts val="1000"/>
              </a:spcBef>
              <a:spcAft>
                <a:spcPts val="0"/>
              </a:spcAft>
              <a:buNone/>
            </a:pPr>
            <a:r>
              <a:rPr b="0" lang="en" sz="2000"/>
              <a:t>Apa saja komponen di dalam Microsoft Word yang dibutuhkan?</a:t>
            </a:r>
            <a:endParaRPr b="0" sz="2000"/>
          </a:p>
          <a:p>
            <a:pPr indent="-336550" lvl="0" marL="457200" rtl="0" algn="l">
              <a:spcBef>
                <a:spcPts val="1000"/>
              </a:spcBef>
              <a:spcAft>
                <a:spcPts val="0"/>
              </a:spcAft>
              <a:buSzPts val="1700"/>
              <a:buAutoNum type="arabicPeriod"/>
            </a:pPr>
            <a:r>
              <a:rPr b="0" lang="en" sz="1700"/>
              <a:t>Kop Surat</a:t>
            </a:r>
            <a:endParaRPr b="0" sz="1700"/>
          </a:p>
          <a:p>
            <a:pPr indent="-336550" lvl="0" marL="457200" rtl="0" algn="l">
              <a:spcBef>
                <a:spcPts val="0"/>
              </a:spcBef>
              <a:spcAft>
                <a:spcPts val="0"/>
              </a:spcAft>
              <a:buSzPts val="1700"/>
              <a:buAutoNum type="arabicPeriod"/>
            </a:pPr>
            <a:r>
              <a:rPr b="0" lang="en" sz="1700"/>
              <a:t>Tabulasi</a:t>
            </a:r>
            <a:endParaRPr b="0" sz="1700"/>
          </a:p>
          <a:p>
            <a:pPr indent="-336550" lvl="0" marL="457200" rtl="0" algn="l">
              <a:spcBef>
                <a:spcPts val="0"/>
              </a:spcBef>
              <a:spcAft>
                <a:spcPts val="0"/>
              </a:spcAft>
              <a:buSzPts val="1700"/>
              <a:buAutoNum type="arabicPeriod"/>
            </a:pPr>
            <a:r>
              <a:rPr b="0" lang="en" sz="1700"/>
              <a:t>Layout</a:t>
            </a:r>
            <a:endParaRPr b="0" sz="1700"/>
          </a:p>
          <a:p>
            <a:pPr indent="-336550" lvl="0" marL="457200" rtl="0" algn="l">
              <a:spcBef>
                <a:spcPts val="0"/>
              </a:spcBef>
              <a:spcAft>
                <a:spcPts val="0"/>
              </a:spcAft>
              <a:buSzPts val="1700"/>
              <a:buAutoNum type="arabicPeriod"/>
            </a:pPr>
            <a:r>
              <a:rPr b="0" lang="en" sz="1700"/>
              <a:t>Font colour</a:t>
            </a:r>
            <a:endParaRPr b="0" sz="1700"/>
          </a:p>
          <a:p>
            <a:pPr indent="-336550" lvl="0" marL="457200" rtl="0" algn="l">
              <a:spcBef>
                <a:spcPts val="0"/>
              </a:spcBef>
              <a:spcAft>
                <a:spcPts val="0"/>
              </a:spcAft>
              <a:buSzPts val="1700"/>
              <a:buAutoNum type="arabicPeriod"/>
            </a:pPr>
            <a:r>
              <a:rPr b="0" lang="en" sz="1700"/>
              <a:t>Shape</a:t>
            </a:r>
            <a:endParaRPr b="0" sz="1700"/>
          </a:p>
          <a:p>
            <a:pPr indent="-336550" lvl="0" marL="457200" rtl="0" algn="l">
              <a:spcBef>
                <a:spcPts val="0"/>
              </a:spcBef>
              <a:spcAft>
                <a:spcPts val="0"/>
              </a:spcAft>
              <a:buSzPts val="1700"/>
              <a:buAutoNum type="arabicPeriod"/>
            </a:pPr>
            <a:r>
              <a:rPr b="0" lang="en" sz="1700"/>
              <a:t>Margin</a:t>
            </a:r>
            <a:endParaRPr b="0" sz="1700"/>
          </a:p>
          <a:p>
            <a:pPr indent="-336550" lvl="0" marL="457200" rtl="0" algn="l">
              <a:spcBef>
                <a:spcPts val="0"/>
              </a:spcBef>
              <a:spcAft>
                <a:spcPts val="0"/>
              </a:spcAft>
              <a:buSzPts val="1700"/>
              <a:buAutoNum type="arabicPeriod"/>
            </a:pPr>
            <a:r>
              <a:rPr b="0" lang="en" sz="1700"/>
              <a:t>Daftar Isi</a:t>
            </a:r>
            <a:endParaRPr b="0" sz="1700"/>
          </a:p>
          <a:p>
            <a:pPr indent="-336550" lvl="0" marL="457200" rtl="0" algn="l">
              <a:spcBef>
                <a:spcPts val="0"/>
              </a:spcBef>
              <a:spcAft>
                <a:spcPts val="0"/>
              </a:spcAft>
              <a:buSzPts val="1700"/>
              <a:buAutoNum type="arabicPeriod"/>
            </a:pPr>
            <a:r>
              <a:rPr b="0" lang="en" sz="1700"/>
              <a:t>Daftar Pustaka</a:t>
            </a:r>
            <a:endParaRPr b="0" sz="1700"/>
          </a:p>
          <a:p>
            <a:pPr indent="-336550" lvl="0" marL="457200" rtl="0" algn="l">
              <a:spcBef>
                <a:spcPts val="0"/>
              </a:spcBef>
              <a:spcAft>
                <a:spcPts val="0"/>
              </a:spcAft>
              <a:buSzPts val="1700"/>
              <a:buAutoNum type="arabicPeriod"/>
            </a:pPr>
            <a:r>
              <a:rPr b="0" lang="en" sz="1700"/>
              <a:t>Tabel</a:t>
            </a:r>
            <a:endParaRPr b="0" sz="1700"/>
          </a:p>
          <a:p>
            <a:pPr indent="-336550" lvl="0" marL="457200" rtl="0" algn="l">
              <a:spcBef>
                <a:spcPts val="0"/>
              </a:spcBef>
              <a:spcAft>
                <a:spcPts val="0"/>
              </a:spcAft>
              <a:buSzPts val="1700"/>
              <a:buAutoNum type="arabicPeriod"/>
            </a:pPr>
            <a:r>
              <a:rPr b="0" lang="en" sz="1700"/>
              <a:t>Daftar Gambar</a:t>
            </a:r>
            <a:endParaRPr b="0" sz="1700"/>
          </a:p>
          <a:p>
            <a:pPr indent="-336550" lvl="0" marL="457200" rtl="0" algn="l">
              <a:spcBef>
                <a:spcPts val="0"/>
              </a:spcBef>
              <a:spcAft>
                <a:spcPts val="0"/>
              </a:spcAft>
              <a:buSzPts val="1700"/>
              <a:buAutoNum type="arabicPeriod"/>
            </a:pPr>
            <a:r>
              <a:rPr b="0" lang="en" sz="1700"/>
              <a:t>Nomor Halaman</a:t>
            </a:r>
            <a:endParaRPr b="0" sz="1700"/>
          </a:p>
        </p:txBody>
      </p:sp>
      <p:pic>
        <p:nvPicPr>
          <p:cNvPr id="114" name="Google Shape;114;p19"/>
          <p:cNvPicPr preferRelativeResize="0"/>
          <p:nvPr/>
        </p:nvPicPr>
        <p:blipFill>
          <a:blip r:embed="rId3">
            <a:alphaModFix/>
          </a:blip>
          <a:stretch>
            <a:fillRect/>
          </a:stretch>
        </p:blipFill>
        <p:spPr>
          <a:xfrm>
            <a:off x="152400" y="152400"/>
            <a:ext cx="3508214" cy="48387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20"/>
          <p:cNvSpPr txBox="1"/>
          <p:nvPr>
            <p:ph idx="1" type="body"/>
          </p:nvPr>
        </p:nvSpPr>
        <p:spPr>
          <a:xfrm>
            <a:off x="3541475" y="58050"/>
            <a:ext cx="5457300" cy="508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Membuat Daftar Isi</a:t>
            </a:r>
            <a:endParaRPr sz="3000">
              <a:solidFill>
                <a:schemeClr val="dk1"/>
              </a:solidFill>
            </a:endParaRPr>
          </a:p>
          <a:p>
            <a:pPr indent="0" lvl="0" marL="0" rtl="0" algn="just">
              <a:spcBef>
                <a:spcPts val="1600"/>
              </a:spcBef>
              <a:spcAft>
                <a:spcPts val="0"/>
              </a:spcAft>
              <a:buClr>
                <a:schemeClr val="dk2"/>
              </a:buClr>
              <a:buSzPts val="1100"/>
              <a:buFont typeface="Arial"/>
              <a:buNone/>
            </a:pPr>
            <a:r>
              <a:rPr lang="en" sz="1100">
                <a:latin typeface="Arial"/>
                <a:ea typeface="Arial"/>
                <a:cs typeface="Arial"/>
                <a:sym typeface="Arial"/>
              </a:rPr>
              <a:t>Membuat daft</a:t>
            </a:r>
            <a:r>
              <a:rPr lang="en" sz="900">
                <a:latin typeface="Arial"/>
                <a:ea typeface="Arial"/>
                <a:cs typeface="Arial"/>
                <a:sym typeface="Arial"/>
              </a:rPr>
              <a:t>ar isi secara otomatis </a:t>
            </a:r>
            <a:endParaRPr sz="900">
              <a:latin typeface="Arial"/>
              <a:ea typeface="Arial"/>
              <a:cs typeface="Arial"/>
              <a:sym typeface="Arial"/>
            </a:endParaRPr>
          </a:p>
          <a:p>
            <a:pPr indent="-285750" lvl="0" marL="457200" rtl="0" algn="just">
              <a:spcBef>
                <a:spcPts val="0"/>
              </a:spcBef>
              <a:spcAft>
                <a:spcPts val="0"/>
              </a:spcAft>
              <a:buSzPts val="900"/>
              <a:buFont typeface="Arial"/>
              <a:buAutoNum type="arabicPeriod"/>
            </a:pPr>
            <a:r>
              <a:rPr lang="en" sz="900">
                <a:latin typeface="Arial"/>
                <a:ea typeface="Arial"/>
                <a:cs typeface="Arial"/>
                <a:sym typeface="Arial"/>
              </a:rPr>
              <a:t>Buatlah file di Microsoft Word! Selanjutnya buat dulu bab atau subbab apa saja yang akan tertera pada daftar isi. Misalnya BAB 1 Pendahuluan, Latar Belakang, Rumusan Masalah, Tujuan Penelitian, BAB 2 Landasan Teori, Big Data.</a:t>
            </a:r>
            <a:endParaRPr sz="900">
              <a:latin typeface="Arial"/>
              <a:ea typeface="Arial"/>
              <a:cs typeface="Arial"/>
              <a:sym typeface="Arial"/>
            </a:endParaRPr>
          </a:p>
          <a:p>
            <a:pPr indent="-285750" lvl="0" marL="457200" rtl="0" algn="just">
              <a:spcBef>
                <a:spcPts val="0"/>
              </a:spcBef>
              <a:spcAft>
                <a:spcPts val="0"/>
              </a:spcAft>
              <a:buSzPts val="900"/>
              <a:buFont typeface="Arial"/>
              <a:buAutoNum type="arabicPeriod"/>
            </a:pPr>
            <a:r>
              <a:rPr lang="en" sz="900">
                <a:latin typeface="Arial"/>
                <a:ea typeface="Arial"/>
                <a:cs typeface="Arial"/>
                <a:sym typeface="Arial"/>
              </a:rPr>
              <a:t>Atur style-nya tulisan pada judul bab menjadi Heading 1 atau Heading 2. </a:t>
            </a:r>
            <a:endParaRPr sz="900">
              <a:latin typeface="Arial"/>
              <a:ea typeface="Arial"/>
              <a:cs typeface="Arial"/>
              <a:sym typeface="Arial"/>
            </a:endParaRPr>
          </a:p>
          <a:p>
            <a:pPr indent="-285750" lvl="0" marL="914400" rtl="0" algn="just">
              <a:spcBef>
                <a:spcPts val="0"/>
              </a:spcBef>
              <a:spcAft>
                <a:spcPts val="0"/>
              </a:spcAft>
              <a:buSzPts val="900"/>
              <a:buFont typeface="Arial"/>
              <a:buChar char="●"/>
            </a:pPr>
            <a:r>
              <a:rPr lang="en" sz="900">
                <a:latin typeface="Arial"/>
                <a:ea typeface="Arial"/>
                <a:cs typeface="Arial"/>
                <a:sym typeface="Arial"/>
              </a:rPr>
              <a:t>BAB 1 Pendahuluan =&gt; Heading 1</a:t>
            </a:r>
            <a:endParaRPr sz="900">
              <a:latin typeface="Arial"/>
              <a:ea typeface="Arial"/>
              <a:cs typeface="Arial"/>
              <a:sym typeface="Arial"/>
            </a:endParaRPr>
          </a:p>
          <a:p>
            <a:pPr indent="-285750" lvl="0" marL="914400" rtl="0" algn="just">
              <a:spcBef>
                <a:spcPts val="0"/>
              </a:spcBef>
              <a:spcAft>
                <a:spcPts val="0"/>
              </a:spcAft>
              <a:buSzPts val="900"/>
              <a:buFont typeface="Arial"/>
              <a:buChar char="●"/>
            </a:pPr>
            <a:r>
              <a:rPr lang="en" sz="900">
                <a:latin typeface="Arial"/>
                <a:ea typeface="Arial"/>
                <a:cs typeface="Arial"/>
                <a:sym typeface="Arial"/>
              </a:rPr>
              <a:t>BAB 2 Landasan Teori =&gt; Heading 1</a:t>
            </a:r>
            <a:endParaRPr sz="900">
              <a:latin typeface="Arial"/>
              <a:ea typeface="Arial"/>
              <a:cs typeface="Arial"/>
              <a:sym typeface="Arial"/>
            </a:endParaRPr>
          </a:p>
          <a:p>
            <a:pPr indent="-285750" lvl="0" marL="914400" rtl="0" algn="just">
              <a:spcBef>
                <a:spcPts val="0"/>
              </a:spcBef>
              <a:spcAft>
                <a:spcPts val="0"/>
              </a:spcAft>
              <a:buSzPts val="900"/>
              <a:buFont typeface="Arial"/>
              <a:buChar char="●"/>
            </a:pPr>
            <a:r>
              <a:rPr lang="en" sz="900">
                <a:latin typeface="Arial"/>
                <a:ea typeface="Arial"/>
                <a:cs typeface="Arial"/>
                <a:sym typeface="Arial"/>
              </a:rPr>
              <a:t>Latar Belakang =&gt; Heading 2</a:t>
            </a:r>
            <a:endParaRPr sz="900">
              <a:latin typeface="Arial"/>
              <a:ea typeface="Arial"/>
              <a:cs typeface="Arial"/>
              <a:sym typeface="Arial"/>
            </a:endParaRPr>
          </a:p>
          <a:p>
            <a:pPr indent="-285750" lvl="0" marL="914400" rtl="0" algn="just">
              <a:spcBef>
                <a:spcPts val="0"/>
              </a:spcBef>
              <a:spcAft>
                <a:spcPts val="0"/>
              </a:spcAft>
              <a:buSzPts val="900"/>
              <a:buFont typeface="Arial"/>
              <a:buChar char="●"/>
            </a:pPr>
            <a:r>
              <a:rPr lang="en" sz="900">
                <a:latin typeface="Arial"/>
                <a:ea typeface="Arial"/>
                <a:cs typeface="Arial"/>
                <a:sym typeface="Arial"/>
              </a:rPr>
              <a:t>Rumusan Masalah =&gt; Heading 2</a:t>
            </a:r>
            <a:endParaRPr sz="900">
              <a:latin typeface="Arial"/>
              <a:ea typeface="Arial"/>
              <a:cs typeface="Arial"/>
              <a:sym typeface="Arial"/>
            </a:endParaRPr>
          </a:p>
          <a:p>
            <a:pPr indent="-285750" lvl="0" marL="914400" rtl="0" algn="just">
              <a:spcBef>
                <a:spcPts val="0"/>
              </a:spcBef>
              <a:spcAft>
                <a:spcPts val="0"/>
              </a:spcAft>
              <a:buSzPts val="900"/>
              <a:buFont typeface="Arial"/>
              <a:buChar char="●"/>
            </a:pPr>
            <a:r>
              <a:rPr lang="en" sz="900">
                <a:latin typeface="Arial"/>
                <a:ea typeface="Arial"/>
                <a:cs typeface="Arial"/>
                <a:sym typeface="Arial"/>
              </a:rPr>
              <a:t>Tujuan Penelitian =&gt; Heading 2 </a:t>
            </a:r>
            <a:endParaRPr sz="900">
              <a:latin typeface="Arial"/>
              <a:ea typeface="Arial"/>
              <a:cs typeface="Arial"/>
              <a:sym typeface="Arial"/>
            </a:endParaRPr>
          </a:p>
          <a:p>
            <a:pPr indent="-285750" lvl="0" marL="914400" rtl="0" algn="just">
              <a:spcBef>
                <a:spcPts val="0"/>
              </a:spcBef>
              <a:spcAft>
                <a:spcPts val="0"/>
              </a:spcAft>
              <a:buSzPts val="900"/>
              <a:buFont typeface="Arial"/>
              <a:buChar char="●"/>
            </a:pPr>
            <a:r>
              <a:rPr lang="en" sz="900">
                <a:latin typeface="Arial"/>
                <a:ea typeface="Arial"/>
                <a:cs typeface="Arial"/>
                <a:sym typeface="Arial"/>
              </a:rPr>
              <a:t>Big Data =&gt; Heading 2</a:t>
            </a:r>
            <a:endParaRPr sz="900">
              <a:latin typeface="Arial"/>
              <a:ea typeface="Arial"/>
              <a:cs typeface="Arial"/>
              <a:sym typeface="Arial"/>
            </a:endParaRPr>
          </a:p>
          <a:p>
            <a:pPr indent="-285750" lvl="0" marL="457200" rtl="0" algn="just">
              <a:spcBef>
                <a:spcPts val="0"/>
              </a:spcBef>
              <a:spcAft>
                <a:spcPts val="0"/>
              </a:spcAft>
              <a:buSzPts val="900"/>
              <a:buFont typeface="Arial"/>
              <a:buAutoNum type="arabicPeriod"/>
            </a:pPr>
            <a:r>
              <a:rPr lang="en" sz="900">
                <a:latin typeface="Arial"/>
                <a:ea typeface="Arial"/>
                <a:cs typeface="Arial"/>
                <a:sym typeface="Arial"/>
              </a:rPr>
              <a:t>Jika sudah, tahap selanjutnya adalah memberi halaman atau Page Numbers. Caranya, pilih menu Insert, kemudian pada kolom Header &amp; Footer, pilih Page Number. Kita bisa memilih apakah nomor halaman akan diletakkan di bagian atas, bawah, kiri, kanan, atau tengah. </a:t>
            </a:r>
            <a:endParaRPr sz="900">
              <a:latin typeface="Arial"/>
              <a:ea typeface="Arial"/>
              <a:cs typeface="Arial"/>
              <a:sym typeface="Arial"/>
            </a:endParaRPr>
          </a:p>
          <a:p>
            <a:pPr indent="-285750" lvl="0" marL="457200" rtl="0" algn="just">
              <a:spcBef>
                <a:spcPts val="0"/>
              </a:spcBef>
              <a:spcAft>
                <a:spcPts val="0"/>
              </a:spcAft>
              <a:buSzPts val="900"/>
              <a:buFont typeface="Arial"/>
              <a:buAutoNum type="arabicPeriod"/>
            </a:pPr>
            <a:r>
              <a:rPr lang="en" sz="900">
                <a:latin typeface="Arial"/>
                <a:ea typeface="Arial"/>
                <a:cs typeface="Arial"/>
                <a:sym typeface="Arial"/>
              </a:rPr>
              <a:t>Setelah itu silahkan menuju ke halaman Daftar Isi. Kemudian, pilih menu References, kemudian pilih Table of Contents. Anda bisa memilih sesuai dengan kebutuhan. Sebagai contoh, di sini kita memilih tipe Automatic Table 1.</a:t>
            </a:r>
            <a:endParaRPr sz="900">
              <a:latin typeface="Arial"/>
              <a:ea typeface="Arial"/>
              <a:cs typeface="Arial"/>
              <a:sym typeface="Arial"/>
            </a:endParaRPr>
          </a:p>
          <a:p>
            <a:pPr indent="-298450" lvl="0" marL="457200" rtl="0" algn="just">
              <a:spcBef>
                <a:spcPts val="0"/>
              </a:spcBef>
              <a:spcAft>
                <a:spcPts val="0"/>
              </a:spcAft>
              <a:buSzPts val="1100"/>
              <a:buFont typeface="Arial"/>
              <a:buAutoNum type="arabicPeriod"/>
            </a:pPr>
            <a:r>
              <a:rPr lang="en" sz="1100">
                <a:latin typeface="Arial"/>
                <a:ea typeface="Arial"/>
                <a:cs typeface="Arial"/>
                <a:sym typeface="Arial"/>
              </a:rPr>
              <a:t>Ketika ditengah jalan terdapat update nomor halaman atau update subbab, silahkan Klik References kemudian klik Update table.</a:t>
            </a:r>
            <a:endParaRPr sz="1100">
              <a:latin typeface="Arial"/>
              <a:ea typeface="Arial"/>
              <a:cs typeface="Arial"/>
              <a:sym typeface="Arial"/>
            </a:endParaRPr>
          </a:p>
          <a:p>
            <a:pPr indent="-298450" lvl="0" marL="457200" rtl="0" algn="just">
              <a:spcBef>
                <a:spcPts val="0"/>
              </a:spcBef>
              <a:spcAft>
                <a:spcPts val="0"/>
              </a:spcAft>
              <a:buSzPts val="1100"/>
              <a:buFont typeface="Arial"/>
              <a:buAutoNum type="arabicPeriod"/>
            </a:pPr>
            <a:r>
              <a:rPr lang="en" sz="1100">
                <a:latin typeface="Arial"/>
                <a:ea typeface="Arial"/>
                <a:cs typeface="Arial"/>
                <a:sym typeface="Arial"/>
              </a:rPr>
              <a:t>Jika ingin update nomor halaman silahkan pilih Update page number only. Sedangkan jika update subbab silahkan pilih Update entire table.</a:t>
            </a:r>
            <a:endParaRPr sz="1100">
              <a:latin typeface="Arial"/>
              <a:ea typeface="Arial"/>
              <a:cs typeface="Arial"/>
              <a:sym typeface="Arial"/>
            </a:endParaRPr>
          </a:p>
          <a:p>
            <a:pPr indent="0" lvl="0" marL="0" rtl="0" algn="l">
              <a:spcBef>
                <a:spcPts val="0"/>
              </a:spcBef>
              <a:spcAft>
                <a:spcPts val="1600"/>
              </a:spcAft>
              <a:buClr>
                <a:schemeClr val="dk2"/>
              </a:buClr>
              <a:buSzPts val="1100"/>
              <a:buFont typeface="Arial"/>
              <a:buNone/>
            </a:pPr>
            <a:r>
              <a:t/>
            </a:r>
            <a:endParaRPr sz="1800">
              <a:solidFill>
                <a:srgbClr val="000000"/>
              </a:solidFill>
            </a:endParaRPr>
          </a:p>
        </p:txBody>
      </p:sp>
      <p:pic>
        <p:nvPicPr>
          <p:cNvPr id="120" name="Google Shape;120;p20"/>
          <p:cNvPicPr preferRelativeResize="0"/>
          <p:nvPr/>
        </p:nvPicPr>
        <p:blipFill>
          <a:blip r:embed="rId3">
            <a:alphaModFix/>
          </a:blip>
          <a:stretch>
            <a:fillRect/>
          </a:stretch>
        </p:blipFill>
        <p:spPr>
          <a:xfrm>
            <a:off x="152400" y="152400"/>
            <a:ext cx="2286000" cy="3247350"/>
          </a:xfrm>
          <a:prstGeom prst="rect">
            <a:avLst/>
          </a:prstGeom>
          <a:noFill/>
          <a:ln>
            <a:noFill/>
          </a:ln>
        </p:spPr>
      </p:pic>
      <p:pic>
        <p:nvPicPr>
          <p:cNvPr id="121" name="Google Shape;121;p20"/>
          <p:cNvPicPr preferRelativeResize="0"/>
          <p:nvPr/>
        </p:nvPicPr>
        <p:blipFill>
          <a:blip r:embed="rId4">
            <a:alphaModFix/>
          </a:blip>
          <a:stretch>
            <a:fillRect/>
          </a:stretch>
        </p:blipFill>
        <p:spPr>
          <a:xfrm>
            <a:off x="91925" y="3582525"/>
            <a:ext cx="3178626" cy="1390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1"/>
          <p:cNvSpPr txBox="1"/>
          <p:nvPr>
            <p:ph idx="1" type="body"/>
          </p:nvPr>
        </p:nvSpPr>
        <p:spPr>
          <a:xfrm>
            <a:off x="4064000" y="58050"/>
            <a:ext cx="4934700" cy="508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Membuat Referensi</a:t>
            </a:r>
            <a:endParaRPr sz="3000">
              <a:solidFill>
                <a:schemeClr val="dk1"/>
              </a:solidFill>
            </a:endParaRPr>
          </a:p>
          <a:p>
            <a:pPr indent="-298450" lvl="0" marL="457200" rtl="0" algn="just">
              <a:spcBef>
                <a:spcPts val="1600"/>
              </a:spcBef>
              <a:spcAft>
                <a:spcPts val="0"/>
              </a:spcAft>
              <a:buSzPts val="1100"/>
              <a:buFont typeface="Arial"/>
              <a:buAutoNum type="arabicPeriod"/>
            </a:pPr>
            <a:r>
              <a:rPr lang="en" sz="1100">
                <a:latin typeface="Arial"/>
                <a:ea typeface="Arial"/>
                <a:cs typeface="Arial"/>
                <a:sym typeface="Arial"/>
              </a:rPr>
              <a:t>Install Zotero dulu</a:t>
            </a:r>
            <a:endParaRPr sz="1100">
              <a:latin typeface="Arial"/>
              <a:ea typeface="Arial"/>
              <a:cs typeface="Arial"/>
              <a:sym typeface="Arial"/>
            </a:endParaRPr>
          </a:p>
          <a:p>
            <a:pPr indent="0" lvl="0" marL="457200" rtl="0" algn="just">
              <a:spcBef>
                <a:spcPts val="0"/>
              </a:spcBef>
              <a:spcAft>
                <a:spcPts val="0"/>
              </a:spcAft>
              <a:buClr>
                <a:schemeClr val="dk2"/>
              </a:buClr>
              <a:buSzPts val="1100"/>
              <a:buFont typeface="Arial"/>
              <a:buNone/>
            </a:pPr>
            <a:r>
              <a:rPr lang="en" sz="1100">
                <a:latin typeface="Arial"/>
                <a:ea typeface="Arial"/>
                <a:cs typeface="Arial"/>
                <a:sym typeface="Arial"/>
              </a:rPr>
              <a:t>Silakan buka </a:t>
            </a:r>
            <a:r>
              <a:rPr lang="en" sz="1100" u="sng">
                <a:solidFill>
                  <a:srgbClr val="1155CC"/>
                </a:solidFill>
                <a:latin typeface="Arial"/>
                <a:ea typeface="Arial"/>
                <a:cs typeface="Arial"/>
                <a:sym typeface="Arial"/>
                <a:hlinkClick r:id="rId3">
                  <a:extLst>
                    <a:ext uri="{A12FA001-AC4F-418D-AE19-62706E023703}">
                      <ahyp:hlinkClr val="tx"/>
                    </a:ext>
                  </a:extLst>
                </a:hlinkClick>
              </a:rPr>
              <a:t>https://www.zotero.org/</a:t>
            </a:r>
            <a:r>
              <a:rPr lang="en" sz="1100">
                <a:latin typeface="Arial"/>
                <a:ea typeface="Arial"/>
                <a:cs typeface="Arial"/>
                <a:sym typeface="Arial"/>
              </a:rPr>
              <a:t> dan download sesuai dengan sistem operasi yang anda miliki. Jika menggunakan Windows, silakan download yang versi Windows. </a:t>
            </a:r>
            <a:endParaRPr sz="1100">
              <a:latin typeface="Arial"/>
              <a:ea typeface="Arial"/>
              <a:cs typeface="Arial"/>
              <a:sym typeface="Arial"/>
            </a:endParaRPr>
          </a:p>
          <a:p>
            <a:pPr indent="-298450" lvl="0" marL="457200" rtl="0" algn="just">
              <a:spcBef>
                <a:spcPts val="0"/>
              </a:spcBef>
              <a:spcAft>
                <a:spcPts val="0"/>
              </a:spcAft>
              <a:buSzPts val="1100"/>
              <a:buFont typeface="Arial"/>
              <a:buAutoNum type="arabicPeriod"/>
            </a:pPr>
            <a:r>
              <a:rPr lang="en" sz="1100">
                <a:latin typeface="Arial"/>
                <a:ea typeface="Arial"/>
                <a:cs typeface="Arial"/>
                <a:sym typeface="Arial"/>
              </a:rPr>
              <a:t>Konfigurasi Plugin Zotero dengan Microsoft Word (</a:t>
            </a:r>
            <a:r>
              <a:rPr lang="en" sz="1100" u="sng">
                <a:solidFill>
                  <a:schemeClr val="hlink"/>
                </a:solidFill>
                <a:latin typeface="Arial"/>
                <a:ea typeface="Arial"/>
                <a:cs typeface="Arial"/>
                <a:sym typeface="Arial"/>
                <a:hlinkClick r:id="rId4"/>
              </a:rPr>
              <a:t>https://www.zotero.org/support/word_processor_plugin_installation</a:t>
            </a:r>
            <a:r>
              <a:rPr lang="en" sz="1100">
                <a:latin typeface="Arial"/>
                <a:ea typeface="Arial"/>
                <a:cs typeface="Arial"/>
                <a:sym typeface="Arial"/>
              </a:rPr>
              <a:t>) </a:t>
            </a:r>
            <a:endParaRPr sz="1100">
              <a:latin typeface="Arial"/>
              <a:ea typeface="Arial"/>
              <a:cs typeface="Arial"/>
              <a:sym typeface="Arial"/>
            </a:endParaRPr>
          </a:p>
          <a:p>
            <a:pPr indent="-298450" lvl="0" marL="457200" rtl="0" algn="just">
              <a:spcBef>
                <a:spcPts val="0"/>
              </a:spcBef>
              <a:spcAft>
                <a:spcPts val="0"/>
              </a:spcAft>
              <a:buSzPts val="1100"/>
              <a:buFont typeface="Arial"/>
              <a:buAutoNum type="arabicPeriod"/>
            </a:pPr>
            <a:r>
              <a:rPr lang="en" sz="1100">
                <a:latin typeface="Arial"/>
                <a:ea typeface="Arial"/>
                <a:cs typeface="Arial"/>
                <a:sym typeface="Arial"/>
              </a:rPr>
              <a:t>Silahkan buka aplikasi Zotero, lalu tambahkan sumber referensi dengan cara: klik New Item – pilih salah satu jenis referensi, misalnya Book. Setelah pilih buku, lalu masukkan data sesuai buku referensi. Mulai dari judul buku, penulis, tahun terbit, kota terbit, hingga penerbit. Setelah selesai klik Enter.</a:t>
            </a:r>
            <a:endParaRPr sz="1100">
              <a:latin typeface="Arial"/>
              <a:ea typeface="Arial"/>
              <a:cs typeface="Arial"/>
              <a:sym typeface="Arial"/>
            </a:endParaRPr>
          </a:p>
          <a:p>
            <a:pPr indent="-298450" lvl="0" marL="457200" rtl="0" algn="just">
              <a:spcBef>
                <a:spcPts val="0"/>
              </a:spcBef>
              <a:spcAft>
                <a:spcPts val="0"/>
              </a:spcAft>
              <a:buSzPts val="1100"/>
              <a:buFont typeface="Arial"/>
              <a:buAutoNum type="arabicPeriod"/>
            </a:pPr>
            <a:r>
              <a:rPr lang="en" sz="1100">
                <a:latin typeface="Arial"/>
                <a:ea typeface="Arial"/>
                <a:cs typeface="Arial"/>
                <a:sym typeface="Arial"/>
              </a:rPr>
              <a:t>Untuk Journal Article yang ada di internet juga dapat langsung diakses dari aplikasi Zotero tanpa harus memasukkan data secara manual. Yaitu melalui ekstensi web browser (Google Chrome atau Firefox). </a:t>
            </a:r>
            <a:endParaRPr sz="1100">
              <a:latin typeface="Arial"/>
              <a:ea typeface="Arial"/>
              <a:cs typeface="Arial"/>
              <a:sym typeface="Arial"/>
            </a:endParaRPr>
          </a:p>
          <a:p>
            <a:pPr indent="-298450" lvl="0" marL="457200" rtl="0" algn="just">
              <a:spcBef>
                <a:spcPts val="0"/>
              </a:spcBef>
              <a:spcAft>
                <a:spcPts val="0"/>
              </a:spcAft>
              <a:buSzPts val="1100"/>
              <a:buFont typeface="Arial"/>
              <a:buAutoNum type="arabicPeriod"/>
            </a:pPr>
            <a:r>
              <a:rPr lang="en" sz="1100">
                <a:latin typeface="Arial"/>
                <a:ea typeface="Arial"/>
                <a:cs typeface="Arial"/>
                <a:sym typeface="Arial"/>
              </a:rPr>
              <a:t>Silahkan menuju web jurnal artikel kemudian klik ekstensi Zotero. Kemudian secara otomatis akan masuk ke aplikasi Zotero.</a:t>
            </a:r>
            <a:endParaRPr sz="1100">
              <a:latin typeface="Arial"/>
              <a:ea typeface="Arial"/>
              <a:cs typeface="Arial"/>
              <a:sym typeface="Arial"/>
            </a:endParaRPr>
          </a:p>
          <a:p>
            <a:pPr indent="0" lvl="0" marL="0" rtl="0" algn="just">
              <a:spcBef>
                <a:spcPts val="0"/>
              </a:spcBef>
              <a:spcAft>
                <a:spcPts val="0"/>
              </a:spcAft>
              <a:buNone/>
            </a:pPr>
            <a:r>
              <a:t/>
            </a:r>
            <a:endParaRPr sz="1100">
              <a:latin typeface="Arial"/>
              <a:ea typeface="Arial"/>
              <a:cs typeface="Arial"/>
              <a:sym typeface="Arial"/>
            </a:endParaRPr>
          </a:p>
          <a:p>
            <a:pPr indent="0" lvl="0" marL="0" rtl="0" algn="just">
              <a:spcBef>
                <a:spcPts val="0"/>
              </a:spcBef>
              <a:spcAft>
                <a:spcPts val="0"/>
              </a:spcAft>
              <a:buClr>
                <a:schemeClr val="dk2"/>
              </a:buClr>
              <a:buSzPts val="1100"/>
              <a:buFont typeface="Arial"/>
              <a:buNone/>
            </a:pPr>
            <a:r>
              <a:t/>
            </a:r>
            <a:endParaRPr sz="1100">
              <a:latin typeface="Arial"/>
              <a:ea typeface="Arial"/>
              <a:cs typeface="Arial"/>
              <a:sym typeface="Arial"/>
            </a:endParaRPr>
          </a:p>
        </p:txBody>
      </p:sp>
      <p:pic>
        <p:nvPicPr>
          <p:cNvPr id="127" name="Google Shape;127;p21"/>
          <p:cNvPicPr preferRelativeResize="0"/>
          <p:nvPr/>
        </p:nvPicPr>
        <p:blipFill>
          <a:blip r:embed="rId5">
            <a:alphaModFix/>
          </a:blip>
          <a:stretch>
            <a:fillRect/>
          </a:stretch>
        </p:blipFill>
        <p:spPr>
          <a:xfrm>
            <a:off x="152400" y="152400"/>
            <a:ext cx="3620100" cy="2092475"/>
          </a:xfrm>
          <a:prstGeom prst="rect">
            <a:avLst/>
          </a:prstGeom>
          <a:noFill/>
          <a:ln>
            <a:noFill/>
          </a:ln>
        </p:spPr>
      </p:pic>
      <p:pic>
        <p:nvPicPr>
          <p:cNvPr id="128" name="Google Shape;128;p21"/>
          <p:cNvPicPr preferRelativeResize="0"/>
          <p:nvPr/>
        </p:nvPicPr>
        <p:blipFill>
          <a:blip r:embed="rId6">
            <a:alphaModFix/>
          </a:blip>
          <a:stretch>
            <a:fillRect/>
          </a:stretch>
        </p:blipFill>
        <p:spPr>
          <a:xfrm>
            <a:off x="152400" y="2411800"/>
            <a:ext cx="3853375" cy="965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