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1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DA3734-0AA8-4424-8824-205B47890E9F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BABA9F-D954-4782-91B3-AD4CD25694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153400" cy="1829761"/>
          </a:xfrm>
        </p:spPr>
        <p:txBody>
          <a:bodyPr>
            <a:normAutofit fontScale="90000"/>
          </a:bodyPr>
          <a:lstStyle/>
          <a:p>
            <a:r>
              <a:rPr lang="en-US" sz="5300" b="1" dirty="0" err="1" smtClean="0">
                <a:latin typeface="Comic Sans MS" pitchFamily="66" charset="0"/>
                <a:ea typeface="Times New Roman"/>
                <a:cs typeface="Times New Roman"/>
              </a:rPr>
              <a:t>Penjadwalan</a:t>
            </a:r>
            <a:r>
              <a:rPr lang="en-US" sz="5300" b="1" dirty="0" smtClean="0"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5300" b="1" dirty="0" err="1" smtClean="0">
                <a:latin typeface="Comic Sans MS" pitchFamily="66" charset="0"/>
                <a:ea typeface="Times New Roman"/>
                <a:cs typeface="Times New Roman"/>
              </a:rPr>
              <a:t>dan</a:t>
            </a:r>
            <a:r>
              <a:rPr lang="en-US" sz="5300" b="1" dirty="0" smtClean="0"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5300" b="1" dirty="0" err="1" smtClean="0">
                <a:latin typeface="Comic Sans MS" pitchFamily="66" charset="0"/>
                <a:ea typeface="Times New Roman"/>
                <a:cs typeface="Times New Roman"/>
              </a:rPr>
              <a:t>Pengawasan</a:t>
            </a:r>
            <a:r>
              <a:rPr lang="en-US" sz="5300" b="1" dirty="0" smtClean="0"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5300" b="1" dirty="0" err="1" smtClean="0">
                <a:latin typeface="Comic Sans MS" pitchFamily="66" charset="0"/>
                <a:ea typeface="Times New Roman"/>
                <a:cs typeface="Times New Roman"/>
              </a:rPr>
              <a:t>dengan</a:t>
            </a:r>
            <a:r>
              <a:rPr lang="en-US" sz="5300" b="1" dirty="0" smtClean="0">
                <a:latin typeface="Comic Sans MS" pitchFamily="66" charset="0"/>
                <a:ea typeface="Times New Roman"/>
                <a:cs typeface="Times New Roman"/>
              </a:rPr>
              <a:t> </a:t>
            </a:r>
            <a:r>
              <a:rPr lang="en-US" sz="5300" b="1" dirty="0" err="1" smtClean="0">
                <a:latin typeface="Comic Sans MS" pitchFamily="66" charset="0"/>
                <a:ea typeface="Times New Roman"/>
                <a:cs typeface="Times New Roman"/>
              </a:rPr>
              <a:t>Metode</a:t>
            </a:r>
            <a:r>
              <a:rPr lang="en-US" sz="5300" b="1" dirty="0" smtClean="0">
                <a:latin typeface="Comic Sans MS" pitchFamily="66" charset="0"/>
                <a:ea typeface="Times New Roman"/>
                <a:cs typeface="Times New Roman"/>
              </a:rPr>
              <a:t> PERT</a:t>
            </a: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en-US" b="1" dirty="0" smtClean="0">
                <a:latin typeface="Times New Roman"/>
                <a:ea typeface="Times New Roman"/>
                <a:cs typeface="Times New Roman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702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latin typeface="Comic Sans MS" pitchFamily="66" charset="0"/>
              </a:rPr>
              <a:t>Waktu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mulai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waktu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berakhir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lphaLcPeriod"/>
            </a:pPr>
            <a:r>
              <a:rPr lang="en-US" sz="2800" dirty="0" smtClean="0">
                <a:latin typeface="Comic Sans MS" pitchFamily="66" charset="0"/>
              </a:rPr>
              <a:t>Earliest start time (ES) :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plg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awal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dpt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dimulai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dgn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memperhatikan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diharapkan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persyaratan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urutan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pengerjaan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lphaLcPeriod"/>
            </a:pPr>
            <a:r>
              <a:rPr lang="en-US" sz="2800" dirty="0" smtClean="0">
                <a:latin typeface="Comic Sans MS" pitchFamily="66" charset="0"/>
              </a:rPr>
              <a:t>Latest start time (LS) :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plg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lambat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utk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memulai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tanpa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penundaan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keseluruhan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proyek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lphaLcPeriod"/>
            </a:pPr>
            <a:r>
              <a:rPr lang="en-US" sz="2800" dirty="0" smtClean="0">
                <a:latin typeface="Comic Sans MS" pitchFamily="66" charset="0"/>
              </a:rPr>
              <a:t>Earliest finish time (EF) :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plg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awal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dpt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diselesaikan</a:t>
            </a:r>
            <a:r>
              <a:rPr lang="en-US" sz="2800" dirty="0" smtClean="0">
                <a:latin typeface="Comic Sans MS" pitchFamily="66" charset="0"/>
              </a:rPr>
              <a:t> (ES +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diharapkan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 marL="624078" indent="-514350">
              <a:buAutoNum type="alphaLcPeriod"/>
            </a:pPr>
            <a:r>
              <a:rPr lang="en-US" sz="2800" dirty="0" smtClean="0">
                <a:latin typeface="Comic Sans MS" pitchFamily="66" charset="0"/>
              </a:rPr>
              <a:t>Latest finish time (LF) :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plg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lambat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utk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menyelesaikan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tanpa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penundaan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penyelesaian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proyek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scr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keseluruhan</a:t>
            </a:r>
            <a:r>
              <a:rPr lang="en-US" sz="2800" dirty="0" smtClean="0">
                <a:latin typeface="Comic Sans MS" pitchFamily="66" charset="0"/>
              </a:rPr>
              <a:t> (LS +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diharapkan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219200"/>
          <a:ext cx="8381998" cy="4101084"/>
        </p:xfrm>
        <a:graphic>
          <a:graphicData uri="http://schemas.openxmlformats.org/drawingml/2006/table">
            <a:tbl>
              <a:tblPr/>
              <a:tblGrid>
                <a:gridCol w="838200"/>
                <a:gridCol w="1428469"/>
                <a:gridCol w="1012984"/>
                <a:gridCol w="1012984"/>
                <a:gridCol w="1017237"/>
                <a:gridCol w="1015536"/>
                <a:gridCol w="1017237"/>
                <a:gridCol w="1039351"/>
              </a:tblGrid>
              <a:tr h="18779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Keg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Keg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yg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mendahului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Peristiwa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Waktu optimistik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Waktu realistik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Waktu pesimistik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Waktu yg diharapkan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Mulai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Akhir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Tidak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ada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E*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D, E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G, H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486400"/>
            <a:ext cx="1955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                                D         G          I</a:t>
            </a:r>
          </a:p>
          <a:p>
            <a:pPr marL="109728" indent="0">
              <a:buNone/>
            </a:pPr>
            <a:r>
              <a:rPr lang="en-US" dirty="0" smtClean="0"/>
              <a:t>                        B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A                   E           H</a:t>
            </a:r>
          </a:p>
          <a:p>
            <a:pPr marL="109728" indent="0">
              <a:buNone/>
            </a:pPr>
            <a:r>
              <a:rPr lang="en-US" dirty="0" smtClean="0"/>
              <a:t>                        C           F     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3276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676400" y="3200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71800" y="31242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7"/>
          </p:cNvCxnSpPr>
          <p:nvPr/>
        </p:nvCxnSpPr>
        <p:spPr>
          <a:xfrm rot="5400000" flipH="1" flipV="1">
            <a:off x="3275642" y="2470921"/>
            <a:ext cx="643078" cy="730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038600" y="23622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396480" y="3156721"/>
            <a:ext cx="338278" cy="730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962400" y="3581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6"/>
          </p:cNvCxnSpPr>
          <p:nvPr/>
        </p:nvCxnSpPr>
        <p:spPr>
          <a:xfrm flipV="1">
            <a:off x="4343400" y="24384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181600" y="23622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6"/>
            <a:endCxn id="17" idx="3"/>
          </p:cNvCxnSpPr>
          <p:nvPr/>
        </p:nvCxnSpPr>
        <p:spPr>
          <a:xfrm flipV="1">
            <a:off x="4267200" y="2557322"/>
            <a:ext cx="959037" cy="113837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6"/>
          </p:cNvCxnSpPr>
          <p:nvPr/>
        </p:nvCxnSpPr>
        <p:spPr>
          <a:xfrm>
            <a:off x="4267200" y="36957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257800" y="35814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7" idx="6"/>
          </p:cNvCxnSpPr>
          <p:nvPr/>
        </p:nvCxnSpPr>
        <p:spPr>
          <a:xfrm>
            <a:off x="5486400" y="2476500"/>
            <a:ext cx="990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477000" y="23622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562600" y="2590800"/>
            <a:ext cx="9906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6"/>
          </p:cNvCxnSpPr>
          <p:nvPr/>
        </p:nvCxnSpPr>
        <p:spPr>
          <a:xfrm>
            <a:off x="6781800" y="247650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620000" y="23622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321491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Bagaimana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jalur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kritis</a:t>
            </a:r>
            <a:r>
              <a:rPr lang="en-US" sz="2800" dirty="0" smtClean="0">
                <a:latin typeface="Comic Sans MS" pitchFamily="66" charset="0"/>
              </a:rPr>
              <a:t> (critical path)??</a:t>
            </a:r>
          </a:p>
          <a:p>
            <a:pPr>
              <a:buNone/>
            </a:pPr>
            <a:r>
              <a:rPr lang="en-US" sz="2800" dirty="0" smtClean="0">
                <a:latin typeface="Comic Sans MS" pitchFamily="66" charset="0"/>
              </a:rPr>
              <a:t>Critical path </a:t>
            </a:r>
            <a:r>
              <a:rPr lang="en-US" sz="2800" dirty="0" err="1" smtClean="0">
                <a:latin typeface="Comic Sans MS" pitchFamily="66" charset="0"/>
              </a:rPr>
              <a:t>adl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jalur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terpanjang</a:t>
            </a:r>
            <a:r>
              <a:rPr lang="en-US" sz="2800" dirty="0" smtClean="0">
                <a:latin typeface="Comic Sans MS" pitchFamily="66" charset="0"/>
              </a:rPr>
              <a:t> pd network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waktunya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mjd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penyelesaian</a:t>
            </a:r>
            <a:r>
              <a:rPr lang="en-US" sz="2800" dirty="0" smtClean="0">
                <a:latin typeface="Comic Sans MS" pitchFamily="66" charset="0"/>
              </a:rPr>
              <a:t> minimum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diharapkan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Penundaan</a:t>
            </a:r>
            <a:r>
              <a:rPr lang="en-US" sz="2800" dirty="0" smtClean="0">
                <a:latin typeface="Comic Sans MS" pitchFamily="66" charset="0"/>
              </a:rPr>
              <a:t> keg </a:t>
            </a:r>
            <a:r>
              <a:rPr lang="en-US" sz="2800" dirty="0" err="1" smtClean="0">
                <a:latin typeface="Comic Sans MS" pitchFamily="66" charset="0"/>
              </a:rPr>
              <a:t>mrp</a:t>
            </a:r>
            <a:r>
              <a:rPr lang="en-US" sz="2800" dirty="0" smtClean="0">
                <a:latin typeface="Comic Sans MS" pitchFamily="66" charset="0"/>
              </a:rPr>
              <a:t> bag </a:t>
            </a:r>
            <a:r>
              <a:rPr lang="en-US" sz="2800" dirty="0" err="1" smtClean="0">
                <a:latin typeface="Comic Sans MS" pitchFamily="66" charset="0"/>
              </a:rPr>
              <a:t>dr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jalur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kritis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menyebabkan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kelambatan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penyelesaian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proyek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Penyelesaian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proyek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scr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keseluruhan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akn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dipercpt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kita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mempercpt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penyelesaian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keg pd </a:t>
            </a:r>
            <a:r>
              <a:rPr lang="en-US" sz="2800" dirty="0" err="1" smtClean="0">
                <a:latin typeface="Comic Sans MS" pitchFamily="66" charset="0"/>
              </a:rPr>
              <a:t>jalur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kritis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Kelonggaran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wkt</a:t>
            </a:r>
            <a:r>
              <a:rPr lang="en-US" sz="2800" dirty="0" smtClean="0">
                <a:latin typeface="Comic Sans MS" pitchFamily="66" charset="0"/>
              </a:rPr>
              <a:t> (slack) </a:t>
            </a:r>
            <a:r>
              <a:rPr lang="en-US" sz="2800" dirty="0" err="1" smtClean="0">
                <a:latin typeface="Comic Sans MS" pitchFamily="66" charset="0"/>
              </a:rPr>
              <a:t>terdpt</a:t>
            </a:r>
            <a:r>
              <a:rPr lang="en-US" sz="2800" dirty="0" smtClean="0">
                <a:latin typeface="Comic Sans MS" pitchFamily="66" charset="0"/>
              </a:rPr>
              <a:t> pd keg2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tdk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mrp</a:t>
            </a:r>
            <a:r>
              <a:rPr lang="en-US" sz="2800" dirty="0" smtClean="0">
                <a:latin typeface="Comic Sans MS" pitchFamily="66" charset="0"/>
              </a:rPr>
              <a:t> bag </a:t>
            </a:r>
            <a:r>
              <a:rPr lang="en-US" sz="2800" dirty="0" err="1" smtClean="0">
                <a:latin typeface="Comic Sans MS" pitchFamily="66" charset="0"/>
              </a:rPr>
              <a:t>jalur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kritis</a:t>
            </a:r>
            <a:r>
              <a:rPr lang="en-US" sz="2800" dirty="0" smtClean="0">
                <a:latin typeface="Comic Sans MS" pitchFamily="66" charset="0"/>
              </a:rPr>
              <a:t>. </a:t>
            </a:r>
            <a:r>
              <a:rPr lang="en-US" sz="2800" dirty="0" err="1" smtClean="0">
                <a:latin typeface="Comic Sans MS" pitchFamily="66" charset="0"/>
              </a:rPr>
              <a:t>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menungkinkan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mengadakan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realokasi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tenaga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kerja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dr</a:t>
            </a:r>
            <a:r>
              <a:rPr lang="en-US" sz="2800" dirty="0" smtClean="0">
                <a:latin typeface="Comic Sans MS" pitchFamily="66" charset="0"/>
              </a:rPr>
              <a:t> keg2 </a:t>
            </a:r>
            <a:r>
              <a:rPr lang="en-US" sz="2800" dirty="0" err="1" smtClean="0">
                <a:latin typeface="Comic Sans MS" pitchFamily="66" charset="0"/>
              </a:rPr>
              <a:t>tertentu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</a:t>
            </a:r>
            <a:r>
              <a:rPr lang="en-US" sz="2800" dirty="0" smtClean="0">
                <a:latin typeface="Comic Sans MS" pitchFamily="66" charset="0"/>
              </a:rPr>
              <a:t> keg2 </a:t>
            </a:r>
            <a:r>
              <a:rPr lang="en-US" sz="2800" dirty="0" err="1" smtClean="0">
                <a:latin typeface="Comic Sans MS" pitchFamily="66" charset="0"/>
              </a:rPr>
              <a:t>kritis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:</a:t>
            </a:r>
          </a:p>
          <a:p>
            <a:pPr marL="624078" indent="-514350">
              <a:buAutoNum type="arabicParenR"/>
            </a:pPr>
            <a:r>
              <a:rPr lang="en-US" dirty="0" smtClean="0"/>
              <a:t>1,2,3,5,7,8……3+5+6.5+4+4 =22.5</a:t>
            </a:r>
          </a:p>
          <a:p>
            <a:pPr marL="624078" indent="-514350">
              <a:buAutoNum type="arabicParenR"/>
            </a:pPr>
            <a:r>
              <a:rPr lang="en-US" dirty="0" smtClean="0"/>
              <a:t>1,2,4,5,7,8……3+6+0+4+4    =17</a:t>
            </a:r>
          </a:p>
          <a:p>
            <a:pPr marL="624078" indent="-514350">
              <a:buAutoNum type="arabicParenR"/>
            </a:pPr>
            <a:r>
              <a:rPr lang="en-US" dirty="0" smtClean="0"/>
              <a:t>1,2,4,6,7,8……3+6+6+4+4    =23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: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51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7921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Contoh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kasus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dlm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perencanaan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rumah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makan</a:t>
            </a:r>
            <a:endParaRPr lang="en-US" sz="32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805147"/>
              </p:ext>
            </p:extLst>
          </p:nvPr>
        </p:nvGraphicFramePr>
        <p:xfrm>
          <a:off x="173182" y="990600"/>
          <a:ext cx="8686800" cy="5678424"/>
        </p:xfrm>
        <a:graphic>
          <a:graphicData uri="http://schemas.openxmlformats.org/drawingml/2006/table">
            <a:tbl>
              <a:tblPr/>
              <a:tblGrid>
                <a:gridCol w="604884"/>
                <a:gridCol w="3662316"/>
                <a:gridCol w="948054"/>
                <a:gridCol w="1735306"/>
                <a:gridCol w="173624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Kegiatan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Kode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Keg Sebelumnya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Lama Pekerjaan (hr)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Membeli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lemari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etalase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Membeli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peralatan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Mencari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kerja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Memilih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membeli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tempat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restoran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Mengurus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ijin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Mempersiapkan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tempat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Memindahkan lemari ke tempatnya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A &amp;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Memasang</a:t>
                      </a: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utilitas</a:t>
                      </a:r>
                      <a:endParaRPr lang="en-US" sz="18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Memasang peralatan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B &amp;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Membuat dekorasi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B &amp;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Membeli stok barang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I &amp;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Memasang iklan dan promosi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Melatih personil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C &amp;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Soft opening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>
                          <a:latin typeface="Comic Sans MS" pitchFamily="66" charset="0"/>
                          <a:ea typeface="Calibri"/>
                          <a:cs typeface="Times New Roman"/>
                        </a:rPr>
                        <a:t>K &amp;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en-US" sz="18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22098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17526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81400" y="17526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76800" y="17526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410200" y="25908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715000" y="35052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67400" y="44958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096000" y="54102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467600" y="20574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315200" y="3657600"/>
            <a:ext cx="533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077200" y="4724400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4" idx="7"/>
            <a:endCxn id="6" idx="2"/>
          </p:cNvCxnSpPr>
          <p:nvPr/>
        </p:nvCxnSpPr>
        <p:spPr>
          <a:xfrm rot="5400000" flipH="1" flipV="1">
            <a:off x="1563453" y="1596932"/>
            <a:ext cx="376378" cy="916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7" idx="2"/>
          </p:cNvCxnSpPr>
          <p:nvPr/>
        </p:nvCxnSpPr>
        <p:spPr>
          <a:xfrm>
            <a:off x="2743200" y="1866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8" idx="2"/>
          </p:cNvCxnSpPr>
          <p:nvPr/>
        </p:nvCxnSpPr>
        <p:spPr>
          <a:xfrm>
            <a:off x="4114800" y="18669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5"/>
            <a:endCxn id="9" idx="0"/>
          </p:cNvCxnSpPr>
          <p:nvPr/>
        </p:nvCxnSpPr>
        <p:spPr>
          <a:xfrm rot="16200000" flipH="1">
            <a:off x="5182953" y="2096853"/>
            <a:ext cx="643078" cy="344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4"/>
            <a:endCxn id="10" idx="0"/>
          </p:cNvCxnSpPr>
          <p:nvPr/>
        </p:nvCxnSpPr>
        <p:spPr>
          <a:xfrm rot="16200000" flipH="1">
            <a:off x="5486400" y="30099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4"/>
            <a:endCxn id="11" idx="0"/>
          </p:cNvCxnSpPr>
          <p:nvPr/>
        </p:nvCxnSpPr>
        <p:spPr>
          <a:xfrm rot="16200000" flipH="1">
            <a:off x="5676900" y="40386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4"/>
            <a:endCxn id="12" idx="0"/>
          </p:cNvCxnSpPr>
          <p:nvPr/>
        </p:nvCxnSpPr>
        <p:spPr>
          <a:xfrm rot="16200000" flipH="1">
            <a:off x="5905500" y="4953000"/>
            <a:ext cx="685800" cy="228600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6"/>
            <a:endCxn id="13" idx="2"/>
          </p:cNvCxnSpPr>
          <p:nvPr/>
        </p:nvCxnSpPr>
        <p:spPr>
          <a:xfrm flipV="1">
            <a:off x="5943600" y="22479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6"/>
            <a:endCxn id="14" idx="2"/>
          </p:cNvCxnSpPr>
          <p:nvPr/>
        </p:nvCxnSpPr>
        <p:spPr>
          <a:xfrm>
            <a:off x="6248400" y="36195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0"/>
            <a:endCxn id="13" idx="4"/>
          </p:cNvCxnSpPr>
          <p:nvPr/>
        </p:nvCxnSpPr>
        <p:spPr>
          <a:xfrm rot="5400000" flipH="1" flipV="1">
            <a:off x="7124700" y="28956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7143750" y="3219450"/>
            <a:ext cx="22098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6"/>
            <a:endCxn id="15" idx="3"/>
          </p:cNvCxnSpPr>
          <p:nvPr/>
        </p:nvCxnSpPr>
        <p:spPr>
          <a:xfrm flipV="1">
            <a:off x="6629400" y="5049604"/>
            <a:ext cx="1548233" cy="474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6"/>
            <a:endCxn id="14" idx="3"/>
          </p:cNvCxnSpPr>
          <p:nvPr/>
        </p:nvCxnSpPr>
        <p:spPr>
          <a:xfrm flipV="1">
            <a:off x="6400800" y="3852722"/>
            <a:ext cx="992515" cy="757378"/>
          </a:xfrm>
          <a:prstGeom prst="straightConnector1">
            <a:avLst/>
          </a:prstGeom>
          <a:ln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5"/>
            <a:endCxn id="8" idx="4"/>
          </p:cNvCxnSpPr>
          <p:nvPr/>
        </p:nvCxnSpPr>
        <p:spPr>
          <a:xfrm rot="5400000" flipH="1" flipV="1">
            <a:off x="3006631" y="268053"/>
            <a:ext cx="423722" cy="3850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" idx="5"/>
            <a:endCxn id="10" idx="2"/>
          </p:cNvCxnSpPr>
          <p:nvPr/>
        </p:nvCxnSpPr>
        <p:spPr>
          <a:xfrm rot="16200000" flipH="1">
            <a:off x="2896953" y="801453"/>
            <a:ext cx="1214578" cy="442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" idx="4"/>
            <a:endCxn id="12" idx="2"/>
          </p:cNvCxnSpPr>
          <p:nvPr/>
        </p:nvCxnSpPr>
        <p:spPr>
          <a:xfrm rot="16200000" flipH="1">
            <a:off x="2057400" y="1485900"/>
            <a:ext cx="3086100" cy="499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1447800" y="175260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2895600" y="2057400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3886200" y="289560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733800" y="3886200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2971800" y="160020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4267200" y="1600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410200" y="20574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5715000" y="297180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6019800" y="3886200"/>
            <a:ext cx="25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6629400" y="3429000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6477000" y="22098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467600" y="2895600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8229600" y="3352800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7162800" y="502920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705600" y="4038600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6248400" y="4800600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Comic Sans MS" pitchFamily="66" charset="0"/>
              </a:rPr>
              <a:t>Perencanaan</a:t>
            </a:r>
            <a:r>
              <a:rPr lang="en-US" sz="3200" b="1" dirty="0" smtClean="0">
                <a:latin typeface="Comic Sans MS" pitchFamily="66" charset="0"/>
              </a:rPr>
              <a:t>, </a:t>
            </a:r>
            <a:r>
              <a:rPr lang="en-US" sz="3200" b="1" dirty="0" err="1" smtClean="0">
                <a:latin typeface="Comic Sans MS" pitchFamily="66" charset="0"/>
              </a:rPr>
              <a:t>penjadwalan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dan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pengawasan</a:t>
            </a:r>
            <a:endParaRPr lang="en-US" sz="3200" b="1" dirty="0" smtClean="0">
              <a:latin typeface="Comic Sans MS" pitchFamily="66" charset="0"/>
            </a:endParaRPr>
          </a:p>
          <a:p>
            <a:r>
              <a:rPr lang="en-US" sz="3200" b="1" dirty="0" smtClean="0">
                <a:latin typeface="Comic Sans MS" pitchFamily="66" charset="0"/>
              </a:rPr>
              <a:t>Program Evaluation and Review Technique</a:t>
            </a:r>
          </a:p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Metode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analitik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yg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dirancang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utk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membantu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dlm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scheduling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pengawasan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kompleks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terhadap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kegiatan-kegiatan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yg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harus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dijalankan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dalam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urutan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tertentu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kegiatan-kegiatan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itu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mungkin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tergantung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pd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kegiatan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lain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PERT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248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PERT </a:t>
            </a:r>
            <a:r>
              <a:rPr lang="en-US" sz="2800" dirty="0" err="1" smtClean="0">
                <a:latin typeface="Comic Sans MS" pitchFamily="66" charset="0"/>
              </a:rPr>
              <a:t>digunakan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dalam</a:t>
            </a:r>
            <a:r>
              <a:rPr lang="en-US" sz="2800" dirty="0" smtClean="0">
                <a:latin typeface="Comic Sans MS" pitchFamily="66" charset="0"/>
              </a:rPr>
              <a:t> :</a:t>
            </a: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Perencanaan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proyek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kompleks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Scheduling </a:t>
            </a:r>
            <a:r>
              <a:rPr lang="en-US" sz="2800" dirty="0" err="1" smtClean="0">
                <a:latin typeface="Comic Sans MS" pitchFamily="66" charset="0"/>
              </a:rPr>
              <a:t>pekerjaan-pekerjaan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sedemikian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rupa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dlm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urutan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praktis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efisien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Mengadakan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pembagian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kerja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tenaga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kerja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yg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tersedia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Scheduling </a:t>
            </a:r>
            <a:r>
              <a:rPr lang="en-US" sz="2800" dirty="0" err="1" smtClean="0">
                <a:latin typeface="Comic Sans MS" pitchFamily="66" charset="0"/>
              </a:rPr>
              <a:t>ulangan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utk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mengatasi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hambatan-hambatan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keterlambatan-keterlambatan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Menentukan</a:t>
            </a:r>
            <a:r>
              <a:rPr lang="en-US" sz="2800" dirty="0" smtClean="0">
                <a:latin typeface="Comic Sans MS" pitchFamily="66" charset="0"/>
              </a:rPr>
              <a:t> trade off </a:t>
            </a:r>
            <a:r>
              <a:rPr lang="en-US" sz="2800" dirty="0" err="1" smtClean="0">
                <a:latin typeface="Comic Sans MS" pitchFamily="66" charset="0"/>
              </a:rPr>
              <a:t>antara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waktu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biaya</a:t>
            </a:r>
            <a:endParaRPr lang="en-US" sz="28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2800" dirty="0" err="1" smtClean="0">
                <a:latin typeface="Comic Sans MS" pitchFamily="66" charset="0"/>
              </a:rPr>
              <a:t>Menentukan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probabilitas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penyelesaian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suatu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proyek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tertentu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latin typeface="Comic Sans MS" pitchFamily="66" charset="0"/>
              </a:rPr>
              <a:t>Bidang-bidang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penggunaan</a:t>
            </a:r>
            <a:r>
              <a:rPr lang="en-US" sz="3200" dirty="0" smtClean="0">
                <a:latin typeface="Comic Sans MS" pitchFamily="66" charset="0"/>
              </a:rPr>
              <a:t> PERT </a:t>
            </a:r>
            <a:r>
              <a:rPr lang="en-US" sz="3200" dirty="0" err="1" smtClean="0">
                <a:latin typeface="Comic Sans MS" pitchFamily="66" charset="0"/>
              </a:rPr>
              <a:t>antara</a:t>
            </a:r>
            <a:r>
              <a:rPr lang="en-US" sz="3200" dirty="0" smtClean="0">
                <a:latin typeface="Comic Sans MS" pitchFamily="66" charset="0"/>
              </a:rPr>
              <a:t> lain :</a:t>
            </a: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kontruksi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Realokasi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pekerjaan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dalam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pabrik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Perencanaan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produksi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produk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baru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Perencanaan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kampanye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promosi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Penentuan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jumlah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buruh</a:t>
            </a:r>
            <a:r>
              <a:rPr lang="en-US" sz="3200" dirty="0" smtClean="0">
                <a:latin typeface="Comic Sans MS" pitchFamily="66" charset="0"/>
              </a:rPr>
              <a:t> optimal </a:t>
            </a:r>
            <a:r>
              <a:rPr lang="en-US" sz="3200" dirty="0" err="1" smtClean="0">
                <a:latin typeface="Comic Sans MS" pitchFamily="66" charset="0"/>
              </a:rPr>
              <a:t>dlm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suatu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pabrik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Perakitan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pesawat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terbang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Pengkoordinasian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pemeliharaan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proyek-proyek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instalasi</a:t>
            </a:r>
            <a:endParaRPr lang="en-US" sz="3200" dirty="0" smtClean="0">
              <a:latin typeface="Comic Sans MS" pitchFamily="66" charset="0"/>
            </a:endParaRP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Comic Sans MS" pitchFamily="66" charset="0"/>
              </a:rPr>
              <a:t>dll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1. </a:t>
            </a: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(activity)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bagian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keseluruhan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pekerjaan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dilaksanakan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membutuhkan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sumberdaya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serta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memp</a:t>
            </a:r>
            <a:r>
              <a:rPr lang="en-US" sz="3200" dirty="0" smtClean="0">
                <a:latin typeface="Comic Sans MS" pitchFamily="66" charset="0"/>
              </a:rPr>
              <a:t>. “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mulai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berakhir</a:t>
            </a:r>
            <a:r>
              <a:rPr lang="en-US" sz="3200" dirty="0" smtClean="0">
                <a:latin typeface="Comic Sans MS" pitchFamily="66" charset="0"/>
              </a:rPr>
              <a:t>”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Ditunjukkan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tanda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panah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Setiap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menghubungkan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dua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peristiwa</a:t>
            </a:r>
            <a:endParaRPr lang="en-US" sz="3200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PERT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2. </a:t>
            </a:r>
            <a:r>
              <a:rPr lang="en-US" sz="3200" dirty="0" err="1" smtClean="0">
                <a:latin typeface="Comic Sans MS" pitchFamily="66" charset="0"/>
              </a:rPr>
              <a:t>Peristiwa</a:t>
            </a:r>
            <a:r>
              <a:rPr lang="en-US" sz="3200" dirty="0" smtClean="0">
                <a:latin typeface="Comic Sans MS" pitchFamily="66" charset="0"/>
              </a:rPr>
              <a:t> (event)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Menandai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permulaan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akhir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suatu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kegiatan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Biasanya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digambarkan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suatu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lingkaran</a:t>
            </a:r>
            <a:r>
              <a:rPr lang="en-US" sz="3200" dirty="0" smtClean="0">
                <a:latin typeface="Comic Sans MS" pitchFamily="66" charset="0"/>
              </a:rPr>
              <a:t> (nodes)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juga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diberi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nomor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nomor-nomor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lebih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kecil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peristiwa-peristiwa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mendahuluinya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626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3.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(activity time)</a:t>
            </a:r>
          </a:p>
          <a:p>
            <a:pPr>
              <a:buNone/>
            </a:pPr>
            <a:r>
              <a:rPr lang="en-US" sz="3200" dirty="0" smtClean="0">
                <a:latin typeface="Comic Sans MS" pitchFamily="66" charset="0"/>
              </a:rPr>
              <a:t>PERT </a:t>
            </a:r>
            <a:r>
              <a:rPr lang="en-US" sz="3200" dirty="0" err="1" smtClean="0">
                <a:latin typeface="Comic Sans MS" pitchFamily="66" charset="0"/>
              </a:rPr>
              <a:t>menggunakan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tiga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estimasi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penyelesaian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suatu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kegiatan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optimistik</a:t>
            </a:r>
            <a:r>
              <a:rPr lang="en-US" sz="3200" dirty="0" smtClean="0">
                <a:latin typeface="Comic Sans MS" pitchFamily="66" charset="0"/>
              </a:rPr>
              <a:t> (a) : </a:t>
            </a:r>
            <a:r>
              <a:rPr lang="en-US" sz="3200" dirty="0" err="1" smtClean="0">
                <a:latin typeface="Comic Sans MS" pitchFamily="66" charset="0"/>
              </a:rPr>
              <a:t>wkt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bl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semuanya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berjalan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baik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tanpa</a:t>
            </a:r>
            <a:r>
              <a:rPr lang="en-US" sz="3200" dirty="0" smtClean="0">
                <a:latin typeface="Comic Sans MS" pitchFamily="66" charset="0"/>
              </a:rPr>
              <a:t> hambatan2/ penundaan2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realistik</a:t>
            </a:r>
            <a:r>
              <a:rPr lang="en-US" sz="3200" dirty="0" smtClean="0">
                <a:latin typeface="Comic Sans MS" pitchFamily="66" charset="0"/>
              </a:rPr>
              <a:t> (m) : </a:t>
            </a:r>
            <a:r>
              <a:rPr lang="en-US" sz="3200" dirty="0" err="1" smtClean="0">
                <a:latin typeface="Comic Sans MS" pitchFamily="66" charset="0"/>
              </a:rPr>
              <a:t>wkt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tjd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suatu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dilaksanakan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dlm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kond</a:t>
            </a:r>
            <a:r>
              <a:rPr lang="en-US" sz="3200" dirty="0" smtClean="0">
                <a:latin typeface="Comic Sans MS" pitchFamily="66" charset="0"/>
              </a:rPr>
              <a:t> normal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penundaan2 </a:t>
            </a:r>
            <a:r>
              <a:rPr lang="en-US" sz="3200" dirty="0" err="1" smtClean="0">
                <a:latin typeface="Comic Sans MS" pitchFamily="66" charset="0"/>
              </a:rPr>
              <a:t>tertentu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dpt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diterima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pesimistik</a:t>
            </a:r>
            <a:r>
              <a:rPr lang="en-US" sz="3200" dirty="0" smtClean="0">
                <a:latin typeface="Comic Sans MS" pitchFamily="66" charset="0"/>
              </a:rPr>
              <a:t> (b) : </a:t>
            </a:r>
            <a:r>
              <a:rPr lang="en-US" sz="3200" dirty="0" err="1" smtClean="0">
                <a:latin typeface="Comic Sans MS" pitchFamily="66" charset="0"/>
              </a:rPr>
              <a:t>wkt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bl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tjd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hambatan</a:t>
            </a:r>
            <a:r>
              <a:rPr lang="en-US" sz="3200" dirty="0" smtClean="0">
                <a:latin typeface="Comic Sans MS" pitchFamily="66" charset="0"/>
              </a:rPr>
              <a:t>/ </a:t>
            </a:r>
            <a:r>
              <a:rPr lang="en-US" sz="3200" dirty="0" err="1" smtClean="0">
                <a:latin typeface="Comic Sans MS" pitchFamily="66" charset="0"/>
              </a:rPr>
              <a:t>penundaan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lbh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semestinya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PERT </a:t>
            </a:r>
            <a:r>
              <a:rPr lang="en-US" sz="3200" dirty="0" err="1" smtClean="0">
                <a:latin typeface="Comic Sans MS" pitchFamily="66" charset="0"/>
              </a:rPr>
              <a:t>menimbang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ketiga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waktu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estimasi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utk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mendapatkan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wkt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diharapkan</a:t>
            </a:r>
            <a:r>
              <a:rPr lang="en-US" sz="3200" dirty="0" smtClean="0">
                <a:latin typeface="Comic Sans MS" pitchFamily="66" charset="0"/>
              </a:rPr>
              <a:t> (expected time) </a:t>
            </a:r>
            <a:r>
              <a:rPr lang="en-US" sz="3200" dirty="0" err="1" smtClean="0">
                <a:latin typeface="Comic Sans MS" pitchFamily="66" charset="0"/>
              </a:rPr>
              <a:t>dgn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rumus</a:t>
            </a:r>
            <a:r>
              <a:rPr lang="en-US" sz="3200" dirty="0" smtClean="0">
                <a:latin typeface="Comic Sans MS" pitchFamily="66" charset="0"/>
              </a:rPr>
              <a:t> :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14399" y="2438400"/>
          <a:ext cx="327660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218671" imgH="393529" progId="Equation.3">
                  <p:embed/>
                </p:oleObj>
              </mc:Choice>
              <mc:Fallback>
                <p:oleObj name="Equation" r:id="rId3" imgW="1218671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2438400"/>
                        <a:ext cx="3276601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latin typeface="Comic Sans MS" pitchFamily="66" charset="0"/>
              </a:rPr>
              <a:t>Persyaratan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urutan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pengerjaan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3200" dirty="0" err="1" smtClean="0">
                <a:latin typeface="Comic Sans MS" pitchFamily="66" charset="0"/>
              </a:rPr>
              <a:t>Berbagai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tdk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dpt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dimulai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sebelum</a:t>
            </a:r>
            <a:r>
              <a:rPr lang="en-US" sz="3200" dirty="0" smtClean="0">
                <a:latin typeface="Comic Sans MS" pitchFamily="66" charset="0"/>
              </a:rPr>
              <a:t> keg2 lain </a:t>
            </a:r>
            <a:r>
              <a:rPr lang="en-US" sz="3200" dirty="0" err="1" smtClean="0">
                <a:latin typeface="Comic Sans MS" pitchFamily="66" charset="0"/>
              </a:rPr>
              <a:t>diselesaikan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mungkin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ada</a:t>
            </a:r>
            <a:r>
              <a:rPr lang="en-US" sz="3200" dirty="0" smtClean="0">
                <a:latin typeface="Comic Sans MS" pitchFamily="66" charset="0"/>
              </a:rPr>
              <a:t> keg2 lain </a:t>
            </a:r>
            <a:r>
              <a:rPr lang="en-US" sz="3200" dirty="0" err="1" smtClean="0">
                <a:latin typeface="Comic Sans MS" pitchFamily="66" charset="0"/>
              </a:rPr>
              <a:t>diselesaikan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mungkin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ada</a:t>
            </a:r>
            <a:r>
              <a:rPr lang="en-US" sz="3200" dirty="0" smtClean="0">
                <a:latin typeface="Comic Sans MS" pitchFamily="66" charset="0"/>
              </a:rPr>
              <a:t> keg2 </a:t>
            </a:r>
            <a:r>
              <a:rPr lang="en-US" sz="3200" dirty="0" err="1" smtClean="0">
                <a:latin typeface="Comic Sans MS" pitchFamily="66" charset="0"/>
              </a:rPr>
              <a:t>lainnya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dpt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dilaksanakan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scr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bersamaan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dan</a:t>
            </a:r>
            <a:r>
              <a:rPr lang="en-US" sz="3200" dirty="0" smtClean="0">
                <a:latin typeface="Comic Sans MS" pitchFamily="66" charset="0"/>
              </a:rPr>
              <a:t>/ </a:t>
            </a:r>
            <a:r>
              <a:rPr lang="en-US" sz="3200" dirty="0" err="1" smtClean="0">
                <a:latin typeface="Comic Sans MS" pitchFamily="66" charset="0"/>
              </a:rPr>
              <a:t>tdk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saling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tergantung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shg</a:t>
            </a:r>
            <a:r>
              <a:rPr lang="en-US" sz="3200" dirty="0" smtClean="0">
                <a:latin typeface="Comic Sans MS" pitchFamily="66" charset="0"/>
              </a:rPr>
              <a:t> hrs </a:t>
            </a:r>
            <a:r>
              <a:rPr lang="en-US" sz="3200" dirty="0" err="1" smtClean="0">
                <a:latin typeface="Comic Sans MS" pitchFamily="66" charset="0"/>
              </a:rPr>
              <a:t>dibuat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urutan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pelaksanaan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pekerjaan</a:t>
            </a:r>
            <a:endParaRPr lang="en-US" sz="3200" dirty="0" smtClean="0"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3200" dirty="0" err="1" smtClean="0">
                <a:latin typeface="Comic Sans MS" pitchFamily="66" charset="0"/>
              </a:rPr>
              <a:t>Kegiatan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mana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sj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yg</a:t>
            </a:r>
            <a:r>
              <a:rPr lang="en-US" sz="3200" dirty="0" smtClean="0">
                <a:latin typeface="Comic Sans MS" pitchFamily="66" charset="0"/>
              </a:rPr>
              <a:t> hrs </a:t>
            </a:r>
            <a:r>
              <a:rPr lang="en-US" sz="3200" dirty="0" err="1" smtClean="0">
                <a:latin typeface="Comic Sans MS" pitchFamily="66" charset="0"/>
              </a:rPr>
              <a:t>diselesaikan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lbh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dahulu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sblm</a:t>
            </a:r>
            <a:r>
              <a:rPr lang="en-US" sz="3200" dirty="0" smtClean="0">
                <a:latin typeface="Comic Sans MS" pitchFamily="66" charset="0"/>
              </a:rPr>
              <a:t> keg </a:t>
            </a:r>
            <a:r>
              <a:rPr lang="en-US" sz="3200" dirty="0" err="1" smtClean="0">
                <a:latin typeface="Comic Sans MS" pitchFamily="66" charset="0"/>
              </a:rPr>
              <a:t>selanjutnya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dpt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mulai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dikerjakan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485</TotalTime>
  <Words>817</Words>
  <Application>Microsoft Office PowerPoint</Application>
  <PresentationFormat>On-screen Show (4:3)</PresentationFormat>
  <Paragraphs>254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Concourse</vt:lpstr>
      <vt:lpstr>Equation</vt:lpstr>
      <vt:lpstr>Penjadwalan dan Pengawasan dengan Metode PERT </vt:lpstr>
      <vt:lpstr>Karakteristik Dasar PERT</vt:lpstr>
      <vt:lpstr>PowerPoint Presentation</vt:lpstr>
      <vt:lpstr>PowerPoint Presentation</vt:lpstr>
      <vt:lpstr>Metodologi dan komponen PERT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kasus</vt:lpstr>
      <vt:lpstr>PowerPoint Presentation</vt:lpstr>
      <vt:lpstr>PowerPoint Presentation</vt:lpstr>
      <vt:lpstr>PowerPoint Presentation</vt:lpstr>
      <vt:lpstr>Contoh kasus kegiatan dlm perencanaan rumah makan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Penjadwalan dan Pengawasan dengan Metode PERT</dc:title>
  <dc:creator>acer</dc:creator>
  <cp:lastModifiedBy>DELL</cp:lastModifiedBy>
  <cp:revision>26</cp:revision>
  <dcterms:created xsi:type="dcterms:W3CDTF">2011-09-28T22:36:30Z</dcterms:created>
  <dcterms:modified xsi:type="dcterms:W3CDTF">2018-10-31T22:26:44Z</dcterms:modified>
</cp:coreProperties>
</file>