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2" r:id="rId20"/>
    <p:sldId id="275" r:id="rId21"/>
    <p:sldId id="273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9E677-7E0A-4178-B618-0D6CB628DB9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1ABA8-AA34-494C-87C3-46099228E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92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68E8A6-2C57-4FB1-9789-CE7347ADDB4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09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1084-53D0-4723-91D7-3C09D54C021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D89-9A3F-4430-8985-A218BCC9C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9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1084-53D0-4723-91D7-3C09D54C021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D89-9A3F-4430-8985-A218BCC9C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8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1084-53D0-4723-91D7-3C09D54C021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D89-9A3F-4430-8985-A218BCC9C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8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7536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9990667" y="2992438"/>
            <a:ext cx="1784351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406400" y="2819400"/>
            <a:ext cx="10972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21217" y="466725"/>
            <a:ext cx="90424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32417" y="3049588"/>
            <a:ext cx="83312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AFA1D-B977-4B59-B79C-7C255B5B224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878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FBC47-3BB5-41B5-937E-A11DC1C24CC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141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C205B-A1E0-4B94-B5C1-E4C258AC9E2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03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EB699-E306-4FE8-90C1-EC64D733C6B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622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E45AE-F62B-4F8C-810B-C487600EF2A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580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33AE1-8F19-4B7B-B4AE-C3C65321135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248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01EEC-4BA9-4705-AD68-EEECEA8DA1C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350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E3B94-BA5A-4BEC-926A-FB9CD03448A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26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1084-53D0-4723-91D7-3C09D54C021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D89-9A3F-4430-8985-A218BCC9C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226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F0EF8-D48A-4687-8709-EFEEA51232C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40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E0CE1-DDA6-4A69-8E05-55D56264125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6308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22239"/>
            <a:ext cx="27432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2239"/>
            <a:ext cx="80264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C84FE-FEC3-43A8-A970-0BA08217289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8651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8C8F4-44AE-4361-A952-F29FFD04692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67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1084-53D0-4723-91D7-3C09D54C021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D89-9A3F-4430-8985-A218BCC9C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4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1084-53D0-4723-91D7-3C09D54C021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D89-9A3F-4430-8985-A218BCC9C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7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1084-53D0-4723-91D7-3C09D54C021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D89-9A3F-4430-8985-A218BCC9C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3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1084-53D0-4723-91D7-3C09D54C021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D89-9A3F-4430-8985-A218BCC9C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3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1084-53D0-4723-91D7-3C09D54C021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D89-9A3F-4430-8985-A218BCC9C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3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1084-53D0-4723-91D7-3C09D54C021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D89-9A3F-4430-8985-A218BCC9C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8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41084-53D0-4723-91D7-3C09D54C021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F2D89-9A3F-4430-8985-A218BCC9C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3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41084-53D0-4723-91D7-3C09D54C021F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F2D89-9A3F-4430-8985-A218BCC9C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83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CC"/>
            </a:gs>
            <a:gs pos="50000">
              <a:srgbClr val="CCFF99"/>
            </a:gs>
            <a:gs pos="100000">
              <a:srgbClr val="99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06172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2238"/>
            <a:ext cx="10058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19263"/>
            <a:ext cx="109728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6EB0BE-67FC-4EF8-894E-F15E9D409A72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10871201" y="152400"/>
            <a:ext cx="1056217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916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72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400" b="1"/>
              <a:t>Ripley (1985)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34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/>
              <a:t>   1. Agenda setting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/>
              <a:t>   2. Formulation and legitimation of goals and     	programs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/>
              <a:t>   3. Program implementation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/>
              <a:t>   4. Evaluation of implementation, performance 	and impacts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mtClean="0"/>
              <a:t>   5. Decisions about the future of policy and 	program </a:t>
            </a:r>
          </a:p>
        </p:txBody>
      </p:sp>
    </p:spTree>
    <p:extLst>
      <p:ext uri="{BB962C8B-B14F-4D97-AF65-F5344CB8AC3E}">
        <p14:creationId xmlns:p14="http://schemas.microsoft.com/office/powerpoint/2010/main" val="771218722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49"/>
          <p:cNvGrpSpPr>
            <a:grpSpLocks/>
          </p:cNvGrpSpPr>
          <p:nvPr/>
        </p:nvGrpSpPr>
        <p:grpSpPr bwMode="auto">
          <a:xfrm>
            <a:off x="1752600" y="76201"/>
            <a:ext cx="8458200" cy="6562725"/>
            <a:chOff x="144" y="0"/>
            <a:chExt cx="5328" cy="4134"/>
          </a:xfrm>
        </p:grpSpPr>
        <p:sp>
          <p:nvSpPr>
            <p:cNvPr id="14339" name="Text Box 5"/>
            <p:cNvSpPr txBox="1">
              <a:spLocks noChangeArrowheads="1"/>
            </p:cNvSpPr>
            <p:nvPr/>
          </p:nvSpPr>
          <p:spPr bwMode="auto">
            <a:xfrm>
              <a:off x="288" y="176"/>
              <a:ext cx="2160" cy="65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sz="1400" b="1" i="1" u="sng">
                  <a:solidFill>
                    <a:srgbClr val="000000"/>
                  </a:solidFill>
                </a:rPr>
                <a:t>Agenda Setting</a:t>
              </a:r>
              <a:r>
                <a:rPr lang="en-US" sz="1400" i="1" u="sng">
                  <a:solidFill>
                    <a:srgbClr val="000000"/>
                  </a:solidFill>
                </a:rPr>
                <a:t>: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</a:pPr>
              <a:r>
                <a:rPr lang="en-US" sz="1200" b="1">
                  <a:solidFill>
                    <a:srgbClr val="000000"/>
                  </a:solidFill>
                </a:rPr>
                <a:t>Perception of problem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</a:pPr>
              <a:r>
                <a:rPr lang="en-US" sz="1200" b="1">
                  <a:solidFill>
                    <a:srgbClr val="000000"/>
                  </a:solidFill>
                </a:rPr>
                <a:t>Mobilization of support for including problem on agenda </a:t>
              </a:r>
            </a:p>
          </p:txBody>
        </p:sp>
        <p:sp>
          <p:nvSpPr>
            <p:cNvPr id="14340" name="Text Box 7"/>
            <p:cNvSpPr txBox="1">
              <a:spLocks noChangeArrowheads="1"/>
            </p:cNvSpPr>
            <p:nvPr/>
          </p:nvSpPr>
          <p:spPr bwMode="auto">
            <a:xfrm>
              <a:off x="288" y="864"/>
              <a:ext cx="2352" cy="113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sz="1400" b="1" i="1" u="sng">
                  <a:solidFill>
                    <a:srgbClr val="000000"/>
                  </a:solidFill>
                </a:rPr>
                <a:t>Formulation and Legitimation of Goals and Programs: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</a:pPr>
              <a:r>
                <a:rPr lang="en-US" sz="1200" b="1">
                  <a:solidFill>
                    <a:srgbClr val="000000"/>
                  </a:solidFill>
                </a:rPr>
                <a:t>Information collection, analysis, and dissemination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</a:pPr>
              <a:r>
                <a:rPr lang="en-US" sz="1200" b="1">
                  <a:solidFill>
                    <a:srgbClr val="000000"/>
                  </a:solidFill>
                </a:rPr>
                <a:t>Alternative Development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</a:pPr>
              <a:r>
                <a:rPr lang="en-US" sz="1200" b="1">
                  <a:solidFill>
                    <a:srgbClr val="000000"/>
                  </a:solidFill>
                </a:rPr>
                <a:t>Advocacy and Coalition Building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</a:pPr>
              <a:r>
                <a:rPr lang="en-US" sz="1200" b="1">
                  <a:solidFill>
                    <a:srgbClr val="000000"/>
                  </a:solidFill>
                </a:rPr>
                <a:t>Compromise, negotiation, decision  </a:t>
              </a:r>
            </a:p>
          </p:txBody>
        </p:sp>
        <p:sp>
          <p:nvSpPr>
            <p:cNvPr id="14341" name="Text Box 8"/>
            <p:cNvSpPr txBox="1">
              <a:spLocks noChangeArrowheads="1"/>
            </p:cNvSpPr>
            <p:nvPr/>
          </p:nvSpPr>
          <p:spPr bwMode="auto">
            <a:xfrm>
              <a:off x="288" y="2112"/>
              <a:ext cx="2160" cy="10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sz="1400" b="1" i="1" u="sng">
                  <a:solidFill>
                    <a:srgbClr val="000000"/>
                  </a:solidFill>
                </a:rPr>
                <a:t>Program Implementation: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</a:pPr>
              <a:r>
                <a:rPr lang="en-US" sz="1200" b="1">
                  <a:solidFill>
                    <a:srgbClr val="000000"/>
                  </a:solidFill>
                </a:rPr>
                <a:t>Resource Acquisition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</a:pPr>
              <a:r>
                <a:rPr lang="en-US" sz="1200" b="1">
                  <a:solidFill>
                    <a:srgbClr val="000000"/>
                  </a:solidFill>
                </a:rPr>
                <a:t>Interpretation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</a:pPr>
              <a:r>
                <a:rPr lang="en-US" sz="1200" b="1">
                  <a:solidFill>
                    <a:srgbClr val="000000"/>
                  </a:solidFill>
                </a:rPr>
                <a:t>Planning 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</a:pPr>
              <a:r>
                <a:rPr lang="en-US" sz="1200" b="1">
                  <a:solidFill>
                    <a:srgbClr val="000000"/>
                  </a:solidFill>
                </a:rPr>
                <a:t>Organizing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</a:pPr>
              <a:r>
                <a:rPr lang="en-US" sz="1200" b="1">
                  <a:solidFill>
                    <a:srgbClr val="000000"/>
                  </a:solidFill>
                </a:rPr>
                <a:t>Providing benefits, service and coercion</a:t>
              </a:r>
            </a:p>
          </p:txBody>
        </p:sp>
        <p:sp>
          <p:nvSpPr>
            <p:cNvPr id="14342" name="Text Box 9"/>
            <p:cNvSpPr txBox="1">
              <a:spLocks noChangeArrowheads="1"/>
            </p:cNvSpPr>
            <p:nvPr/>
          </p:nvSpPr>
          <p:spPr bwMode="auto">
            <a:xfrm>
              <a:off x="288" y="3264"/>
              <a:ext cx="2160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sz="1200" b="1">
                  <a:solidFill>
                    <a:srgbClr val="000000"/>
                  </a:solidFill>
                </a:rPr>
                <a:t>Evaluation of implementation, performance and impacts</a:t>
              </a:r>
            </a:p>
          </p:txBody>
        </p:sp>
        <p:sp>
          <p:nvSpPr>
            <p:cNvPr id="14343" name="Text Box 10"/>
            <p:cNvSpPr txBox="1">
              <a:spLocks noChangeArrowheads="1"/>
            </p:cNvSpPr>
            <p:nvPr/>
          </p:nvSpPr>
          <p:spPr bwMode="auto">
            <a:xfrm>
              <a:off x="288" y="3840"/>
              <a:ext cx="2160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sz="1200" b="1">
                  <a:solidFill>
                    <a:srgbClr val="000000"/>
                  </a:solidFill>
                </a:rPr>
                <a:t>Decisions about the future of the policy and program</a:t>
              </a:r>
            </a:p>
          </p:txBody>
        </p:sp>
        <p:sp>
          <p:nvSpPr>
            <p:cNvPr id="14344" name="Text Box 12"/>
            <p:cNvSpPr txBox="1">
              <a:spLocks noChangeArrowheads="1"/>
            </p:cNvSpPr>
            <p:nvPr/>
          </p:nvSpPr>
          <p:spPr bwMode="auto">
            <a:xfrm>
              <a:off x="3792" y="336"/>
              <a:ext cx="1248" cy="1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sz="1200" b="1" i="1">
                  <a:solidFill>
                    <a:srgbClr val="000000"/>
                  </a:solidFill>
                </a:rPr>
                <a:t>Agenda of government</a:t>
              </a:r>
            </a:p>
          </p:txBody>
        </p:sp>
        <p:sp>
          <p:nvSpPr>
            <p:cNvPr id="14345" name="Text Box 13"/>
            <p:cNvSpPr txBox="1">
              <a:spLocks noChangeArrowheads="1"/>
            </p:cNvSpPr>
            <p:nvPr/>
          </p:nvSpPr>
          <p:spPr bwMode="auto">
            <a:xfrm>
              <a:off x="3792" y="1152"/>
              <a:ext cx="1680" cy="6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sz="1200" b="1" i="1">
                  <a:solidFill>
                    <a:srgbClr val="000000"/>
                  </a:solidFill>
                </a:rPr>
                <a:t>Policy statements</a:t>
              </a:r>
              <a:r>
                <a:rPr lang="en-US" sz="1200">
                  <a:solidFill>
                    <a:srgbClr val="000000"/>
                  </a:solidFill>
                </a:rPr>
                <a:t>: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sz="1200" b="1">
                  <a:solidFill>
                    <a:srgbClr val="000000"/>
                  </a:solidFill>
                </a:rPr>
                <a:t>Including goals for achievement and design of program (s) for achieving them, often in the form of a statue</a:t>
              </a:r>
            </a:p>
          </p:txBody>
        </p:sp>
        <p:sp>
          <p:nvSpPr>
            <p:cNvPr id="14346" name="Text Box 14"/>
            <p:cNvSpPr txBox="1">
              <a:spLocks noChangeArrowheads="1"/>
            </p:cNvSpPr>
            <p:nvPr/>
          </p:nvSpPr>
          <p:spPr bwMode="auto">
            <a:xfrm>
              <a:off x="3840" y="2352"/>
              <a:ext cx="864" cy="1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sz="1200" b="1" i="1">
                  <a:solidFill>
                    <a:srgbClr val="000000"/>
                  </a:solidFill>
                </a:rPr>
                <a:t>Policy actions</a:t>
              </a:r>
            </a:p>
          </p:txBody>
        </p:sp>
        <p:sp>
          <p:nvSpPr>
            <p:cNvPr id="14347" name="Text Box 15"/>
            <p:cNvSpPr txBox="1">
              <a:spLocks noChangeArrowheads="1"/>
            </p:cNvSpPr>
            <p:nvPr/>
          </p:nvSpPr>
          <p:spPr bwMode="auto">
            <a:xfrm>
              <a:off x="3840" y="3312"/>
              <a:ext cx="1248" cy="4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sz="1200" b="1" i="1">
                  <a:solidFill>
                    <a:srgbClr val="000000"/>
                  </a:solidFill>
                </a:rPr>
                <a:t>Policy and Program Performance and impacts</a:t>
              </a:r>
            </a:p>
          </p:txBody>
        </p:sp>
        <p:sp>
          <p:nvSpPr>
            <p:cNvPr id="14348" name="Line 16"/>
            <p:cNvSpPr>
              <a:spLocks noChangeShapeType="1"/>
            </p:cNvSpPr>
            <p:nvPr/>
          </p:nvSpPr>
          <p:spPr bwMode="auto">
            <a:xfrm>
              <a:off x="2448" y="432"/>
              <a:ext cx="13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49" name="Line 17"/>
            <p:cNvSpPr>
              <a:spLocks noChangeShapeType="1"/>
            </p:cNvSpPr>
            <p:nvPr/>
          </p:nvSpPr>
          <p:spPr bwMode="auto">
            <a:xfrm>
              <a:off x="2448" y="2448"/>
              <a:ext cx="13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50" name="Line 18"/>
            <p:cNvSpPr>
              <a:spLocks noChangeShapeType="1"/>
            </p:cNvSpPr>
            <p:nvPr/>
          </p:nvSpPr>
          <p:spPr bwMode="auto">
            <a:xfrm>
              <a:off x="2448" y="3408"/>
              <a:ext cx="13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51" name="Line 19"/>
            <p:cNvSpPr>
              <a:spLocks noChangeShapeType="1"/>
            </p:cNvSpPr>
            <p:nvPr/>
          </p:nvSpPr>
          <p:spPr bwMode="auto">
            <a:xfrm>
              <a:off x="144" y="432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52" name="Line 20"/>
            <p:cNvSpPr>
              <a:spLocks noChangeShapeType="1"/>
            </p:cNvSpPr>
            <p:nvPr/>
          </p:nvSpPr>
          <p:spPr bwMode="auto">
            <a:xfrm>
              <a:off x="144" y="14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53" name="Line 21"/>
            <p:cNvSpPr>
              <a:spLocks noChangeShapeType="1"/>
            </p:cNvSpPr>
            <p:nvPr/>
          </p:nvSpPr>
          <p:spPr bwMode="auto">
            <a:xfrm>
              <a:off x="144" y="340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54" name="Line 22"/>
            <p:cNvSpPr>
              <a:spLocks noChangeShapeType="1"/>
            </p:cNvSpPr>
            <p:nvPr/>
          </p:nvSpPr>
          <p:spPr bwMode="auto">
            <a:xfrm>
              <a:off x="144" y="2640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55" name="Line 23"/>
            <p:cNvSpPr>
              <a:spLocks noChangeShapeType="1"/>
            </p:cNvSpPr>
            <p:nvPr/>
          </p:nvSpPr>
          <p:spPr bwMode="auto">
            <a:xfrm>
              <a:off x="144" y="398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56" name="Line 24"/>
            <p:cNvSpPr>
              <a:spLocks noChangeShapeType="1"/>
            </p:cNvSpPr>
            <p:nvPr/>
          </p:nvSpPr>
          <p:spPr bwMode="auto">
            <a:xfrm>
              <a:off x="144" y="432"/>
              <a:ext cx="0" cy="35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4357" name="Group 29"/>
            <p:cNvGrpSpPr>
              <a:grpSpLocks/>
            </p:cNvGrpSpPr>
            <p:nvPr/>
          </p:nvGrpSpPr>
          <p:grpSpPr bwMode="auto">
            <a:xfrm>
              <a:off x="2640" y="528"/>
              <a:ext cx="1728" cy="480"/>
              <a:chOff x="2640" y="528"/>
              <a:chExt cx="1728" cy="480"/>
            </a:xfrm>
          </p:grpSpPr>
          <p:sp>
            <p:nvSpPr>
              <p:cNvPr id="14376" name="Line 25"/>
              <p:cNvSpPr>
                <a:spLocks noChangeShapeType="1"/>
              </p:cNvSpPr>
              <p:nvPr/>
            </p:nvSpPr>
            <p:spPr bwMode="auto">
              <a:xfrm>
                <a:off x="4368" y="528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77" name="Line 26"/>
              <p:cNvSpPr>
                <a:spLocks noChangeShapeType="1"/>
              </p:cNvSpPr>
              <p:nvPr/>
            </p:nvSpPr>
            <p:spPr bwMode="auto">
              <a:xfrm flipH="1">
                <a:off x="2640" y="1008"/>
                <a:ext cx="17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4358" name="Line 28"/>
            <p:cNvSpPr>
              <a:spLocks noChangeShapeType="1"/>
            </p:cNvSpPr>
            <p:nvPr/>
          </p:nvSpPr>
          <p:spPr bwMode="auto">
            <a:xfrm>
              <a:off x="2640" y="1440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4359" name="Group 30"/>
            <p:cNvGrpSpPr>
              <a:grpSpLocks/>
            </p:cNvGrpSpPr>
            <p:nvPr/>
          </p:nvGrpSpPr>
          <p:grpSpPr bwMode="auto">
            <a:xfrm>
              <a:off x="2448" y="1824"/>
              <a:ext cx="2016" cy="384"/>
              <a:chOff x="2640" y="528"/>
              <a:chExt cx="1728" cy="480"/>
            </a:xfrm>
          </p:grpSpPr>
          <p:sp>
            <p:nvSpPr>
              <p:cNvPr id="14374" name="Line 31"/>
              <p:cNvSpPr>
                <a:spLocks noChangeShapeType="1"/>
              </p:cNvSpPr>
              <p:nvPr/>
            </p:nvSpPr>
            <p:spPr bwMode="auto">
              <a:xfrm>
                <a:off x="4368" y="528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75" name="Line 32"/>
              <p:cNvSpPr>
                <a:spLocks noChangeShapeType="1"/>
              </p:cNvSpPr>
              <p:nvPr/>
            </p:nvSpPr>
            <p:spPr bwMode="auto">
              <a:xfrm flipH="1">
                <a:off x="2640" y="1008"/>
                <a:ext cx="17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4360" name="Line 33"/>
            <p:cNvSpPr>
              <a:spLocks noChangeShapeType="1"/>
            </p:cNvSpPr>
            <p:nvPr/>
          </p:nvSpPr>
          <p:spPr bwMode="auto">
            <a:xfrm>
              <a:off x="4224" y="2544"/>
              <a:ext cx="0" cy="7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1" name="Line 34"/>
            <p:cNvSpPr>
              <a:spLocks noChangeShapeType="1"/>
            </p:cNvSpPr>
            <p:nvPr/>
          </p:nvSpPr>
          <p:spPr bwMode="auto">
            <a:xfrm>
              <a:off x="1152" y="35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2" name="Line 35"/>
            <p:cNvSpPr>
              <a:spLocks noChangeShapeType="1"/>
            </p:cNvSpPr>
            <p:nvPr/>
          </p:nvSpPr>
          <p:spPr bwMode="auto">
            <a:xfrm flipH="1">
              <a:off x="2448" y="2544"/>
              <a:ext cx="172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3" name="Text Box 36"/>
            <p:cNvSpPr txBox="1">
              <a:spLocks noChangeArrowheads="1"/>
            </p:cNvSpPr>
            <p:nvPr/>
          </p:nvSpPr>
          <p:spPr bwMode="auto">
            <a:xfrm>
              <a:off x="384" y="0"/>
              <a:ext cx="177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sz="1500" b="1">
                  <a:solidFill>
                    <a:srgbClr val="000000"/>
                  </a:solidFill>
                </a:rPr>
                <a:t>Stages (Functional activities) </a:t>
              </a:r>
            </a:p>
          </p:txBody>
        </p:sp>
        <p:sp>
          <p:nvSpPr>
            <p:cNvPr id="14364" name="Text Box 37"/>
            <p:cNvSpPr txBox="1">
              <a:spLocks noChangeArrowheads="1"/>
            </p:cNvSpPr>
            <p:nvPr/>
          </p:nvSpPr>
          <p:spPr bwMode="auto">
            <a:xfrm>
              <a:off x="4032" y="48"/>
              <a:ext cx="72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sz="1500" b="1">
                  <a:solidFill>
                    <a:srgbClr val="000000"/>
                  </a:solidFill>
                </a:rPr>
                <a:t>Products</a:t>
              </a:r>
            </a:p>
          </p:txBody>
        </p:sp>
        <p:sp>
          <p:nvSpPr>
            <p:cNvPr id="14365" name="Text Box 38"/>
            <p:cNvSpPr txBox="1">
              <a:spLocks noChangeArrowheads="1"/>
            </p:cNvSpPr>
            <p:nvPr/>
          </p:nvSpPr>
          <p:spPr bwMode="auto">
            <a:xfrm>
              <a:off x="2736" y="144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</a:rPr>
                <a:t>Produces</a:t>
              </a:r>
            </a:p>
          </p:txBody>
        </p:sp>
        <p:sp>
          <p:nvSpPr>
            <p:cNvPr id="14366" name="Text Box 39"/>
            <p:cNvSpPr txBox="1">
              <a:spLocks noChangeArrowheads="1"/>
            </p:cNvSpPr>
            <p:nvPr/>
          </p:nvSpPr>
          <p:spPr bwMode="auto">
            <a:xfrm>
              <a:off x="2736" y="1200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</a:rPr>
                <a:t>Produces</a:t>
              </a:r>
            </a:p>
          </p:txBody>
        </p:sp>
        <p:sp>
          <p:nvSpPr>
            <p:cNvPr id="14367" name="Text Box 40"/>
            <p:cNvSpPr txBox="1">
              <a:spLocks noChangeArrowheads="1"/>
            </p:cNvSpPr>
            <p:nvPr/>
          </p:nvSpPr>
          <p:spPr bwMode="auto">
            <a:xfrm>
              <a:off x="2736" y="2256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</a:rPr>
                <a:t>Produces</a:t>
              </a:r>
            </a:p>
          </p:txBody>
        </p:sp>
        <p:sp>
          <p:nvSpPr>
            <p:cNvPr id="14368" name="Text Box 41"/>
            <p:cNvSpPr txBox="1">
              <a:spLocks noChangeArrowheads="1"/>
            </p:cNvSpPr>
            <p:nvPr/>
          </p:nvSpPr>
          <p:spPr bwMode="auto">
            <a:xfrm>
              <a:off x="2784" y="768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</a:rPr>
                <a:t>Allows</a:t>
              </a:r>
            </a:p>
          </p:txBody>
        </p:sp>
        <p:sp>
          <p:nvSpPr>
            <p:cNvPr id="14369" name="Text Box 42"/>
            <p:cNvSpPr txBox="1">
              <a:spLocks noChangeArrowheads="1"/>
            </p:cNvSpPr>
            <p:nvPr/>
          </p:nvSpPr>
          <p:spPr bwMode="auto">
            <a:xfrm>
              <a:off x="2784" y="1968"/>
              <a:ext cx="1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</a:rPr>
                <a:t>Necessitas</a:t>
              </a:r>
            </a:p>
          </p:txBody>
        </p:sp>
        <p:sp>
          <p:nvSpPr>
            <p:cNvPr id="14370" name="Text Box 43"/>
            <p:cNvSpPr txBox="1">
              <a:spLocks noChangeArrowheads="1"/>
            </p:cNvSpPr>
            <p:nvPr/>
          </p:nvSpPr>
          <p:spPr bwMode="auto">
            <a:xfrm>
              <a:off x="2880" y="3168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</a:rPr>
                <a:t>Stimulate</a:t>
              </a:r>
            </a:p>
          </p:txBody>
        </p:sp>
        <p:sp>
          <p:nvSpPr>
            <p:cNvPr id="14371" name="Text Box 44"/>
            <p:cNvSpPr txBox="1">
              <a:spLocks noChangeArrowheads="1"/>
            </p:cNvSpPr>
            <p:nvPr/>
          </p:nvSpPr>
          <p:spPr bwMode="auto">
            <a:xfrm>
              <a:off x="4320" y="2784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</a:rPr>
                <a:t>Lead to</a:t>
              </a:r>
            </a:p>
          </p:txBody>
        </p:sp>
        <p:sp>
          <p:nvSpPr>
            <p:cNvPr id="14372" name="Text Box 45"/>
            <p:cNvSpPr txBox="1">
              <a:spLocks noChangeArrowheads="1"/>
            </p:cNvSpPr>
            <p:nvPr/>
          </p:nvSpPr>
          <p:spPr bwMode="auto">
            <a:xfrm>
              <a:off x="1296" y="3600"/>
              <a:ext cx="1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</a:rPr>
                <a:t>Lead to</a:t>
              </a:r>
            </a:p>
          </p:txBody>
        </p:sp>
        <p:sp>
          <p:nvSpPr>
            <p:cNvPr id="14373" name="Text Box 46"/>
            <p:cNvSpPr txBox="1">
              <a:spLocks noChangeArrowheads="1"/>
            </p:cNvSpPr>
            <p:nvPr/>
          </p:nvSpPr>
          <p:spPr bwMode="auto">
            <a:xfrm>
              <a:off x="3936" y="3840"/>
              <a:ext cx="15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sz="1800">
                  <a:solidFill>
                    <a:srgbClr val="000000"/>
                  </a:solidFill>
                </a:rPr>
                <a:t>Sumber: Ripley, 1985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362009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1"/>
            <a:ext cx="8229600" cy="49879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3400" b="1"/>
              <a:t>Charles Jones 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3400" b="1"/>
          </a:p>
          <a:p>
            <a:pPr eaLnBrk="1" hangingPunct="1"/>
            <a:r>
              <a:rPr lang="en-US" smtClean="0"/>
              <a:t>Lebih menitik beratkan pada kegiatan yang dilakukan dalam proses kebijakan publik.</a:t>
            </a:r>
          </a:p>
          <a:p>
            <a:pPr eaLnBrk="1" hangingPunct="1"/>
            <a:r>
              <a:rPr lang="en-US" smtClean="0"/>
              <a:t>Membagi kegiatan dalam 4 kategori 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1. Kategori keg dari problem ke Pemerintah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2. Kategori keg dalam Pemerintahan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3. Kategori keg dari Pemerintah ke masalah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4. Kategori keg dari program ke Pemerintah</a:t>
            </a:r>
          </a:p>
        </p:txBody>
      </p:sp>
    </p:spTree>
    <p:extLst>
      <p:ext uri="{BB962C8B-B14F-4D97-AF65-F5344CB8AC3E}">
        <p14:creationId xmlns:p14="http://schemas.microsoft.com/office/powerpoint/2010/main" val="15410830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Proses Kebijakan Publik menurut Charles Jones:</a:t>
            </a:r>
          </a:p>
        </p:txBody>
      </p:sp>
      <p:graphicFrame>
        <p:nvGraphicFramePr>
          <p:cNvPr id="13363" name="Group 51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5026024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640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Aktivitas Fungsional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Kategori kegiatan dlm Pemerintahan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Hasil yang diperoleh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Persepsi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Agregasi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Organisasi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Representasi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Agenda Setting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Dari problem kepada Pemerintah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Tuntutan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Akses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Prioritas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21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Formulasi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Legitimasi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Anggaran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Tindakan dalam pemerintahan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Proposal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Anggaran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Implementasi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Dari pemerintah ke masalah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Service, payment, facilities, control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3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Evaluasi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Penyesuaian/ terminasi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Dari program ke pemerintah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Justifikasi, rekomendasi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Perubahan, Penyelesaian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50741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108076"/>
            <a:ext cx="8229600" cy="5140325"/>
          </a:xfrm>
        </p:spPr>
        <p:txBody>
          <a:bodyPr/>
          <a:lstStyle/>
          <a:p>
            <a:pPr eaLnBrk="1" hangingPunct="1"/>
            <a:r>
              <a:rPr lang="en-US" sz="2600"/>
              <a:t>Dari kegiatan tersebut selanjutnya dirumuskan adanya </a:t>
            </a:r>
            <a:r>
              <a:rPr lang="en-US" sz="2600" b="1"/>
              <a:t>6 langkah utama dalam policy process 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600"/>
              <a:t>    1. Identifikasi masalah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600"/>
              <a:t>    2. Penentuan usulan  mengatasi masalah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600"/>
              <a:t>    3. Usulan dibahas dlm “decision making process”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600"/>
              <a:t>    4. Penentuan “program results”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600"/>
              <a:t>    5. Implementasi kebijakan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600"/>
              <a:t>    6. Evaluasi kebijakan (dibatalkan atau diteruskan)</a:t>
            </a:r>
          </a:p>
        </p:txBody>
      </p:sp>
    </p:spTree>
    <p:extLst>
      <p:ext uri="{BB962C8B-B14F-4D97-AF65-F5344CB8AC3E}">
        <p14:creationId xmlns:p14="http://schemas.microsoft.com/office/powerpoint/2010/main" val="291583972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700" y="643944"/>
            <a:ext cx="10912699" cy="5499860"/>
          </a:xfrm>
        </p:spPr>
        <p:txBody>
          <a:bodyPr/>
          <a:lstStyle/>
          <a:p>
            <a:pPr eaLnBrk="1" hangingPunct="1"/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proses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smtClean="0"/>
              <a:t>/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 smtClean="0"/>
              <a:t>   1. Agenda setting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 smtClean="0"/>
              <a:t>   2. </a:t>
            </a:r>
            <a:r>
              <a:rPr lang="en-US" dirty="0" err="1" smtClean="0"/>
              <a:t>Formulasi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 smtClean="0"/>
              <a:t>   3. </a:t>
            </a:r>
            <a:r>
              <a:rPr lang="en-US" dirty="0" err="1" smtClean="0"/>
              <a:t>Pengesahan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 smtClean="0"/>
              <a:t>   4.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 smtClean="0"/>
              <a:t>   5.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 smtClean="0"/>
              <a:t>  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policy process</a:t>
            </a:r>
            <a:endParaRPr lang="en-US" dirty="0" smtClean="0"/>
          </a:p>
        </p:txBody>
      </p:sp>
      <p:pic>
        <p:nvPicPr>
          <p:cNvPr id="18435" name="Picture 4" descr="dJ fUnk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029200"/>
            <a:ext cx="1600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74665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5440362"/>
          </a:xfrm>
        </p:spPr>
        <p:txBody>
          <a:bodyPr/>
          <a:lstStyle/>
          <a:p>
            <a:r>
              <a:rPr lang="en-US" sz="2400" dirty="0" smtClean="0"/>
              <a:t>1. Jones : </a:t>
            </a:r>
            <a:r>
              <a:rPr lang="en-US" sz="2400" i="1" dirty="0" smtClean="0"/>
              <a:t>those activities directed toward putting a program into effect </a:t>
            </a:r>
            <a:r>
              <a:rPr lang="en-US" sz="2400" dirty="0" smtClean="0"/>
              <a:t>(proses </a:t>
            </a:r>
            <a:r>
              <a:rPr lang="en-US" sz="2400" dirty="0" err="1" smtClean="0"/>
              <a:t>mewujudkan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memperlihatkan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hasilnya</a:t>
            </a:r>
            <a:endParaRPr lang="en-US" sz="2400" dirty="0" smtClean="0"/>
          </a:p>
          <a:p>
            <a:r>
              <a:rPr lang="en-US" sz="2400" dirty="0" smtClean="0"/>
              <a:t>2. Van Meter &amp; Van horn : </a:t>
            </a:r>
            <a:r>
              <a:rPr lang="en-US" sz="2400" i="1" dirty="0" smtClean="0"/>
              <a:t>those actions by public and private individual (or groups)that are directed at the </a:t>
            </a:r>
            <a:r>
              <a:rPr lang="en-US" sz="2400" i="1" dirty="0" err="1" smtClean="0"/>
              <a:t>achievementof</a:t>
            </a:r>
            <a:r>
              <a:rPr lang="en-US" sz="2400" i="1" dirty="0" smtClean="0"/>
              <a:t> objectives set forth in prior policy </a:t>
            </a:r>
            <a:r>
              <a:rPr lang="en-US" sz="2400" i="1" dirty="0" err="1" smtClean="0"/>
              <a:t>decitions</a:t>
            </a:r>
            <a:r>
              <a:rPr lang="en-US" sz="2400" dirty="0" smtClean="0"/>
              <a:t> (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swasta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dimaksudkan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sasaranyang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prioritas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3. </a:t>
            </a:r>
            <a:r>
              <a:rPr lang="en-US" sz="2400" dirty="0" err="1" smtClean="0"/>
              <a:t>Erwan</a:t>
            </a:r>
            <a:r>
              <a:rPr lang="en-US" sz="2400" dirty="0" smtClean="0"/>
              <a:t> </a:t>
            </a:r>
            <a:r>
              <a:rPr lang="en-US" sz="2400" dirty="0" err="1" smtClean="0"/>
              <a:t>agus</a:t>
            </a:r>
            <a:r>
              <a:rPr lang="en-US" sz="2400" dirty="0" smtClean="0"/>
              <a:t> P :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mendistribusikan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keluaran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(</a:t>
            </a:r>
            <a:r>
              <a:rPr lang="en-US" sz="2400" i="1" dirty="0" smtClean="0"/>
              <a:t>to deliver policy output</a:t>
            </a:r>
            <a:r>
              <a:rPr lang="en-US" sz="2400" dirty="0" smtClean="0"/>
              <a:t>)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implementor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(</a:t>
            </a:r>
            <a:r>
              <a:rPr lang="en-US" sz="2400" i="1" dirty="0" smtClean="0"/>
              <a:t>target group</a:t>
            </a:r>
            <a:r>
              <a:rPr lang="en-US" sz="2400" dirty="0" smtClean="0"/>
              <a:t>)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upaya</a:t>
            </a:r>
            <a:r>
              <a:rPr lang="en-US" sz="2400" dirty="0" smtClean="0"/>
              <a:t> </a:t>
            </a:r>
            <a:r>
              <a:rPr lang="en-US" sz="2400" dirty="0" err="1" smtClean="0"/>
              <a:t>mewujudkan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4. Lester &amp; Steward : </a:t>
            </a:r>
            <a:r>
              <a:rPr lang="en-US" sz="2400" dirty="0" err="1" smtClean="0"/>
              <a:t>implementasi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adminsitrasi</a:t>
            </a:r>
            <a:r>
              <a:rPr lang="en-US" sz="2400" dirty="0" smtClean="0"/>
              <a:t> hokum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actor,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tehnik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bekrja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untukmenjlankan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guna</a:t>
            </a:r>
            <a:r>
              <a:rPr lang="en-US" sz="2400" dirty="0" smtClean="0"/>
              <a:t> </a:t>
            </a:r>
            <a:r>
              <a:rPr lang="en-US" sz="2400" dirty="0" err="1" smtClean="0"/>
              <a:t>meraih</a:t>
            </a:r>
            <a:r>
              <a:rPr lang="en-US" sz="2400" dirty="0" smtClean="0"/>
              <a:t> </a:t>
            </a:r>
            <a:r>
              <a:rPr lang="en-US" sz="2400" dirty="0" err="1" smtClean="0"/>
              <a:t>dampak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tujaun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diinginkan</a:t>
            </a:r>
            <a:r>
              <a:rPr lang="en-US" sz="2400" dirty="0" smtClean="0"/>
              <a:t>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907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822" y="837127"/>
            <a:ext cx="10925577" cy="529379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Mazmanian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Sabatier :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senyatanya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ocus </a:t>
            </a:r>
            <a:r>
              <a:rPr lang="en-US" dirty="0" err="1" smtClean="0"/>
              <a:t>perhatiannya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: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disahkannya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mengadministrasikannya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78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public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Sasaran</a:t>
            </a:r>
            <a:r>
              <a:rPr lang="en-US" dirty="0" smtClean="0"/>
              <a:t> yang </a:t>
            </a:r>
            <a:r>
              <a:rPr lang="en-US" dirty="0" err="1" smtClean="0"/>
              <a:t>spesifik</a:t>
            </a:r>
            <a:endParaRPr lang="en-US" dirty="0" smtClean="0"/>
          </a:p>
          <a:p>
            <a:r>
              <a:rPr lang="en-US" dirty="0" smtClean="0"/>
              <a:t>3. Cara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Cara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Implementasi</a:t>
            </a:r>
            <a:r>
              <a:rPr lang="en-US" dirty="0" smtClean="0"/>
              <a:t> :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9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adlaah</a:t>
            </a:r>
            <a:r>
              <a:rPr lang="en-US" dirty="0" smtClean="0"/>
              <a:t> :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endParaRPr lang="en-US" dirty="0" smtClean="0"/>
          </a:p>
          <a:p>
            <a:r>
              <a:rPr lang="en-US" dirty="0" smtClean="0"/>
              <a:t>2. Cara agar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mengadministrasikan</a:t>
            </a:r>
            <a:r>
              <a:rPr lang="en-US" dirty="0" smtClean="0"/>
              <a:t>, </a:t>
            </a:r>
            <a:r>
              <a:rPr lang="en-US" dirty="0" err="1" smtClean="0"/>
              <a:t>memanage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41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Policy process in Public policy</a:t>
            </a:r>
          </a:p>
        </p:txBody>
      </p:sp>
      <p:pic>
        <p:nvPicPr>
          <p:cNvPr id="2053" name="Picture 5" descr="A_TIGE~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181600"/>
            <a:ext cx="11811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76388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792 -0.02775 L -0.63125 -0.02775 " pathEditMode="relative" ptsTypes="AA">
                                      <p:cBhvr>
                                        <p:cTn id="14" dur="3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implementasi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tdk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tercapai</a:t>
            </a:r>
            <a:endParaRPr lang="en-US" sz="2400" dirty="0" smtClean="0"/>
          </a:p>
          <a:p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implementasi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diselesaikan</a:t>
            </a:r>
            <a:endParaRPr lang="en-US" sz="2400" dirty="0" smtClean="0"/>
          </a:p>
          <a:p>
            <a:r>
              <a:rPr lang="en-US" sz="2400" dirty="0" smtClean="0"/>
              <a:t>Proses </a:t>
            </a:r>
            <a:r>
              <a:rPr lang="en-US" sz="2400" dirty="0" err="1" smtClean="0"/>
              <a:t>implementasi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proses yang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terpisahkan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formulasi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(Jones, 1987)</a:t>
            </a:r>
          </a:p>
          <a:p>
            <a:r>
              <a:rPr lang="en-US" sz="2400" dirty="0" err="1" smtClean="0"/>
              <a:t>Implementasi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jauh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daripada</a:t>
            </a:r>
            <a:r>
              <a:rPr lang="en-US" sz="2400" dirty="0" smtClean="0"/>
              <a:t> </a:t>
            </a: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(</a:t>
            </a:r>
            <a:r>
              <a:rPr lang="en-US" sz="2400" dirty="0" err="1" smtClean="0"/>
              <a:t>Udoji</a:t>
            </a:r>
            <a:r>
              <a:rPr lang="en-US" sz="2400" dirty="0" smtClean="0"/>
              <a:t>, 1981)</a:t>
            </a:r>
          </a:p>
          <a:p>
            <a:r>
              <a:rPr lang="en-US" sz="2400" dirty="0" err="1" smtClean="0"/>
              <a:t>Implementasi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penjabaran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menyangkut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konflik</a:t>
            </a:r>
            <a:r>
              <a:rPr lang="en-US" sz="2400" dirty="0" smtClean="0"/>
              <a:t>,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, </a:t>
            </a:r>
            <a:r>
              <a:rPr lang="en-US" sz="2400" dirty="0" err="1" smtClean="0"/>
              <a:t>siapa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dsb</a:t>
            </a:r>
            <a:r>
              <a:rPr lang="en-US" sz="2400" dirty="0" smtClean="0"/>
              <a:t> (</a:t>
            </a:r>
            <a:r>
              <a:rPr lang="en-US" sz="2400" dirty="0" err="1" smtClean="0"/>
              <a:t>grindle</a:t>
            </a:r>
            <a:r>
              <a:rPr lang="en-US" sz="2400" dirty="0" smtClean="0"/>
              <a:t>, 1981)</a:t>
            </a:r>
          </a:p>
          <a:p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kegagalan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implementasi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3875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  <a:p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implementor</a:t>
            </a:r>
            <a:endParaRPr lang="en-US" dirty="0" smtClean="0"/>
          </a:p>
          <a:p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akuratan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data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  <a:p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jelasan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pelaksnaan</a:t>
            </a:r>
            <a:endParaRPr lang="en-US" dirty="0" smtClean="0"/>
          </a:p>
          <a:p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pahamnya</a:t>
            </a:r>
            <a:r>
              <a:rPr lang="en-US" dirty="0" smtClean="0"/>
              <a:t> para </a:t>
            </a:r>
            <a:r>
              <a:rPr lang="en-US" dirty="0" err="1" smtClean="0"/>
              <a:t>implementor</a:t>
            </a:r>
            <a:endParaRPr lang="en-US" dirty="0" smtClean="0"/>
          </a:p>
          <a:p>
            <a:r>
              <a:rPr lang="en-US" dirty="0" err="1" smtClean="0"/>
              <a:t>Bebragai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manipulasi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yang multi </a:t>
            </a:r>
            <a:r>
              <a:rPr lang="en-US" dirty="0" err="1" smtClean="0"/>
              <a:t>intrepretasi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023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keterkaitan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public ?</a:t>
            </a:r>
          </a:p>
          <a:p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administrator public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50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Apa itu Policy 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b="1" i="1"/>
              <a:t>A purposive course of action followed by an actor or set of actors in dealing with problem or matter of concern</a:t>
            </a:r>
            <a:r>
              <a:rPr lang="en-US" sz="2600"/>
              <a:t> (serangkaian tindakan yg mempunyai tujuan tertentu yg diikuti dan dilaksanakan oleh seorang pelaku atau seklompok pelaku guna memecahkan masalah tertentu)(Anderson, 1986)</a:t>
            </a:r>
          </a:p>
          <a:p>
            <a:pPr eaLnBrk="1" hangingPunct="1"/>
            <a:r>
              <a:rPr lang="en-US" sz="2600" b="1" i="1"/>
              <a:t>A projected program of goals, values and practices</a:t>
            </a:r>
            <a:r>
              <a:rPr lang="en-US" sz="2600"/>
              <a:t> (suatu program pencapaian tujuan, nilai-nilai dan praktek yg terarah) (Laswell, 1987)</a:t>
            </a:r>
          </a:p>
        </p:txBody>
      </p:sp>
    </p:spTree>
    <p:extLst>
      <p:ext uri="{BB962C8B-B14F-4D97-AF65-F5344CB8AC3E}">
        <p14:creationId xmlns:p14="http://schemas.microsoft.com/office/powerpoint/2010/main" val="6810091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Public policy ?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Publics policies are those policies developed by governmental bodies and officials</a:t>
            </a:r>
            <a:r>
              <a:rPr lang="en-US" smtClean="0"/>
              <a:t> (kebijakan publik adalah kebijakan yg dikembangkan oleh badan-badan dan pejabat pemerintah) (Anderson)</a:t>
            </a:r>
          </a:p>
          <a:p>
            <a:pPr eaLnBrk="1" hangingPunct="1"/>
            <a:r>
              <a:rPr lang="en-US" i="1" smtClean="0"/>
              <a:t>Public policies is whatever governments choose to do or not to do</a:t>
            </a:r>
            <a:r>
              <a:rPr lang="en-US" smtClean="0"/>
              <a:t> (apapun yg dipilih oleh pemerintah untuk dilakukan atau tidak dilakukan) (Thomas Dye)</a:t>
            </a:r>
          </a:p>
        </p:txBody>
      </p:sp>
    </p:spTree>
    <p:extLst>
      <p:ext uri="{BB962C8B-B14F-4D97-AF65-F5344CB8AC3E}">
        <p14:creationId xmlns:p14="http://schemas.microsoft.com/office/powerpoint/2010/main" val="7647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Kebijakan publik dibuat untuk mengatasi masalah tertentu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Diselenggarakan melalui </a:t>
            </a:r>
            <a:r>
              <a:rPr lang="en-US" b="1" smtClean="0"/>
              <a:t>proses </a:t>
            </a:r>
            <a:r>
              <a:rPr lang="en-US" smtClean="0"/>
              <a:t>yag sangat panjang, mulai agenda kebijakan, negosiasi, pengesahan, implementasi  sampai evaluasi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Proses kebijakan publik merupakan proses politik sekaligus proses rasional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Proses kebijakan publik merupakan proses yang rumit dan kompleks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8696463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Proses Kebijakan publik sebagai proses politik 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Karena melibatkan aktor-aktor politik</a:t>
            </a:r>
          </a:p>
          <a:p>
            <a:pPr eaLnBrk="1" hangingPunct="1"/>
            <a:r>
              <a:rPr lang="en-US" smtClean="0"/>
              <a:t>Masing-masing aktor mempunyai kepentingan politik yang berbeda-beda</a:t>
            </a:r>
          </a:p>
          <a:p>
            <a:pPr eaLnBrk="1" hangingPunct="1"/>
            <a:r>
              <a:rPr lang="en-US" smtClean="0"/>
              <a:t>Dalam proses kebijakan terjadi proses politik seperti kompromi, negosiasi, bergaining dsb</a:t>
            </a:r>
          </a:p>
        </p:txBody>
      </p:sp>
      <p:pic>
        <p:nvPicPr>
          <p:cNvPr id="18436" name="Picture 4" descr="ANI_CA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953000"/>
            <a:ext cx="99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574108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5 -0.01665 L 0.7375 -0.01665 " pathEditMode="relative" ptsTypes="AA">
                                      <p:cBhvr>
                                        <p:cTn id="6" dur="3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Proses Kebijakan publik sebagai proses rasional 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Karena juga menggunakan prinsip-prinsip perumusan kebijakan atau pembuatan keputusan yg benar</a:t>
            </a:r>
          </a:p>
          <a:p>
            <a:pPr eaLnBrk="1" hangingPunct="1"/>
            <a:r>
              <a:rPr lang="en-US" smtClean="0"/>
              <a:t>Didasarkan atas logika yang rasional dari perumusan hingga evaluasinya</a:t>
            </a:r>
          </a:p>
          <a:p>
            <a:pPr eaLnBrk="1" hangingPunct="1"/>
            <a:r>
              <a:rPr lang="en-US" smtClean="0"/>
              <a:t>Mendasarkan atas fakta, data dan informasi yang akurat</a:t>
            </a:r>
          </a:p>
        </p:txBody>
      </p:sp>
    </p:spTree>
    <p:extLst>
      <p:ext uri="{BB962C8B-B14F-4D97-AF65-F5344CB8AC3E}">
        <p14:creationId xmlns:p14="http://schemas.microsoft.com/office/powerpoint/2010/main" val="1048679886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proses yang </a:t>
            </a:r>
            <a:r>
              <a:rPr lang="en-US" dirty="0" err="1" smtClean="0"/>
              <a:t>kompleks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mengkajinya</a:t>
            </a:r>
            <a:r>
              <a:rPr lang="en-US" dirty="0" smtClean="0"/>
              <a:t> para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proses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endParaRPr lang="en-US" dirty="0" smtClean="0"/>
          </a:p>
          <a:p>
            <a:pPr eaLnBrk="1" hangingPunct="1"/>
            <a:r>
              <a:rPr lang="en-US" dirty="0" err="1" smtClean="0"/>
              <a:t>Pengelompokkan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berbeda-beda</a:t>
            </a:r>
            <a:endParaRPr lang="en-US" dirty="0" smtClean="0"/>
          </a:p>
          <a:p>
            <a:pPr eaLnBrk="1" hangingPunct="1"/>
            <a:r>
              <a:rPr lang="en-US" dirty="0" smtClean="0"/>
              <a:t>Proses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proses yang </a:t>
            </a:r>
            <a:r>
              <a:rPr lang="en-US" dirty="0" err="1" smtClean="0"/>
              <a:t>berulang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</p:txBody>
      </p:sp>
      <p:pic>
        <p:nvPicPr>
          <p:cNvPr id="11267" name="Picture 4" descr="GATOR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4724400"/>
            <a:ext cx="14859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306167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Tahapan proses kebijakan publik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76401"/>
            <a:ext cx="8229600" cy="4411663"/>
          </a:xfrm>
        </p:spPr>
        <p:txBody>
          <a:bodyPr/>
          <a:lstStyle/>
          <a:p>
            <a:pPr eaLnBrk="1" hangingPunct="1"/>
            <a:r>
              <a:rPr lang="en-US" sz="3400" b="1"/>
              <a:t>William N Dunn (1994)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1. Agenda setting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2. Policy Formulation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3. Policy adoption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4. Policy implementation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5. policy evaluation</a:t>
            </a:r>
          </a:p>
        </p:txBody>
      </p:sp>
      <p:pic>
        <p:nvPicPr>
          <p:cNvPr id="21508" name="Picture 4" descr="RYU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572001"/>
            <a:ext cx="26670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1060644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917 -0.01041 L -0.72083 -0.01041 " pathEditMode="relative" ptsTypes="AA">
                                      <p:cBhvr>
                                        <p:cTn id="6" dur="3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1129</Words>
  <Application>Microsoft Office PowerPoint</Application>
  <PresentationFormat>Widescreen</PresentationFormat>
  <Paragraphs>160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Theme</vt:lpstr>
      <vt:lpstr>Network</vt:lpstr>
      <vt:lpstr>PowerPoint Presentation</vt:lpstr>
      <vt:lpstr>Policy process in Public policy</vt:lpstr>
      <vt:lpstr>Apa itu Policy ?</vt:lpstr>
      <vt:lpstr>What is Public policy ? </vt:lpstr>
      <vt:lpstr>PowerPoint Presentation</vt:lpstr>
      <vt:lpstr>Proses Kebijakan publik sebagai proses politik ?</vt:lpstr>
      <vt:lpstr>Proses Kebijakan publik sebagai proses rasional ?</vt:lpstr>
      <vt:lpstr>PowerPoint Presentation</vt:lpstr>
      <vt:lpstr>Tahapan proses kebijakan publik</vt:lpstr>
      <vt:lpstr>PowerPoint Presentation</vt:lpstr>
      <vt:lpstr>PowerPoint Presentation</vt:lpstr>
      <vt:lpstr>PowerPoint Presentation</vt:lpstr>
      <vt:lpstr>Proses Kebijakan Publik menurut Charles Jones:</vt:lpstr>
      <vt:lpstr>PowerPoint Presentation</vt:lpstr>
      <vt:lpstr>PowerPoint Presentation</vt:lpstr>
      <vt:lpstr>Apa itu implementasi Kebijakan ?</vt:lpstr>
      <vt:lpstr>PowerPoint Presentation</vt:lpstr>
      <vt:lpstr>PowerPoint Presentation</vt:lpstr>
      <vt:lpstr>Kesimpulan</vt:lpstr>
      <vt:lpstr>Mengapa implementasi itu penting</vt:lpstr>
      <vt:lpstr>Isu isu yang sering muncul dalam implementasi</vt:lpstr>
      <vt:lpstr>Question 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</cp:revision>
  <dcterms:created xsi:type="dcterms:W3CDTF">2021-08-29T06:08:43Z</dcterms:created>
  <dcterms:modified xsi:type="dcterms:W3CDTF">2021-08-29T07:18:22Z</dcterms:modified>
</cp:coreProperties>
</file>