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58" r:id="rId22"/>
    <p:sldId id="25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>
        <p:scale>
          <a:sx n="47" d="100"/>
          <a:sy n="47" d="100"/>
        </p:scale>
        <p:origin x="-7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8CDA5-E8C2-43B8-BED9-D0802823768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62363-D046-4C0E-92A5-5F8D289A01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Excel_97-2003_Worksheet1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839200" cy="2743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PERAMALAN PERMINTAAN AKAN PRODUKSI DAN JASA</a:t>
            </a:r>
            <a:endParaRPr lang="en-US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Dlm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kenyataan</a:t>
            </a:r>
            <a:r>
              <a:rPr lang="en-US" sz="3600" dirty="0" smtClean="0">
                <a:latin typeface="Comic Sans MS" pitchFamily="66" charset="0"/>
              </a:rPr>
              <a:t>, </a:t>
            </a:r>
            <a:r>
              <a:rPr lang="en-US" sz="3600" dirty="0" err="1" smtClean="0">
                <a:latin typeface="Comic Sans MS" pitchFamily="66" charset="0"/>
              </a:rPr>
              <a:t>byk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perusahaan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menggunakan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metode</a:t>
            </a:r>
            <a:r>
              <a:rPr lang="en-US" sz="3600" dirty="0" smtClean="0">
                <a:latin typeface="Comic Sans MS" pitchFamily="66" charset="0"/>
              </a:rPr>
              <a:t> top down </a:t>
            </a:r>
            <a:r>
              <a:rPr lang="en-US" sz="3600" dirty="0" err="1" smtClean="0">
                <a:latin typeface="Comic Sans MS" pitchFamily="66" charset="0"/>
              </a:rPr>
              <a:t>dan</a:t>
            </a:r>
            <a:r>
              <a:rPr lang="en-US" sz="3600" dirty="0" smtClean="0">
                <a:latin typeface="Comic Sans MS" pitchFamily="66" charset="0"/>
              </a:rPr>
              <a:t> bottom up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bersamaan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mengkombinasikan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kedua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hasil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proyeksinya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mjd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suatu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ramalan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tunggal</a:t>
            </a:r>
            <a:endParaRPr lang="en-US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Interpretasi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Permintaan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878483"/>
              </p:ext>
            </p:extLst>
          </p:nvPr>
        </p:nvGraphicFramePr>
        <p:xfrm>
          <a:off x="152400" y="1676400"/>
          <a:ext cx="8839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Bulan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Penjualan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dlm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ribuan</a:t>
                      </a:r>
                      <a:r>
                        <a:rPr lang="en-US" sz="2400" dirty="0" smtClean="0"/>
                        <a:t> unit)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Persediaan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akhir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bulan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dlm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ribuan</a:t>
                      </a:r>
                      <a:r>
                        <a:rPr lang="en-US" sz="2400" dirty="0" smtClean="0"/>
                        <a:t> unit)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Forecast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Forecast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Actual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Januari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Februari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Maret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April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Jumlah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486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Masalah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menyangkut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kapasitas</a:t>
            </a:r>
            <a:r>
              <a:rPr lang="en-US" sz="2800" dirty="0" smtClean="0">
                <a:latin typeface="Comic Sans MS" pitchFamily="66" charset="0"/>
              </a:rPr>
              <a:t>, scheduling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pengendalian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persediaan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b="1" dirty="0" smtClean="0"/>
              <a:t>PROSES PERAMALAN  </a:t>
            </a:r>
            <a:endParaRPr lang="en-US" sz="4000" dirty="0" smtClean="0"/>
          </a:p>
          <a:p>
            <a:pPr marL="742950" lvl="0" indent="-742950">
              <a:buAutoNum type="arabicPeriod"/>
            </a:pPr>
            <a:r>
              <a:rPr lang="en-US" sz="3600" b="1" dirty="0" err="1" smtClean="0">
                <a:latin typeface="Comic Sans MS" pitchFamily="66" charset="0"/>
              </a:rPr>
              <a:t>Tentukan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Tujuan</a:t>
            </a:r>
            <a:endParaRPr lang="en-US" sz="3600" b="1" dirty="0" smtClean="0">
              <a:latin typeface="Comic Sans MS" pitchFamily="66" charset="0"/>
            </a:endParaRPr>
          </a:p>
          <a:p>
            <a:pPr marL="273050" lvl="0" indent="420688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Variabel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apa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sj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yg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diestimasi</a:t>
            </a:r>
            <a:endParaRPr lang="en-US" sz="3600" b="1" dirty="0" smtClean="0">
              <a:latin typeface="Comic Sans MS" pitchFamily="66" charset="0"/>
            </a:endParaRPr>
          </a:p>
          <a:p>
            <a:pPr marL="738188" lvl="0" indent="-501650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Siapa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yg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akan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menggunakan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hasil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peramalan</a:t>
            </a:r>
            <a:endParaRPr lang="en-US" sz="3600" b="1" dirty="0" smtClean="0">
              <a:latin typeface="Comic Sans MS" pitchFamily="66" charset="0"/>
            </a:endParaRPr>
          </a:p>
          <a:p>
            <a:pPr marL="273050" lvl="0" indent="420688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Utk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tujuan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apa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estimasi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dilakukan</a:t>
            </a:r>
            <a:endParaRPr lang="en-US" sz="3600" b="1" dirty="0" smtClean="0">
              <a:latin typeface="Comic Sans MS" pitchFamily="66" charset="0"/>
            </a:endParaRPr>
          </a:p>
          <a:p>
            <a:pPr marL="273050" lvl="0" indent="420688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Derajat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ketepatan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estimasi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yg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diinginkan</a:t>
            </a:r>
            <a:endParaRPr lang="en-US" sz="3600" b="1" dirty="0" smtClean="0">
              <a:latin typeface="Comic Sans MS" pitchFamily="66" charset="0"/>
            </a:endParaRPr>
          </a:p>
          <a:p>
            <a:pPr marL="273050" lvl="0" indent="420688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Kapan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estimasi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dibutuhkan</a:t>
            </a:r>
            <a:endParaRPr lang="en-US" sz="3600" b="1" dirty="0" smtClean="0">
              <a:latin typeface="Comic Sans MS" pitchFamily="66" charset="0"/>
            </a:endParaRPr>
          </a:p>
          <a:p>
            <a:pPr marL="738188" lvl="0" indent="-398463">
              <a:buFont typeface="Wingdings" pitchFamily="2" charset="2"/>
              <a:buChar char="q"/>
            </a:pPr>
            <a:r>
              <a:rPr lang="en-US" sz="3600" b="1" dirty="0" err="1" smtClean="0">
                <a:latin typeface="Comic Sans MS" pitchFamily="66" charset="0"/>
              </a:rPr>
              <a:t>Bagian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peramalan</a:t>
            </a:r>
            <a:r>
              <a:rPr lang="en-US" sz="3600" b="1" dirty="0" smtClean="0">
                <a:latin typeface="Comic Sans MS" pitchFamily="66" charset="0"/>
              </a:rPr>
              <a:t> (</a:t>
            </a:r>
            <a:r>
              <a:rPr lang="en-US" sz="3600" b="1" dirty="0" err="1" smtClean="0">
                <a:latin typeface="Comic Sans MS" pitchFamily="66" charset="0"/>
              </a:rPr>
              <a:t>peramalan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utk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kelompok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pembeli</a:t>
            </a:r>
            <a:r>
              <a:rPr lang="en-US" sz="3600" b="1" dirty="0" smtClean="0">
                <a:latin typeface="Comic Sans MS" pitchFamily="66" charset="0"/>
              </a:rPr>
              <a:t>, </a:t>
            </a:r>
            <a:r>
              <a:rPr lang="en-US" sz="3600" b="1" dirty="0" err="1" smtClean="0">
                <a:latin typeface="Comic Sans MS" pitchFamily="66" charset="0"/>
              </a:rPr>
              <a:t>produk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dan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geografis</a:t>
            </a:r>
            <a:r>
              <a:rPr lang="en-US" sz="3600" b="1" dirty="0" smtClean="0">
                <a:latin typeface="Comic Sans MS" pitchFamily="66" charset="0"/>
              </a:rPr>
              <a:t>)</a:t>
            </a:r>
            <a:endParaRPr lang="en-US" sz="3600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sz="3600" b="1" dirty="0" smtClean="0">
                <a:latin typeface="Comic Sans MS" pitchFamily="66" charset="0"/>
              </a:rPr>
              <a:t>2. </a:t>
            </a:r>
            <a:r>
              <a:rPr lang="en-US" sz="3600" b="1" dirty="0" err="1" smtClean="0">
                <a:latin typeface="Comic Sans MS" pitchFamily="66" charset="0"/>
              </a:rPr>
              <a:t>Pemilihan</a:t>
            </a:r>
            <a:r>
              <a:rPr lang="en-US" sz="3600" b="1" dirty="0" smtClean="0">
                <a:latin typeface="Comic Sans MS" pitchFamily="66" charset="0"/>
              </a:rPr>
              <a:t> Model</a:t>
            </a:r>
          </a:p>
          <a:p>
            <a:r>
              <a:rPr lang="en-US" sz="3600" b="1" dirty="0" smtClean="0">
                <a:latin typeface="Comic Sans MS" pitchFamily="66" charset="0"/>
              </a:rPr>
              <a:t>Model 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kerangka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analitik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yg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bila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dimasukkan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data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akan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menghasilkan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estimasi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penjualan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dimasa</a:t>
            </a:r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Comic Sans MS" pitchFamily="66" charset="0"/>
                <a:sym typeface="Wingdings" pitchFamily="2" charset="2"/>
              </a:rPr>
              <a:t>mendatang</a:t>
            </a:r>
            <a:endParaRPr lang="en-US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>
                <a:latin typeface="Comic Sans MS" pitchFamily="66" charset="0"/>
              </a:rPr>
              <a:t>3. </a:t>
            </a:r>
            <a:r>
              <a:rPr lang="en-US" sz="2800" b="1" dirty="0" err="1">
                <a:latin typeface="Comic Sans MS" pitchFamily="66" charset="0"/>
              </a:rPr>
              <a:t>Pengujian</a:t>
            </a:r>
            <a:r>
              <a:rPr lang="en-US" sz="2800" b="1" dirty="0">
                <a:latin typeface="Comic Sans MS" pitchFamily="66" charset="0"/>
              </a:rPr>
              <a:t> Model</a:t>
            </a:r>
          </a:p>
          <a:p>
            <a:r>
              <a:rPr lang="en-US" sz="2800" b="1" dirty="0" err="1">
                <a:latin typeface="Comic Sans MS" pitchFamily="66" charset="0"/>
              </a:rPr>
              <a:t>Untuk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mengetahui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tingkat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akurasi</a:t>
            </a:r>
            <a:r>
              <a:rPr lang="en-US" sz="2800" b="1" dirty="0">
                <a:latin typeface="Comic Sans MS" pitchFamily="66" charset="0"/>
              </a:rPr>
              <a:t>, </a:t>
            </a:r>
            <a:r>
              <a:rPr lang="en-US" sz="2800" b="1" dirty="0" err="1">
                <a:latin typeface="Comic Sans MS" pitchFamily="66" charset="0"/>
              </a:rPr>
              <a:t>validitas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reliabilitas</a:t>
            </a:r>
            <a:r>
              <a:rPr lang="en-US" sz="2800" b="1" dirty="0">
                <a:latin typeface="Comic Sans MS" pitchFamily="66" charset="0"/>
              </a:rPr>
              <a:t> (</a:t>
            </a:r>
            <a:r>
              <a:rPr lang="en-US" sz="2800" b="1" dirty="0" err="1">
                <a:latin typeface="Comic Sans MS" pitchFamily="66" charset="0"/>
              </a:rPr>
              <a:t>kemampuan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prediksi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secara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logik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dari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suatu</a:t>
            </a:r>
            <a:r>
              <a:rPr lang="en-US" sz="2800" b="1" dirty="0">
                <a:latin typeface="Comic Sans MS" pitchFamily="66" charset="0"/>
              </a:rPr>
              <a:t> model)</a:t>
            </a:r>
            <a:endParaRPr lang="en-US" sz="2800" dirty="0">
              <a:latin typeface="Comic Sans MS" pitchFamily="66" charset="0"/>
            </a:endParaRPr>
          </a:p>
          <a:p>
            <a:pPr lvl="0">
              <a:buNone/>
            </a:pPr>
            <a:r>
              <a:rPr lang="en-US" sz="2800" b="1" dirty="0">
                <a:latin typeface="Comic Sans MS" pitchFamily="66" charset="0"/>
              </a:rPr>
              <a:t>4. </a:t>
            </a:r>
            <a:r>
              <a:rPr lang="en-US" sz="2800" b="1" dirty="0" err="1">
                <a:latin typeface="Comic Sans MS" pitchFamily="66" charset="0"/>
              </a:rPr>
              <a:t>Penerapan</a:t>
            </a:r>
            <a:r>
              <a:rPr lang="en-US" sz="2800" b="1" dirty="0">
                <a:latin typeface="Comic Sans MS" pitchFamily="66" charset="0"/>
              </a:rPr>
              <a:t> Model</a:t>
            </a:r>
          </a:p>
          <a:p>
            <a:pPr marL="0" indent="0">
              <a:buNone/>
            </a:pPr>
            <a:r>
              <a:rPr lang="en-US" sz="2800" b="1" dirty="0" err="1">
                <a:latin typeface="Comic Sans MS" pitchFamily="66" charset="0"/>
              </a:rPr>
              <a:t>Setelah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diuji</a:t>
            </a:r>
            <a:r>
              <a:rPr lang="en-US" sz="2800" b="1" dirty="0">
                <a:latin typeface="Comic Sans MS" pitchFamily="66" charset="0"/>
              </a:rPr>
              <a:t>, </a:t>
            </a:r>
            <a:r>
              <a:rPr lang="en-US" sz="2800" b="1" dirty="0" err="1">
                <a:latin typeface="Comic Sans MS" pitchFamily="66" charset="0"/>
              </a:rPr>
              <a:t>analis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menerapkan</a:t>
            </a:r>
            <a:r>
              <a:rPr lang="en-US" sz="2800" b="1" dirty="0">
                <a:latin typeface="Comic Sans MS" pitchFamily="66" charset="0"/>
              </a:rPr>
              <a:t> model, </a:t>
            </a:r>
            <a:r>
              <a:rPr lang="en-US" sz="2800" b="1" dirty="0" err="1">
                <a:latin typeface="Comic Sans MS" pitchFamily="66" charset="0"/>
              </a:rPr>
              <a:t>dimana</a:t>
            </a:r>
            <a:r>
              <a:rPr lang="en-US" sz="2800" b="1" dirty="0">
                <a:latin typeface="Comic Sans MS" pitchFamily="66" charset="0"/>
              </a:rPr>
              <a:t> data </a:t>
            </a:r>
            <a:r>
              <a:rPr lang="en-US" sz="2800" b="1" dirty="0" err="1">
                <a:latin typeface="Comic Sans MS" pitchFamily="66" charset="0"/>
              </a:rPr>
              <a:t>historik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dimasukkan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dalam</a:t>
            </a:r>
            <a:r>
              <a:rPr lang="en-US" sz="2800" b="1" dirty="0">
                <a:latin typeface="Comic Sans MS" pitchFamily="66" charset="0"/>
              </a:rPr>
              <a:t> model </a:t>
            </a:r>
            <a:r>
              <a:rPr lang="en-US" sz="2800" b="1" dirty="0" err="1">
                <a:latin typeface="Comic Sans MS" pitchFamily="66" charset="0"/>
              </a:rPr>
              <a:t>untuk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menghasilkan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suatu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ramalan</a:t>
            </a:r>
            <a:r>
              <a:rPr lang="en-US" sz="2800" b="1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  <a:p>
            <a:pPr lvl="0">
              <a:buNone/>
            </a:pPr>
            <a:r>
              <a:rPr lang="en-US" sz="2800" b="1" dirty="0">
                <a:latin typeface="Comic Sans MS" pitchFamily="66" charset="0"/>
              </a:rPr>
              <a:t>5. </a:t>
            </a:r>
            <a:r>
              <a:rPr lang="en-US" sz="2800" b="1" dirty="0" err="1">
                <a:latin typeface="Comic Sans MS" pitchFamily="66" charset="0"/>
              </a:rPr>
              <a:t>Revisi</a:t>
            </a:r>
            <a:r>
              <a:rPr lang="en-US" sz="2800" b="1" dirty="0">
                <a:latin typeface="Comic Sans MS" pitchFamily="66" charset="0"/>
              </a:rPr>
              <a:t> &amp; </a:t>
            </a:r>
            <a:r>
              <a:rPr lang="en-US" sz="2800" b="1" dirty="0" err="1">
                <a:latin typeface="Comic Sans MS" pitchFamily="66" charset="0"/>
              </a:rPr>
              <a:t>Evaluasi</a:t>
            </a:r>
            <a:endParaRPr lang="en-US" sz="28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800" b="1" dirty="0" err="1">
                <a:latin typeface="Comic Sans MS" pitchFamily="66" charset="0"/>
              </a:rPr>
              <a:t>Ramalan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yg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dibuat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harus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selalu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diperbaiki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ditinjau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kembali</a:t>
            </a:r>
            <a:endParaRPr lang="en-US" sz="2800" dirty="0"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30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Teknik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Kualitatif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>
                <a:latin typeface="Comic Sans MS" pitchFamily="66" charset="0"/>
              </a:rPr>
              <a:t>P</a:t>
            </a:r>
            <a:r>
              <a:rPr lang="en-US" dirty="0" err="1" smtClean="0">
                <a:latin typeface="Comic Sans MS" pitchFamily="66" charset="0"/>
              </a:rPr>
              <a:t>eramalan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berdasarkan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estimasi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pihak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tertentu</a:t>
            </a:r>
            <a:r>
              <a:rPr lang="en-US" dirty="0" smtClean="0">
                <a:latin typeface="Comic Sans MS" pitchFamily="66" charset="0"/>
              </a:rPr>
              <a:t> :</a:t>
            </a: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 1. Para </a:t>
            </a:r>
            <a:r>
              <a:rPr lang="en-US" dirty="0" err="1" smtClean="0">
                <a:latin typeface="Comic Sans MS" pitchFamily="66" charset="0"/>
              </a:rPr>
              <a:t>eksekutif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Manajer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memiliki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pengalaman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cukup</a:t>
            </a:r>
            <a:r>
              <a:rPr lang="en-US" dirty="0" smtClean="0">
                <a:latin typeface="Comic Sans MS" pitchFamily="66" charset="0"/>
              </a:rPr>
              <a:t> lama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industri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perusahaan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sejenis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Pengalaman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menunjukkan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eksekutif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dlm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produksi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pemasaran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manajemen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sumber2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baik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2. Orang-orang </a:t>
            </a:r>
            <a:r>
              <a:rPr lang="en-US" dirty="0" err="1" smtClean="0">
                <a:latin typeface="Comic Sans MS" pitchFamily="66" charset="0"/>
              </a:rPr>
              <a:t>penjualan</a:t>
            </a:r>
            <a:endParaRPr lang="en-US" dirty="0">
              <a:latin typeface="Comic Sans MS" pitchFamily="66" charset="0"/>
            </a:endParaRPr>
          </a:p>
          <a:p>
            <a:pPr marL="280988" indent="-44450">
              <a:buNone/>
            </a:pPr>
            <a:r>
              <a:rPr lang="en-US" dirty="0" smtClean="0">
                <a:latin typeface="Comic Sans MS" pitchFamily="66" charset="0"/>
              </a:rPr>
              <a:t>Orang2 </a:t>
            </a:r>
            <a:r>
              <a:rPr lang="en-US" dirty="0" err="1" smtClean="0">
                <a:latin typeface="Comic Sans MS" pitchFamily="66" charset="0"/>
              </a:rPr>
              <a:t>penjualan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mampu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memperkirakan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rencana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pembelian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kebutuhannya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serta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mampu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memberikan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informasi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ttg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taktik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pesaing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sekarang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perkiraan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mendatang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marL="280988" indent="-44450">
              <a:buNone/>
            </a:pPr>
            <a:r>
              <a:rPr lang="en-US" dirty="0" smtClean="0">
                <a:latin typeface="Comic Sans MS" pitchFamily="66" charset="0"/>
              </a:rPr>
              <a:t>Orang2 </a:t>
            </a:r>
            <a:r>
              <a:rPr lang="en-US" dirty="0" err="1" smtClean="0">
                <a:latin typeface="Comic Sans MS" pitchFamily="66" charset="0"/>
              </a:rPr>
              <a:t>penjualan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Pesimis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optimis</a:t>
            </a:r>
            <a:r>
              <a:rPr lang="en-US" dirty="0" smtClean="0">
                <a:latin typeface="Comic Sans MS" pitchFamily="66" charset="0"/>
              </a:rPr>
              <a:t>??</a:t>
            </a:r>
          </a:p>
          <a:p>
            <a:pPr marL="280988" indent="-44450"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omic Sans MS" pitchFamily="66" charset="0"/>
              </a:rPr>
              <a:t> 3.  Para </a:t>
            </a:r>
            <a:r>
              <a:rPr lang="en-US" dirty="0" err="1" smtClean="0">
                <a:latin typeface="Comic Sans MS" pitchFamily="66" charset="0"/>
              </a:rPr>
              <a:t>langganan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Customer </a:t>
            </a:r>
            <a:r>
              <a:rPr lang="en-US" dirty="0" err="1" smtClean="0">
                <a:latin typeface="Comic Sans MS" pitchFamily="66" charset="0"/>
              </a:rPr>
              <a:t>terkadang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ingin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mengungkapkan</a:t>
            </a:r>
            <a:r>
              <a:rPr lang="en-US" dirty="0" smtClean="0">
                <a:latin typeface="Comic Sans MS" pitchFamily="66" charset="0"/>
              </a:rPr>
              <a:t>  rencana2 </a:t>
            </a:r>
            <a:r>
              <a:rPr lang="en-US" dirty="0" err="1" smtClean="0">
                <a:latin typeface="Comic Sans MS" pitchFamily="66" charset="0"/>
              </a:rPr>
              <a:t>pembelian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mendatang</a:t>
            </a:r>
            <a:r>
              <a:rPr lang="en-US" dirty="0" smtClean="0">
                <a:latin typeface="Comic Sans MS" pitchFamily="66" charset="0"/>
              </a:rPr>
              <a:t>. 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en-US" dirty="0">
                <a:latin typeface="Comic Sans MS" pitchFamily="66" charset="0"/>
              </a:rPr>
              <a:t>. Lain-lain : </a:t>
            </a:r>
            <a:r>
              <a:rPr lang="en-US" dirty="0" err="1">
                <a:latin typeface="Comic Sans MS" pitchFamily="66" charset="0"/>
              </a:rPr>
              <a:t>spesialis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dlm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berbagai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bidang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konsultan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manajemen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ekonom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asosiasi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perdagangan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peneliti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5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Delphi</a:t>
            </a:r>
          </a:p>
          <a:p>
            <a:pPr marL="0" indent="0"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. Proses dg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meramal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: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10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3. </a:t>
            </a:r>
            <a:r>
              <a:rPr lang="en-US" dirty="0" err="1" smtClean="0"/>
              <a:t>Analogi</a:t>
            </a:r>
            <a:r>
              <a:rPr lang="en-US" dirty="0" smtClean="0"/>
              <a:t> </a:t>
            </a:r>
            <a:r>
              <a:rPr lang="en-US" dirty="0" err="1" smtClean="0"/>
              <a:t>historik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historik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sejenis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/>
              <a:t>panel</a:t>
            </a:r>
          </a:p>
          <a:p>
            <a:pPr marL="0" indent="0">
              <a:buNone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org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Partisipan</a:t>
            </a:r>
            <a:r>
              <a:rPr lang="en-US" dirty="0" smtClean="0"/>
              <a:t> : </a:t>
            </a:r>
            <a:r>
              <a:rPr lang="en-US" dirty="0" err="1" smtClean="0"/>
              <a:t>eksekutif</a:t>
            </a:r>
            <a:r>
              <a:rPr lang="en-US" dirty="0" smtClean="0"/>
              <a:t>, orang2 </a:t>
            </a:r>
            <a:r>
              <a:rPr lang="en-US" dirty="0" err="1" smtClean="0"/>
              <a:t>penjualan</a:t>
            </a:r>
            <a:r>
              <a:rPr lang="en-US" dirty="0" smtClean="0"/>
              <a:t>, customer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02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mic Sans MS" pitchFamily="66" charset="0"/>
              </a:rPr>
              <a:t>Teknik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ANALISIS RUNTUT WAKTU </a:t>
            </a:r>
            <a:r>
              <a:rPr lang="en-US" dirty="0">
                <a:latin typeface="Comic Sans MS" pitchFamily="66" charset="0"/>
              </a:rPr>
              <a:t>(data time series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Meramalkan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kejadian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diwaktu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yad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ats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dasar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rangkaian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diwaktu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yg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lalu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. 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D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ata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disini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mrp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serangkaian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observasi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berbagai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variabel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menurut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wktu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ditabulasi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kmd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disajikan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dlm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bntuk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grafik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Komponen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analisis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runtut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waktu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: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   1. Trend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   2. </a:t>
            </a:r>
            <a:r>
              <a:rPr lang="en-US" dirty="0" err="1">
                <a:latin typeface="Comic Sans MS" pitchFamily="66" charset="0"/>
              </a:rPr>
              <a:t>Siklikal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   3. Seasonal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   4. Erratic/ </a:t>
            </a:r>
            <a:r>
              <a:rPr lang="en-US" dirty="0" err="1" smtClean="0">
                <a:latin typeface="Comic Sans MS" pitchFamily="66" charset="0"/>
              </a:rPr>
              <a:t>Acak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Y = T </a:t>
            </a:r>
            <a:r>
              <a:rPr lang="en-US" dirty="0" smtClean="0"/>
              <a:t>X S X C X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83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620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TREND :</a:t>
            </a:r>
          </a:p>
          <a:p>
            <a:pPr marL="0" indent="0">
              <a:buNone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/</a:t>
            </a:r>
            <a:r>
              <a:rPr lang="en-US" dirty="0" err="1" smtClean="0"/>
              <a:t>pertumbuhan</a:t>
            </a:r>
            <a:r>
              <a:rPr lang="en-US" dirty="0" smtClean="0"/>
              <a:t> data </a:t>
            </a:r>
            <a:r>
              <a:rPr lang="en-US" dirty="0" err="1" smtClean="0"/>
              <a:t>historik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pjg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alsintan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SEASONAL (MUSIMAN)</a:t>
            </a:r>
          </a:p>
          <a:p>
            <a:pPr marL="0" indent="0">
              <a:buNone/>
            </a:pP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pola2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en-US" dirty="0" err="1" smtClean="0"/>
              <a:t>penjualan</a:t>
            </a:r>
            <a:r>
              <a:rPr lang="en-US" dirty="0" smtClean="0"/>
              <a:t> durian, </a:t>
            </a:r>
            <a:r>
              <a:rPr lang="en-US" dirty="0" err="1" smtClean="0"/>
              <a:t>mangga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Lama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skedul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pengiriman,penggudangan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9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err="1" smtClean="0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lang="en-US" sz="3200" dirty="0" err="1" smtClean="0"/>
              <a:t>meramalkan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di </a:t>
            </a:r>
            <a:r>
              <a:rPr lang="en-US" sz="3200" dirty="0" err="1" smtClean="0"/>
              <a:t>masa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pengujian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di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endParaRPr lang="en-US" sz="3200" dirty="0" smtClean="0"/>
          </a:p>
          <a:p>
            <a:r>
              <a:rPr lang="en-US" sz="3200" dirty="0" err="1" smtClean="0"/>
              <a:t>Esensi</a:t>
            </a:r>
            <a:r>
              <a:rPr lang="en-US" sz="3200" dirty="0" smtClean="0"/>
              <a:t> </a:t>
            </a:r>
            <a:r>
              <a:rPr lang="en-US" sz="3200" dirty="0" err="1" smtClean="0"/>
              <a:t>peramalan</a:t>
            </a:r>
            <a:r>
              <a:rPr lang="en-US" sz="3200" dirty="0" smtClean="0"/>
              <a:t> </a:t>
            </a:r>
            <a:r>
              <a:rPr lang="en-US" sz="3200" dirty="0" err="1" smtClean="0"/>
              <a:t>adl</a:t>
            </a:r>
            <a:r>
              <a:rPr lang="en-US" sz="3200" dirty="0" smtClean="0"/>
              <a:t> </a:t>
            </a:r>
            <a:r>
              <a:rPr lang="en-US" sz="3200" dirty="0" err="1" smtClean="0"/>
              <a:t>perkiraan</a:t>
            </a:r>
            <a:r>
              <a:rPr lang="en-US" sz="3200" dirty="0" smtClean="0"/>
              <a:t> </a:t>
            </a:r>
            <a:r>
              <a:rPr lang="en-US" sz="3200" dirty="0" err="1" smtClean="0"/>
              <a:t>peristiwa-peristiwa</a:t>
            </a:r>
            <a:r>
              <a:rPr lang="en-US" sz="3200" dirty="0" smtClean="0"/>
              <a:t> di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pola-pola</a:t>
            </a:r>
            <a:r>
              <a:rPr lang="en-US" sz="3200" dirty="0" smtClean="0"/>
              <a:t> di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memproyeksikan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dimasa</a:t>
            </a:r>
            <a:r>
              <a:rPr lang="en-US" sz="3200" dirty="0" smtClean="0"/>
              <a:t> </a:t>
            </a:r>
            <a:r>
              <a:rPr lang="en-US" sz="3200" dirty="0" err="1" smtClean="0"/>
              <a:t>mendatang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SIKLIKAL</a:t>
            </a:r>
          </a:p>
          <a:p>
            <a:pPr marL="0" indent="0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runtut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4. ERRATIC/RESIDU</a:t>
            </a:r>
          </a:p>
          <a:p>
            <a:pPr marL="0" indent="0">
              <a:buNone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/ </a:t>
            </a:r>
            <a:r>
              <a:rPr lang="en-US" dirty="0" err="1" smtClean="0"/>
              <a:t>acak</a:t>
            </a:r>
            <a:r>
              <a:rPr lang="en-US" dirty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38200" y="580311"/>
            <a:ext cx="7467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ANALISIS REGRESI</a:t>
            </a:r>
          </a:p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Ramalan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penjualan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produk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traktor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dengan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melihat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pengaruh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kebijakan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ekstensifikasi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lahan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pertanian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,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dengan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persamaan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regresi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  <a:ea typeface="Times New Roman" pitchFamily="18" charset="0"/>
              </a:rPr>
              <a:t>sbb</a:t>
            </a: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:</a:t>
            </a:r>
          </a:p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r>
              <a:rPr lang="en-US" sz="2400" b="1" dirty="0" smtClean="0">
                <a:latin typeface="Comic Sans MS" pitchFamily="66" charset="0"/>
                <a:ea typeface="Times New Roman" pitchFamily="18" charset="0"/>
              </a:rPr>
              <a:t>   Y = a + b 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r>
              <a:rPr lang="es-ES" sz="2400" b="1" dirty="0" smtClean="0"/>
              <a:t>     a   =  Y – b X                            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endParaRPr lang="es-ES" sz="2400" b="1" dirty="0"/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endParaRPr lang="es-ES" sz="2400" b="1" dirty="0" smtClean="0"/>
          </a:p>
          <a:p>
            <a:endParaRPr lang="es-ES" sz="2400" dirty="0" smtClean="0"/>
          </a:p>
          <a:p>
            <a:r>
              <a:rPr lang="es-ES" sz="2400" b="1" dirty="0"/>
              <a:t> </a:t>
            </a:r>
            <a:endParaRPr lang="en-US" sz="2400" b="1" dirty="0"/>
          </a:p>
          <a:p>
            <a:endParaRPr lang="en-US" sz="2400" dirty="0"/>
          </a:p>
          <a:p>
            <a:r>
              <a:rPr lang="es-ES" sz="2400" b="1" dirty="0"/>
              <a:t>		</a:t>
            </a:r>
            <a:endParaRPr lang="en-US" sz="2400" dirty="0"/>
          </a:p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  <a:tab pos="43434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2368"/>
              </p:ext>
            </p:extLst>
          </p:nvPr>
        </p:nvGraphicFramePr>
        <p:xfrm>
          <a:off x="1447800" y="4343400"/>
          <a:ext cx="2667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257300" imgH="431800" progId="Equation.3">
                  <p:embed/>
                </p:oleObj>
              </mc:Choice>
              <mc:Fallback>
                <p:oleObj name="Equation" r:id="rId3" imgW="1257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26670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969042" y="3276600"/>
            <a:ext cx="1828800" cy="1219200"/>
          </a:xfrm>
          <a:prstGeom prst="leftArrow">
            <a:avLst>
              <a:gd name="adj1" fmla="val 50000"/>
              <a:gd name="adj2" fmla="val 2851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Analisis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Regresi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24000" y="-19890"/>
          <a:ext cx="6553200" cy="687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4" imgW="5562600" imgH="8829675" progId="Excel.Sheet.8">
                  <p:embed/>
                </p:oleObj>
              </mc:Choice>
              <mc:Fallback>
                <p:oleObj name="Worksheet" r:id="rId4" imgW="5562600" imgH="8829675" progId="Excel.Shee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-19890"/>
                        <a:ext cx="6553200" cy="6877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Interpretasi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100.000)</a:t>
            </a:r>
          </a:p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 = 0.6128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ekstensifikasi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dinaikkan</a:t>
            </a:r>
            <a:r>
              <a:rPr lang="en-US" dirty="0" smtClean="0">
                <a:sym typeface="Wingdings" pitchFamily="2" charset="2"/>
              </a:rPr>
              <a:t> 100 Ha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rata-rata volume </a:t>
            </a:r>
            <a:r>
              <a:rPr lang="en-US" dirty="0" err="1" smtClean="0">
                <a:sym typeface="Wingdings" pitchFamily="2" charset="2"/>
              </a:rPr>
              <a:t>penjualan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. 6.128.000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 a = 22,4555 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ekstensifikasi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rata-rata volume </a:t>
            </a:r>
            <a:r>
              <a:rPr lang="en-US" dirty="0" err="1" smtClean="0">
                <a:sym typeface="Wingdings" pitchFamily="2" charset="2"/>
              </a:rPr>
              <a:t>penjualan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. 2.245.550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Peramalan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operasi-operasi</a:t>
            </a:r>
            <a:r>
              <a:rPr lang="en-US" sz="3200" dirty="0" smtClean="0"/>
              <a:t> manufacturing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peramalan</a:t>
            </a:r>
            <a:r>
              <a:rPr lang="en-US" sz="3200" dirty="0" smtClean="0"/>
              <a:t> </a:t>
            </a:r>
            <a:r>
              <a:rPr lang="en-US" sz="3200" dirty="0" err="1" smtClean="0"/>
              <a:t>dlm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menyangkut</a:t>
            </a:r>
            <a:r>
              <a:rPr lang="en-US" sz="3200" dirty="0" smtClean="0"/>
              <a:t> </a:t>
            </a:r>
            <a:r>
              <a:rPr lang="en-US" sz="3200" dirty="0" err="1" smtClean="0"/>
              <a:t>pemilihan</a:t>
            </a:r>
            <a:r>
              <a:rPr lang="en-US" sz="3200" dirty="0" smtClean="0"/>
              <a:t> proses,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kapasitas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layout </a:t>
            </a:r>
            <a:r>
              <a:rPr lang="en-US" sz="3200" dirty="0" err="1" smtClean="0"/>
              <a:t>fasilitas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berkenaan</a:t>
            </a:r>
            <a:r>
              <a:rPr lang="en-US" sz="3200" dirty="0" smtClean="0"/>
              <a:t> </a:t>
            </a:r>
            <a:r>
              <a:rPr lang="en-US" sz="3200" dirty="0" err="1" smtClean="0"/>
              <a:t>dgn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, scheduling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persediaan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 noChangeArrowheads="1"/>
          </p:cNvSpPr>
          <p:nvPr/>
        </p:nvSpPr>
        <p:spPr bwMode="auto">
          <a:xfrm flipH="1">
            <a:off x="2506576" y="2408321"/>
            <a:ext cx="952500" cy="5334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52398" y="2019300"/>
            <a:ext cx="2286001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PERAMALAN PERMINTAAN</a:t>
            </a:r>
            <a:endParaRPr lang="en-US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3459076" y="2019300"/>
            <a:ext cx="2408323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PERENCANAAN PRODUKSI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6705600" y="2057400"/>
            <a:ext cx="2209800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PENGATURAN PERSEDIAAN</a:t>
            </a:r>
            <a:endParaRPr lang="en-US" sz="2200" dirty="0"/>
          </a:p>
        </p:txBody>
      </p:sp>
      <p:sp>
        <p:nvSpPr>
          <p:cNvPr id="9" name="AutoShape 1"/>
          <p:cNvSpPr>
            <a:spLocks noChangeArrowheads="1"/>
          </p:cNvSpPr>
          <p:nvPr/>
        </p:nvSpPr>
        <p:spPr bwMode="auto">
          <a:xfrm flipH="1">
            <a:off x="6002755" y="2419350"/>
            <a:ext cx="702845" cy="5334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Metoda-metoda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peramalan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Top down forecasting</a:t>
            </a:r>
          </a:p>
          <a:p>
            <a:r>
              <a:rPr lang="en-US" sz="3200" dirty="0" smtClean="0">
                <a:latin typeface="Comic Sans MS" pitchFamily="66" charset="0"/>
              </a:rPr>
              <a:t>Bottom up forecasting</a:t>
            </a:r>
          </a:p>
          <a:p>
            <a:r>
              <a:rPr lang="en-US" sz="3200" dirty="0" err="1" smtClean="0">
                <a:latin typeface="Comic Sans MS" pitchFamily="66" charset="0"/>
              </a:rPr>
              <a:t>Pengalaman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masa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lalu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digunakan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sebagai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pertimbangan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memprediksi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kondisi</a:t>
            </a:r>
            <a:r>
              <a:rPr lang="en-US" sz="3200" dirty="0" smtClean="0">
                <a:latin typeface="Comic Sans MS" pitchFamily="66" charset="0"/>
              </a:rPr>
              <a:t> di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mendatang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menggunakan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berbagai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prosedur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matematical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statistikal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Top down forecasting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Penggunaan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hasil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berbagai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kondisi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bisnis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umum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dibuat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oleh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para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ekonom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dlm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lembaga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pemerintah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perusahaan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besar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serta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universitas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Misalnya</a:t>
            </a:r>
            <a:r>
              <a:rPr lang="en-US" sz="3200" dirty="0" smtClean="0">
                <a:latin typeface="Comic Sans MS" pitchFamily="66" charset="0"/>
              </a:rPr>
              <a:t> : PDRB </a:t>
            </a:r>
            <a:r>
              <a:rPr lang="en-US" sz="3200" dirty="0" err="1" smtClean="0">
                <a:latin typeface="Comic Sans MS" pitchFamily="66" charset="0"/>
              </a:rPr>
              <a:t>tahun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datang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diperkirakan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naik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menjadi</a:t>
            </a:r>
            <a:r>
              <a:rPr lang="en-US" sz="3200" dirty="0" smtClean="0">
                <a:latin typeface="Comic Sans MS" pitchFamily="66" charset="0"/>
              </a:rPr>
              <a:t> 1.100 </a:t>
            </a:r>
            <a:r>
              <a:rPr lang="en-US" sz="3200" dirty="0" err="1" smtClean="0">
                <a:latin typeface="Comic Sans MS" pitchFamily="66" charset="0"/>
              </a:rPr>
              <a:t>trilyun</a:t>
            </a:r>
            <a:r>
              <a:rPr lang="en-US" sz="3200" dirty="0" smtClean="0">
                <a:latin typeface="Comic Sans MS" pitchFamily="66" charset="0"/>
              </a:rPr>
              <a:t> rupiah</a:t>
            </a:r>
          </a:p>
          <a:p>
            <a:r>
              <a:rPr lang="en-US" sz="3200" dirty="0" err="1" smtClean="0">
                <a:latin typeface="Comic Sans MS" pitchFamily="66" charset="0"/>
              </a:rPr>
              <a:t>Bagaimana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hal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tsb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mempengaruhi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para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produsen</a:t>
            </a:r>
            <a:r>
              <a:rPr lang="en-US" sz="3200" dirty="0" smtClean="0">
                <a:latin typeface="Comic Sans MS" pitchFamily="66" charset="0"/>
              </a:rPr>
              <a:t>?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Metode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“</a:t>
            </a:r>
            <a:r>
              <a:rPr lang="en-US" sz="3200" dirty="0" err="1" smtClean="0">
                <a:latin typeface="Comic Sans MS" pitchFamily="66" charset="0"/>
              </a:rPr>
              <a:t>ekstrinsik</a:t>
            </a:r>
            <a:r>
              <a:rPr lang="en-US" sz="3200" dirty="0" smtClean="0">
                <a:latin typeface="Comic Sans MS" pitchFamily="66" charset="0"/>
              </a:rPr>
              <a:t>”</a:t>
            </a:r>
          </a:p>
          <a:p>
            <a:r>
              <a:rPr lang="en-US" sz="3200" dirty="0" err="1" smtClean="0">
                <a:latin typeface="Comic Sans MS" pitchFamily="66" charset="0"/>
              </a:rPr>
              <a:t>Digunakan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untuk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kelompok-kelompok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penting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Biasa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dikembangkan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oleh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staf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pemasaran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organisasi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Di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lalu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ada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hubungan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antara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penjualan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barang</a:t>
            </a:r>
            <a:r>
              <a:rPr lang="en-US" sz="3200" dirty="0" smtClean="0">
                <a:latin typeface="Comic Sans MS" pitchFamily="66" charset="0"/>
              </a:rPr>
              <a:t>/ </a:t>
            </a:r>
            <a:r>
              <a:rPr lang="en-US" sz="3200" dirty="0" err="1" smtClean="0">
                <a:latin typeface="Comic Sans MS" pitchFamily="66" charset="0"/>
              </a:rPr>
              <a:t>kelompok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barang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faktor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eksternal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seperti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pertumbuhan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penduduk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tingkat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pendapatan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jml</a:t>
            </a:r>
            <a:r>
              <a:rPr lang="en-US" sz="3200" dirty="0" smtClean="0">
                <a:latin typeface="Comic Sans MS" pitchFamily="66" charset="0"/>
              </a:rPr>
              <a:t> org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bekerja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dll</a:t>
            </a:r>
            <a:r>
              <a:rPr lang="en-US" sz="3200" dirty="0" smtClean="0">
                <a:latin typeface="Comic Sans MS" pitchFamily="66" charset="0"/>
              </a:rPr>
              <a:t>..</a:t>
            </a:r>
          </a:p>
          <a:p>
            <a:r>
              <a:rPr lang="en-US" sz="3200" dirty="0" err="1" smtClean="0">
                <a:latin typeface="Comic Sans MS" pitchFamily="66" charset="0"/>
              </a:rPr>
              <a:t>Hubungan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ini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berlanjut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yang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datang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Metode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statistikal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paling </a:t>
            </a:r>
            <a:r>
              <a:rPr lang="en-US" sz="3200" dirty="0" err="1" smtClean="0">
                <a:latin typeface="Comic Sans MS" pitchFamily="66" charset="0"/>
              </a:rPr>
              <a:t>umum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digunakan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utk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mencari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hubungan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metode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ekstrinsik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adl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analisis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regresi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korelasi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Analisis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memerlukan</a:t>
            </a:r>
            <a:r>
              <a:rPr lang="en-US" sz="3200" dirty="0" smtClean="0">
                <a:latin typeface="Comic Sans MS" pitchFamily="66" charset="0"/>
              </a:rPr>
              <a:t> data </a:t>
            </a:r>
            <a:r>
              <a:rPr lang="en-US" sz="3200" dirty="0" err="1" smtClean="0">
                <a:latin typeface="Comic Sans MS" pitchFamily="66" charset="0"/>
              </a:rPr>
              <a:t>historik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memerlukan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kemampuan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utk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memperkirakan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faktor-faktor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prediktor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Bila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mengestimasi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faktor-faktor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prediktor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peramalan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datang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jg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mjd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salah</a:t>
            </a:r>
            <a:endParaRPr lang="en-US" sz="3200" dirty="0" smtClean="0">
              <a:latin typeface="Comic Sans MS" pitchFamily="66" charset="0"/>
            </a:endParaRPr>
          </a:p>
          <a:p>
            <a:pPr>
              <a:buNone/>
            </a:pP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Bottom up forecasting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Dimulai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perkiraan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permintaan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akhir</a:t>
            </a:r>
            <a:r>
              <a:rPr lang="en-US" sz="3200" dirty="0" smtClean="0">
                <a:latin typeface="Comic Sans MS" pitchFamily="66" charset="0"/>
              </a:rPr>
              <a:t> individual</a:t>
            </a:r>
          </a:p>
          <a:p>
            <a:r>
              <a:rPr lang="en-US" sz="3200" dirty="0" smtClean="0">
                <a:latin typeface="Comic Sans MS" pitchFamily="66" charset="0"/>
              </a:rPr>
              <a:t>Para </a:t>
            </a:r>
            <a:r>
              <a:rPr lang="en-US" sz="3200" dirty="0" err="1" smtClean="0">
                <a:latin typeface="Comic Sans MS" pitchFamily="66" charset="0"/>
              </a:rPr>
              <a:t>peramal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menerima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estimasi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dr</a:t>
            </a:r>
            <a:r>
              <a:rPr lang="en-US" sz="3200" dirty="0" smtClean="0">
                <a:latin typeface="Comic Sans MS" pitchFamily="66" charset="0"/>
              </a:rPr>
              <a:t> orang-orang </a:t>
            </a:r>
            <a:r>
              <a:rPr lang="en-US" sz="3200" dirty="0" err="1" smtClean="0">
                <a:latin typeface="Comic Sans MS" pitchFamily="66" charset="0"/>
              </a:rPr>
              <a:t>penjualan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para</a:t>
            </a:r>
            <a:r>
              <a:rPr lang="en-US" sz="3200" dirty="0" smtClean="0">
                <a:latin typeface="Comic Sans MS" pitchFamily="66" charset="0"/>
              </a:rPr>
              <a:t> distributor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para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langganan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Analis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jg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perlu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mengamati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pola-pola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penjualan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masa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lalu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819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Flow</vt:lpstr>
      <vt:lpstr>Equation</vt:lpstr>
      <vt:lpstr>Worksheet</vt:lpstr>
      <vt:lpstr>PERAMALAN PERMINTAAN AKAN PRODUKSI DAN JASA</vt:lpstr>
      <vt:lpstr>Peramalan</vt:lpstr>
      <vt:lpstr>PowerPoint Presentation</vt:lpstr>
      <vt:lpstr>PowerPoint Presentation</vt:lpstr>
      <vt:lpstr>Metoda-metoda peramalan</vt:lpstr>
      <vt:lpstr>Top down forecasting</vt:lpstr>
      <vt:lpstr>PowerPoint Presentation</vt:lpstr>
      <vt:lpstr>PowerPoint Presentation</vt:lpstr>
      <vt:lpstr>Bottom up forecasting</vt:lpstr>
      <vt:lpstr>PowerPoint Presentation</vt:lpstr>
      <vt:lpstr>Interpretasi Permintaan</vt:lpstr>
      <vt:lpstr>PowerPoint Presentation</vt:lpstr>
      <vt:lpstr>PowerPoint Presentation</vt:lpstr>
      <vt:lpstr>Teknik-teknik Peramalan</vt:lpstr>
      <vt:lpstr>PowerPoint Presentation</vt:lpstr>
      <vt:lpstr>Teknik Peramalan Kualitatif</vt:lpstr>
      <vt:lpstr>PowerPoint Presentation</vt:lpstr>
      <vt:lpstr>Teknik Kuantitatif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PERAMALAN PERMINTAAN AKAN PRODUKSI DAN JASA</dc:title>
  <dc:creator>acer</dc:creator>
  <cp:lastModifiedBy>DELL</cp:lastModifiedBy>
  <cp:revision>39</cp:revision>
  <dcterms:created xsi:type="dcterms:W3CDTF">2011-09-07T06:47:09Z</dcterms:created>
  <dcterms:modified xsi:type="dcterms:W3CDTF">2018-10-31T22:22:18Z</dcterms:modified>
</cp:coreProperties>
</file>