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301" r:id="rId19"/>
    <p:sldId id="273" r:id="rId20"/>
    <p:sldId id="274" r:id="rId21"/>
    <p:sldId id="276" r:id="rId22"/>
    <p:sldId id="275" r:id="rId23"/>
    <p:sldId id="300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6" r:id="rId32"/>
    <p:sldId id="285" r:id="rId33"/>
    <p:sldId id="287" r:id="rId34"/>
    <p:sldId id="288" r:id="rId35"/>
    <p:sldId id="291" r:id="rId36"/>
    <p:sldId id="289" r:id="rId37"/>
    <p:sldId id="290" r:id="rId38"/>
    <p:sldId id="292" r:id="rId39"/>
    <p:sldId id="293" r:id="rId40"/>
    <p:sldId id="294" r:id="rId41"/>
    <p:sldId id="298" r:id="rId42"/>
    <p:sldId id="295" r:id="rId43"/>
    <p:sldId id="296" r:id="rId44"/>
    <p:sldId id="297" r:id="rId45"/>
    <p:sldId id="299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A7F-F4B5-4AF2-B35D-62A1F9EB2A56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4497-3746-4388-8D40-EA287B61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A7F-F4B5-4AF2-B35D-62A1F9EB2A56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4497-3746-4388-8D40-EA287B61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A7F-F4B5-4AF2-B35D-62A1F9EB2A56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4497-3746-4388-8D40-EA287B61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A7F-F4B5-4AF2-B35D-62A1F9EB2A56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4497-3746-4388-8D40-EA287B61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A7F-F4B5-4AF2-B35D-62A1F9EB2A56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4497-3746-4388-8D40-EA287B61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A7F-F4B5-4AF2-B35D-62A1F9EB2A56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4497-3746-4388-8D40-EA287B61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A7F-F4B5-4AF2-B35D-62A1F9EB2A56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4497-3746-4388-8D40-EA287B61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A7F-F4B5-4AF2-B35D-62A1F9EB2A56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4497-3746-4388-8D40-EA287B61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A7F-F4B5-4AF2-B35D-62A1F9EB2A56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4497-3746-4388-8D40-EA287B61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A7F-F4B5-4AF2-B35D-62A1F9EB2A56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4497-3746-4388-8D40-EA287B61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A7F-F4B5-4AF2-B35D-62A1F9EB2A56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4497-3746-4388-8D40-EA287B61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AA7F-F4B5-4AF2-B35D-62A1F9EB2A56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4497-3746-4388-8D40-EA287B61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5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7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2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TURUNAN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7543800" cy="17526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algn="just"/>
            <a:r>
              <a:rPr lang="en-US" sz="8000" dirty="0">
                <a:solidFill>
                  <a:schemeClr val="tx1"/>
                </a:solidFill>
              </a:rPr>
              <a:t>2.1 </a:t>
            </a:r>
            <a:r>
              <a:rPr lang="en-US" sz="8000" dirty="0" err="1">
                <a:solidFill>
                  <a:schemeClr val="tx1"/>
                </a:solidFill>
              </a:rPr>
              <a:t>Menentukan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dengan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benar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turunan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dari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kelompok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fungsi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polinomial</a:t>
            </a:r>
            <a:r>
              <a:rPr lang="en-US" sz="8000" dirty="0">
                <a:solidFill>
                  <a:schemeClr val="tx1"/>
                </a:solidFill>
              </a:rPr>
              <a:t>, </a:t>
            </a:r>
            <a:r>
              <a:rPr lang="en-US" sz="8000" dirty="0" err="1">
                <a:solidFill>
                  <a:schemeClr val="tx1"/>
                </a:solidFill>
              </a:rPr>
              <a:t>fungsi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polinomial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berpangkat</a:t>
            </a:r>
            <a:r>
              <a:rPr lang="en-US" sz="8000" dirty="0">
                <a:solidFill>
                  <a:schemeClr val="tx1"/>
                </a:solidFill>
              </a:rPr>
              <a:t>, </a:t>
            </a:r>
            <a:r>
              <a:rPr lang="en-US" sz="8000" dirty="0" err="1">
                <a:solidFill>
                  <a:schemeClr val="tx1"/>
                </a:solidFill>
              </a:rPr>
              <a:t>fungsi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pecah</a:t>
            </a:r>
            <a:r>
              <a:rPr lang="en-US" sz="8000" dirty="0">
                <a:solidFill>
                  <a:schemeClr val="tx1"/>
                </a:solidFill>
              </a:rPr>
              <a:t>, </a:t>
            </a:r>
            <a:r>
              <a:rPr lang="en-US" sz="8000" dirty="0" err="1">
                <a:solidFill>
                  <a:schemeClr val="tx1"/>
                </a:solidFill>
              </a:rPr>
              <a:t>fungsi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trigonometri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dan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variasinya</a:t>
            </a:r>
            <a:r>
              <a:rPr lang="en-US" sz="8000" dirty="0">
                <a:solidFill>
                  <a:schemeClr val="tx1"/>
                </a:solidFill>
              </a:rPr>
              <a:t> yang </a:t>
            </a:r>
            <a:r>
              <a:rPr lang="en-US" sz="8000" dirty="0" err="1">
                <a:solidFill>
                  <a:schemeClr val="tx1"/>
                </a:solidFill>
              </a:rPr>
              <a:t>melibatkan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aturan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penurunan</a:t>
            </a:r>
            <a:r>
              <a:rPr lang="en-US" sz="8000" dirty="0">
                <a:solidFill>
                  <a:schemeClr val="tx1"/>
                </a:solidFill>
              </a:rPr>
              <a:t> , </a:t>
            </a:r>
            <a:r>
              <a:rPr lang="en-US" sz="8000" dirty="0" err="1">
                <a:solidFill>
                  <a:schemeClr val="tx1"/>
                </a:solidFill>
              </a:rPr>
              <a:t>aturan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pangkat</a:t>
            </a:r>
            <a:r>
              <a:rPr lang="en-US" sz="8000" dirty="0">
                <a:solidFill>
                  <a:schemeClr val="tx1"/>
                </a:solidFill>
              </a:rPr>
              <a:t>, </a:t>
            </a:r>
            <a:r>
              <a:rPr lang="en-US" sz="8000" dirty="0" err="1">
                <a:solidFill>
                  <a:schemeClr val="tx1"/>
                </a:solidFill>
              </a:rPr>
              <a:t>aturan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perkalian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dan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aturan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</a:rPr>
              <a:t>pembagian</a:t>
            </a:r>
            <a:r>
              <a:rPr lang="en-US" sz="8000" dirty="0" smtClean="0">
                <a:solidFill>
                  <a:schemeClr val="tx1"/>
                </a:solidFill>
              </a:rPr>
              <a:t> </a:t>
            </a:r>
            <a:endParaRPr lang="en-US" sz="8000" dirty="0">
              <a:solidFill>
                <a:schemeClr val="tx1"/>
              </a:solidFill>
            </a:endParaRPr>
          </a:p>
          <a:p>
            <a:pPr algn="just"/>
            <a:r>
              <a:rPr lang="en-US" sz="8000" dirty="0">
                <a:solidFill>
                  <a:schemeClr val="tx1"/>
                </a:solidFill>
              </a:rPr>
              <a:t>2.2 </a:t>
            </a:r>
            <a:r>
              <a:rPr lang="en-US" sz="8000" dirty="0" err="1">
                <a:solidFill>
                  <a:schemeClr val="tx1"/>
                </a:solidFill>
              </a:rPr>
              <a:t>Mampu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menentukan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turunan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fungsi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dengan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menggunakan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berbagai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teknik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8000" dirty="0">
                <a:solidFill>
                  <a:schemeClr val="tx1"/>
                </a:solidFill>
              </a:rPr>
              <a:t>2.3 </a:t>
            </a:r>
            <a:r>
              <a:rPr lang="en-US" sz="8000" dirty="0" err="1">
                <a:solidFill>
                  <a:schemeClr val="tx1"/>
                </a:solidFill>
              </a:rPr>
              <a:t>Mampu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menyelesaikan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masalah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maksimum</a:t>
            </a:r>
            <a:r>
              <a:rPr lang="en-US" sz="8000" dirty="0">
                <a:solidFill>
                  <a:schemeClr val="tx1"/>
                </a:solidFill>
              </a:rPr>
              <a:t> minimum </a:t>
            </a:r>
            <a:r>
              <a:rPr lang="en-US" sz="8000" dirty="0" err="1">
                <a:solidFill>
                  <a:schemeClr val="tx1"/>
                </a:solidFill>
              </a:rPr>
              <a:t>dengan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menggunakan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turunan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8305800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ATURAN KELIPATAN KONSTANTA</a:t>
            </a:r>
          </a:p>
          <a:p>
            <a:r>
              <a:rPr lang="en-US" sz="2800" dirty="0" err="1" smtClean="0"/>
              <a:t>Jika</a:t>
            </a:r>
            <a:r>
              <a:rPr lang="en-US" sz="2800" dirty="0" smtClean="0"/>
              <a:t> k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konstanta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f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terdiferensiasikan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                                       </a:t>
            </a:r>
            <a:r>
              <a:rPr lang="en-US" sz="2800" dirty="0" err="1" smtClean="0"/>
              <a:t>yakni</a:t>
            </a:r>
            <a:r>
              <a:rPr lang="en-US" sz="2800" dirty="0" smtClean="0"/>
              <a:t>,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kata-kata</a:t>
            </a:r>
            <a:r>
              <a:rPr lang="en-US" sz="2800" dirty="0" smtClean="0"/>
              <a:t> </a:t>
            </a:r>
            <a:r>
              <a:rPr lang="en-US" sz="2800" dirty="0" err="1" smtClean="0"/>
              <a:t>pengali</a:t>
            </a:r>
            <a:r>
              <a:rPr lang="en-US" sz="2800" dirty="0" smtClean="0"/>
              <a:t> </a:t>
            </a:r>
            <a:r>
              <a:rPr lang="en-US" sz="2800" dirty="0" err="1" smtClean="0"/>
              <a:t>konstanta</a:t>
            </a:r>
            <a:r>
              <a:rPr lang="en-US" sz="2800" dirty="0" smtClean="0"/>
              <a:t> k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dikeluarkan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3265944"/>
            <a:ext cx="8305800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ATURAN JUMLAH</a:t>
            </a:r>
          </a:p>
          <a:p>
            <a:r>
              <a:rPr lang="en-US" sz="2800" dirty="0" err="1" smtClean="0"/>
              <a:t>Jika</a:t>
            </a:r>
            <a:r>
              <a:rPr lang="en-US" sz="2800" dirty="0" smtClean="0"/>
              <a:t> f </a:t>
            </a:r>
            <a:r>
              <a:rPr lang="en-US" sz="2800" dirty="0" err="1" smtClean="0"/>
              <a:t>dan</a:t>
            </a:r>
            <a:r>
              <a:rPr lang="en-US" sz="2800" dirty="0" smtClean="0"/>
              <a:t> g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fungsi-fungsi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terdeferensiasikan</a:t>
            </a:r>
            <a:r>
              <a:rPr lang="en-US" sz="2800" dirty="0" smtClean="0"/>
              <a:t>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yakni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385888" y="4191000"/>
          <a:ext cx="37195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3" imgW="1650960" imgH="203040" progId="Equation.3">
                  <p:embed/>
                </p:oleObj>
              </mc:Choice>
              <mc:Fallback>
                <p:oleObj name="Equation" r:id="rId3" imgW="16509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4191000"/>
                        <a:ext cx="37195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658938" y="4724400"/>
          <a:ext cx="49831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5" imgW="2209680" imgH="228600" progId="Equation.3">
                  <p:embed/>
                </p:oleObj>
              </mc:Choice>
              <mc:Fallback>
                <p:oleObj name="Equation" r:id="rId5" imgW="22096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724400"/>
                        <a:ext cx="498316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2"/>
          <p:cNvGraphicFramePr>
            <a:graphicFrameLocks noChangeAspect="1"/>
          </p:cNvGraphicFramePr>
          <p:nvPr/>
        </p:nvGraphicFramePr>
        <p:xfrm>
          <a:off x="4419600" y="1143000"/>
          <a:ext cx="2259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7" imgW="1002960" imgH="203040" progId="Equation.3">
                  <p:embed/>
                </p:oleObj>
              </mc:Choice>
              <mc:Fallback>
                <p:oleObj name="Equation" r:id="rId7" imgW="10029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143000"/>
                        <a:ext cx="22590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"/>
          <p:cNvGraphicFramePr>
            <a:graphicFrameLocks noChangeAspect="1"/>
          </p:cNvGraphicFramePr>
          <p:nvPr/>
        </p:nvGraphicFramePr>
        <p:xfrm>
          <a:off x="2528888" y="1766888"/>
          <a:ext cx="29495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9" imgW="1307880" imgH="228600" progId="Equation.3">
                  <p:embed/>
                </p:oleObj>
              </mc:Choice>
              <mc:Fallback>
                <p:oleObj name="Equation" r:id="rId9" imgW="13078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1766888"/>
                        <a:ext cx="29495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305800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ATURAN SELISIH</a:t>
            </a:r>
          </a:p>
          <a:p>
            <a:r>
              <a:rPr lang="en-US" sz="2800" dirty="0" err="1" smtClean="0"/>
              <a:t>Jika</a:t>
            </a:r>
            <a:r>
              <a:rPr lang="en-US" sz="2800" dirty="0" smtClean="0"/>
              <a:t> f </a:t>
            </a:r>
            <a:r>
              <a:rPr lang="en-US" sz="2800" dirty="0" err="1" smtClean="0"/>
              <a:t>dan</a:t>
            </a:r>
            <a:r>
              <a:rPr lang="en-US" sz="2800" dirty="0" smtClean="0"/>
              <a:t> g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fungsi-fungsi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terdeferensiasikan</a:t>
            </a:r>
            <a:r>
              <a:rPr lang="en-US" sz="2800" dirty="0" smtClean="0"/>
              <a:t>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yakni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371600" y="1219200"/>
          <a:ext cx="37195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3" imgW="1650960" imgH="203040" progId="Equation.3">
                  <p:embed/>
                </p:oleObj>
              </mc:Choice>
              <mc:Fallback>
                <p:oleObj name="Equation" r:id="rId3" imgW="16509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37195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600200" y="1981200"/>
          <a:ext cx="49831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5" imgW="2209680" imgH="228600" progId="Equation.3">
                  <p:embed/>
                </p:oleObj>
              </mc:Choice>
              <mc:Fallback>
                <p:oleObj name="Equation" r:id="rId5" imgW="22096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498316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971800"/>
            <a:ext cx="453615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2971800"/>
            <a:ext cx="3962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Aturan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Hasil</a:t>
            </a:r>
            <a:r>
              <a:rPr lang="en-US" sz="4000" b="1" dirty="0" smtClean="0"/>
              <a:t> Kali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Hasil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Bagi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686800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ATURAN HASIL KALI</a:t>
            </a:r>
          </a:p>
          <a:p>
            <a:r>
              <a:rPr lang="en-US" sz="2800" dirty="0" err="1" smtClean="0"/>
              <a:t>Jika</a:t>
            </a:r>
            <a:r>
              <a:rPr lang="en-US" sz="2800" dirty="0" smtClean="0"/>
              <a:t> f </a:t>
            </a:r>
            <a:r>
              <a:rPr lang="en-US" sz="2800" dirty="0" err="1" smtClean="0"/>
              <a:t>dan</a:t>
            </a:r>
            <a:r>
              <a:rPr lang="en-US" sz="2800" dirty="0" smtClean="0"/>
              <a:t> g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fungsi-fungsi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terdeferensiasikan</a:t>
            </a:r>
            <a:r>
              <a:rPr lang="en-US" sz="2800" dirty="0" smtClean="0"/>
              <a:t>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yakni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1295400" y="1981200"/>
          <a:ext cx="4921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3" imgW="2184120" imgH="203040" progId="Equation.3">
                  <p:embed/>
                </p:oleObj>
              </mc:Choice>
              <mc:Fallback>
                <p:oleObj name="Equation" r:id="rId3" imgW="21841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81200"/>
                        <a:ext cx="49212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1147763" y="2743200"/>
          <a:ext cx="60420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5" imgW="2679480" imgH="228600" progId="Equation.3">
                  <p:embed/>
                </p:oleObj>
              </mc:Choice>
              <mc:Fallback>
                <p:oleObj name="Equation" r:id="rId5" imgW="26794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2743200"/>
                        <a:ext cx="60420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8862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CONTOH</a:t>
            </a:r>
          </a:p>
          <a:p>
            <a:r>
              <a:rPr lang="en-US" sz="2800" dirty="0" err="1" smtClean="0"/>
              <a:t>Carilah</a:t>
            </a:r>
            <a:r>
              <a:rPr lang="en-US" sz="2800" dirty="0" smtClean="0"/>
              <a:t> </a:t>
            </a:r>
            <a:r>
              <a:rPr lang="en-US" sz="2800" dirty="0" err="1" smtClean="0"/>
              <a:t>turunan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:</a:t>
            </a:r>
          </a:p>
          <a:p>
            <a:endParaRPr lang="en-US" sz="2800" dirty="0"/>
          </a:p>
        </p:txBody>
      </p:sp>
      <p:graphicFrame>
        <p:nvGraphicFramePr>
          <p:cNvPr id="21508" name="Object 3"/>
          <p:cNvGraphicFramePr>
            <a:graphicFrameLocks noChangeAspect="1"/>
          </p:cNvGraphicFramePr>
          <p:nvPr/>
        </p:nvGraphicFramePr>
        <p:xfrm>
          <a:off x="1520825" y="4772025"/>
          <a:ext cx="2489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7" imgW="1104840" imgH="228600" progId="Equation.3">
                  <p:embed/>
                </p:oleObj>
              </mc:Choice>
              <mc:Fallback>
                <p:oleObj name="Equation" r:id="rId7" imgW="11048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4772025"/>
                        <a:ext cx="24892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94144"/>
            <a:ext cx="8686800" cy="31085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ATURAN HASIL BAGI</a:t>
            </a:r>
          </a:p>
          <a:p>
            <a:r>
              <a:rPr lang="en-US" sz="2800" dirty="0" err="1" smtClean="0"/>
              <a:t>Jika</a:t>
            </a:r>
            <a:r>
              <a:rPr lang="en-US" sz="2800" dirty="0" smtClean="0"/>
              <a:t> f </a:t>
            </a:r>
            <a:r>
              <a:rPr lang="en-US" sz="2800" dirty="0" err="1" smtClean="0"/>
              <a:t>dan</a:t>
            </a:r>
            <a:r>
              <a:rPr lang="en-US" sz="2800" dirty="0" smtClean="0"/>
              <a:t> g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fungsi-fungsi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terdeferensiasikan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g(x)≠0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Yakni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3352800" y="1143000"/>
          <a:ext cx="46355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3" imgW="2057400" imgH="419040" progId="Equation.3">
                  <p:embed/>
                </p:oleObj>
              </mc:Choice>
              <mc:Fallback>
                <p:oleObj name="Equation" r:id="rId3" imgW="205740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43000"/>
                        <a:ext cx="463550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1447800" y="2286000"/>
          <a:ext cx="54705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5" imgW="2425680" imgH="419040" progId="Equation.3">
                  <p:embed/>
                </p:oleObj>
              </mc:Choice>
              <mc:Fallback>
                <p:oleObj name="Equation" r:id="rId5" imgW="24256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86000"/>
                        <a:ext cx="5470525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352800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CONTOH</a:t>
            </a:r>
          </a:p>
          <a:p>
            <a:r>
              <a:rPr lang="en-US" sz="2800" dirty="0" err="1" smtClean="0"/>
              <a:t>Carilah</a:t>
            </a:r>
            <a:r>
              <a:rPr lang="en-US" sz="2800" dirty="0" smtClean="0"/>
              <a:t> </a:t>
            </a:r>
            <a:r>
              <a:rPr lang="en-US" sz="2800" dirty="0" err="1" smtClean="0"/>
              <a:t>turunan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Tunjukan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aturan</a:t>
            </a:r>
            <a:r>
              <a:rPr lang="en-US" sz="2800" dirty="0" smtClean="0"/>
              <a:t> </a:t>
            </a:r>
            <a:r>
              <a:rPr lang="en-US" sz="2800" dirty="0" err="1" smtClean="0"/>
              <a:t>pangkat</a:t>
            </a:r>
            <a:r>
              <a:rPr lang="en-US" sz="2800" dirty="0" smtClean="0"/>
              <a:t>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pangkat</a:t>
            </a:r>
            <a:r>
              <a:rPr lang="en-US" sz="2800" dirty="0" smtClean="0"/>
              <a:t> </a:t>
            </a:r>
            <a:r>
              <a:rPr lang="en-US" sz="2800" dirty="0" err="1" smtClean="0"/>
              <a:t>bulat</a:t>
            </a:r>
            <a:r>
              <a:rPr lang="en-US" sz="2800" dirty="0" smtClean="0"/>
              <a:t> </a:t>
            </a:r>
            <a:r>
              <a:rPr lang="en-US" sz="2800" dirty="0" err="1" smtClean="0"/>
              <a:t>negatif</a:t>
            </a:r>
            <a:endParaRPr lang="en-US" sz="2800" dirty="0" smtClean="0"/>
          </a:p>
          <a:p>
            <a:endParaRPr lang="en-US" sz="2800" dirty="0"/>
          </a:p>
        </p:txBody>
      </p:sp>
      <p:graphicFrame>
        <p:nvGraphicFramePr>
          <p:cNvPr id="21508" name="Object 3"/>
          <p:cNvGraphicFramePr>
            <a:graphicFrameLocks noChangeAspect="1"/>
          </p:cNvGraphicFramePr>
          <p:nvPr/>
        </p:nvGraphicFramePr>
        <p:xfrm>
          <a:off x="3581400" y="3657600"/>
          <a:ext cx="120173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7" imgW="533160" imgH="393480" progId="Equation.3">
                  <p:embed/>
                </p:oleObj>
              </mc:Choice>
              <mc:Fallback>
                <p:oleObj name="Equation" r:id="rId7" imgW="5331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657600"/>
                        <a:ext cx="120173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286000" y="5791200"/>
          <a:ext cx="2520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9" imgW="1117440" imgH="241200" progId="Equation.3">
                  <p:embed/>
                </p:oleObj>
              </mc:Choice>
              <mc:Fallback>
                <p:oleObj name="Equation" r:id="rId9" imgW="111744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91200"/>
                        <a:ext cx="25209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343400" cy="234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46482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6172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6248400" cy="25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Turunan</a:t>
            </a:r>
            <a:r>
              <a:rPr lang="en-US" b="1" dirty="0" smtClean="0"/>
              <a:t> </a:t>
            </a:r>
            <a:r>
              <a:rPr lang="en-US" b="1" dirty="0" err="1" smtClean="0"/>
              <a:t>Fungsi</a:t>
            </a:r>
            <a:r>
              <a:rPr lang="en-US" b="1" dirty="0" smtClean="0"/>
              <a:t> </a:t>
            </a:r>
            <a:r>
              <a:rPr lang="en-US" b="1" dirty="0" err="1" smtClean="0"/>
              <a:t>Trigonometri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686800" cy="224676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TEOREMA 5</a:t>
            </a:r>
          </a:p>
          <a:p>
            <a:r>
              <a:rPr lang="en-US" sz="2800" dirty="0" err="1" smtClean="0"/>
              <a:t>Fungdi</a:t>
            </a:r>
            <a:r>
              <a:rPr lang="en-US" sz="2800" dirty="0" smtClean="0"/>
              <a:t> f(x) = </a:t>
            </a:r>
            <a:r>
              <a:rPr lang="en-US" sz="2800" dirty="0" err="1" smtClean="0"/>
              <a:t>sinx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g(x)=</a:t>
            </a:r>
            <a:r>
              <a:rPr lang="en-US" sz="2800" dirty="0" err="1" smtClean="0"/>
              <a:t>cosx</a:t>
            </a:r>
            <a:r>
              <a:rPr lang="en-US" sz="2800" dirty="0" smtClean="0"/>
              <a:t> </a:t>
            </a:r>
            <a:r>
              <a:rPr lang="en-US" sz="2800" dirty="0" err="1" smtClean="0"/>
              <a:t>keduanya</a:t>
            </a:r>
            <a:r>
              <a:rPr lang="en-US" sz="2800" dirty="0" smtClean="0"/>
              <a:t> </a:t>
            </a:r>
            <a:r>
              <a:rPr lang="en-US" sz="2800" dirty="0" err="1" smtClean="0"/>
              <a:t>terdiferensiasi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435100" y="2652713"/>
          <a:ext cx="23749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Equation" r:id="rId3" imgW="1054080" imgH="228600" progId="Equation.3">
                  <p:embed/>
                </p:oleObj>
              </mc:Choice>
              <mc:Fallback>
                <p:oleObj name="Equation" r:id="rId3" imgW="10540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652713"/>
                        <a:ext cx="23749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214813" y="2609850"/>
          <a:ext cx="2632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Equation" r:id="rId5" imgW="1168200" imgH="228600" progId="Equation.3">
                  <p:embed/>
                </p:oleObj>
              </mc:Choice>
              <mc:Fallback>
                <p:oleObj name="Equation" r:id="rId5" imgW="11682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609850"/>
                        <a:ext cx="26320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38862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Cari</a:t>
            </a:r>
            <a:r>
              <a:rPr lang="en-US" sz="2400" dirty="0" smtClean="0"/>
              <a:t> </a:t>
            </a:r>
            <a:r>
              <a:rPr lang="en-US" sz="2400" dirty="0" err="1" smtClean="0"/>
              <a:t>turunan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3 </a:t>
            </a:r>
            <a:r>
              <a:rPr lang="en-US" sz="2400" dirty="0" err="1" smtClean="0"/>
              <a:t>sinx</a:t>
            </a:r>
            <a:r>
              <a:rPr lang="en-US" sz="2400" dirty="0" smtClean="0"/>
              <a:t> -2cosx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Cari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singgung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grafik</a:t>
            </a:r>
            <a:r>
              <a:rPr lang="en-US" sz="2400" dirty="0" smtClean="0"/>
              <a:t> y=3 sin x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(</a:t>
            </a:r>
            <a:r>
              <a:rPr lang="az-Cyrl-AZ" sz="2400" dirty="0" smtClean="0"/>
              <a:t>П</a:t>
            </a:r>
            <a:r>
              <a:rPr lang="en-US" sz="2400" dirty="0" smtClean="0"/>
              <a:t>,0)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t </a:t>
            </a:r>
            <a:r>
              <a:rPr lang="en-US" sz="2400" dirty="0" err="1" smtClean="0"/>
              <a:t>detik</a:t>
            </a:r>
            <a:r>
              <a:rPr lang="en-US" sz="2400" dirty="0" smtClean="0"/>
              <a:t>,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pelampung</a:t>
            </a:r>
            <a:r>
              <a:rPr lang="en-US" sz="2400" dirty="0" smtClean="0"/>
              <a:t> </a:t>
            </a:r>
            <a:r>
              <a:rPr lang="en-US" sz="2400" dirty="0" err="1" smtClean="0"/>
              <a:t>gabus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y= 2 sin t meter </a:t>
            </a:r>
            <a:r>
              <a:rPr lang="en-US" sz="2400" dirty="0" err="1" smtClean="0"/>
              <a:t>diatas</a:t>
            </a:r>
            <a:r>
              <a:rPr lang="en-US" sz="2400" dirty="0" smtClean="0"/>
              <a:t> (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dibawah</a:t>
            </a:r>
            <a:r>
              <a:rPr lang="en-US" sz="2400" dirty="0" smtClean="0"/>
              <a:t>)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air. </a:t>
            </a:r>
            <a:r>
              <a:rPr lang="en-US" sz="2400" dirty="0" err="1" smtClean="0"/>
              <a:t>Berapa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gabus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t=0, phi/2, phi?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TEOREMA 6</a:t>
            </a:r>
          </a:p>
          <a:p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x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</a:t>
            </a:r>
            <a:r>
              <a:rPr lang="en-US" sz="2800" dirty="0" err="1" smtClean="0"/>
              <a:t>asal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,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57200" y="1219200"/>
          <a:ext cx="30908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3" imgW="1371600" imgH="482400" progId="Equation.3">
                  <p:embed/>
                </p:oleObj>
              </mc:Choice>
              <mc:Fallback>
                <p:oleObj name="Equation" r:id="rId3" imgW="137160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309086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3"/>
          <p:cNvGraphicFramePr>
            <a:graphicFrameLocks noChangeAspect="1"/>
          </p:cNvGraphicFramePr>
          <p:nvPr/>
        </p:nvGraphicFramePr>
        <p:xfrm>
          <a:off x="3924300" y="1219200"/>
          <a:ext cx="33210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Equation" r:id="rId5" imgW="1473120" imgH="482400" progId="Equation.3">
                  <p:embed/>
                </p:oleObj>
              </mc:Choice>
              <mc:Fallback>
                <p:oleObj name="Equation" r:id="rId5" imgW="147312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219200"/>
                        <a:ext cx="332105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 cstate="print"/>
          <a:srcRect r="54715"/>
          <a:stretch>
            <a:fillRect/>
          </a:stretch>
        </p:blipFill>
        <p:spPr bwMode="auto">
          <a:xfrm>
            <a:off x="0" y="2362200"/>
            <a:ext cx="428854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3850" y="2362200"/>
            <a:ext cx="5010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79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ATURAN RANTAI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Atau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152400" y="1905000"/>
          <a:ext cx="314801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Equation" r:id="rId3" imgW="1396800" imgH="228600" progId="Equation.3">
                  <p:embed/>
                </p:oleObj>
              </mc:Choice>
              <mc:Fallback>
                <p:oleObj name="Equation" r:id="rId3" imgW="13968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05000"/>
                        <a:ext cx="314801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066800" y="2514600"/>
          <a:ext cx="1916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Equation" r:id="rId5" imgW="850680" imgH="203040" progId="Equation.3">
                  <p:embed/>
                </p:oleObj>
              </mc:Choice>
              <mc:Fallback>
                <p:oleObj name="Equation" r:id="rId5" imgW="8506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14600"/>
                        <a:ext cx="19161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124200"/>
            <a:ext cx="8686800" cy="35394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TEOREMA A. </a:t>
            </a:r>
            <a:r>
              <a:rPr lang="en-US" sz="2800" b="1" dirty="0" err="1" smtClean="0"/>
              <a:t>Aturan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Rantai</a:t>
            </a:r>
            <a:endParaRPr lang="en-US" sz="2800" b="1" dirty="0" smtClean="0"/>
          </a:p>
          <a:p>
            <a:r>
              <a:rPr lang="en-US" sz="2800" dirty="0" err="1" smtClean="0"/>
              <a:t>Misalkan</a:t>
            </a:r>
            <a:r>
              <a:rPr lang="en-US" sz="2800" dirty="0" smtClean="0"/>
              <a:t> y=f(u) </a:t>
            </a:r>
            <a:r>
              <a:rPr lang="en-US" sz="2800" dirty="0" err="1" smtClean="0"/>
              <a:t>dan</a:t>
            </a:r>
            <a:r>
              <a:rPr lang="en-US" sz="2800" dirty="0" smtClean="0"/>
              <a:t> u=g(x). </a:t>
            </a:r>
            <a:r>
              <a:rPr lang="en-US" sz="2800" dirty="0" err="1" smtClean="0"/>
              <a:t>Jika</a:t>
            </a:r>
            <a:r>
              <a:rPr lang="en-US" sz="2800" dirty="0" smtClean="0"/>
              <a:t> g </a:t>
            </a:r>
            <a:r>
              <a:rPr lang="en-US" sz="2800" dirty="0" err="1" smtClean="0"/>
              <a:t>terdiferensiasikan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x </a:t>
            </a:r>
            <a:r>
              <a:rPr lang="en-US" sz="2800" dirty="0" err="1" smtClean="0"/>
              <a:t>dan</a:t>
            </a:r>
            <a:r>
              <a:rPr lang="en-US" sz="2800" dirty="0" smtClean="0"/>
              <a:t> f </a:t>
            </a:r>
            <a:r>
              <a:rPr lang="en-US" sz="2800" dirty="0" err="1" smtClean="0"/>
              <a:t>terdiferensiasikan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u=g(x),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komposit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f◦g</a:t>
            </a:r>
            <a:r>
              <a:rPr lang="en-US" sz="2800" dirty="0" smtClean="0"/>
              <a:t>, yang </a:t>
            </a:r>
            <a:r>
              <a:rPr lang="en-US" sz="2800" dirty="0" err="1" smtClean="0"/>
              <a:t>didefinisikan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(</a:t>
            </a:r>
            <a:r>
              <a:rPr lang="en-US" sz="2800" dirty="0" err="1" smtClean="0"/>
              <a:t>f◦g</a:t>
            </a:r>
            <a:r>
              <a:rPr lang="en-US" sz="2800" dirty="0" smtClean="0"/>
              <a:t>)(x)=f(g(x)),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terdiferensiasikan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x </a:t>
            </a:r>
            <a:r>
              <a:rPr lang="en-US" sz="2800" dirty="0" err="1" smtClean="0"/>
              <a:t>dan</a:t>
            </a:r>
            <a:endParaRPr lang="en-US" sz="2800" dirty="0" smtClean="0"/>
          </a:p>
          <a:p>
            <a:r>
              <a:rPr lang="en-US" sz="2800" dirty="0" smtClean="0"/>
              <a:t>                                               </a:t>
            </a:r>
            <a:r>
              <a:rPr lang="en-US" sz="2800" dirty="0" err="1" smtClean="0"/>
              <a:t>yakni</a:t>
            </a:r>
            <a:endParaRPr lang="en-US" sz="2800" dirty="0" smtClean="0"/>
          </a:p>
          <a:p>
            <a:r>
              <a:rPr lang="en-US" sz="2800" dirty="0" err="1" smtClean="0"/>
              <a:t>atau</a:t>
            </a:r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52400" y="5334000"/>
          <a:ext cx="38052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7" imgW="1688760" imgH="203040" progId="Equation.3">
                  <p:embed/>
                </p:oleObj>
              </mc:Choice>
              <mc:Fallback>
                <p:oleObj name="Equation" r:id="rId7" imgW="16887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0"/>
                        <a:ext cx="38052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800600" y="5276850"/>
          <a:ext cx="41195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Equation" r:id="rId9" imgW="1828800" imgH="228600" progId="Equation.3">
                  <p:embed/>
                </p:oleObj>
              </mc:Choice>
              <mc:Fallback>
                <p:oleObj name="Equation" r:id="rId9" imgW="18288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276850"/>
                        <a:ext cx="411956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1016000" y="5715000"/>
          <a:ext cx="18034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Equation" r:id="rId11" imgW="799920" imgH="393480" progId="Equation.3">
                  <p:embed/>
                </p:oleObj>
              </mc:Choice>
              <mc:Fallback>
                <p:oleObj name="Equation" r:id="rId11" imgW="7999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5715000"/>
                        <a:ext cx="180340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Kemiringan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singgung</a:t>
            </a:r>
            <a:endParaRPr lang="en-US" dirty="0" smtClean="0"/>
          </a:p>
          <a:p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sesaat</a:t>
            </a:r>
            <a:endParaRPr lang="en-US" dirty="0" smtClean="0"/>
          </a:p>
          <a:p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endParaRPr lang="en-US" dirty="0" smtClean="0"/>
          </a:p>
          <a:p>
            <a:r>
              <a:rPr lang="en-US" dirty="0" err="1" smtClean="0"/>
              <a:t>Keuntungan</a:t>
            </a:r>
            <a:r>
              <a:rPr lang="en-US" dirty="0" smtClean="0"/>
              <a:t> marginal</a:t>
            </a:r>
          </a:p>
          <a:p>
            <a:r>
              <a:rPr lang="en-US" dirty="0" err="1" smtClean="0"/>
              <a:t>Kepadatan</a:t>
            </a:r>
            <a:r>
              <a:rPr lang="en-US" dirty="0" smtClean="0"/>
              <a:t> </a:t>
            </a:r>
            <a:r>
              <a:rPr lang="en-US" dirty="0" err="1" smtClean="0"/>
              <a:t>kawat</a:t>
            </a:r>
            <a:endParaRPr lang="en-US" dirty="0" smtClean="0"/>
          </a:p>
          <a:p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pemisahan</a:t>
            </a:r>
            <a:endParaRPr lang="en-US" dirty="0" smtClean="0"/>
          </a:p>
          <a:p>
            <a:r>
              <a:rPr lang="en-US" dirty="0" err="1" smtClean="0"/>
              <a:t>dll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err="1" smtClean="0"/>
              <a:t>Contoh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err="1" smtClean="0"/>
              <a:t>Cari</a:t>
            </a:r>
            <a:r>
              <a:rPr lang="en-US" sz="3200" dirty="0" smtClean="0"/>
              <a:t> </a:t>
            </a:r>
            <a:r>
              <a:rPr lang="en-US" sz="3200" dirty="0" err="1" smtClean="0"/>
              <a:t>Turunan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fungsi</a:t>
            </a:r>
            <a:r>
              <a:rPr lang="en-US" sz="3200" dirty="0" smtClean="0"/>
              <a:t> </a:t>
            </a:r>
            <a:r>
              <a:rPr lang="en-US" sz="3200" dirty="0" err="1" smtClean="0"/>
              <a:t>berikut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609600" y="1371600"/>
          <a:ext cx="20605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Equation" r:id="rId3" imgW="914400" imgH="419040" progId="Equation.3">
                  <p:embed/>
                </p:oleObj>
              </mc:Choice>
              <mc:Fallback>
                <p:oleObj name="Equation" r:id="rId3" imgW="91440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2060575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609600" y="2362200"/>
          <a:ext cx="28622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" name="Equation" r:id="rId5" imgW="1269720" imgH="507960" progId="Equation.3">
                  <p:embed/>
                </p:oleObj>
              </mc:Choice>
              <mc:Fallback>
                <p:oleObj name="Equation" r:id="rId5" imgW="126972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286226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685800" y="3886200"/>
          <a:ext cx="1458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2" name="Equation" r:id="rId7" imgW="647640" imgH="203040" progId="Equation.3">
                  <p:embed/>
                </p:oleObj>
              </mc:Choice>
              <mc:Fallback>
                <p:oleObj name="Equation" r:id="rId7" imgW="6476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86200"/>
                        <a:ext cx="14589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749300" y="4267200"/>
          <a:ext cx="21463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3" name="Equation" r:id="rId9" imgW="952200" imgH="228600" progId="Equation.3">
                  <p:embed/>
                </p:oleObj>
              </mc:Choice>
              <mc:Fallback>
                <p:oleObj name="Equation" r:id="rId9" imgW="9522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4267200"/>
                        <a:ext cx="21463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458677"/>
              </p:ext>
            </p:extLst>
          </p:nvPr>
        </p:nvGraphicFramePr>
        <p:xfrm>
          <a:off x="254000" y="3130550"/>
          <a:ext cx="3576638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4" name="Equation" r:id="rId11" imgW="1587240" imgH="1930320" progId="Equation.3">
                  <p:embed/>
                </p:oleObj>
              </mc:Choice>
              <mc:Fallback>
                <p:oleObj name="Equation" r:id="rId11" imgW="1587240" imgH="19303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3130550"/>
                        <a:ext cx="3576638" cy="450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685800" y="5805488"/>
          <a:ext cx="23161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5" name="Equation" r:id="rId13" imgW="1028520" imgH="419040" progId="Equation.3">
                  <p:embed/>
                </p:oleObj>
              </mc:Choice>
              <mc:Fallback>
                <p:oleObj name="Equation" r:id="rId13" imgW="102852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805488"/>
                        <a:ext cx="2316163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4981575" y="1670050"/>
          <a:ext cx="22590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6" name="Equation" r:id="rId15" imgW="1002960" imgH="228600" progId="Equation.3">
                  <p:embed/>
                </p:oleObj>
              </mc:Choice>
              <mc:Fallback>
                <p:oleObj name="Equation" r:id="rId15" imgW="100296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1670050"/>
                        <a:ext cx="22590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5029200" y="2438400"/>
          <a:ext cx="27447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7" name="Equation" r:id="rId17" imgW="1218960" imgH="228600" progId="Equation.3">
                  <p:embed/>
                </p:oleObj>
              </mc:Choice>
              <mc:Fallback>
                <p:oleObj name="Equation" r:id="rId17" imgW="121896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438400"/>
                        <a:ext cx="274478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grafik-grafik</a:t>
            </a:r>
            <a:r>
              <a:rPr lang="en-US" dirty="0" smtClean="0"/>
              <a:t> y=f(x) </a:t>
            </a:r>
            <a:r>
              <a:rPr lang="en-US" dirty="0" err="1" smtClean="0"/>
              <a:t>dan</a:t>
            </a:r>
            <a:r>
              <a:rPr lang="en-US" dirty="0" smtClean="0"/>
              <a:t> y=g(x)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diperlihatkan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mengaproksiamsi</a:t>
            </a:r>
            <a:r>
              <a:rPr lang="en-US" dirty="0" smtClean="0"/>
              <a:t> </a:t>
            </a:r>
          </a:p>
          <a:p>
            <a:pPr marL="514350" indent="-514350">
              <a:buAutoNum type="alphaLcPeriod"/>
            </a:pPr>
            <a:r>
              <a:rPr lang="en-US" dirty="0" smtClean="0"/>
              <a:t>(f-g)’(2)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/>
              <a:t>(</a:t>
            </a:r>
            <a:r>
              <a:rPr lang="en-US" dirty="0" err="1" smtClean="0"/>
              <a:t>f◦g</a:t>
            </a:r>
            <a:r>
              <a:rPr lang="en-US" dirty="0" smtClean="0"/>
              <a:t>)’(2)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33654"/>
            <a:ext cx="2590800" cy="46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114800" cy="557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4648200" cy="520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84374"/>
              </p:ext>
            </p:extLst>
          </p:nvPr>
        </p:nvGraphicFramePr>
        <p:xfrm>
          <a:off x="609600" y="2362200"/>
          <a:ext cx="28622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3" imgW="1269720" imgH="507960" progId="Equation.3">
                  <p:embed/>
                </p:oleObj>
              </mc:Choice>
              <mc:Fallback>
                <p:oleObj name="Equation" r:id="rId3" imgW="1269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286226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22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Misal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endParaRPr lang="en-US" sz="2800" dirty="0" smtClean="0"/>
          </a:p>
          <a:p>
            <a:pPr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err="1" smtClean="0"/>
              <a:t>Tentukan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turunan</a:t>
            </a:r>
            <a:r>
              <a:rPr lang="en-US" sz="2800" dirty="0" smtClean="0"/>
              <a:t> </a:t>
            </a:r>
            <a:r>
              <a:rPr lang="en-US" sz="2800" dirty="0" err="1" smtClean="0"/>
              <a:t>pertama</a:t>
            </a:r>
            <a:r>
              <a:rPr lang="en-US" sz="2800" dirty="0" smtClean="0"/>
              <a:t>, </a:t>
            </a:r>
            <a:r>
              <a:rPr lang="en-US" sz="2800" dirty="0" err="1" smtClean="0"/>
              <a:t>kedua</a:t>
            </a:r>
            <a:r>
              <a:rPr lang="en-US" sz="2800" dirty="0" smtClean="0"/>
              <a:t>, </a:t>
            </a:r>
            <a:r>
              <a:rPr lang="en-US" sz="2800" dirty="0" err="1" smtClean="0"/>
              <a:t>ketiga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r>
              <a:rPr lang="en-US" sz="2800" dirty="0" err="1" smtClean="0"/>
              <a:t>Masalah</a:t>
            </a:r>
            <a:r>
              <a:rPr lang="en-US" sz="2800" dirty="0" smtClean="0"/>
              <a:t> 1:</a:t>
            </a:r>
          </a:p>
          <a:p>
            <a:pPr marL="0" indent="0">
              <a:buNone/>
            </a:pP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benda</a:t>
            </a:r>
            <a:r>
              <a:rPr lang="en-US" sz="2800" dirty="0" smtClean="0"/>
              <a:t> </a:t>
            </a:r>
            <a:r>
              <a:rPr lang="en-US" sz="2800" dirty="0" err="1" smtClean="0"/>
              <a:t>bergerak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sepanjang</a:t>
            </a:r>
            <a:r>
              <a:rPr lang="en-US" sz="2800" dirty="0" smtClean="0"/>
              <a:t> </a:t>
            </a:r>
            <a:r>
              <a:rPr lang="en-US" sz="2800" dirty="0" err="1" smtClean="0"/>
              <a:t>garis</a:t>
            </a:r>
            <a:r>
              <a:rPr lang="en-US" sz="2800" dirty="0" smtClean="0"/>
              <a:t> </a:t>
            </a:r>
            <a:r>
              <a:rPr lang="en-US" sz="2800" dirty="0" err="1" smtClean="0"/>
              <a:t>koordinat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posisinya</a:t>
            </a:r>
            <a:r>
              <a:rPr lang="en-US" sz="2800" dirty="0" smtClean="0"/>
              <a:t> s </a:t>
            </a:r>
            <a:r>
              <a:rPr lang="en-US" sz="2800" dirty="0" err="1" smtClean="0"/>
              <a:t>memenuhi</a:t>
            </a:r>
            <a:r>
              <a:rPr lang="en-US" sz="2800" dirty="0" smtClean="0"/>
              <a:t>                                       ,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s </a:t>
            </a:r>
            <a:r>
              <a:rPr lang="en-US" sz="2800" dirty="0" err="1" smtClean="0"/>
              <a:t>diukur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sentimeter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t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detik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        .</a:t>
            </a:r>
            <a:r>
              <a:rPr lang="en-US" sz="2800" dirty="0" err="1" smtClean="0"/>
              <a:t>Tentukan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kecepatan</a:t>
            </a:r>
            <a:r>
              <a:rPr lang="en-US" sz="2800" dirty="0" smtClean="0"/>
              <a:t> </a:t>
            </a:r>
            <a:r>
              <a:rPr lang="en-US" sz="2800" dirty="0" err="1" smtClean="0"/>
              <a:t>benda</a:t>
            </a:r>
            <a:r>
              <a:rPr lang="en-US" sz="2800" dirty="0" smtClean="0"/>
              <a:t>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t=1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t=6. </a:t>
            </a:r>
            <a:r>
              <a:rPr lang="en-US" sz="2800" dirty="0" err="1" smtClean="0"/>
              <a:t>Kapan</a:t>
            </a:r>
            <a:r>
              <a:rPr lang="en-US" sz="2800" dirty="0" smtClean="0"/>
              <a:t> </a:t>
            </a:r>
            <a:r>
              <a:rPr lang="en-US" sz="2800" dirty="0" err="1" smtClean="0"/>
              <a:t>kecepatannya</a:t>
            </a:r>
            <a:r>
              <a:rPr lang="en-US" sz="2800" dirty="0" smtClean="0"/>
              <a:t> 0? </a:t>
            </a:r>
            <a:r>
              <a:rPr lang="en-US" sz="2800" dirty="0" err="1" smtClean="0"/>
              <a:t>Kapan</a:t>
            </a:r>
            <a:r>
              <a:rPr lang="en-US" sz="2800" dirty="0" smtClean="0"/>
              <a:t> </a:t>
            </a:r>
            <a:r>
              <a:rPr lang="en-US" sz="2800" dirty="0" err="1" smtClean="0"/>
              <a:t>kecepatannya</a:t>
            </a:r>
            <a:r>
              <a:rPr lang="en-US" sz="2800" dirty="0" smtClean="0"/>
              <a:t> </a:t>
            </a:r>
            <a:r>
              <a:rPr lang="en-US" sz="2800" dirty="0" err="1" smtClean="0"/>
              <a:t>postif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2667000" y="1643610"/>
          <a:ext cx="3352800" cy="489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3" imgW="1562040" imgH="228600" progId="Equation.3">
                  <p:embed/>
                </p:oleObj>
              </mc:Choice>
              <mc:Fallback>
                <p:oleObj name="Equation" r:id="rId3" imgW="15620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43610"/>
                        <a:ext cx="3352800" cy="4899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647950" y="2155825"/>
          <a:ext cx="13906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Equation" r:id="rId5" imgW="647640" imgH="203040" progId="Equation.3">
                  <p:embed/>
                </p:oleObj>
              </mc:Choice>
              <mc:Fallback>
                <p:oleObj name="Equation" r:id="rId5" imgW="6476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2155825"/>
                        <a:ext cx="13906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3"/>
          <p:cNvGraphicFramePr>
            <a:graphicFrameLocks noChangeAspect="1"/>
          </p:cNvGraphicFramePr>
          <p:nvPr/>
        </p:nvGraphicFramePr>
        <p:xfrm>
          <a:off x="5257800" y="4495800"/>
          <a:ext cx="20986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Equation" r:id="rId7" imgW="977760" imgH="203040" progId="Equation.3">
                  <p:embed/>
                </p:oleObj>
              </mc:Choice>
              <mc:Fallback>
                <p:oleObj name="Equation" r:id="rId7" imgW="9777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95800"/>
                        <a:ext cx="209867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3"/>
          <p:cNvGraphicFramePr>
            <a:graphicFrameLocks noChangeAspect="1"/>
          </p:cNvGraphicFramePr>
          <p:nvPr/>
        </p:nvGraphicFramePr>
        <p:xfrm>
          <a:off x="1676400" y="5334000"/>
          <a:ext cx="6810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Equation" r:id="rId9" imgW="317160" imgH="177480" progId="Equation.3">
                  <p:embed/>
                </p:oleObj>
              </mc:Choice>
              <mc:Fallback>
                <p:oleObj name="Equation" r:id="rId9" imgW="31716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334000"/>
                        <a:ext cx="6810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Masalah</a:t>
            </a:r>
            <a:r>
              <a:rPr lang="en-US" sz="2800" dirty="0" smtClean="0"/>
              <a:t> 2:</a:t>
            </a:r>
          </a:p>
          <a:p>
            <a:pPr marL="0" indent="0">
              <a:buNone/>
            </a:pP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benda</a:t>
            </a:r>
            <a:r>
              <a:rPr lang="en-US" sz="2800" dirty="0" smtClean="0"/>
              <a:t> </a:t>
            </a:r>
            <a:r>
              <a:rPr lang="en-US" sz="2800" dirty="0" err="1" smtClean="0"/>
              <a:t>bergerak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sepanjang</a:t>
            </a:r>
            <a:r>
              <a:rPr lang="en-US" sz="2800" dirty="0" smtClean="0"/>
              <a:t> </a:t>
            </a:r>
            <a:r>
              <a:rPr lang="en-US" sz="2800" dirty="0" err="1" smtClean="0"/>
              <a:t>garis</a:t>
            </a:r>
            <a:r>
              <a:rPr lang="en-US" sz="2800" dirty="0" smtClean="0"/>
              <a:t> </a:t>
            </a:r>
            <a:r>
              <a:rPr lang="en-US" sz="2800" dirty="0" err="1" smtClean="0"/>
              <a:t>koordinat</a:t>
            </a:r>
            <a:r>
              <a:rPr lang="en-US" sz="2800" dirty="0" smtClean="0"/>
              <a:t> </a:t>
            </a:r>
            <a:r>
              <a:rPr lang="en-US" sz="2800" dirty="0" err="1" smtClean="0"/>
              <a:t>mendatar</a:t>
            </a:r>
            <a:r>
              <a:rPr lang="en-US" sz="2800" dirty="0" smtClean="0"/>
              <a:t> </a:t>
            </a:r>
            <a:r>
              <a:rPr lang="en-US" sz="2800" dirty="0" err="1" smtClean="0"/>
              <a:t>sedemikian</a:t>
            </a:r>
            <a:r>
              <a:rPr lang="en-US" sz="2800" dirty="0" smtClean="0"/>
              <a:t> </a:t>
            </a:r>
            <a:r>
              <a:rPr lang="en-US" sz="2800" dirty="0" err="1" smtClean="0"/>
              <a:t>rupa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posisinya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t </a:t>
            </a:r>
            <a:r>
              <a:rPr lang="en-US" sz="2800" dirty="0" err="1" smtClean="0"/>
              <a:t>dinyatakan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Di </a:t>
            </a:r>
            <a:r>
              <a:rPr lang="en-US" sz="2800" dirty="0" err="1" smtClean="0"/>
              <a:t>sini</a:t>
            </a:r>
            <a:r>
              <a:rPr lang="en-US" sz="2800" dirty="0" smtClean="0"/>
              <a:t> s </a:t>
            </a:r>
            <a:r>
              <a:rPr lang="en-US" sz="2800" dirty="0" err="1" smtClean="0"/>
              <a:t>diukur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desimeter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t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detik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(a)</a:t>
            </a:r>
            <a:r>
              <a:rPr lang="en-US" sz="2800" dirty="0" err="1" smtClean="0"/>
              <a:t>Kapan</a:t>
            </a:r>
            <a:r>
              <a:rPr lang="en-US" sz="2800" dirty="0" smtClean="0"/>
              <a:t> </a:t>
            </a:r>
            <a:r>
              <a:rPr lang="en-US" sz="2800" dirty="0" err="1" smtClean="0"/>
              <a:t>kecepatan</a:t>
            </a:r>
            <a:r>
              <a:rPr lang="en-US" sz="2800" dirty="0" smtClean="0"/>
              <a:t> 0?</a:t>
            </a:r>
          </a:p>
          <a:p>
            <a:pPr marL="0" indent="0">
              <a:buNone/>
            </a:pPr>
            <a:r>
              <a:rPr lang="en-US" sz="2800" dirty="0" smtClean="0"/>
              <a:t>(b)</a:t>
            </a:r>
            <a:r>
              <a:rPr lang="en-US" sz="2800" dirty="0" err="1" smtClean="0"/>
              <a:t>Kapan</a:t>
            </a:r>
            <a:r>
              <a:rPr lang="en-US" sz="2800" dirty="0" smtClean="0"/>
              <a:t> </a:t>
            </a:r>
            <a:r>
              <a:rPr lang="en-US" sz="2800" dirty="0" err="1" smtClean="0"/>
              <a:t>kecepatan</a:t>
            </a:r>
            <a:r>
              <a:rPr lang="en-US" sz="2800" dirty="0" smtClean="0"/>
              <a:t>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r>
              <a:rPr lang="en-US" sz="2800" dirty="0" smtClean="0"/>
              <a:t>(c) </a:t>
            </a:r>
            <a:r>
              <a:rPr lang="en-US" sz="2800" dirty="0" err="1" smtClean="0"/>
              <a:t>Kapan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bergerak</a:t>
            </a:r>
            <a:r>
              <a:rPr lang="en-US" sz="2800" dirty="0" smtClean="0"/>
              <a:t> </a:t>
            </a:r>
            <a:r>
              <a:rPr lang="en-US" sz="2800" dirty="0" err="1" smtClean="0"/>
              <a:t>mundur</a:t>
            </a:r>
            <a:r>
              <a:rPr lang="en-US" sz="2800" dirty="0" smtClean="0"/>
              <a:t> (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kiri</a:t>
            </a:r>
            <a:r>
              <a:rPr lang="en-US" sz="2800" dirty="0" smtClean="0"/>
              <a:t>)?</a:t>
            </a:r>
          </a:p>
          <a:p>
            <a:pPr marL="0" indent="0">
              <a:buNone/>
            </a:pPr>
            <a:r>
              <a:rPr lang="en-US" sz="2800" dirty="0" smtClean="0"/>
              <a:t>(d) </a:t>
            </a:r>
            <a:r>
              <a:rPr lang="en-US" sz="2800" dirty="0" err="1" smtClean="0"/>
              <a:t>Kapan</a:t>
            </a:r>
            <a:r>
              <a:rPr lang="en-US" sz="2800" dirty="0" smtClean="0"/>
              <a:t> </a:t>
            </a:r>
            <a:r>
              <a:rPr lang="en-US" sz="2800" dirty="0" err="1" smtClean="0"/>
              <a:t>percepatannya</a:t>
            </a:r>
            <a:r>
              <a:rPr lang="en-US" sz="2800" dirty="0" smtClean="0"/>
              <a:t>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2795588" y="2312988"/>
          <a:ext cx="29432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3" imgW="1371600" imgH="203040" progId="Equation.3">
                  <p:embed/>
                </p:oleObj>
              </mc:Choice>
              <mc:Fallback>
                <p:oleObj name="Equation" r:id="rId3" imgW="13716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312988"/>
                        <a:ext cx="294322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Masalah</a:t>
            </a:r>
            <a:r>
              <a:rPr lang="en-US" sz="2800" dirty="0" smtClean="0"/>
              <a:t> 3:</a:t>
            </a:r>
          </a:p>
          <a:p>
            <a:pPr marL="0" indent="0">
              <a:buNone/>
            </a:pPr>
            <a:r>
              <a:rPr lang="en-US" sz="2800" dirty="0" err="1" smtClean="0"/>
              <a:t>Sebuh</a:t>
            </a:r>
            <a:r>
              <a:rPr lang="en-US" sz="2800" dirty="0" smtClean="0"/>
              <a:t> </a:t>
            </a:r>
            <a:r>
              <a:rPr lang="en-US" sz="2800" dirty="0" err="1" smtClean="0"/>
              <a:t>benda</a:t>
            </a:r>
            <a:r>
              <a:rPr lang="en-US" sz="2800" dirty="0" smtClean="0"/>
              <a:t> </a:t>
            </a:r>
            <a:r>
              <a:rPr lang="en-US" sz="2800" dirty="0" err="1" smtClean="0"/>
              <a:t>dilempar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(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kebawah</a:t>
            </a:r>
            <a:r>
              <a:rPr lang="en-US" sz="2800" dirty="0" smtClean="0"/>
              <a:t>)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ketinggian</a:t>
            </a:r>
            <a:r>
              <a:rPr lang="en-US" sz="2800" dirty="0" smtClean="0"/>
              <a:t> s</a:t>
            </a:r>
            <a:r>
              <a:rPr lang="en-US" sz="1600" dirty="0" smtClean="0"/>
              <a:t>0</a:t>
            </a:r>
            <a:r>
              <a:rPr lang="en-US" sz="2800" dirty="0" smtClean="0"/>
              <a:t> </a:t>
            </a:r>
            <a:r>
              <a:rPr lang="en-US" sz="2800" dirty="0" err="1" smtClean="0"/>
              <a:t>desimeter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kecepatan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 v</a:t>
            </a:r>
            <a:r>
              <a:rPr lang="en-US" sz="1600" dirty="0" smtClean="0"/>
              <a:t>0</a:t>
            </a:r>
            <a:r>
              <a:rPr lang="en-US" sz="2800" dirty="0" smtClean="0"/>
              <a:t> </a:t>
            </a:r>
            <a:r>
              <a:rPr lang="en-US" sz="2800" dirty="0" err="1" smtClean="0"/>
              <a:t>desimeter</a:t>
            </a:r>
            <a:r>
              <a:rPr lang="en-US" sz="2800" dirty="0" smtClean="0"/>
              <a:t>/</a:t>
            </a:r>
            <a:r>
              <a:rPr lang="en-US" sz="2800" dirty="0" err="1" smtClean="0"/>
              <a:t>detik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jika</a:t>
            </a:r>
            <a:r>
              <a:rPr lang="en-US" sz="2800" dirty="0" smtClean="0"/>
              <a:t> s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tingginya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desimeter</a:t>
            </a:r>
            <a:r>
              <a:rPr lang="en-US" sz="2800" dirty="0" smtClean="0"/>
              <a:t> </a:t>
            </a:r>
            <a:r>
              <a:rPr lang="en-US" sz="2800" dirty="0" err="1" smtClean="0"/>
              <a:t>setekah</a:t>
            </a:r>
            <a:r>
              <a:rPr lang="en-US" sz="2800" dirty="0" smtClean="0"/>
              <a:t> t </a:t>
            </a:r>
            <a:r>
              <a:rPr lang="en-US" sz="2800" dirty="0" err="1" smtClean="0"/>
              <a:t>detik</a:t>
            </a:r>
            <a:r>
              <a:rPr lang="en-US" sz="2800" dirty="0" smtClean="0"/>
              <a:t> , </a:t>
            </a:r>
            <a:r>
              <a:rPr lang="en-US" sz="2800" dirty="0" err="1" smtClean="0"/>
              <a:t>maka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Dari </a:t>
            </a:r>
            <a:r>
              <a:rPr lang="en-US" sz="2800" dirty="0" err="1" smtClean="0"/>
              <a:t>puncak</a:t>
            </a:r>
            <a:r>
              <a:rPr lang="en-US" sz="2800" dirty="0" smtClean="0"/>
              <a:t> </a:t>
            </a:r>
            <a:r>
              <a:rPr lang="en-US" sz="2800" dirty="0" err="1" smtClean="0"/>
              <a:t>sebiah</a:t>
            </a:r>
            <a:r>
              <a:rPr lang="en-US" sz="2800" dirty="0" smtClean="0"/>
              <a:t> </a:t>
            </a:r>
            <a:r>
              <a:rPr lang="en-US" sz="2800" dirty="0" err="1" smtClean="0"/>
              <a:t>gedung</a:t>
            </a:r>
            <a:r>
              <a:rPr lang="en-US" sz="2800" dirty="0" smtClean="0"/>
              <a:t> </a:t>
            </a:r>
            <a:r>
              <a:rPr lang="en-US" sz="2800" dirty="0" err="1" smtClean="0"/>
              <a:t>setinggi</a:t>
            </a:r>
            <a:r>
              <a:rPr lang="en-US" sz="2800" dirty="0" smtClean="0"/>
              <a:t> 160 kaki,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bola </a:t>
            </a:r>
            <a:r>
              <a:rPr lang="en-US" sz="2800" dirty="0" err="1" smtClean="0"/>
              <a:t>dilempar</a:t>
            </a:r>
            <a:r>
              <a:rPr lang="en-US" sz="2800" dirty="0" smtClean="0"/>
              <a:t> </a:t>
            </a:r>
            <a:r>
              <a:rPr lang="en-US" sz="2800" dirty="0" err="1" smtClean="0"/>
              <a:t>keatas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kecepatan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 64 kaki/s</a:t>
            </a:r>
          </a:p>
          <a:p>
            <a:pPr marL="0" indent="0">
              <a:buNone/>
            </a:pPr>
            <a:r>
              <a:rPr lang="en-US" sz="2800" dirty="0" smtClean="0"/>
              <a:t>(a) </a:t>
            </a:r>
            <a:r>
              <a:rPr lang="en-US" sz="2800" dirty="0" err="1" smtClean="0"/>
              <a:t>Kapan</a:t>
            </a:r>
            <a:r>
              <a:rPr lang="en-US" sz="2800" dirty="0" smtClean="0"/>
              <a:t> bola </a:t>
            </a:r>
            <a:r>
              <a:rPr lang="en-US" sz="2800" dirty="0" err="1" smtClean="0"/>
              <a:t>mencapai</a:t>
            </a:r>
            <a:r>
              <a:rPr lang="en-US" sz="2800" dirty="0" smtClean="0"/>
              <a:t> </a:t>
            </a:r>
            <a:r>
              <a:rPr lang="en-US" sz="2800" dirty="0" err="1" smtClean="0"/>
              <a:t>ketinggian</a:t>
            </a:r>
            <a:r>
              <a:rPr lang="en-US" sz="2800" dirty="0" smtClean="0"/>
              <a:t> </a:t>
            </a:r>
            <a:r>
              <a:rPr lang="en-US" sz="2800" dirty="0" err="1" smtClean="0"/>
              <a:t>maksimum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r>
              <a:rPr lang="en-US" sz="2800" dirty="0" smtClean="0"/>
              <a:t>(b) </a:t>
            </a:r>
            <a:r>
              <a:rPr lang="en-US" sz="2800" dirty="0" err="1" smtClean="0"/>
              <a:t>Berapa</a:t>
            </a:r>
            <a:r>
              <a:rPr lang="en-US" sz="2800" dirty="0" smtClean="0"/>
              <a:t> </a:t>
            </a:r>
            <a:r>
              <a:rPr lang="en-US" sz="2800" dirty="0" err="1" smtClean="0"/>
              <a:t>ketinggian</a:t>
            </a:r>
            <a:r>
              <a:rPr lang="en-US" sz="2800" dirty="0" smtClean="0"/>
              <a:t> </a:t>
            </a:r>
            <a:r>
              <a:rPr lang="en-US" sz="2800" dirty="0" err="1" smtClean="0"/>
              <a:t>maksimumnya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r>
              <a:rPr lang="en-US" sz="2800" dirty="0" smtClean="0"/>
              <a:t>(c) </a:t>
            </a:r>
            <a:r>
              <a:rPr lang="en-US" sz="2800" dirty="0" err="1" smtClean="0"/>
              <a:t>Kapan</a:t>
            </a:r>
            <a:r>
              <a:rPr lang="en-US" sz="2800" dirty="0" smtClean="0"/>
              <a:t> bola </a:t>
            </a:r>
            <a:r>
              <a:rPr lang="en-US" sz="2800" dirty="0" err="1" smtClean="0"/>
              <a:t>membentur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r>
              <a:rPr lang="en-US" sz="2800" dirty="0" smtClean="0"/>
              <a:t>(d) </a:t>
            </a:r>
            <a:r>
              <a:rPr lang="en-US" sz="2800" dirty="0" err="1" smtClean="0"/>
              <a:t>Berapa</a:t>
            </a:r>
            <a:r>
              <a:rPr lang="en-US" sz="2800" dirty="0" smtClean="0"/>
              <a:t> </a:t>
            </a:r>
            <a:r>
              <a:rPr lang="en-US" sz="2800" dirty="0" err="1" smtClean="0"/>
              <a:t>laju</a:t>
            </a:r>
            <a:r>
              <a:rPr lang="en-US" sz="2800" dirty="0" smtClean="0"/>
              <a:t> bola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membentur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r>
              <a:rPr lang="en-US" sz="2800" dirty="0" smtClean="0"/>
              <a:t>(e) </a:t>
            </a:r>
            <a:r>
              <a:rPr lang="en-US" sz="2800" dirty="0" err="1" smtClean="0"/>
              <a:t>Berapa</a:t>
            </a:r>
            <a:r>
              <a:rPr lang="en-US" sz="2800" dirty="0" smtClean="0"/>
              <a:t> </a:t>
            </a:r>
            <a:r>
              <a:rPr lang="en-US" sz="2800" dirty="0" err="1" smtClean="0"/>
              <a:t>percepatan</a:t>
            </a:r>
            <a:r>
              <a:rPr lang="en-US" sz="2800" dirty="0" smtClean="0"/>
              <a:t>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t=2?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2971800" y="2743200"/>
          <a:ext cx="25066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3" imgW="1168200" imgH="241200" progId="Equation.3">
                  <p:embed/>
                </p:oleObj>
              </mc:Choice>
              <mc:Fallback>
                <p:oleObj name="Equation" r:id="rId3" imgW="11682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43200"/>
                        <a:ext cx="2506662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/>
              <a:t>Latihan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200" dirty="0" err="1" smtClean="0"/>
              <a:t>Sebuah</a:t>
            </a:r>
            <a:r>
              <a:rPr lang="en-US" sz="2200" dirty="0" smtClean="0"/>
              <a:t> </a:t>
            </a:r>
            <a:r>
              <a:rPr lang="en-US" sz="2200" dirty="0" err="1" smtClean="0"/>
              <a:t>benda</a:t>
            </a:r>
            <a:r>
              <a:rPr lang="en-US" sz="2200" dirty="0" smtClean="0"/>
              <a:t> </a:t>
            </a:r>
            <a:r>
              <a:rPr lang="en-US" sz="2200" dirty="0" err="1" smtClean="0"/>
              <a:t>dilemparkan</a:t>
            </a:r>
            <a:r>
              <a:rPr lang="en-US" sz="2200" dirty="0" smtClean="0"/>
              <a:t> </a:t>
            </a:r>
            <a:r>
              <a:rPr lang="en-US" sz="2200" dirty="0" err="1" smtClean="0"/>
              <a:t>langsung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</a:t>
            </a:r>
            <a:r>
              <a:rPr lang="en-US" sz="2200" dirty="0" err="1" smtClean="0"/>
              <a:t>berada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ketinggian</a:t>
            </a:r>
            <a:r>
              <a:rPr lang="en-US" sz="2200" dirty="0" smtClean="0"/>
              <a:t>                                                kaki </a:t>
            </a:r>
            <a:r>
              <a:rPr lang="en-US" sz="2200" dirty="0" err="1" smtClean="0"/>
              <a:t>setelah</a:t>
            </a:r>
            <a:r>
              <a:rPr lang="en-US" sz="2200" dirty="0" smtClean="0"/>
              <a:t> t </a:t>
            </a:r>
            <a:r>
              <a:rPr lang="en-US" sz="2200" dirty="0" err="1" smtClean="0"/>
              <a:t>detik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a. </a:t>
            </a:r>
            <a:r>
              <a:rPr lang="en-US" sz="2200" dirty="0" err="1" smtClean="0"/>
              <a:t>berapa</a:t>
            </a:r>
            <a:r>
              <a:rPr lang="en-US" sz="2200" dirty="0" smtClean="0"/>
              <a:t> </a:t>
            </a:r>
            <a:r>
              <a:rPr lang="en-US" sz="2200" dirty="0" err="1" smtClean="0"/>
              <a:t>kecepatan</a:t>
            </a:r>
            <a:r>
              <a:rPr lang="en-US" sz="2200" dirty="0" smtClean="0"/>
              <a:t> </a:t>
            </a:r>
            <a:r>
              <a:rPr lang="en-US" sz="2200" dirty="0" err="1" smtClean="0"/>
              <a:t>awalnya</a:t>
            </a:r>
            <a:endParaRPr lang="en-US" sz="2200" dirty="0" smtClean="0"/>
          </a:p>
          <a:p>
            <a:pPr marL="457200" indent="6350">
              <a:buNone/>
            </a:pPr>
            <a:r>
              <a:rPr lang="en-US" sz="2200" dirty="0" smtClean="0"/>
              <a:t>b. </a:t>
            </a:r>
            <a:r>
              <a:rPr lang="en-US" sz="2200" dirty="0" err="1" smtClean="0"/>
              <a:t>Kapan</a:t>
            </a:r>
            <a:r>
              <a:rPr lang="en-US" sz="2200" dirty="0" smtClean="0"/>
              <a:t> </a:t>
            </a:r>
            <a:r>
              <a:rPr lang="en-US" sz="2200" dirty="0" err="1" smtClean="0"/>
              <a:t>benda</a:t>
            </a:r>
            <a:r>
              <a:rPr lang="en-US" sz="2200" dirty="0" smtClean="0"/>
              <a:t> </a:t>
            </a:r>
            <a:r>
              <a:rPr lang="en-US" sz="2200" dirty="0" err="1" smtClean="0"/>
              <a:t>mencapai</a:t>
            </a:r>
            <a:r>
              <a:rPr lang="en-US" sz="2200" dirty="0" smtClean="0"/>
              <a:t> </a:t>
            </a:r>
            <a:r>
              <a:rPr lang="en-US" sz="2200" dirty="0" err="1" smtClean="0"/>
              <a:t>ketinggian</a:t>
            </a:r>
            <a:r>
              <a:rPr lang="en-US" sz="2200" dirty="0" smtClean="0"/>
              <a:t> </a:t>
            </a:r>
            <a:r>
              <a:rPr lang="en-US" sz="2200" dirty="0" err="1" smtClean="0"/>
              <a:t>maksimum</a:t>
            </a:r>
            <a:endParaRPr lang="en-US" sz="2200" dirty="0" smtClean="0"/>
          </a:p>
          <a:p>
            <a:pPr marL="457200" indent="6350">
              <a:buNone/>
            </a:pPr>
            <a:r>
              <a:rPr lang="en-US" sz="2200" dirty="0" smtClean="0"/>
              <a:t>c. </a:t>
            </a:r>
            <a:r>
              <a:rPr lang="en-US" sz="2200" dirty="0" err="1" smtClean="0"/>
              <a:t>Berapa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r>
              <a:rPr lang="en-US" sz="2200" dirty="0" smtClean="0"/>
              <a:t> </a:t>
            </a:r>
            <a:r>
              <a:rPr lang="en-US" sz="2200" dirty="0" err="1" smtClean="0"/>
              <a:t>maksimumnya</a:t>
            </a:r>
            <a:endParaRPr lang="en-US" sz="2200" dirty="0" smtClean="0"/>
          </a:p>
          <a:p>
            <a:pPr marL="457200" indent="6350">
              <a:buNone/>
            </a:pPr>
            <a:r>
              <a:rPr lang="en-US" sz="2200" dirty="0" smtClean="0"/>
              <a:t>d. </a:t>
            </a:r>
            <a:r>
              <a:rPr lang="en-US" sz="2200" dirty="0" err="1" smtClean="0"/>
              <a:t>Kapan</a:t>
            </a:r>
            <a:r>
              <a:rPr lang="en-US" sz="2200" dirty="0" smtClean="0"/>
              <a:t> </a:t>
            </a:r>
            <a:r>
              <a:rPr lang="en-US" sz="2200" dirty="0" err="1" smtClean="0"/>
              <a:t>benda</a:t>
            </a:r>
            <a:r>
              <a:rPr lang="en-US" sz="2200" dirty="0" smtClean="0"/>
              <a:t> </a:t>
            </a:r>
            <a:r>
              <a:rPr lang="en-US" sz="2200" dirty="0" err="1" smtClean="0"/>
              <a:t>membentur</a:t>
            </a:r>
            <a:r>
              <a:rPr lang="en-US" sz="2200" dirty="0" smtClean="0"/>
              <a:t> </a:t>
            </a:r>
            <a:r>
              <a:rPr lang="en-US" sz="2200" dirty="0" err="1" smtClean="0"/>
              <a:t>tanah</a:t>
            </a:r>
            <a:endParaRPr lang="en-US" sz="2200" dirty="0" smtClean="0"/>
          </a:p>
          <a:p>
            <a:pPr marL="457200" indent="6350">
              <a:buNone/>
            </a:pPr>
            <a:r>
              <a:rPr lang="en-US" sz="2200" dirty="0" smtClean="0"/>
              <a:t>e.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laju</a:t>
            </a:r>
            <a:r>
              <a:rPr lang="en-US" sz="2200" dirty="0" smtClean="0"/>
              <a:t> </a:t>
            </a:r>
            <a:r>
              <a:rPr lang="en-US" sz="2200" dirty="0" err="1" smtClean="0"/>
              <a:t>berapa</a:t>
            </a:r>
            <a:r>
              <a:rPr lang="en-US" sz="2200" dirty="0" smtClean="0"/>
              <a:t> </a:t>
            </a:r>
            <a:r>
              <a:rPr lang="en-US" sz="2200" dirty="0" err="1" smtClean="0"/>
              <a:t>benda</a:t>
            </a:r>
            <a:r>
              <a:rPr lang="en-US" sz="2200" dirty="0" smtClean="0"/>
              <a:t> </a:t>
            </a:r>
            <a:r>
              <a:rPr lang="en-US" sz="2200" dirty="0" err="1" smtClean="0"/>
              <a:t>membentur</a:t>
            </a:r>
            <a:r>
              <a:rPr lang="en-US" sz="2200" dirty="0" smtClean="0"/>
              <a:t> </a:t>
            </a:r>
            <a:r>
              <a:rPr lang="en-US" sz="2200" dirty="0" err="1" smtClean="0"/>
              <a:t>tanah</a:t>
            </a:r>
            <a:endParaRPr lang="en-US" sz="2200" dirty="0" smtClean="0"/>
          </a:p>
          <a:p>
            <a:pPr marL="457200" indent="-457200">
              <a:buNone/>
            </a:pPr>
            <a:r>
              <a:rPr lang="en-US" sz="2200" dirty="0" smtClean="0"/>
              <a:t>2.    </a:t>
            </a:r>
            <a:r>
              <a:rPr lang="en-GB" sz="2400" dirty="0" err="1" smtClean="0"/>
              <a:t>Tentukan</a:t>
            </a:r>
            <a:r>
              <a:rPr lang="en-GB" sz="2400" dirty="0" smtClean="0"/>
              <a:t>         </a:t>
            </a:r>
            <a:r>
              <a:rPr lang="en-GB" sz="2400" dirty="0" err="1" smtClean="0"/>
              <a:t>dari</a:t>
            </a:r>
            <a:r>
              <a:rPr lang="en-GB" sz="2400" dirty="0" smtClean="0"/>
              <a:t> </a:t>
            </a:r>
            <a:r>
              <a:rPr lang="en-GB" sz="2400" dirty="0" err="1"/>
              <a:t>fungsi</a:t>
            </a:r>
            <a:r>
              <a:rPr lang="en-GB" sz="2400" dirty="0"/>
              <a:t> </a:t>
            </a:r>
            <a:r>
              <a:rPr lang="en-GB" sz="2400" dirty="0" err="1"/>
              <a:t>berikut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menggunakan</a:t>
            </a:r>
            <a:r>
              <a:rPr lang="en-GB" sz="2400" dirty="0"/>
              <a:t> </a:t>
            </a:r>
            <a:r>
              <a:rPr lang="en-GB" sz="2400" dirty="0" err="1"/>
              <a:t>aturan</a:t>
            </a:r>
            <a:r>
              <a:rPr lang="en-GB" sz="2400" dirty="0"/>
              <a:t> </a:t>
            </a:r>
            <a:r>
              <a:rPr lang="en-GB" sz="2400" dirty="0" err="1"/>
              <a:t>pencarian</a:t>
            </a:r>
            <a:r>
              <a:rPr lang="en-GB" sz="2400" dirty="0"/>
              <a:t> </a:t>
            </a:r>
            <a:r>
              <a:rPr lang="en-GB" sz="2400" dirty="0" err="1"/>
              <a:t>turunan</a:t>
            </a:r>
            <a:r>
              <a:rPr lang="en-GB" sz="2400" dirty="0"/>
              <a:t> </a:t>
            </a:r>
            <a:r>
              <a:rPr lang="en-GB" sz="2400" dirty="0" err="1"/>
              <a:t>maupun</a:t>
            </a:r>
            <a:r>
              <a:rPr lang="en-GB" sz="2400" dirty="0"/>
              <a:t> </a:t>
            </a:r>
            <a:r>
              <a:rPr lang="en-GB" sz="2400" dirty="0" err="1"/>
              <a:t>turunan</a:t>
            </a:r>
            <a:r>
              <a:rPr lang="en-GB" sz="2400" dirty="0"/>
              <a:t> </a:t>
            </a:r>
            <a:r>
              <a:rPr lang="en-GB" sz="2400" dirty="0" err="1"/>
              <a:t>fungsi</a:t>
            </a:r>
            <a:r>
              <a:rPr lang="en-GB" sz="2400" dirty="0"/>
              <a:t> </a:t>
            </a:r>
            <a:r>
              <a:rPr lang="en-GB" sz="2400" dirty="0" err="1"/>
              <a:t>implisit</a:t>
            </a:r>
            <a:r>
              <a:rPr lang="en-GB" sz="2400" dirty="0" smtClean="0"/>
              <a:t>:</a:t>
            </a:r>
            <a:endParaRPr lang="en-US" sz="2200" dirty="0" smtClean="0"/>
          </a:p>
          <a:p>
            <a:pPr marL="457200" indent="-457200">
              <a:buAutoNum type="arabicPeriod"/>
            </a:pPr>
            <a:endParaRPr lang="en-US" sz="2200" dirty="0"/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2271713" y="1261814"/>
          <a:ext cx="2681287" cy="414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Equation" r:id="rId3" imgW="1320480" imgH="203040" progId="Equation.3">
                  <p:embed/>
                </p:oleObj>
              </mc:Choice>
              <mc:Fallback>
                <p:oleObj name="Equation" r:id="rId3" imgW="1320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1261814"/>
                        <a:ext cx="2681287" cy="414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385668"/>
              </p:ext>
            </p:extLst>
          </p:nvPr>
        </p:nvGraphicFramePr>
        <p:xfrm>
          <a:off x="2271713" y="3505200"/>
          <a:ext cx="350691" cy="60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Equation" r:id="rId5" imgW="228600" imgH="393480" progId="Equation.3">
                  <p:embed/>
                </p:oleObj>
              </mc:Choice>
              <mc:Fallback>
                <p:oleObj name="Equation" r:id="rId5" imgW="22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3505200"/>
                        <a:ext cx="350691" cy="6056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27746" t="29167" r="52342" b="58333"/>
          <a:stretch/>
        </p:blipFill>
        <p:spPr>
          <a:xfrm>
            <a:off x="1033461" y="4419599"/>
            <a:ext cx="2852739" cy="10068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81000"/>
            <a:ext cx="827498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Aplikasi</a:t>
            </a:r>
            <a:r>
              <a:rPr lang="en-US" b="1" dirty="0" smtClean="0"/>
              <a:t> </a:t>
            </a:r>
            <a:r>
              <a:rPr lang="en-US" b="1" dirty="0" err="1" smtClean="0"/>
              <a:t>Turunan</a:t>
            </a:r>
            <a:r>
              <a:rPr lang="en-US" b="1" dirty="0" smtClean="0"/>
              <a:t>: </a:t>
            </a:r>
            <a:r>
              <a:rPr lang="en-US" b="1" dirty="0" err="1" smtClean="0"/>
              <a:t>Maksimum</a:t>
            </a:r>
            <a:r>
              <a:rPr lang="en-US" b="1" dirty="0" smtClean="0"/>
              <a:t> &amp; Minimum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Misalkan</a:t>
            </a:r>
            <a:r>
              <a:rPr lang="en-US" sz="2800" dirty="0" smtClean="0"/>
              <a:t> S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</a:t>
            </a:r>
            <a:r>
              <a:rPr lang="en-US" sz="2800" dirty="0" err="1" smtClean="0"/>
              <a:t>asal</a:t>
            </a:r>
            <a:r>
              <a:rPr lang="en-US" sz="2800" dirty="0" smtClean="0"/>
              <a:t> f, </a:t>
            </a:r>
            <a:r>
              <a:rPr lang="en-US" sz="2800" dirty="0" err="1" smtClean="0"/>
              <a:t>mengandung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c. Kita </a:t>
            </a:r>
            <a:r>
              <a:rPr lang="en-US" sz="2800" dirty="0" err="1" smtClean="0"/>
              <a:t>katakan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endParaRPr lang="en-US" sz="2800" dirty="0" smtClean="0"/>
          </a:p>
          <a:p>
            <a:pPr marL="571500" indent="-571500">
              <a:buAutoNum type="romanLcParenBoth"/>
            </a:pPr>
            <a:r>
              <a:rPr lang="en-US" sz="2800" dirty="0" smtClean="0"/>
              <a:t>f(c)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maksimum</a:t>
            </a:r>
            <a:r>
              <a:rPr lang="en-US" sz="2800" dirty="0" smtClean="0"/>
              <a:t> f </a:t>
            </a:r>
            <a:r>
              <a:rPr lang="en-US" sz="2800" dirty="0" err="1" smtClean="0"/>
              <a:t>pada</a:t>
            </a:r>
            <a:r>
              <a:rPr lang="en-US" sz="2800" dirty="0" smtClean="0"/>
              <a:t> S </a:t>
            </a:r>
            <a:r>
              <a:rPr lang="en-US" sz="2800" dirty="0" err="1" smtClean="0"/>
              <a:t>jika</a:t>
            </a:r>
            <a:r>
              <a:rPr lang="en-US" sz="2800" dirty="0" smtClean="0"/>
              <a:t>           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x </a:t>
            </a:r>
            <a:r>
              <a:rPr lang="en-US" sz="2800" dirty="0" err="1" smtClean="0"/>
              <a:t>di</a:t>
            </a:r>
            <a:r>
              <a:rPr lang="en-US" sz="2800" dirty="0" smtClean="0"/>
              <a:t> S.</a:t>
            </a:r>
          </a:p>
          <a:p>
            <a:pPr marL="571500" indent="-571500">
              <a:buFont typeface="Arial" pitchFamily="34" charset="0"/>
              <a:buAutoNum type="romanLcParenBoth"/>
            </a:pPr>
            <a:r>
              <a:rPr lang="en-US" sz="2800" dirty="0" smtClean="0"/>
              <a:t>f(c)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minimum f </a:t>
            </a:r>
            <a:r>
              <a:rPr lang="en-US" sz="2800" dirty="0" err="1" smtClean="0"/>
              <a:t>pada</a:t>
            </a:r>
            <a:r>
              <a:rPr lang="en-US" sz="2800" dirty="0" smtClean="0"/>
              <a:t> S </a:t>
            </a:r>
            <a:r>
              <a:rPr lang="en-US" sz="2800" dirty="0" err="1" smtClean="0"/>
              <a:t>jika</a:t>
            </a:r>
            <a:r>
              <a:rPr lang="en-US" sz="2800" dirty="0" smtClean="0"/>
              <a:t>              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x </a:t>
            </a:r>
            <a:r>
              <a:rPr lang="en-US" sz="2800" dirty="0" err="1" smtClean="0"/>
              <a:t>di</a:t>
            </a:r>
            <a:r>
              <a:rPr lang="en-US" sz="2800" dirty="0" smtClean="0"/>
              <a:t> S.</a:t>
            </a:r>
          </a:p>
          <a:p>
            <a:pPr marL="571500" indent="-571500">
              <a:buFont typeface="Arial" pitchFamily="34" charset="0"/>
              <a:buAutoNum type="romanLcParenBoth"/>
            </a:pPr>
            <a:r>
              <a:rPr lang="en-US" sz="2800" dirty="0" smtClean="0"/>
              <a:t>f(c)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ekstrim</a:t>
            </a:r>
            <a:r>
              <a:rPr lang="en-US" sz="2800" dirty="0" smtClean="0"/>
              <a:t> f </a:t>
            </a:r>
            <a:r>
              <a:rPr lang="en-US" sz="2800" dirty="0" err="1" smtClean="0"/>
              <a:t>pada</a:t>
            </a:r>
            <a:r>
              <a:rPr lang="en-US" sz="2800" dirty="0" smtClean="0"/>
              <a:t> S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ia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maksimum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minimum</a:t>
            </a:r>
          </a:p>
          <a:p>
            <a:pPr marL="571500" indent="-571500">
              <a:buFont typeface="Arial" pitchFamily="34" charset="0"/>
              <a:buAutoNum type="romanLcParenBoth"/>
            </a:pPr>
            <a:r>
              <a:rPr lang="en-US" sz="2800" dirty="0" err="1" smtClean="0"/>
              <a:t>Fungsi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ingin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maksimumkan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minimumkan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objektif</a:t>
            </a:r>
            <a:endParaRPr lang="en-US" sz="2800" dirty="0" smtClean="0"/>
          </a:p>
          <a:p>
            <a:pPr marL="571500" indent="-571500">
              <a:buFont typeface="Arial" pitchFamily="34" charset="0"/>
              <a:buAutoNum type="romanLcParenBoth"/>
            </a:pPr>
            <a:endParaRPr lang="en-US" sz="2800" dirty="0" smtClean="0"/>
          </a:p>
          <a:p>
            <a:pPr marL="571500" indent="-571500">
              <a:buAutoNum type="romanLcParenBoth"/>
            </a:pPr>
            <a:endParaRPr lang="en-US" sz="2800" dirty="0" smtClean="0"/>
          </a:p>
          <a:p>
            <a:pPr marL="571500" indent="-571500">
              <a:buAutoNum type="romanLcParenBoth"/>
            </a:pPr>
            <a:endParaRPr lang="en-US" sz="2800" dirty="0"/>
          </a:p>
        </p:txBody>
      </p:sp>
      <p:graphicFrame>
        <p:nvGraphicFramePr>
          <p:cNvPr id="38914" name="Object 3"/>
          <p:cNvGraphicFramePr>
            <a:graphicFrameLocks noChangeAspect="1"/>
          </p:cNvGraphicFramePr>
          <p:nvPr/>
        </p:nvGraphicFramePr>
        <p:xfrm>
          <a:off x="6858000" y="2535237"/>
          <a:ext cx="16621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3" imgW="774360" imgH="203040" progId="Equation.3">
                  <p:embed/>
                </p:oleObj>
              </mc:Choice>
              <mc:Fallback>
                <p:oleObj name="Equation" r:id="rId3" imgW="7743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535237"/>
                        <a:ext cx="1662113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6705600" y="3505200"/>
          <a:ext cx="16621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5" imgW="774360" imgH="203040" progId="Equation.3">
                  <p:embed/>
                </p:oleObj>
              </mc:Choice>
              <mc:Fallback>
                <p:oleObj name="Equation" r:id="rId5" imgW="7743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505200"/>
                        <a:ext cx="1662113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f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lain f’ (f </a:t>
            </a:r>
            <a:r>
              <a:rPr lang="en-US" dirty="0" err="1" smtClean="0"/>
              <a:t>aksen</a:t>
            </a:r>
            <a:r>
              <a:rPr lang="en-US" dirty="0" smtClean="0"/>
              <a:t>) yang </a:t>
            </a:r>
            <a:r>
              <a:rPr lang="en-US" dirty="0" err="1" smtClean="0"/>
              <a:t>nilainya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sebarang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c </a:t>
            </a:r>
            <a:r>
              <a:rPr lang="en-US" dirty="0" err="1" smtClean="0"/>
              <a:t>adalah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limit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limit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b="1" dirty="0" smtClean="0"/>
              <a:t>f </a:t>
            </a:r>
            <a:r>
              <a:rPr lang="en-US" b="1" dirty="0" err="1" smtClean="0"/>
              <a:t>terdiferensiasi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c.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66925" y="2743200"/>
          <a:ext cx="444023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1688760" imgH="393480" progId="Equation.3">
                  <p:embed/>
                </p:oleObj>
              </mc:Choice>
              <mc:Fallback>
                <p:oleObj name="Equation" r:id="rId3" imgW="16887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2743200"/>
                        <a:ext cx="4440238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96000" y="3962400"/>
          <a:ext cx="17033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647640" imgH="164880" progId="Equation.3">
                  <p:embed/>
                </p:oleObj>
              </mc:Choice>
              <mc:Fallback>
                <p:oleObj name="Equation" r:id="rId5" imgW="64764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1703388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Teorema</a:t>
            </a:r>
            <a:r>
              <a:rPr lang="en-US" b="1" dirty="0" smtClean="0"/>
              <a:t> </a:t>
            </a:r>
            <a:r>
              <a:rPr lang="en-US" b="1" dirty="0" err="1" smtClean="0"/>
              <a:t>Keberadaan</a:t>
            </a:r>
            <a:r>
              <a:rPr lang="en-US" b="1" dirty="0" smtClean="0"/>
              <a:t> </a:t>
            </a:r>
            <a:r>
              <a:rPr lang="en-US" b="1" dirty="0" err="1" smtClean="0"/>
              <a:t>Maks</a:t>
            </a:r>
            <a:r>
              <a:rPr lang="en-US" b="1" dirty="0" smtClean="0"/>
              <a:t>-Min</a:t>
            </a:r>
          </a:p>
          <a:p>
            <a:pPr marL="0" indent="0" algn="just">
              <a:buNone/>
            </a:pPr>
            <a:r>
              <a:rPr lang="en-US" sz="2800" dirty="0" err="1" smtClean="0"/>
              <a:t>Jika</a:t>
            </a:r>
            <a:r>
              <a:rPr lang="en-US" sz="2800" dirty="0" smtClean="0"/>
              <a:t> f </a:t>
            </a:r>
            <a:r>
              <a:rPr lang="en-US" sz="2800" dirty="0" err="1" smtClean="0"/>
              <a:t>kontinu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interval </a:t>
            </a:r>
            <a:r>
              <a:rPr lang="en-US" sz="2800" dirty="0" err="1" smtClean="0"/>
              <a:t>tertutup</a:t>
            </a:r>
            <a:r>
              <a:rPr lang="en-US" sz="2800" dirty="0" smtClean="0"/>
              <a:t> [</a:t>
            </a:r>
            <a:r>
              <a:rPr lang="en-US" sz="2800" dirty="0" err="1" smtClean="0"/>
              <a:t>a,b</a:t>
            </a:r>
            <a:r>
              <a:rPr lang="en-US" sz="2800" dirty="0" smtClean="0"/>
              <a:t>] </a:t>
            </a:r>
            <a:r>
              <a:rPr lang="en-US" sz="2800" dirty="0" err="1" smtClean="0"/>
              <a:t>maka</a:t>
            </a:r>
            <a:r>
              <a:rPr lang="en-US" sz="2800" dirty="0" smtClean="0"/>
              <a:t> f </a:t>
            </a:r>
            <a:r>
              <a:rPr lang="en-US" sz="2800" dirty="0" err="1" smtClean="0"/>
              <a:t>mencapai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maksimum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minimun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sana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3352800" cy="36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0"/>
            <a:ext cx="336605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Ekstrim</a:t>
            </a:r>
            <a:r>
              <a:rPr lang="en-US" b="1" dirty="0" smtClean="0"/>
              <a:t>: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901499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0"/>
            <a:ext cx="791183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/>
              <a:t>Teorema</a:t>
            </a:r>
            <a:r>
              <a:rPr lang="en-US" b="1" dirty="0" smtClean="0"/>
              <a:t> </a:t>
            </a:r>
            <a:r>
              <a:rPr lang="en-US" b="1" dirty="0" err="1" smtClean="0"/>
              <a:t>Titik</a:t>
            </a:r>
            <a:r>
              <a:rPr lang="en-US" b="1" dirty="0" smtClean="0"/>
              <a:t> </a:t>
            </a:r>
            <a:r>
              <a:rPr lang="en-US" b="1" dirty="0" err="1" smtClean="0"/>
              <a:t>Kritis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sz="2800" dirty="0" err="1" smtClean="0"/>
              <a:t>Misalkan</a:t>
            </a:r>
            <a:r>
              <a:rPr lang="en-US" sz="2800" dirty="0" smtClean="0"/>
              <a:t> f </a:t>
            </a:r>
            <a:r>
              <a:rPr lang="en-US" sz="2800" dirty="0" err="1" smtClean="0"/>
              <a:t>didefinisikan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interval I yang </a:t>
            </a:r>
            <a:r>
              <a:rPr lang="en-US" sz="2800" dirty="0" err="1" smtClean="0"/>
              <a:t>memuat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c. </a:t>
            </a:r>
            <a:r>
              <a:rPr lang="en-US" sz="2800" dirty="0" err="1" smtClean="0"/>
              <a:t>Jika</a:t>
            </a:r>
            <a:r>
              <a:rPr lang="en-US" sz="2800" dirty="0" smtClean="0"/>
              <a:t> f(c)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ekstrim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c </a:t>
            </a:r>
            <a:r>
              <a:rPr lang="en-US" sz="2800" dirty="0" err="1" smtClean="0"/>
              <a:t>haruslah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kritis</a:t>
            </a:r>
            <a:r>
              <a:rPr lang="en-US" sz="2800" dirty="0" smtClean="0"/>
              <a:t>;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kata</a:t>
            </a:r>
            <a:r>
              <a:rPr lang="en-US" sz="2800" dirty="0" smtClean="0"/>
              <a:t> lain, c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salah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endParaRPr lang="en-US" sz="2800" dirty="0" smtClean="0"/>
          </a:p>
          <a:p>
            <a:pPr marL="571500" indent="-571500" algn="just">
              <a:buAutoNum type="romanLcParenBoth"/>
            </a:pP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ujung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I</a:t>
            </a:r>
          </a:p>
          <a:p>
            <a:pPr marL="571500" indent="-571500" algn="just">
              <a:buAutoNum type="romanLcParenBoth"/>
            </a:pPr>
            <a:r>
              <a:rPr lang="en-US" sz="2800" dirty="0" err="1" smtClean="0"/>
              <a:t>Titik</a:t>
            </a:r>
            <a:r>
              <a:rPr lang="en-US" sz="2800" dirty="0" smtClean="0"/>
              <a:t> stationer </a:t>
            </a:r>
            <a:r>
              <a:rPr lang="en-US" sz="2800" dirty="0" err="1" smtClean="0"/>
              <a:t>dari</a:t>
            </a:r>
            <a:r>
              <a:rPr lang="en-US" sz="2800" dirty="0" smtClean="0"/>
              <a:t> f; </a:t>
            </a:r>
            <a:r>
              <a:rPr lang="en-US" sz="2800" dirty="0" err="1" smtClean="0"/>
              <a:t>yakni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f’(c)=0</a:t>
            </a:r>
          </a:p>
          <a:p>
            <a:pPr marL="571500" indent="-571500" algn="just">
              <a:buAutoNum type="romanLcParenBoth"/>
            </a:pPr>
            <a:r>
              <a:rPr lang="en-US" sz="2800" dirty="0" err="1" smtClean="0"/>
              <a:t>Titik</a:t>
            </a:r>
            <a:r>
              <a:rPr lang="en-US" sz="2800" dirty="0" smtClean="0"/>
              <a:t> singular </a:t>
            </a:r>
            <a:r>
              <a:rPr lang="en-US" sz="2800" dirty="0" err="1" smtClean="0"/>
              <a:t>dari</a:t>
            </a:r>
            <a:r>
              <a:rPr lang="en-US" sz="2800" dirty="0" smtClean="0"/>
              <a:t> f ; </a:t>
            </a:r>
            <a:r>
              <a:rPr lang="en-US" sz="2800" dirty="0" err="1" smtClean="0"/>
              <a:t>yakni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f’(c)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endParaRPr lang="en-US" sz="2800" dirty="0" smtClean="0"/>
          </a:p>
          <a:p>
            <a:pPr marL="571500" indent="-57150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maksimum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minimum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kontinu</a:t>
            </a:r>
            <a:r>
              <a:rPr lang="en-US" sz="2800" dirty="0" smtClean="0"/>
              <a:t> f </a:t>
            </a:r>
            <a:r>
              <a:rPr lang="en-US" sz="2800" dirty="0" err="1" smtClean="0"/>
              <a:t>pada</a:t>
            </a:r>
            <a:r>
              <a:rPr lang="en-US" sz="2800" dirty="0" smtClean="0"/>
              <a:t> interval </a:t>
            </a:r>
            <a:r>
              <a:rPr lang="en-US" sz="2800" dirty="0" err="1" smtClean="0"/>
              <a:t>tertutup</a:t>
            </a:r>
            <a:r>
              <a:rPr lang="en-US" sz="2800" dirty="0" smtClean="0"/>
              <a:t> I:</a:t>
            </a:r>
          </a:p>
          <a:p>
            <a:pPr marL="0" indent="0" algn="just">
              <a:buNone/>
            </a:pPr>
            <a:r>
              <a:rPr lang="en-US" sz="2800" b="1" dirty="0" err="1" smtClean="0"/>
              <a:t>Langkah</a:t>
            </a:r>
            <a:r>
              <a:rPr lang="en-US" sz="2800" b="1" dirty="0" smtClean="0"/>
              <a:t> 1</a:t>
            </a:r>
            <a:r>
              <a:rPr lang="en-US" sz="2800" dirty="0" smtClean="0"/>
              <a:t>: </a:t>
            </a:r>
            <a:r>
              <a:rPr lang="en-US" sz="2800" dirty="0" err="1" smtClean="0"/>
              <a:t>cari</a:t>
            </a:r>
            <a:r>
              <a:rPr lang="en-US" sz="2800" dirty="0" smtClean="0"/>
              <a:t> </a:t>
            </a:r>
            <a:r>
              <a:rPr lang="en-US" sz="2800" dirty="0" err="1" smtClean="0"/>
              <a:t>titik-titik</a:t>
            </a:r>
            <a:r>
              <a:rPr lang="en-US" sz="2800" dirty="0" smtClean="0"/>
              <a:t> </a:t>
            </a:r>
            <a:r>
              <a:rPr lang="en-US" sz="2800" dirty="0" err="1" smtClean="0"/>
              <a:t>kritis</a:t>
            </a:r>
            <a:r>
              <a:rPr lang="en-US" sz="2800" dirty="0" smtClean="0"/>
              <a:t> f </a:t>
            </a:r>
            <a:r>
              <a:rPr lang="en-US" sz="2800" dirty="0" err="1" smtClean="0"/>
              <a:t>pada</a:t>
            </a:r>
            <a:r>
              <a:rPr lang="en-US" sz="2800" dirty="0" smtClean="0"/>
              <a:t> I</a:t>
            </a:r>
          </a:p>
          <a:p>
            <a:pPr marL="0" indent="0" algn="just">
              <a:buNone/>
            </a:pPr>
            <a:r>
              <a:rPr lang="en-US" sz="2800" b="1" dirty="0" err="1" smtClean="0"/>
              <a:t>Langkah</a:t>
            </a:r>
            <a:r>
              <a:rPr lang="en-US" sz="2800" b="1" dirty="0" smtClean="0"/>
              <a:t> 2</a:t>
            </a:r>
            <a:r>
              <a:rPr lang="en-US" sz="2800" dirty="0" smtClean="0"/>
              <a:t>: </a:t>
            </a:r>
            <a:r>
              <a:rPr lang="en-US" sz="2800" dirty="0" err="1" smtClean="0"/>
              <a:t>Hitung</a:t>
            </a:r>
            <a:r>
              <a:rPr lang="en-US" sz="2800" dirty="0" smtClean="0"/>
              <a:t> f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kritis</a:t>
            </a:r>
            <a:r>
              <a:rPr lang="en-US" sz="2800" dirty="0" smtClean="0"/>
              <a:t>. Yang </a:t>
            </a:r>
            <a:r>
              <a:rPr lang="en-US" sz="2800" dirty="0" err="1" smtClean="0"/>
              <a:t>terbesar</a:t>
            </a:r>
            <a:r>
              <a:rPr lang="en-US" sz="2800" dirty="0" smtClean="0"/>
              <a:t> </a:t>
            </a:r>
            <a:r>
              <a:rPr lang="en-US" sz="2800" dirty="0" err="1" smtClean="0"/>
              <a:t>diantara</a:t>
            </a:r>
            <a:r>
              <a:rPr lang="en-US" sz="2800" dirty="0" smtClean="0"/>
              <a:t> </a:t>
            </a:r>
            <a:r>
              <a:rPr lang="en-US" sz="2800" dirty="0" err="1" smtClean="0"/>
              <a:t>nilai-nilai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maksimum</a:t>
            </a:r>
            <a:r>
              <a:rPr lang="en-US" sz="2800" dirty="0" smtClean="0"/>
              <a:t>. Yang </a:t>
            </a:r>
            <a:r>
              <a:rPr lang="en-US" sz="2800" dirty="0" err="1" smtClean="0"/>
              <a:t>terkecil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minimum</a:t>
            </a:r>
          </a:p>
          <a:p>
            <a:pPr marL="571500" indent="-571500" algn="just">
              <a:buNone/>
            </a:pPr>
            <a:endParaRPr lang="en-US" sz="2800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6717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599"/>
            <a:ext cx="7620000" cy="8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38400"/>
            <a:ext cx="866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219200"/>
            <a:ext cx="754005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399"/>
            <a:ext cx="5410200" cy="559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Kemonotonan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Kecekungan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Jika</a:t>
            </a:r>
            <a:r>
              <a:rPr lang="en-US" sz="2800" dirty="0" smtClean="0"/>
              <a:t> f </a:t>
            </a:r>
            <a:r>
              <a:rPr lang="en-US" sz="2800" dirty="0" err="1" smtClean="0"/>
              <a:t>terdefinisi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interval I (</a:t>
            </a:r>
            <a:r>
              <a:rPr lang="en-US" sz="2800" dirty="0" err="1" smtClean="0"/>
              <a:t>terbuka</a:t>
            </a:r>
            <a:r>
              <a:rPr lang="en-US" sz="2800" dirty="0" smtClean="0"/>
              <a:t>, </a:t>
            </a:r>
            <a:r>
              <a:rPr lang="en-US" sz="2800" dirty="0" err="1" smtClean="0"/>
              <a:t>tertutup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tak</a:t>
            </a:r>
            <a:r>
              <a:rPr lang="en-US" sz="2800" dirty="0" smtClean="0"/>
              <a:t> </a:t>
            </a:r>
            <a:r>
              <a:rPr lang="en-US" sz="2800" dirty="0" err="1" smtClean="0"/>
              <a:t>satupun</a:t>
            </a:r>
            <a:r>
              <a:rPr lang="en-US" sz="2800" dirty="0" smtClean="0"/>
              <a:t>). Kita </a:t>
            </a:r>
            <a:r>
              <a:rPr lang="en-US" sz="2800" dirty="0" err="1" smtClean="0"/>
              <a:t>katakan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:</a:t>
            </a:r>
          </a:p>
          <a:p>
            <a:pPr marL="571500" indent="-571500">
              <a:buNone/>
            </a:pPr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) f </a:t>
            </a:r>
            <a:r>
              <a:rPr lang="en-US" sz="2800" dirty="0" err="1" smtClean="0"/>
              <a:t>naik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I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pasangan</a:t>
            </a:r>
            <a:r>
              <a:rPr lang="en-US" sz="2800" dirty="0" smtClean="0"/>
              <a:t> x</a:t>
            </a:r>
            <a:r>
              <a:rPr lang="en-US" sz="16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x</a:t>
            </a:r>
            <a:r>
              <a:rPr lang="en-US" sz="16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I</a:t>
            </a:r>
          </a:p>
          <a:p>
            <a:pPr marL="571500" indent="-571500">
              <a:buNone/>
            </a:pPr>
            <a:endParaRPr lang="en-US" sz="2800" dirty="0" smtClean="0"/>
          </a:p>
          <a:p>
            <a:pPr marL="571500" indent="-571500">
              <a:buNone/>
            </a:pPr>
            <a:r>
              <a:rPr lang="en-US" sz="2800" dirty="0" smtClean="0"/>
              <a:t>(ii f </a:t>
            </a:r>
            <a:r>
              <a:rPr lang="en-US" sz="2800" dirty="0" err="1" smtClean="0"/>
              <a:t>turun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I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pasangan</a:t>
            </a:r>
            <a:r>
              <a:rPr lang="en-US" sz="2800" dirty="0" smtClean="0"/>
              <a:t> x</a:t>
            </a:r>
            <a:r>
              <a:rPr lang="en-US" sz="16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x</a:t>
            </a:r>
            <a:r>
              <a:rPr lang="en-US" sz="16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I </a:t>
            </a:r>
          </a:p>
          <a:p>
            <a:pPr marL="571500" indent="-571500">
              <a:buNone/>
            </a:pPr>
            <a:endParaRPr lang="en-US" sz="2800" dirty="0" smtClean="0"/>
          </a:p>
          <a:p>
            <a:pPr marL="571500" indent="-571500">
              <a:buNone/>
            </a:pPr>
            <a:r>
              <a:rPr lang="en-US" sz="2800" dirty="0" smtClean="0"/>
              <a:t>(iii) f </a:t>
            </a:r>
            <a:r>
              <a:rPr lang="en-US" sz="2800" dirty="0" err="1" smtClean="0"/>
              <a:t>monoton</a:t>
            </a:r>
            <a:r>
              <a:rPr lang="en-US" sz="2800" dirty="0" smtClean="0"/>
              <a:t> </a:t>
            </a:r>
            <a:r>
              <a:rPr lang="en-US" sz="2800" dirty="0" err="1" smtClean="0"/>
              <a:t>murni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I </a:t>
            </a:r>
            <a:r>
              <a:rPr lang="en-US" sz="2800" dirty="0" err="1" smtClean="0"/>
              <a:t>jika</a:t>
            </a:r>
            <a:r>
              <a:rPr lang="en-US" sz="2800" dirty="0" smtClean="0"/>
              <a:t> f </a:t>
            </a:r>
            <a:r>
              <a:rPr lang="en-US" sz="2800" dirty="0" err="1" smtClean="0"/>
              <a:t>naik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I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turun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I</a:t>
            </a:r>
            <a:endParaRPr lang="en-US" sz="2800" dirty="0"/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/>
        </p:nvGraphicFramePr>
        <p:xfrm>
          <a:off x="2603500" y="2770188"/>
          <a:ext cx="32432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Equation" r:id="rId3" imgW="1511280" imgH="215640" progId="Equation.3">
                  <p:embed/>
                </p:oleObj>
              </mc:Choice>
              <mc:Fallback>
                <p:oleObj name="Equation" r:id="rId3" imgW="151128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770188"/>
                        <a:ext cx="3243263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667000" y="3810000"/>
          <a:ext cx="32432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Equation" r:id="rId5" imgW="1511280" imgH="215640" progId="Equation.3">
                  <p:embed/>
                </p:oleObj>
              </mc:Choice>
              <mc:Fallback>
                <p:oleObj name="Equation" r:id="rId5" imgW="15112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10000"/>
                        <a:ext cx="3243263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/>
              <a:t>Teorema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Kemonotonan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err="1" smtClean="0"/>
              <a:t>Misalkan</a:t>
            </a:r>
            <a:r>
              <a:rPr lang="en-US" sz="2800" dirty="0" smtClean="0"/>
              <a:t> f </a:t>
            </a:r>
            <a:r>
              <a:rPr lang="en-US" sz="2800" dirty="0" err="1" smtClean="0"/>
              <a:t>kontinu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interval I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terdiferensiasi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I.</a:t>
            </a:r>
          </a:p>
          <a:p>
            <a:pPr marL="571500" indent="-571500">
              <a:buAutoNum type="romanLcParenBoth"/>
            </a:pPr>
            <a:r>
              <a:rPr lang="en-US" sz="2800" dirty="0" err="1" smtClean="0"/>
              <a:t>Jika</a:t>
            </a:r>
            <a:r>
              <a:rPr lang="en-US" sz="2800" dirty="0" smtClean="0"/>
              <a:t> f’(x)&gt;0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didalam</a:t>
            </a:r>
            <a:r>
              <a:rPr lang="en-US" sz="2800" dirty="0" smtClean="0"/>
              <a:t> I, </a:t>
            </a:r>
            <a:r>
              <a:rPr lang="en-US" sz="2800" dirty="0" err="1" smtClean="0"/>
              <a:t>maka</a:t>
            </a:r>
            <a:r>
              <a:rPr lang="en-US" sz="2800" dirty="0" smtClean="0"/>
              <a:t> f </a:t>
            </a:r>
            <a:r>
              <a:rPr lang="en-US" sz="2800" dirty="0" err="1" smtClean="0"/>
              <a:t>naik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I</a:t>
            </a:r>
          </a:p>
          <a:p>
            <a:pPr marL="571500" indent="-571500">
              <a:buFont typeface="Arial" pitchFamily="34" charset="0"/>
              <a:buAutoNum type="romanLcParenBoth"/>
            </a:pPr>
            <a:r>
              <a:rPr lang="en-US" sz="2800" dirty="0" err="1" smtClean="0"/>
              <a:t>Jika</a:t>
            </a:r>
            <a:r>
              <a:rPr lang="en-US" sz="2800" dirty="0" smtClean="0"/>
              <a:t> f’(x)&lt;0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didalam</a:t>
            </a:r>
            <a:r>
              <a:rPr lang="en-US" sz="2800" dirty="0" smtClean="0"/>
              <a:t> I, </a:t>
            </a:r>
            <a:r>
              <a:rPr lang="en-US" sz="2800" dirty="0" err="1" smtClean="0"/>
              <a:t>maka</a:t>
            </a:r>
            <a:r>
              <a:rPr lang="en-US" sz="2800" dirty="0" smtClean="0"/>
              <a:t> f </a:t>
            </a:r>
            <a:r>
              <a:rPr lang="en-US" sz="2800" dirty="0" err="1" smtClean="0"/>
              <a:t>turun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I</a:t>
            </a:r>
          </a:p>
          <a:p>
            <a:pPr marL="571500" indent="-571500">
              <a:buAutoNum type="romanLcParenBoth"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4267200"/>
            <a:ext cx="795063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105400"/>
            <a:ext cx="8077200" cy="10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Turunan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Kedua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Kecekungan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/>
              <a:t>Definisi</a:t>
            </a:r>
            <a:endParaRPr lang="en-US" sz="2400" b="1" dirty="0" smtClean="0"/>
          </a:p>
          <a:p>
            <a:pPr marL="0" indent="0" algn="just">
              <a:buNone/>
            </a:pPr>
            <a:r>
              <a:rPr lang="en-US" sz="2400" dirty="0" err="1" smtClean="0"/>
              <a:t>Misalkan</a:t>
            </a:r>
            <a:r>
              <a:rPr lang="en-US" sz="2400" dirty="0" smtClean="0"/>
              <a:t> f </a:t>
            </a:r>
            <a:r>
              <a:rPr lang="en-US" sz="2400" dirty="0" err="1" smtClean="0"/>
              <a:t>terdiferensiasi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interval </a:t>
            </a:r>
            <a:r>
              <a:rPr lang="en-US" sz="2400" dirty="0" err="1" smtClean="0"/>
              <a:t>terbuka</a:t>
            </a:r>
            <a:r>
              <a:rPr lang="en-US" sz="2400" dirty="0" smtClean="0"/>
              <a:t> I,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katakan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f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grafiknya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cekung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atas</a:t>
            </a:r>
            <a:r>
              <a:rPr lang="en-US" sz="2400" b="1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I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b="1" dirty="0" smtClean="0"/>
              <a:t>f’ </a:t>
            </a:r>
            <a:r>
              <a:rPr lang="en-US" sz="2400" b="1" dirty="0" err="1" smtClean="0"/>
              <a:t>menaik</a:t>
            </a:r>
            <a:r>
              <a:rPr lang="en-US" sz="2400" b="1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I,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katakan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f </a:t>
            </a:r>
            <a:r>
              <a:rPr lang="en-US" sz="2400" b="1" dirty="0" err="1" smtClean="0"/>
              <a:t>cekung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I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f’menurun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I.</a:t>
            </a: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7543800" cy="260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err="1" smtClean="0"/>
              <a:t>Teorema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Kecekungan</a:t>
            </a:r>
            <a:endParaRPr lang="en-US" sz="2800" b="1" u="sng" dirty="0" smtClean="0"/>
          </a:p>
          <a:p>
            <a:pPr marL="0" indent="0" algn="just">
              <a:buNone/>
            </a:pPr>
            <a:r>
              <a:rPr lang="en-US" sz="2800" dirty="0" err="1" smtClean="0"/>
              <a:t>Misalkan</a:t>
            </a:r>
            <a:r>
              <a:rPr lang="en-US" sz="2800" dirty="0" smtClean="0"/>
              <a:t> f </a:t>
            </a:r>
            <a:r>
              <a:rPr lang="en-US" sz="2800" dirty="0" err="1" smtClean="0"/>
              <a:t>terdiferensiasi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kali </a:t>
            </a:r>
            <a:r>
              <a:rPr lang="en-US" sz="2800" dirty="0" err="1" smtClean="0"/>
              <a:t>pada</a:t>
            </a:r>
            <a:r>
              <a:rPr lang="en-US" sz="2800" dirty="0" smtClean="0"/>
              <a:t> interval </a:t>
            </a:r>
            <a:r>
              <a:rPr lang="en-US" sz="2800" dirty="0" err="1" smtClean="0"/>
              <a:t>terbuka</a:t>
            </a:r>
            <a:r>
              <a:rPr lang="en-US" sz="2800" dirty="0" smtClean="0"/>
              <a:t> I.</a:t>
            </a:r>
          </a:p>
          <a:p>
            <a:pPr marL="514350" indent="-514350" algn="just">
              <a:buAutoNum type="romanLcParenBoth"/>
            </a:pPr>
            <a:r>
              <a:rPr lang="en-US" sz="2800" dirty="0" err="1" smtClean="0"/>
              <a:t>Jika</a:t>
            </a:r>
            <a:r>
              <a:rPr lang="en-US" sz="2800" dirty="0" smtClean="0"/>
              <a:t> f’’(x)&gt;0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x </a:t>
            </a:r>
            <a:r>
              <a:rPr lang="en-US" sz="2800" dirty="0" err="1" smtClean="0"/>
              <a:t>dalam</a:t>
            </a:r>
            <a:r>
              <a:rPr lang="en-US" sz="2800" dirty="0" smtClean="0"/>
              <a:t> I, </a:t>
            </a:r>
            <a:r>
              <a:rPr lang="en-US" sz="2800" dirty="0" err="1" smtClean="0"/>
              <a:t>maka</a:t>
            </a:r>
            <a:r>
              <a:rPr lang="en-US" sz="2800" dirty="0" smtClean="0"/>
              <a:t> f </a:t>
            </a:r>
            <a:r>
              <a:rPr lang="en-US" sz="2800" dirty="0" err="1" smtClean="0"/>
              <a:t>cekung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I</a:t>
            </a:r>
          </a:p>
          <a:p>
            <a:pPr marL="514350" indent="-514350" algn="just">
              <a:buAutoNum type="romanLcParenBoth"/>
            </a:pPr>
            <a:r>
              <a:rPr lang="en-US" sz="2800" dirty="0" err="1" smtClean="0"/>
              <a:t>Jika</a:t>
            </a:r>
            <a:r>
              <a:rPr lang="en-US" sz="2800" dirty="0" smtClean="0"/>
              <a:t> f’’(x)&lt;0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x </a:t>
            </a:r>
            <a:r>
              <a:rPr lang="en-US" sz="2800" dirty="0" err="1" smtClean="0"/>
              <a:t>dalam</a:t>
            </a:r>
            <a:r>
              <a:rPr lang="en-US" sz="2800" dirty="0" smtClean="0"/>
              <a:t> I, </a:t>
            </a:r>
            <a:r>
              <a:rPr lang="en-US" sz="2800" dirty="0" err="1" smtClean="0"/>
              <a:t>maka</a:t>
            </a:r>
            <a:r>
              <a:rPr lang="en-US" sz="2800" dirty="0" smtClean="0"/>
              <a:t> f </a:t>
            </a:r>
            <a:r>
              <a:rPr lang="en-US" sz="2800" dirty="0" err="1" smtClean="0"/>
              <a:t>cekung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bawah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I</a:t>
            </a:r>
          </a:p>
          <a:p>
            <a:pPr marL="514350" indent="-514350" algn="just">
              <a:buAutoNum type="romanLcParenBoth"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8229600" cy="87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1999"/>
            <a:ext cx="8153400" cy="93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en-US" dirty="0" err="1" smtClean="0"/>
              <a:t>Misal</a:t>
            </a:r>
            <a:r>
              <a:rPr lang="en-US" dirty="0" smtClean="0"/>
              <a:t>                            .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Carilah</a:t>
            </a:r>
            <a:r>
              <a:rPr lang="en-US" dirty="0" smtClean="0"/>
              <a:t> F’(x) </a:t>
            </a:r>
            <a:r>
              <a:rPr lang="en-US" dirty="0" err="1" smtClean="0"/>
              <a:t>jika</a:t>
            </a:r>
            <a:r>
              <a:rPr lang="en-US" dirty="0" smtClean="0"/>
              <a:t> F(x)=          </a:t>
            </a:r>
            <a:r>
              <a:rPr lang="en-US" dirty="0" err="1" smtClean="0"/>
              <a:t>dimana</a:t>
            </a:r>
            <a:r>
              <a:rPr lang="en-US" dirty="0" smtClean="0"/>
              <a:t> x&gt;0 </a:t>
            </a:r>
            <a:r>
              <a:rPr lang="en-US" dirty="0" err="1" smtClean="0"/>
              <a:t>dengan</a:t>
            </a:r>
            <a:r>
              <a:rPr lang="en-US" dirty="0" smtClean="0"/>
              <a:t> limit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setara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turunan</a:t>
            </a:r>
            <a:endParaRPr lang="en-US" b="1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017713" y="1066800"/>
          <a:ext cx="20601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914400" imgH="203040" progId="Equation.3">
                  <p:embed/>
                </p:oleObj>
              </mc:Choice>
              <mc:Fallback>
                <p:oleObj name="Equation" r:id="rId3" imgW="9144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1066800"/>
                        <a:ext cx="206012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010400" y="1066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5" imgW="380880" imgH="203040" progId="Equation.3">
                  <p:embed/>
                </p:oleObj>
              </mc:Choice>
              <mc:Fallback>
                <p:oleObj name="Equation" r:id="rId5" imgW="3808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066800"/>
                        <a:ext cx="838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419600" y="1600200"/>
          <a:ext cx="7159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71596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65125" y="5638800"/>
          <a:ext cx="81089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9" imgW="3352680" imgH="393480" progId="Equation.3">
                  <p:embed/>
                </p:oleObj>
              </mc:Choice>
              <mc:Fallback>
                <p:oleObj name="Equation" r:id="rId9" imgW="33526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5638800"/>
                        <a:ext cx="810895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/>
          <a:srcRect l="13158" t="16864"/>
          <a:stretch>
            <a:fillRect/>
          </a:stretch>
        </p:blipFill>
        <p:spPr bwMode="auto">
          <a:xfrm>
            <a:off x="838200" y="2706508"/>
            <a:ext cx="2971800" cy="221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0200" y="2590800"/>
            <a:ext cx="28289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Contoh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Penerapan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/>
              <a:t>Misalkan</a:t>
            </a:r>
            <a:r>
              <a:rPr lang="en-US" sz="2400" dirty="0" smtClean="0"/>
              <a:t> air </a:t>
            </a:r>
            <a:r>
              <a:rPr lang="en-US" sz="2400" dirty="0" err="1" smtClean="0"/>
              <a:t>dituangkan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</a:t>
            </a:r>
            <a:r>
              <a:rPr lang="en-US" sz="2400" dirty="0" smtClean="0"/>
              <a:t> </a:t>
            </a:r>
            <a:r>
              <a:rPr lang="en-US" sz="2400" dirty="0" err="1" smtClean="0"/>
              <a:t>wadah</a:t>
            </a:r>
            <a:r>
              <a:rPr lang="en-US" sz="2400" dirty="0" smtClean="0"/>
              <a:t>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kerucut</a:t>
            </a:r>
            <a:r>
              <a:rPr lang="en-US" sz="2400" dirty="0" smtClean="0"/>
              <a:t>,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diperlihatkan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laju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½ inc </a:t>
            </a:r>
            <a:r>
              <a:rPr lang="en-US" sz="2400" dirty="0" err="1" smtClean="0"/>
              <a:t>kubik</a:t>
            </a:r>
            <a:r>
              <a:rPr lang="en-US" sz="2400" dirty="0" smtClean="0"/>
              <a:t> </a:t>
            </a:r>
            <a:r>
              <a:rPr lang="en-US" sz="2400" dirty="0" err="1" smtClean="0"/>
              <a:t>tiap</a:t>
            </a:r>
            <a:r>
              <a:rPr lang="en-US" sz="2400" dirty="0" smtClean="0"/>
              <a:t> </a:t>
            </a:r>
            <a:r>
              <a:rPr lang="en-US" sz="2400" dirty="0" err="1" smtClean="0"/>
              <a:t>detik</a:t>
            </a:r>
            <a:r>
              <a:rPr lang="en-US" sz="2400" dirty="0" smtClean="0"/>
              <a:t>. </a:t>
            </a:r>
            <a:r>
              <a:rPr lang="en-US" sz="2400" dirty="0" err="1" smtClean="0"/>
              <a:t>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h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buat</a:t>
            </a:r>
            <a:r>
              <a:rPr lang="en-US" sz="2400" dirty="0" smtClean="0"/>
              <a:t> </a:t>
            </a:r>
            <a:r>
              <a:rPr lang="en-US" sz="2400" dirty="0" err="1" smtClean="0"/>
              <a:t>grafik</a:t>
            </a:r>
            <a:r>
              <a:rPr lang="en-US" sz="2400" dirty="0" smtClean="0"/>
              <a:t> h(t) 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t=0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wadah</a:t>
            </a:r>
            <a:r>
              <a:rPr lang="en-US" sz="2400" dirty="0" smtClean="0"/>
              <a:t> </a:t>
            </a:r>
            <a:r>
              <a:rPr lang="en-US" sz="2400" dirty="0" err="1" smtClean="0"/>
              <a:t>penuh</a:t>
            </a:r>
            <a:endParaRPr lang="en-US" sz="24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2514600" cy="364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19400"/>
            <a:ext cx="2514600" cy="402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Contoh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Penerapan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kotak</a:t>
            </a:r>
            <a:r>
              <a:rPr lang="en-US" sz="2400" dirty="0" smtClean="0"/>
              <a:t> </a:t>
            </a:r>
            <a:r>
              <a:rPr lang="en-US" sz="2400" dirty="0" err="1" smtClean="0"/>
              <a:t>tertutup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buat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selembar</a:t>
            </a:r>
            <a:r>
              <a:rPr lang="en-US" sz="2400" dirty="0" smtClean="0"/>
              <a:t> </a:t>
            </a:r>
            <a:r>
              <a:rPr lang="en-US" sz="2400" dirty="0" err="1" smtClean="0"/>
              <a:t>papan</a:t>
            </a:r>
            <a:r>
              <a:rPr lang="en-US" sz="2400" dirty="0" smtClean="0"/>
              <a:t> </a:t>
            </a:r>
            <a:r>
              <a:rPr lang="en-US" sz="2400" dirty="0" err="1" smtClean="0"/>
              <a:t>segiempat</a:t>
            </a:r>
            <a:r>
              <a:rPr lang="en-US" sz="2400" dirty="0" smtClean="0"/>
              <a:t>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5 kaki x 8 kaki.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memotong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digelapi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26.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melipat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titik-titik</a:t>
            </a:r>
            <a:r>
              <a:rPr lang="en-US" sz="2400" dirty="0" smtClean="0"/>
              <a:t>. </a:t>
            </a:r>
            <a:r>
              <a:rPr lang="en-US" sz="2400" dirty="0" err="1" smtClean="0"/>
              <a:t>Berapakah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x, y, z yang </a:t>
            </a:r>
            <a:r>
              <a:rPr lang="en-US" sz="2400" dirty="0" err="1" smtClean="0"/>
              <a:t>memaksimumkan</a:t>
            </a:r>
            <a:r>
              <a:rPr lang="en-US" sz="2400" dirty="0" smtClean="0"/>
              <a:t> volume?</a:t>
            </a:r>
            <a:endParaRPr lang="en-US" sz="24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6096000" cy="31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Titik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Belok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/>
              <a:t>Misalkan</a:t>
            </a:r>
            <a:r>
              <a:rPr lang="en-US" sz="2400" dirty="0" smtClean="0"/>
              <a:t> f </a:t>
            </a:r>
            <a:r>
              <a:rPr lang="en-US" sz="2400" dirty="0" err="1" smtClean="0"/>
              <a:t>kontinu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c. Kita </a:t>
            </a:r>
            <a:r>
              <a:rPr lang="en-US" sz="2400" dirty="0" err="1" smtClean="0"/>
              <a:t>sebut</a:t>
            </a:r>
            <a:r>
              <a:rPr lang="en-US" sz="2400" dirty="0" smtClean="0"/>
              <a:t> (c, f(c))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belok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grafik</a:t>
            </a:r>
            <a:r>
              <a:rPr lang="en-US" sz="2400" dirty="0" smtClean="0"/>
              <a:t> f </a:t>
            </a:r>
            <a:r>
              <a:rPr lang="en-US" sz="2400" dirty="0" err="1" smtClean="0"/>
              <a:t>jika</a:t>
            </a:r>
            <a:r>
              <a:rPr lang="en-US" sz="2400" dirty="0" smtClean="0"/>
              <a:t> f </a:t>
            </a:r>
            <a:r>
              <a:rPr lang="en-US" sz="2400" dirty="0" err="1" smtClean="0"/>
              <a:t>cekung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sisi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cekung</a:t>
            </a:r>
            <a:r>
              <a:rPr lang="en-US" sz="2400" dirty="0" smtClean="0"/>
              <a:t> </a:t>
            </a:r>
            <a:r>
              <a:rPr lang="en-US" sz="2400" dirty="0" err="1" smtClean="0"/>
              <a:t>kebawah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sisi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c.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belok</a:t>
            </a:r>
            <a:r>
              <a:rPr lang="en-US" sz="2400" dirty="0" smtClean="0"/>
              <a:t>: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x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f’’(x)=0 </a:t>
            </a:r>
            <a:r>
              <a:rPr lang="en-US" sz="2400" dirty="0" err="1" smtClean="0"/>
              <a:t>atau</a:t>
            </a:r>
            <a:r>
              <a:rPr lang="en-US" sz="2400" dirty="0" smtClean="0"/>
              <a:t> f’’(x)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,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periksa</a:t>
            </a:r>
            <a:r>
              <a:rPr lang="en-US" sz="2400" dirty="0" smtClean="0"/>
              <a:t>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belok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8001000" cy="32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Latihan</a:t>
            </a:r>
            <a:r>
              <a:rPr lang="en-US" b="1" dirty="0" smtClean="0"/>
              <a:t> </a:t>
            </a:r>
            <a:r>
              <a:rPr lang="en-US" b="1" dirty="0" err="1" smtClean="0"/>
              <a:t>Soal</a:t>
            </a:r>
            <a:endParaRPr lang="en-US" b="1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12406"/>
            <a:ext cx="5638800" cy="546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48400" cy="520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2811" y="4038600"/>
            <a:ext cx="627118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520267"/>
              </p:ext>
            </p:extLst>
          </p:nvPr>
        </p:nvGraphicFramePr>
        <p:xfrm>
          <a:off x="2946400" y="2616200"/>
          <a:ext cx="32512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Equation" r:id="rId3" imgW="3251160" imgH="1625400" progId="Equation.3">
                  <p:embed/>
                </p:oleObj>
              </mc:Choice>
              <mc:Fallback>
                <p:oleObj name="Equation" r:id="rId3" imgW="3251160" imgH="1625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6400" y="2616200"/>
                        <a:ext cx="3251200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946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0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Contoh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839200" cy="685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g’(x)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57200" y="1828800"/>
          <a:ext cx="17748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3" imgW="787320" imgH="393480" progId="Equation.3">
                  <p:embed/>
                </p:oleObj>
              </mc:Choice>
              <mc:Fallback>
                <p:oleObj name="Equation" r:id="rId3" imgW="7873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177482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048000"/>
            <a:ext cx="88392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u="sng" dirty="0" smtClean="0"/>
              <a:t>TEOREMA 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Keterdeferensialan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Mengimplikasikan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Kontinuitas</a:t>
            </a:r>
            <a:endParaRPr lang="en-US" sz="2600" b="1" dirty="0" smtClean="0"/>
          </a:p>
          <a:p>
            <a:r>
              <a:rPr lang="en-US" sz="2800" dirty="0" err="1" smtClean="0"/>
              <a:t>Jika</a:t>
            </a:r>
            <a:r>
              <a:rPr lang="en-US" sz="2800" dirty="0" smtClean="0"/>
              <a:t> f’(c)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maka</a:t>
            </a:r>
            <a:r>
              <a:rPr lang="en-US" sz="2800" dirty="0" smtClean="0"/>
              <a:t> f </a:t>
            </a:r>
            <a:r>
              <a:rPr lang="en-US" sz="2800" dirty="0" err="1" smtClean="0"/>
              <a:t>Kontinu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c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91000"/>
            <a:ext cx="420973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530136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2999"/>
            <a:ext cx="6477000" cy="476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Aturan</a:t>
            </a:r>
            <a:r>
              <a:rPr lang="en-US" b="1" dirty="0" smtClean="0"/>
              <a:t> </a:t>
            </a:r>
            <a:r>
              <a:rPr lang="en-US" b="1" dirty="0" err="1" smtClean="0"/>
              <a:t>Pencarian</a:t>
            </a:r>
            <a:r>
              <a:rPr lang="en-US" b="1" dirty="0" smtClean="0"/>
              <a:t> </a:t>
            </a:r>
            <a:r>
              <a:rPr lang="en-US" b="1" dirty="0" err="1" smtClean="0"/>
              <a:t>Turunan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f(x):</a:t>
            </a:r>
          </a:p>
          <a:p>
            <a:pPr>
              <a:buNone/>
            </a:pPr>
            <a:r>
              <a:rPr lang="en-US" dirty="0" smtClean="0"/>
              <a:t>f’(x)    </a:t>
            </a:r>
            <a:r>
              <a:rPr lang="en-US" dirty="0" err="1" smtClean="0"/>
              <a:t>atau</a:t>
            </a:r>
            <a:r>
              <a:rPr lang="en-US" dirty="0" smtClean="0"/>
              <a:t>    </a:t>
            </a:r>
            <a:r>
              <a:rPr lang="en-US" dirty="0" err="1" smtClean="0"/>
              <a:t>D</a:t>
            </a:r>
            <a:r>
              <a:rPr lang="en-US" sz="2000" dirty="0" err="1" smtClean="0"/>
              <a:t>x</a:t>
            </a:r>
            <a:r>
              <a:rPr lang="en-US" dirty="0" err="1" smtClean="0"/>
              <a:t>f</a:t>
            </a:r>
            <a:r>
              <a:rPr lang="en-US" dirty="0" smtClean="0"/>
              <a:t>(x)   </a:t>
            </a:r>
            <a:r>
              <a:rPr lang="en-US" dirty="0" err="1" smtClean="0"/>
              <a:t>atau</a:t>
            </a:r>
            <a:r>
              <a:rPr lang="en-US" dirty="0" smtClean="0"/>
              <a:t>   </a:t>
            </a:r>
            <a:r>
              <a:rPr lang="en-US" dirty="0" err="1" smtClean="0"/>
              <a:t>dy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8305800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ATURAN FUNGSI KONSTANTA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Jika</a:t>
            </a:r>
            <a:r>
              <a:rPr lang="en-US" sz="2800" dirty="0" smtClean="0"/>
              <a:t> f(x) = k,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k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konstanta</a:t>
            </a:r>
            <a:r>
              <a:rPr lang="en-US" sz="2800" dirty="0" smtClean="0"/>
              <a:t>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sebarang</a:t>
            </a:r>
            <a:r>
              <a:rPr lang="en-US" sz="2800" dirty="0" smtClean="0"/>
              <a:t> x, f’(x) =0, </a:t>
            </a:r>
            <a:r>
              <a:rPr lang="en-US" sz="2800" dirty="0" err="1" smtClean="0"/>
              <a:t>yakni</a:t>
            </a:r>
            <a:endParaRPr lang="en-US" sz="2800" dirty="0" smtClean="0"/>
          </a:p>
          <a:p>
            <a:endParaRPr lang="en-US" sz="2800" dirty="0" smtClean="0"/>
          </a:p>
          <a:p>
            <a:pPr algn="ctr"/>
            <a:r>
              <a:rPr lang="en-US" sz="2800" b="1" dirty="0" err="1" smtClean="0"/>
              <a:t>D</a:t>
            </a:r>
            <a:r>
              <a:rPr lang="en-US" sz="2000" b="1" dirty="0" err="1" smtClean="0"/>
              <a:t>x</a:t>
            </a:r>
            <a:r>
              <a:rPr lang="en-US" sz="2800" b="1" dirty="0" smtClean="0"/>
              <a:t>(k)=0</a:t>
            </a:r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8305800" cy="224676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ATURAN FUNGSI SATUAN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Jika</a:t>
            </a:r>
            <a:r>
              <a:rPr lang="en-US" sz="2800" dirty="0" smtClean="0"/>
              <a:t> f(x) = x, </a:t>
            </a:r>
            <a:r>
              <a:rPr lang="en-US" sz="2800" dirty="0" err="1" smtClean="0"/>
              <a:t>maka</a:t>
            </a:r>
            <a:r>
              <a:rPr lang="en-US" sz="2800" dirty="0" smtClean="0"/>
              <a:t> f’(x) =1, </a:t>
            </a:r>
            <a:r>
              <a:rPr lang="en-US" sz="2800" dirty="0" err="1" smtClean="0"/>
              <a:t>yakni</a:t>
            </a:r>
            <a:endParaRPr lang="en-US" sz="2800" dirty="0" smtClean="0"/>
          </a:p>
          <a:p>
            <a:endParaRPr lang="en-US" sz="2800" dirty="0" smtClean="0"/>
          </a:p>
          <a:p>
            <a:pPr algn="ctr"/>
            <a:r>
              <a:rPr lang="en-US" sz="2800" b="1" dirty="0" err="1" smtClean="0"/>
              <a:t>D</a:t>
            </a:r>
            <a:r>
              <a:rPr lang="en-US" sz="2000" b="1" dirty="0" err="1" smtClean="0"/>
              <a:t>x</a:t>
            </a:r>
            <a:r>
              <a:rPr lang="en-US" sz="2800" b="1" dirty="0" smtClean="0"/>
              <a:t>(x)=1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819400"/>
            <a:ext cx="8305800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ATURAN PANGKAT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Jika</a:t>
            </a:r>
            <a:r>
              <a:rPr lang="en-US" sz="2800" dirty="0" smtClean="0"/>
              <a:t>               ,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n </a:t>
            </a:r>
            <a:r>
              <a:rPr lang="en-US" sz="2800" dirty="0" err="1" smtClean="0"/>
              <a:t>bilangan</a:t>
            </a:r>
            <a:r>
              <a:rPr lang="en-US" sz="2800" dirty="0" smtClean="0"/>
              <a:t> </a:t>
            </a:r>
            <a:r>
              <a:rPr lang="en-US" sz="2800" dirty="0" err="1" smtClean="0"/>
              <a:t>bulat</a:t>
            </a:r>
            <a:r>
              <a:rPr lang="en-US" sz="2800" dirty="0" smtClean="0"/>
              <a:t>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endParaRPr lang="en-US" sz="2800" dirty="0" smtClean="0"/>
          </a:p>
          <a:p>
            <a:r>
              <a:rPr lang="en-US" sz="2800" dirty="0" smtClean="0"/>
              <a:t>                         , </a:t>
            </a:r>
            <a:r>
              <a:rPr lang="en-US" sz="2800" dirty="0" err="1" smtClean="0"/>
              <a:t>yakni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990600" y="3676650"/>
          <a:ext cx="14017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3" imgW="622080" imgH="228600" progId="Equation.3">
                  <p:embed/>
                </p:oleObj>
              </mc:Choice>
              <mc:Fallback>
                <p:oleObj name="Equation" r:id="rId3" imgW="6220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76650"/>
                        <a:ext cx="140176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57200" y="4114800"/>
          <a:ext cx="1746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5" imgW="774360" imgH="228600" progId="Equation.3">
                  <p:embed/>
                </p:oleObj>
              </mc:Choice>
              <mc:Fallback>
                <p:oleObj name="Equation" r:id="rId5" imgW="7743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14800"/>
                        <a:ext cx="17462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119438" y="4710113"/>
          <a:ext cx="20621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7" imgW="914400" imgH="241200" progId="Equation.3">
                  <p:embed/>
                </p:oleObj>
              </mc:Choice>
              <mc:Fallback>
                <p:oleObj name="Equation" r:id="rId7" imgW="9144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710113"/>
                        <a:ext cx="206216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1338</Words>
  <Application>Microsoft Office PowerPoint</Application>
  <PresentationFormat>On-screen Show (4:3)</PresentationFormat>
  <Paragraphs>197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Office Theme</vt:lpstr>
      <vt:lpstr>Equation</vt:lpstr>
      <vt:lpstr>Microsoft Equation 3.0</vt:lpstr>
      <vt:lpstr>TURUNAN</vt:lpstr>
      <vt:lpstr>Fungsi Turunan</vt:lpstr>
      <vt:lpstr>DEFINISI</vt:lpstr>
      <vt:lpstr>Contoh </vt:lpstr>
      <vt:lpstr>Contoh:</vt:lpstr>
      <vt:lpstr>PowerPoint Presentation</vt:lpstr>
      <vt:lpstr>PowerPoint Presentation</vt:lpstr>
      <vt:lpstr>Aturan Pencarian Turunan</vt:lpstr>
      <vt:lpstr>PowerPoint Presentation</vt:lpstr>
      <vt:lpstr>PowerPoint Presentation</vt:lpstr>
      <vt:lpstr>PowerPoint Presentation</vt:lpstr>
      <vt:lpstr>Aturan Hasil Kali dan Hasil Bagi</vt:lpstr>
      <vt:lpstr>PowerPoint Presentation</vt:lpstr>
      <vt:lpstr>Latihan</vt:lpstr>
      <vt:lpstr>PowerPoint Presentation</vt:lpstr>
      <vt:lpstr>Turunan Fungsi Trigonometri</vt:lpstr>
      <vt:lpstr>PowerPoint Presentation</vt:lpstr>
      <vt:lpstr>PowerPoint Presentation</vt:lpstr>
      <vt:lpstr>ATURAN RANTAI</vt:lpstr>
      <vt:lpstr>Contoh: Cari Turunan dari fungsi berikut!</vt:lpstr>
      <vt:lpstr>PowerPoint Presentation</vt:lpstr>
      <vt:lpstr>Latihan Soal</vt:lpstr>
      <vt:lpstr>PowerPoint Presentation</vt:lpstr>
      <vt:lpstr>Permasalahan Turunan</vt:lpstr>
      <vt:lpstr>PowerPoint Presentation</vt:lpstr>
      <vt:lpstr>PowerPoint Presentation</vt:lpstr>
      <vt:lpstr>Latihan</vt:lpstr>
      <vt:lpstr>PowerPoint Presentation</vt:lpstr>
      <vt:lpstr>Aplikasi Turunan: Maksimum &amp; Minimum</vt:lpstr>
      <vt:lpstr>PowerPoint Presentation</vt:lpstr>
      <vt:lpstr>PowerPoint Presentation</vt:lpstr>
      <vt:lpstr>PowerPoint Presentation</vt:lpstr>
      <vt:lpstr>PowerPoint Presentation</vt:lpstr>
      <vt:lpstr>Latihan Soal</vt:lpstr>
      <vt:lpstr>Latihan Soal</vt:lpstr>
      <vt:lpstr>Kemonotonan dan Kecekungan</vt:lpstr>
      <vt:lpstr>PowerPoint Presentation</vt:lpstr>
      <vt:lpstr>Turunan Kedua dan Kecekungan</vt:lpstr>
      <vt:lpstr>PowerPoint Presentation</vt:lpstr>
      <vt:lpstr>Contoh Penerapan</vt:lpstr>
      <vt:lpstr>Contoh Penerapan</vt:lpstr>
      <vt:lpstr>Titik Belok</vt:lpstr>
      <vt:lpstr>Latihan Soal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TURUNAN</dc:title>
  <dc:creator>Toshiba</dc:creator>
  <cp:lastModifiedBy>Windows User</cp:lastModifiedBy>
  <cp:revision>110</cp:revision>
  <dcterms:created xsi:type="dcterms:W3CDTF">2018-09-28T04:08:08Z</dcterms:created>
  <dcterms:modified xsi:type="dcterms:W3CDTF">2020-10-27T02:21:05Z</dcterms:modified>
</cp:coreProperties>
</file>