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1pPr>
    <a:lvl2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2pPr>
    <a:lvl3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3pPr>
    <a:lvl4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4pPr>
    <a:lvl5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5pPr>
    <a:lvl6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6pPr>
    <a:lvl7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7pPr>
    <a:lvl8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8pPr>
    <a:lvl9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D4DAE2"/>
          </a:solidFill>
        </a:fill>
      </a:tcStyle>
    </a:wholeTbl>
    <a:band2H>
      <a:tcTxStyle/>
      <a:tcStyle>
        <a:tcBdr/>
        <a:fill>
          <a:solidFill>
            <a:srgbClr val="EBEDF1"/>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1"/>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1"/>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1"/>
          </a:solidFill>
        </a:fill>
      </a:tcStyle>
    </a:firstRow>
  </a:tblStyle>
  <a:tblStyle styleId="{C7B018BB-80A7-4F77-B60F-C8B233D01FF8}"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EFE5CE"/>
          </a:solidFill>
        </a:fill>
      </a:tcStyle>
    </a:wholeTbl>
    <a:band2H>
      <a:tcTxStyle/>
      <a:tcStyle>
        <a:tcBdr/>
        <a:fill>
          <a:solidFill>
            <a:srgbClr val="F7F2E8"/>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3"/>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3"/>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3"/>
          </a:solidFill>
        </a:fill>
      </a:tcStyle>
    </a:firstRow>
  </a:tblStyle>
  <a:tblStyle styleId="{EEE7283C-3CF3-47DC-8721-378D4A62B228}"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DBD8DF"/>
          </a:solidFill>
        </a:fill>
      </a:tcStyle>
    </a:wholeTbl>
    <a:band2H>
      <a:tcTxStyle/>
      <a:tcStyle>
        <a:tcBdr/>
        <a:fill>
          <a:solidFill>
            <a:srgbClr val="EEECF0"/>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6"/>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6"/>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6"/>
          </a:solidFill>
        </a:fill>
      </a:tcStyle>
    </a:firstRow>
  </a:tblStyle>
  <a:tblStyle styleId="{CF821DB8-F4EB-4A41-A1BA-3FCAFE7338EE}" styleName="">
    <a:tblBg/>
    <a:wholeTbl>
      <a:tcTxStyle b="off" i="off">
        <a:font>
          <a:latin typeface="Papyrus"/>
          <a:ea typeface="Papyrus"/>
          <a:cs typeface="Papyrus"/>
        </a:font>
        <a:srgbClr val="3E231A"/>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E7E7"/>
          </a:solidFill>
        </a:fill>
      </a:tcStyle>
    </a:wholeTbl>
    <a:band2H>
      <a:tcTxStyle/>
      <a:tcStyle>
        <a:tcBdr/>
        <a:fill>
          <a:solidFill>
            <a:srgbClr val="24383E"/>
          </a:solidFill>
        </a:fill>
      </a:tcStyle>
    </a:band2H>
    <a:firstCol>
      <a:tcTxStyle b="on" i="off">
        <a:font>
          <a:latin typeface="Papyrus"/>
          <a:ea typeface="Papyrus"/>
          <a:cs typeface="Papyrus"/>
        </a:font>
        <a:srgbClr val="24383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Papyrus"/>
          <a:ea typeface="Papyrus"/>
          <a:cs typeface="Papyrus"/>
        </a:font>
        <a:srgbClr val="3E231A"/>
      </a:tcTxStyle>
      <a:tcStyle>
        <a:tcBdr>
          <a:left>
            <a:ln w="12700" cap="flat">
              <a:noFill/>
              <a:miter lim="400000"/>
            </a:ln>
          </a:left>
          <a:right>
            <a:ln w="12700" cap="flat">
              <a:noFill/>
              <a:miter lim="400000"/>
            </a:ln>
          </a:right>
          <a:top>
            <a:ln w="50800" cap="flat">
              <a:solidFill>
                <a:srgbClr val="3E231A"/>
              </a:solidFill>
              <a:prstDash val="solid"/>
              <a:round/>
            </a:ln>
          </a:top>
          <a:bottom>
            <a:ln w="25400" cap="flat">
              <a:solidFill>
                <a:srgbClr val="3E231A"/>
              </a:solidFill>
              <a:prstDash val="solid"/>
              <a:round/>
            </a:ln>
          </a:bottom>
          <a:insideH>
            <a:ln w="12700" cap="flat">
              <a:noFill/>
              <a:miter lim="400000"/>
            </a:ln>
          </a:insideH>
          <a:insideV>
            <a:ln w="12700" cap="flat">
              <a:noFill/>
              <a:miter lim="400000"/>
            </a:ln>
          </a:insideV>
        </a:tcBdr>
        <a:fill>
          <a:solidFill>
            <a:srgbClr val="24383E"/>
          </a:solidFill>
        </a:fill>
      </a:tcStyle>
    </a:lastRow>
    <a:firstRow>
      <a:tcTxStyle b="on" i="off">
        <a:font>
          <a:latin typeface="Papyrus"/>
          <a:ea typeface="Papyrus"/>
          <a:cs typeface="Papyrus"/>
        </a:font>
        <a:srgbClr val="24383E"/>
      </a:tcTxStyle>
      <a:tcStyle>
        <a:tcBdr>
          <a:left>
            <a:ln w="12700" cap="flat">
              <a:noFill/>
              <a:miter lim="400000"/>
            </a:ln>
          </a:left>
          <a:right>
            <a:ln w="12700" cap="flat">
              <a:noFill/>
              <a:miter lim="400000"/>
            </a:ln>
          </a:right>
          <a:top>
            <a:ln w="25400" cap="flat">
              <a:solidFill>
                <a:srgbClr val="3E231A"/>
              </a:solidFill>
              <a:prstDash val="solid"/>
              <a:round/>
            </a:ln>
          </a:top>
          <a:bottom>
            <a:ln w="25400" cap="flat">
              <a:solidFill>
                <a:srgbClr val="3E231A"/>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CDCBCB"/>
          </a:solidFill>
        </a:fill>
      </a:tcStyle>
    </a:wholeTbl>
    <a:band2H>
      <a:tcTxStyle/>
      <a:tcStyle>
        <a:tcBdr/>
        <a:fill>
          <a:solidFill>
            <a:srgbClr val="E8E7E7"/>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3E231A"/>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3E231A"/>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3E231A"/>
          </a:solidFill>
        </a:fill>
      </a:tcStyle>
    </a:firstRow>
  </a:tblStyle>
  <a:tblStyle styleId="{2708684C-4D16-4618-839F-0558EEFCDFE6}" styleName="">
    <a:tblBg/>
    <a:wholeTbl>
      <a:tcTxStyle b="off"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12700" cap="flat">
              <a:solidFill>
                <a:srgbClr val="3E231A"/>
              </a:solidFill>
              <a:prstDash val="solid"/>
              <a:round/>
            </a:ln>
          </a:top>
          <a:bottom>
            <a:ln w="127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solidFill>
            <a:srgbClr val="3E231A">
              <a:alpha val="20000"/>
            </a:srgbClr>
          </a:solidFill>
        </a:fill>
      </a:tcStyle>
    </a:wholeTbl>
    <a:band2H>
      <a:tcTxStyle/>
      <a:tcStyle>
        <a:tcBdr/>
        <a:fill>
          <a:solidFill>
            <a:srgbClr val="FFFFFF"/>
          </a:solidFill>
        </a:fill>
      </a:tcStyle>
    </a:band2H>
    <a:firstCol>
      <a:tcTxStyle b="on"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12700" cap="flat">
              <a:solidFill>
                <a:srgbClr val="3E231A"/>
              </a:solidFill>
              <a:prstDash val="solid"/>
              <a:round/>
            </a:ln>
          </a:top>
          <a:bottom>
            <a:ln w="127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solidFill>
            <a:srgbClr val="3E231A">
              <a:alpha val="20000"/>
            </a:srgbClr>
          </a:solidFill>
        </a:fill>
      </a:tcStyle>
    </a:firstCol>
    <a:lastRow>
      <a:tcTxStyle b="on"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50800" cap="flat">
              <a:solidFill>
                <a:srgbClr val="3E231A"/>
              </a:solidFill>
              <a:prstDash val="solid"/>
              <a:round/>
            </a:ln>
          </a:top>
          <a:bottom>
            <a:ln w="127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noFill/>
        </a:fill>
      </a:tcStyle>
    </a:lastRow>
    <a:firstRow>
      <a:tcTxStyle b="on"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12700" cap="flat">
              <a:solidFill>
                <a:srgbClr val="3E231A"/>
              </a:solidFill>
              <a:prstDash val="solid"/>
              <a:round/>
            </a:ln>
          </a:top>
          <a:bottom>
            <a:ln w="254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630"/>
  </p:normalViewPr>
  <p:slideViewPr>
    <p:cSldViewPr snapToGrid="0" snapToObjects="1">
      <p:cViewPr varScale="1">
        <p:scale>
          <a:sx n="48" d="100"/>
          <a:sy n="48" d="100"/>
        </p:scale>
        <p:origin x="142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89100"/>
            <a:ext cx="10464800" cy="3467100"/>
          </a:xfrm>
          <a:prstGeom prst="rect">
            <a:avLst/>
          </a:prstGeom>
        </p:spPr>
        <p:txBody>
          <a:bodyPr anchor="b"/>
          <a:lstStyle>
            <a:lvl1pPr algn="ctr"/>
          </a:lstStyle>
          <a:p>
            <a:r>
              <a:t>Title Text</a:t>
            </a:r>
          </a:p>
        </p:txBody>
      </p:sp>
      <p:sp>
        <p:nvSpPr>
          <p:cNvPr id="12" name="Body Level One…"/>
          <p:cNvSpPr txBox="1">
            <a:spLocks noGrp="1"/>
          </p:cNvSpPr>
          <p:nvPr>
            <p:ph type="body" sz="quarter" idx="1"/>
          </p:nvPr>
        </p:nvSpPr>
        <p:spPr>
          <a:xfrm>
            <a:off x="1270000" y="5181600"/>
            <a:ext cx="10464800" cy="14605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Body Level One…"/>
          <p:cNvSpPr txBox="1">
            <a:spLocks noGrp="1"/>
          </p:cNvSpPr>
          <p:nvPr>
            <p:ph type="body" sz="quarter" idx="1"/>
          </p:nvPr>
        </p:nvSpPr>
        <p:spPr>
          <a:xfrm>
            <a:off x="1270000" y="4267200"/>
            <a:ext cx="10464800" cy="850900"/>
          </a:xfrm>
          <a:prstGeom prst="rect">
            <a:avLst/>
          </a:prstGeom>
        </p:spPr>
        <p:txBody>
          <a:bodyPr/>
          <a:lstStyle>
            <a:lvl1pPr marL="0" indent="0" algn="ctr">
              <a:spcBef>
                <a:spcPts val="0"/>
              </a:spcBef>
              <a:buSzTx/>
              <a:buNone/>
            </a:lvl1pPr>
            <a:lvl2pPr algn="ctr">
              <a:spcBef>
                <a:spcPts val="0"/>
              </a:spcBef>
              <a:buBlip>
                <a:blip r:embed="rId2"/>
              </a:buBlip>
            </a:lvl2pPr>
            <a:lvl3pPr algn="ctr">
              <a:spcBef>
                <a:spcPts val="0"/>
              </a:spcBef>
              <a:buBlip>
                <a:blip r:embed="rId2"/>
              </a:buBlip>
            </a:lvl3pPr>
            <a:lvl4pPr algn="ctr">
              <a:spcBef>
                <a:spcPts val="0"/>
              </a:spcBef>
              <a:buBlip>
                <a:blip r:embed="rId2"/>
              </a:buBlip>
            </a:lvl4pPr>
            <a:lvl5pPr algn="ctr">
              <a:spcBef>
                <a:spcPts val="0"/>
              </a:spcBef>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94" name="–Johnny Appleseed"/>
          <p:cNvSpPr txBox="1">
            <a:spLocks noGrp="1"/>
          </p:cNvSpPr>
          <p:nvPr>
            <p:ph type="body" sz="quarter" idx="13"/>
          </p:nvPr>
        </p:nvSpPr>
        <p:spPr>
          <a:xfrm>
            <a:off x="1270000" y="6362700"/>
            <a:ext cx="10464800" cy="647700"/>
          </a:xfrm>
          <a:prstGeom prst="rect">
            <a:avLst/>
          </a:prstGeom>
        </p:spPr>
        <p:txBody>
          <a:bodyPr anchor="t"/>
          <a:lstStyle/>
          <a:p>
            <a:pPr marL="0" indent="0" algn="ctr">
              <a:spcBef>
                <a:spcPts val="0"/>
              </a:spcBef>
              <a:buSzTx/>
              <a:buNone/>
              <a:defRPr sz="2800"/>
            </a:pPr>
            <a:endParaRP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355600" y="0"/>
            <a:ext cx="14782326" cy="103759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574800" y="114300"/>
            <a:ext cx="9855200" cy="650261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680200"/>
            <a:ext cx="10464800" cy="1270000"/>
          </a:xfrm>
          <a:prstGeom prst="rect">
            <a:avLst/>
          </a:prstGeom>
        </p:spPr>
        <p:txBody>
          <a:bodyPr anchor="b"/>
          <a:lstStyle>
            <a:lvl1pPr algn="ctr"/>
          </a:lstStyle>
          <a:p>
            <a:r>
              <a:t>Title Text</a:t>
            </a:r>
          </a:p>
        </p:txBody>
      </p:sp>
      <p:sp>
        <p:nvSpPr>
          <p:cNvPr id="22" name="Body Level One…"/>
          <p:cNvSpPr txBox="1">
            <a:spLocks noGrp="1"/>
          </p:cNvSpPr>
          <p:nvPr>
            <p:ph type="body" sz="quarter" idx="1"/>
          </p:nvPr>
        </p:nvSpPr>
        <p:spPr>
          <a:xfrm>
            <a:off x="1270000" y="7835900"/>
            <a:ext cx="10464800" cy="14605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89300"/>
            <a:ext cx="10464800" cy="3175000"/>
          </a:xfrm>
          <a:prstGeom prst="rect">
            <a:avLst/>
          </a:prstGeom>
        </p:spPr>
        <p:txBody>
          <a:bodyPr/>
          <a:lstStyle>
            <a:lvl1pPr algn="ct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13"/>
          </p:nvPr>
        </p:nvSpPr>
        <p:spPr>
          <a:xfrm>
            <a:off x="3759200" y="825500"/>
            <a:ext cx="11548692" cy="76200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65200" y="1397000"/>
            <a:ext cx="5600700" cy="4038600"/>
          </a:xfrm>
          <a:prstGeom prst="rect">
            <a:avLst/>
          </a:prstGeom>
        </p:spPr>
        <p:txBody>
          <a:bodyPr anchor="b"/>
          <a:lstStyle>
            <a:lvl1pPr algn="ctr">
              <a:defRPr sz="6800"/>
            </a:lvl1pPr>
          </a:lstStyle>
          <a:p>
            <a:r>
              <a:t>Title Text</a:t>
            </a:r>
          </a:p>
        </p:txBody>
      </p:sp>
      <p:sp>
        <p:nvSpPr>
          <p:cNvPr id="40" name="Body Level One…"/>
          <p:cNvSpPr txBox="1">
            <a:spLocks noGrp="1"/>
          </p:cNvSpPr>
          <p:nvPr>
            <p:ph type="body" sz="quarter" idx="1"/>
          </p:nvPr>
        </p:nvSpPr>
        <p:spPr>
          <a:xfrm>
            <a:off x="965200" y="5448300"/>
            <a:ext cx="5600700" cy="29337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xfrm>
            <a:off x="1270000" y="635000"/>
            <a:ext cx="10464800" cy="2108200"/>
          </a:xfrm>
          <a:prstGeom prst="rect">
            <a:avLst/>
          </a:prstGeom>
        </p:spPr>
        <p:txBody>
          <a:bodyPr/>
          <a:lstStyle>
            <a:lvl1pPr algn="ct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xfrm>
            <a:off x="1270000" y="635000"/>
            <a:ext cx="10464800" cy="2108200"/>
          </a:xfrm>
          <a:prstGeom prst="rect">
            <a:avLst/>
          </a:prstGeom>
        </p:spPr>
        <p:txBody>
          <a:bodyPr/>
          <a:lstStyle>
            <a:lvl1pPr algn="ctr"/>
          </a:lstStyle>
          <a:p>
            <a:r>
              <a:t>Title Text</a:t>
            </a:r>
          </a:p>
        </p:txBody>
      </p:sp>
      <p:sp>
        <p:nvSpPr>
          <p:cNvPr id="57" name="Body Level One…"/>
          <p:cNvSpPr txBox="1">
            <a:spLocks noGrp="1"/>
          </p:cNvSpPr>
          <p:nvPr>
            <p:ph type="body" idx="1"/>
          </p:nvPr>
        </p:nvSpPr>
        <p:spPr>
          <a:xfrm>
            <a:off x="1270000" y="2819400"/>
            <a:ext cx="10464800" cy="5842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5283200" y="2819400"/>
            <a:ext cx="8565281" cy="56515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xfrm>
            <a:off x="1270000" y="635000"/>
            <a:ext cx="10464800" cy="2108200"/>
          </a:xfrm>
          <a:prstGeom prst="rect">
            <a:avLst/>
          </a:prstGeom>
        </p:spPr>
        <p:txBody>
          <a:bodyPr/>
          <a:lstStyle>
            <a:lvl1pPr algn="ctr"/>
          </a:lstStyle>
          <a:p>
            <a:r>
              <a:t>Title Text</a:t>
            </a:r>
          </a:p>
        </p:txBody>
      </p:sp>
      <p:sp>
        <p:nvSpPr>
          <p:cNvPr id="67" name="Body Level One…"/>
          <p:cNvSpPr txBox="1">
            <a:spLocks noGrp="1"/>
          </p:cNvSpPr>
          <p:nvPr>
            <p:ph type="body" sz="half" idx="1"/>
          </p:nvPr>
        </p:nvSpPr>
        <p:spPr>
          <a:xfrm>
            <a:off x="1270000" y="2819400"/>
            <a:ext cx="5016500" cy="5651500"/>
          </a:xfrm>
          <a:prstGeom prst="rect">
            <a:avLst/>
          </a:prstGeom>
        </p:spPr>
        <p:txBody>
          <a:bodyPr/>
          <a:lstStyle>
            <a:lvl1pPr marL="368300" indent="-368300">
              <a:spcBef>
                <a:spcPts val="2800"/>
              </a:spcBef>
              <a:buBlip>
                <a:blip r:embed="rId2"/>
              </a:buBlip>
              <a:defRPr sz="3000"/>
            </a:lvl1pPr>
            <a:lvl2pPr marL="736600" indent="-368300">
              <a:spcBef>
                <a:spcPts val="2800"/>
              </a:spcBef>
              <a:buBlip>
                <a:blip r:embed="rId2"/>
              </a:buBlip>
              <a:defRPr sz="3000"/>
            </a:lvl2pPr>
            <a:lvl3pPr marL="1104900" indent="-368300">
              <a:spcBef>
                <a:spcPts val="2800"/>
              </a:spcBef>
              <a:buBlip>
                <a:blip r:embed="rId2"/>
              </a:buBlip>
              <a:defRPr sz="3000"/>
            </a:lvl3pPr>
            <a:lvl4pPr marL="1473200" indent="-368300">
              <a:spcBef>
                <a:spcPts val="2800"/>
              </a:spcBef>
              <a:buBlip>
                <a:blip r:embed="rId2"/>
              </a:buBlip>
              <a:defRPr sz="3000"/>
            </a:lvl4pPr>
            <a:lvl5pPr marL="1841500" indent="-368300">
              <a:spcBef>
                <a:spcPts val="2800"/>
              </a:spcBef>
              <a:buBlip>
                <a:blip r:embed="rId2"/>
              </a:buBlip>
              <a:defRPr sz="30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7391400" y="762000"/>
            <a:ext cx="4660900" cy="3075333"/>
          </a:xfrm>
          <a:prstGeom prst="rect">
            <a:avLst/>
          </a:prstGeom>
        </p:spPr>
        <p:txBody>
          <a:bodyPr lIns="91439" tIns="45719" rIns="91439" bIns="45719" anchor="t">
            <a:noAutofit/>
          </a:bodyPr>
          <a:lstStyle/>
          <a:p>
            <a:endParaRPr/>
          </a:p>
        </p:txBody>
      </p:sp>
      <p:sp>
        <p:nvSpPr>
          <p:cNvPr id="84" name="Image"/>
          <p:cNvSpPr>
            <a:spLocks noGrp="1"/>
          </p:cNvSpPr>
          <p:nvPr>
            <p:ph type="pic" sz="half" idx="14"/>
          </p:nvPr>
        </p:nvSpPr>
        <p:spPr>
          <a:xfrm>
            <a:off x="6901630" y="3197027"/>
            <a:ext cx="5380145" cy="8115302"/>
          </a:xfrm>
          <a:prstGeom prst="rect">
            <a:avLst/>
          </a:prstGeom>
        </p:spPr>
        <p:txBody>
          <a:bodyPr lIns="91439" tIns="45719" rIns="91439" bIns="45719" anchor="t">
            <a:noAutofit/>
          </a:bodyPr>
          <a:lstStyle/>
          <a:p>
            <a:endParaRPr/>
          </a:p>
        </p:txBody>
      </p:sp>
      <p:sp>
        <p:nvSpPr>
          <p:cNvPr id="85" name="Image"/>
          <p:cNvSpPr>
            <a:spLocks noGrp="1"/>
          </p:cNvSpPr>
          <p:nvPr>
            <p:ph type="pic" idx="15"/>
          </p:nvPr>
        </p:nvSpPr>
        <p:spPr>
          <a:xfrm>
            <a:off x="-2291141" y="-26019"/>
            <a:ext cx="12309676" cy="9233763"/>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sp>
        <p:nvSpPr>
          <p:cNvPr id="2" name="Body Level One…"/>
          <p:cNvSpPr txBox="1">
            <a:spLocks noGrp="1"/>
          </p:cNvSpPr>
          <p:nvPr>
            <p:ph type="body" idx="1"/>
          </p:nvPr>
        </p:nvSpPr>
        <p:spPr>
          <a:xfrm>
            <a:off x="1270000" y="1168400"/>
            <a:ext cx="10464800" cy="7416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a:buBlip>
                <a:blip r:embed="rId15"/>
              </a:buBlip>
            </a:lvl1pPr>
            <a:lvl2pPr>
              <a:buBlip>
                <a:blip r:embed="rId15"/>
              </a:buBlip>
            </a:lvl2pPr>
            <a:lvl3pPr>
              <a:buBlip>
                <a:blip r:embed="rId15"/>
              </a:buBlip>
            </a:lvl3pPr>
            <a:lvl4pPr>
              <a:buBlip>
                <a:blip r:embed="rId15"/>
              </a:buBlip>
            </a:lvl4pPr>
            <a:lvl5pPr>
              <a:buBlip>
                <a:blip r:embed="rId15"/>
              </a:buBlip>
            </a:lvl5pPr>
          </a:lstStyle>
          <a:p>
            <a:r>
              <a:t>Body Level One</a:t>
            </a:r>
          </a:p>
          <a:p>
            <a:pPr lvl="1"/>
            <a:r>
              <a:t>Body Level Two</a:t>
            </a:r>
          </a:p>
          <a:p>
            <a:pPr lvl="2"/>
            <a:r>
              <a:t>Body Level Three</a:t>
            </a:r>
          </a:p>
          <a:p>
            <a:pPr lvl="3"/>
            <a:r>
              <a:t>Body Level Four</a:t>
            </a:r>
          </a:p>
          <a:p>
            <a:pPr lvl="4"/>
            <a:r>
              <a:t>Body Level Five</a:t>
            </a:r>
          </a:p>
        </p:txBody>
      </p:sp>
      <p:sp>
        <p:nvSpPr>
          <p:cNvPr id="3" name="Title Text"/>
          <p:cNvSpPr txBox="1">
            <a:spLocks noGrp="1"/>
          </p:cNvSpPr>
          <p:nvPr>
            <p:ph type="title"/>
          </p:nvPr>
        </p:nvSpPr>
        <p:spPr>
          <a:xfrm>
            <a:off x="1948462" y="1950720"/>
            <a:ext cx="10403841" cy="6615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Title Text</a:t>
            </a:r>
          </a:p>
        </p:txBody>
      </p:sp>
      <p:sp>
        <p:nvSpPr>
          <p:cNvPr id="4" name="Slide Number"/>
          <p:cNvSpPr txBox="1">
            <a:spLocks noGrp="1"/>
          </p:cNvSpPr>
          <p:nvPr>
            <p:ph type="sldNum" sz="quarter" idx="2"/>
          </p:nvPr>
        </p:nvSpPr>
        <p:spPr>
          <a:xfrm>
            <a:off x="6337299" y="9296400"/>
            <a:ext cx="323479" cy="457201"/>
          </a:xfrm>
          <a:prstGeom prst="rect">
            <a:avLst/>
          </a:prstGeom>
          <a:ln w="12700">
            <a:miter lim="400000"/>
          </a:ln>
        </p:spPr>
        <p:txBody>
          <a:bodyPr wrap="none" lIns="50800" tIns="50800" rIns="50800" bIns="50800" anchor="b">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584200" rtl="0" latinLnBrk="0">
        <a:lnSpc>
          <a:spcPct val="100000"/>
        </a:lnSpc>
        <a:spcBef>
          <a:spcPts val="0"/>
        </a:spcBef>
        <a:spcAft>
          <a:spcPts val="0"/>
        </a:spcAft>
        <a:buClrTx/>
        <a:buSzTx/>
        <a:buFontTx/>
        <a:buNone/>
        <a:tabLst/>
        <a:defRPr sz="7200" b="0" i="0" u="none" strike="noStrike" cap="none" spc="0" baseline="0">
          <a:solidFill>
            <a:srgbClr val="3E231A"/>
          </a:solidFill>
          <a:uFillTx/>
          <a:latin typeface="Papyrus"/>
          <a:ea typeface="Papyrus"/>
          <a:cs typeface="Papyrus"/>
          <a:sym typeface="Papyrus"/>
        </a:defRPr>
      </a:lvl1pPr>
      <a:lvl2pPr marL="0" marR="0" indent="0" algn="l" defTabSz="584200" rtl="0" latinLnBrk="0">
        <a:lnSpc>
          <a:spcPct val="100000"/>
        </a:lnSpc>
        <a:spcBef>
          <a:spcPts val="0"/>
        </a:spcBef>
        <a:spcAft>
          <a:spcPts val="0"/>
        </a:spcAft>
        <a:buClrTx/>
        <a:buSzTx/>
        <a:buFontTx/>
        <a:buNone/>
        <a:tabLst/>
        <a:defRPr sz="7200" b="0" i="0" u="none" strike="noStrike" cap="none" spc="0" baseline="0">
          <a:solidFill>
            <a:srgbClr val="3E231A"/>
          </a:solidFill>
          <a:uFillTx/>
          <a:latin typeface="Papyrus"/>
          <a:ea typeface="Papyrus"/>
          <a:cs typeface="Papyrus"/>
          <a:sym typeface="Papyrus"/>
        </a:defRPr>
      </a:lvl2pPr>
      <a:lvl3pPr marL="0" marR="0" indent="0" algn="l" defTabSz="584200" rtl="0" latinLnBrk="0">
        <a:lnSpc>
          <a:spcPct val="100000"/>
        </a:lnSpc>
        <a:spcBef>
          <a:spcPts val="0"/>
        </a:spcBef>
        <a:spcAft>
          <a:spcPts val="0"/>
        </a:spcAft>
        <a:buClrTx/>
        <a:buSzTx/>
        <a:buFontTx/>
        <a:buNone/>
        <a:tabLst/>
        <a:defRPr sz="7200" b="0" i="0" u="none" strike="noStrike" cap="none" spc="0" baseline="0">
          <a:solidFill>
            <a:srgbClr val="3E231A"/>
          </a:solidFill>
          <a:uFillTx/>
          <a:latin typeface="Papyrus"/>
          <a:ea typeface="Papyrus"/>
          <a:cs typeface="Papyrus"/>
          <a:sym typeface="Papyrus"/>
        </a:defRPr>
      </a:lvl3pPr>
      <a:lvl4pPr marL="0" marR="0" indent="0" algn="l" defTabSz="584200" rtl="0" latinLnBrk="0">
        <a:lnSpc>
          <a:spcPct val="100000"/>
        </a:lnSpc>
        <a:spcBef>
          <a:spcPts val="0"/>
        </a:spcBef>
        <a:spcAft>
          <a:spcPts val="0"/>
        </a:spcAft>
        <a:buClrTx/>
        <a:buSzTx/>
        <a:buFontTx/>
        <a:buNone/>
        <a:tabLst/>
        <a:defRPr sz="7200" b="0" i="0" u="none" strike="noStrike" cap="none" spc="0" baseline="0">
          <a:solidFill>
            <a:srgbClr val="3E231A"/>
          </a:solidFill>
          <a:uFillTx/>
          <a:latin typeface="Papyrus"/>
          <a:ea typeface="Papyrus"/>
          <a:cs typeface="Papyrus"/>
          <a:sym typeface="Papyrus"/>
        </a:defRPr>
      </a:lvl4pPr>
      <a:lvl5pPr marL="0" marR="0" indent="0" algn="l" defTabSz="584200" rtl="0" latinLnBrk="0">
        <a:lnSpc>
          <a:spcPct val="100000"/>
        </a:lnSpc>
        <a:spcBef>
          <a:spcPts val="0"/>
        </a:spcBef>
        <a:spcAft>
          <a:spcPts val="0"/>
        </a:spcAft>
        <a:buClrTx/>
        <a:buSzTx/>
        <a:buFontTx/>
        <a:buNone/>
        <a:tabLst/>
        <a:defRPr sz="7200" b="0" i="0" u="none" strike="noStrike" cap="none" spc="0" baseline="0">
          <a:solidFill>
            <a:srgbClr val="3E231A"/>
          </a:solidFill>
          <a:uFillTx/>
          <a:latin typeface="Papyrus"/>
          <a:ea typeface="Papyrus"/>
          <a:cs typeface="Papyrus"/>
          <a:sym typeface="Papyrus"/>
        </a:defRPr>
      </a:lvl5pPr>
      <a:lvl6pPr marL="0" marR="0" indent="0" algn="l" defTabSz="584200" rtl="0" latinLnBrk="0">
        <a:lnSpc>
          <a:spcPct val="100000"/>
        </a:lnSpc>
        <a:spcBef>
          <a:spcPts val="0"/>
        </a:spcBef>
        <a:spcAft>
          <a:spcPts val="0"/>
        </a:spcAft>
        <a:buClrTx/>
        <a:buSzTx/>
        <a:buFontTx/>
        <a:buNone/>
        <a:tabLst/>
        <a:defRPr sz="7200" b="0" i="0" u="none" strike="noStrike" cap="none" spc="0" baseline="0">
          <a:solidFill>
            <a:srgbClr val="3E231A"/>
          </a:solidFill>
          <a:uFillTx/>
          <a:latin typeface="Papyrus"/>
          <a:ea typeface="Papyrus"/>
          <a:cs typeface="Papyrus"/>
          <a:sym typeface="Papyrus"/>
        </a:defRPr>
      </a:lvl6pPr>
      <a:lvl7pPr marL="0" marR="0" indent="0" algn="l" defTabSz="584200" rtl="0" latinLnBrk="0">
        <a:lnSpc>
          <a:spcPct val="100000"/>
        </a:lnSpc>
        <a:spcBef>
          <a:spcPts val="0"/>
        </a:spcBef>
        <a:spcAft>
          <a:spcPts val="0"/>
        </a:spcAft>
        <a:buClrTx/>
        <a:buSzTx/>
        <a:buFontTx/>
        <a:buNone/>
        <a:tabLst/>
        <a:defRPr sz="7200" b="0" i="0" u="none" strike="noStrike" cap="none" spc="0" baseline="0">
          <a:solidFill>
            <a:srgbClr val="3E231A"/>
          </a:solidFill>
          <a:uFillTx/>
          <a:latin typeface="Papyrus"/>
          <a:ea typeface="Papyrus"/>
          <a:cs typeface="Papyrus"/>
          <a:sym typeface="Papyrus"/>
        </a:defRPr>
      </a:lvl7pPr>
      <a:lvl8pPr marL="0" marR="0" indent="0" algn="l" defTabSz="584200" rtl="0" latinLnBrk="0">
        <a:lnSpc>
          <a:spcPct val="100000"/>
        </a:lnSpc>
        <a:spcBef>
          <a:spcPts val="0"/>
        </a:spcBef>
        <a:spcAft>
          <a:spcPts val="0"/>
        </a:spcAft>
        <a:buClrTx/>
        <a:buSzTx/>
        <a:buFontTx/>
        <a:buNone/>
        <a:tabLst/>
        <a:defRPr sz="7200" b="0" i="0" u="none" strike="noStrike" cap="none" spc="0" baseline="0">
          <a:solidFill>
            <a:srgbClr val="3E231A"/>
          </a:solidFill>
          <a:uFillTx/>
          <a:latin typeface="Papyrus"/>
          <a:ea typeface="Papyrus"/>
          <a:cs typeface="Papyrus"/>
          <a:sym typeface="Papyrus"/>
        </a:defRPr>
      </a:lvl8pPr>
      <a:lvl9pPr marL="0" marR="0" indent="0" algn="l" defTabSz="584200" rtl="0" latinLnBrk="0">
        <a:lnSpc>
          <a:spcPct val="100000"/>
        </a:lnSpc>
        <a:spcBef>
          <a:spcPts val="0"/>
        </a:spcBef>
        <a:spcAft>
          <a:spcPts val="0"/>
        </a:spcAft>
        <a:buClrTx/>
        <a:buSzTx/>
        <a:buFontTx/>
        <a:buNone/>
        <a:tabLst/>
        <a:defRPr sz="7200" b="0" i="0" u="none" strike="noStrike" cap="none" spc="0" baseline="0">
          <a:solidFill>
            <a:srgbClr val="3E231A"/>
          </a:solidFill>
          <a:uFillTx/>
          <a:latin typeface="Papyrus"/>
          <a:ea typeface="Papyrus"/>
          <a:cs typeface="Papyrus"/>
          <a:sym typeface="Papyrus"/>
        </a:defRPr>
      </a:lvl9pPr>
    </p:titleStyle>
    <p:bodyStyle>
      <a:lvl1pPr marL="4699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Papyrus"/>
          <a:ea typeface="Papyrus"/>
          <a:cs typeface="Papyrus"/>
          <a:sym typeface="Papyrus"/>
        </a:defRPr>
      </a:lvl1pPr>
      <a:lvl2pPr marL="9398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Papyrus"/>
          <a:ea typeface="Papyrus"/>
          <a:cs typeface="Papyrus"/>
          <a:sym typeface="Papyrus"/>
        </a:defRPr>
      </a:lvl2pPr>
      <a:lvl3pPr marL="14097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Papyrus"/>
          <a:ea typeface="Papyrus"/>
          <a:cs typeface="Papyrus"/>
          <a:sym typeface="Papyrus"/>
        </a:defRPr>
      </a:lvl3pPr>
      <a:lvl4pPr marL="18796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Papyrus"/>
          <a:ea typeface="Papyrus"/>
          <a:cs typeface="Papyrus"/>
          <a:sym typeface="Papyrus"/>
        </a:defRPr>
      </a:lvl4pPr>
      <a:lvl5pPr marL="23495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Papyrus"/>
          <a:ea typeface="Papyrus"/>
          <a:cs typeface="Papyrus"/>
          <a:sym typeface="Papyrus"/>
        </a:defRPr>
      </a:lvl5pPr>
      <a:lvl6pPr marL="28194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Papyrus"/>
          <a:ea typeface="Papyrus"/>
          <a:cs typeface="Papyrus"/>
          <a:sym typeface="Papyrus"/>
        </a:defRPr>
      </a:lvl6pPr>
      <a:lvl7pPr marL="32893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Papyrus"/>
          <a:ea typeface="Papyrus"/>
          <a:cs typeface="Papyrus"/>
          <a:sym typeface="Papyrus"/>
        </a:defRPr>
      </a:lvl7pPr>
      <a:lvl8pPr marL="37592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Papyrus"/>
          <a:ea typeface="Papyrus"/>
          <a:cs typeface="Papyrus"/>
          <a:sym typeface="Papyrus"/>
        </a:defRPr>
      </a:lvl8pPr>
      <a:lvl9pPr marL="42291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Papyrus"/>
          <a:ea typeface="Papyrus"/>
          <a:cs typeface="Papyrus"/>
          <a:sym typeface="Papyrus"/>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1pPr>
      <a:lvl2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2pPr>
      <a:lvl3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3pPr>
      <a:lvl4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4pPr>
      <a:lvl5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5pPr>
      <a:lvl6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6pPr>
      <a:lvl7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7pPr>
      <a:lvl8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8pPr>
      <a:lvl9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Konsep Dakar gambaran tubuh"/>
          <p:cNvSpPr txBox="1">
            <a:spLocks noGrp="1"/>
          </p:cNvSpPr>
          <p:nvPr>
            <p:ph type="ctrTitle"/>
          </p:nvPr>
        </p:nvSpPr>
        <p:spPr>
          <a:prstGeom prst="rect">
            <a:avLst/>
          </a:prstGeom>
        </p:spPr>
        <p:txBody>
          <a:bodyPr/>
          <a:lstStyle/>
          <a:p>
            <a:r>
              <a:rPr dirty="0" err="1"/>
              <a:t>Konsep</a:t>
            </a:r>
            <a:r>
              <a:rPr dirty="0"/>
              <a:t> Da</a:t>
            </a:r>
            <a:r>
              <a:rPr lang="en-US" dirty="0"/>
              <a:t>s</a:t>
            </a:r>
            <a:r>
              <a:rPr dirty="0"/>
              <a:t>ar </a:t>
            </a:r>
            <a:r>
              <a:rPr dirty="0" err="1"/>
              <a:t>gambaran</a:t>
            </a:r>
            <a:r>
              <a:rPr dirty="0"/>
              <a:t> </a:t>
            </a:r>
            <a:r>
              <a:rPr dirty="0" err="1"/>
              <a:t>tubuh</a:t>
            </a:r>
            <a:endParaRPr dirty="0"/>
          </a:p>
        </p:txBody>
      </p:sp>
      <p:sp>
        <p:nvSpPr>
          <p:cNvPr id="120" name="Body"/>
          <p:cNvSpPr txBox="1">
            <a:spLocks noGrp="1"/>
          </p:cNvSpPr>
          <p:nvPr>
            <p:ph type="subTitle" sz="quarter" idx="1"/>
          </p:nvPr>
        </p:nvSpPr>
        <p:spPr>
          <a:prstGeom prst="rect">
            <a:avLst/>
          </a:prstGeom>
        </p:spPr>
        <p:txBody>
          <a:bodyPr/>
          <a:lstStyle/>
          <a:p>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Kesadaran Ruang"/>
          <p:cNvSpPr txBox="1">
            <a:spLocks noGrp="1"/>
          </p:cNvSpPr>
          <p:nvPr>
            <p:ph type="title"/>
          </p:nvPr>
        </p:nvSpPr>
        <p:spPr>
          <a:prstGeom prst="rect">
            <a:avLst/>
          </a:prstGeom>
        </p:spPr>
        <p:txBody>
          <a:bodyPr/>
          <a:lstStyle/>
          <a:p>
            <a:r>
              <a:t>Kesadaran Ruang</a:t>
            </a:r>
          </a:p>
        </p:txBody>
      </p:sp>
      <p:sp>
        <p:nvSpPr>
          <p:cNvPr id="146" name="Peserta didik tunenetra  menyadari ruang bagian-demi bagian. Berbeda dengan orang awas yang dimulai dari  global baru ke detail.Tunanetra membentuk keseluruhan melalui bagian-bagian dan tergantung dari jangkauan perabaan, dan apa yang dapat dipelajari melalui perabaan karena hanya terbatas, maka tunanetra tidak dapat mengamati kedalaman, susunan dan keseluruhan yang merupakan ciri-ciri pokok sesuatu objek serta objek yang ada di luar jangkauannya tidak berarti lagi buat Tunanetra"/>
          <p:cNvSpPr txBox="1">
            <a:spLocks noGrp="1"/>
          </p:cNvSpPr>
          <p:nvPr>
            <p:ph type="body" idx="1"/>
          </p:nvPr>
        </p:nvSpPr>
        <p:spPr>
          <a:prstGeom prst="rect">
            <a:avLst/>
          </a:prstGeom>
        </p:spPr>
        <p:txBody>
          <a:bodyPr/>
          <a:lstStyle>
            <a:lvl1pPr marL="457200" indent="0" algn="just" defTabSz="457200">
              <a:lnSpc>
                <a:spcPct val="150000"/>
              </a:lnSpc>
              <a:spcBef>
                <a:spcPts val="0"/>
              </a:spcBef>
              <a:buSzTx/>
              <a:buNone/>
              <a:defRPr sz="2600">
                <a:solidFill>
                  <a:srgbClr val="000000"/>
                </a:solidFill>
                <a:uFill>
                  <a:solidFill>
                    <a:srgbClr val="000000"/>
                  </a:solidFill>
                </a:uFill>
                <a:latin typeface="Arial"/>
                <a:ea typeface="Arial"/>
                <a:cs typeface="Arial"/>
                <a:sym typeface="Arial"/>
              </a:defRPr>
            </a:lvl1pPr>
          </a:lstStyle>
          <a:p>
            <a:pPr>
              <a:defRPr>
                <a:latin typeface="Times New Roman"/>
                <a:ea typeface="Times New Roman"/>
                <a:cs typeface="Times New Roman"/>
                <a:sym typeface="Times New Roman"/>
              </a:defRPr>
            </a:pPr>
            <a:r>
              <a:rPr>
                <a:latin typeface="Arial"/>
                <a:ea typeface="Arial"/>
                <a:cs typeface="Arial"/>
                <a:sym typeface="Arial"/>
              </a:rPr>
              <a:t>Peserta didik tunenetra  menyadari ruang bagian-demi bagian. Berbeda dengan orang awas yang dimulai dari  global baru ke detail.Tunanetra membentuk keseluruhan melalui bagian-bagian dan tergantung dari jangkauan perabaan, dan apa yang dapat dipelajari melalui perabaan karena hanya terbatas, maka tunanetra tidak dapat mengamati kedalaman, susunan dan keseluruhan yang merupakan ciri-ciri pokok sesuatu objek serta objek yang ada di luar jangkauannya tidak berarti lagi buat Tunanetra</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Title"/>
          <p:cNvSpPr txBox="1">
            <a:spLocks noGrp="1"/>
          </p:cNvSpPr>
          <p:nvPr>
            <p:ph type="title"/>
          </p:nvPr>
        </p:nvSpPr>
        <p:spPr>
          <a:prstGeom prst="rect">
            <a:avLst/>
          </a:prstGeom>
        </p:spPr>
        <p:txBody>
          <a:bodyPr/>
          <a:lstStyle/>
          <a:p>
            <a:endParaRPr/>
          </a:p>
        </p:txBody>
      </p:sp>
      <p:sp>
        <p:nvSpPr>
          <p:cNvPr id="149" name="Peserta didik tunanetra harus disadarkan tentang…"/>
          <p:cNvSpPr txBox="1">
            <a:spLocks noGrp="1"/>
          </p:cNvSpPr>
          <p:nvPr>
            <p:ph type="body" idx="1"/>
          </p:nvPr>
        </p:nvSpPr>
        <p:spPr>
          <a:prstGeom prst="rect">
            <a:avLst/>
          </a:prstGeom>
        </p:spPr>
        <p:txBody>
          <a:bodyPr/>
          <a:lstStyle/>
          <a:p>
            <a:pPr marL="457200" indent="0" algn="just" defTabSz="457200">
              <a:lnSpc>
                <a:spcPct val="150000"/>
              </a:lnSpc>
              <a:spcBef>
                <a:spcPts val="0"/>
              </a:spcBef>
              <a:buSzTx/>
              <a:buNone/>
              <a:defRPr sz="2200">
                <a:solidFill>
                  <a:srgbClr val="000000"/>
                </a:solidFill>
                <a:uFill>
                  <a:solidFill>
                    <a:srgbClr val="000000"/>
                  </a:solidFill>
                </a:uFill>
                <a:latin typeface="Times New Roman"/>
                <a:ea typeface="Times New Roman"/>
                <a:cs typeface="Times New Roman"/>
                <a:sym typeface="Times New Roman"/>
              </a:defRPr>
            </a:pPr>
            <a:r>
              <a:rPr>
                <a:latin typeface="Arial"/>
                <a:ea typeface="Arial"/>
                <a:cs typeface="Arial"/>
                <a:sym typeface="Arial"/>
              </a:rPr>
              <a:t>Peserta didik tunanetra harus disadarkan tentang </a:t>
            </a:r>
          </a:p>
          <a:p>
            <a:pPr marL="677778" indent="-220578" algn="just" defTabSz="457200">
              <a:lnSpc>
                <a:spcPct val="150000"/>
              </a:lnSpc>
              <a:spcBef>
                <a:spcPts val="0"/>
              </a:spcBef>
              <a:buSzPct val="100000"/>
              <a:buChar char="•"/>
              <a:defRPr sz="2200">
                <a:solidFill>
                  <a:srgbClr val="000000"/>
                </a:solidFill>
                <a:uFill>
                  <a:solidFill>
                    <a:srgbClr val="000000"/>
                  </a:solidFill>
                </a:uFill>
                <a:latin typeface="Times New Roman"/>
                <a:ea typeface="Times New Roman"/>
                <a:cs typeface="Times New Roman"/>
                <a:sym typeface="Times New Roman"/>
              </a:defRPr>
            </a:pPr>
            <a:r>
              <a:rPr>
                <a:latin typeface="Arial"/>
                <a:ea typeface="Arial"/>
                <a:cs typeface="Arial"/>
                <a:sym typeface="Arial"/>
              </a:rPr>
              <a:t>ruang aksi (dimana dia bergerak), </a:t>
            </a:r>
          </a:p>
          <a:p>
            <a:pPr marL="677778" indent="-220578" algn="just" defTabSz="457200">
              <a:lnSpc>
                <a:spcPct val="150000"/>
              </a:lnSpc>
              <a:spcBef>
                <a:spcPts val="0"/>
              </a:spcBef>
              <a:buSzPct val="100000"/>
              <a:buChar char="•"/>
              <a:defRPr sz="2200">
                <a:solidFill>
                  <a:srgbClr val="000000"/>
                </a:solidFill>
                <a:uFill>
                  <a:solidFill>
                    <a:srgbClr val="000000"/>
                  </a:solidFill>
                </a:uFill>
                <a:latin typeface="Times New Roman"/>
                <a:ea typeface="Times New Roman"/>
                <a:cs typeface="Times New Roman"/>
                <a:sym typeface="Times New Roman"/>
              </a:defRPr>
            </a:pPr>
            <a:r>
              <a:rPr>
                <a:latin typeface="Arial"/>
                <a:ea typeface="Arial"/>
                <a:cs typeface="Arial"/>
                <a:sym typeface="Arial"/>
              </a:rPr>
              <a:t>ruang tubuh (kesadarannya pada arah dan jarak sehubungan dengan badannya sendiri), </a:t>
            </a:r>
          </a:p>
          <a:p>
            <a:pPr marL="677778" indent="-220578" algn="just" defTabSz="457200">
              <a:lnSpc>
                <a:spcPct val="150000"/>
              </a:lnSpc>
              <a:spcBef>
                <a:spcPts val="0"/>
              </a:spcBef>
              <a:buSzPct val="100000"/>
              <a:buChar char="•"/>
              <a:defRPr sz="2200">
                <a:solidFill>
                  <a:srgbClr val="000000"/>
                </a:solidFill>
                <a:uFill>
                  <a:solidFill>
                    <a:srgbClr val="000000"/>
                  </a:solidFill>
                </a:uFill>
                <a:latin typeface="Times New Roman"/>
                <a:ea typeface="Times New Roman"/>
                <a:cs typeface="Times New Roman"/>
                <a:sym typeface="Times New Roman"/>
              </a:defRPr>
            </a:pPr>
            <a:r>
              <a:rPr>
                <a:latin typeface="Arial"/>
                <a:ea typeface="Arial"/>
                <a:cs typeface="Arial"/>
                <a:sym typeface="Arial"/>
              </a:rPr>
              <a:t>ruang objek, (lokasi objek-objek dapat diketahui menurut arah dan jarak atau objek dalam hubungannya dengan ruang tubuh, </a:t>
            </a:r>
          </a:p>
          <a:p>
            <a:pPr marL="677778" indent="-220578" algn="just" defTabSz="457200">
              <a:lnSpc>
                <a:spcPct val="150000"/>
              </a:lnSpc>
              <a:spcBef>
                <a:spcPts val="0"/>
              </a:spcBef>
              <a:buSzPct val="100000"/>
              <a:buChar char="•"/>
              <a:defRPr sz="2200">
                <a:solidFill>
                  <a:srgbClr val="000000"/>
                </a:solidFill>
                <a:uFill>
                  <a:solidFill>
                    <a:srgbClr val="000000"/>
                  </a:solidFill>
                </a:uFill>
                <a:latin typeface="Times New Roman"/>
                <a:ea typeface="Times New Roman"/>
                <a:cs typeface="Times New Roman"/>
                <a:sym typeface="Times New Roman"/>
              </a:defRPr>
            </a:pPr>
            <a:r>
              <a:rPr>
                <a:latin typeface="Arial"/>
                <a:ea typeface="Arial"/>
                <a:cs typeface="Arial"/>
                <a:sym typeface="Arial"/>
              </a:rPr>
              <a:t>ruang peta (pengolahan pengalaman-pengalaman ruang yang konkrit ke dalam “Peta Mental” yang agak luas, yang bergantung pada koordinasi, arah mata-angin, yang dipakai untuk ruangan, wilayah), </a:t>
            </a:r>
          </a:p>
          <a:p>
            <a:pPr marL="677778" indent="-220578" algn="just" defTabSz="457200">
              <a:lnSpc>
                <a:spcPct val="150000"/>
              </a:lnSpc>
              <a:spcBef>
                <a:spcPts val="0"/>
              </a:spcBef>
              <a:buSzPct val="100000"/>
              <a:buChar char="•"/>
              <a:defRPr sz="2200">
                <a:solidFill>
                  <a:srgbClr val="000000"/>
                </a:solidFill>
                <a:uFill>
                  <a:solidFill>
                    <a:srgbClr val="000000"/>
                  </a:solidFill>
                </a:uFill>
                <a:latin typeface="Times New Roman"/>
                <a:ea typeface="Times New Roman"/>
                <a:cs typeface="Times New Roman"/>
                <a:sym typeface="Times New Roman"/>
              </a:defRPr>
            </a:pPr>
            <a:r>
              <a:rPr>
                <a:latin typeface="Arial"/>
                <a:ea typeface="Arial"/>
                <a:cs typeface="Arial"/>
                <a:sym typeface="Arial"/>
              </a:rPr>
              <a:t>ruang abstraksi (berkaitan dengan visualisasi definitif bagi sebagian orang).</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ikap Tubuh"/>
          <p:cNvSpPr txBox="1">
            <a:spLocks noGrp="1"/>
          </p:cNvSpPr>
          <p:nvPr>
            <p:ph type="title"/>
          </p:nvPr>
        </p:nvSpPr>
        <p:spPr>
          <a:prstGeom prst="rect">
            <a:avLst/>
          </a:prstGeom>
        </p:spPr>
        <p:txBody>
          <a:bodyPr/>
          <a:lstStyle/>
          <a:p>
            <a:r>
              <a:t>Sikap Tubuh</a:t>
            </a:r>
          </a:p>
        </p:txBody>
      </p:sp>
      <p:sp>
        <p:nvSpPr>
          <p:cNvPr id="152" name="Tunanetra umumnya mempunyai kesalahan dasar pada kebiasaan posture. Kesalahan dasar yang paling banyak dijumpai adalah berupa memajukan kepala ke depan. Bahu ikut terdorong ke depan, sehingga punggung menjadi kyphosis dengan tingkatan yang berbeda-beda. Banyak juga tunanetra yang mengalami gangguan lordosis. Hal ini disebabkan oleh pinggul yang juga maju ke depan, sebagai akibat dari otot-otot perut yang lemah. Otot-otot pada lutut biasanya kencang, sehingga anak tunanetra tapak kakinya mengalami pronasi (memutar ke dalam). Ini kemungkinan karena anak tunanetra menggunakan tapak kakinya untuk meraba waktu berjalan."/>
          <p:cNvSpPr txBox="1">
            <a:spLocks noGrp="1"/>
          </p:cNvSpPr>
          <p:nvPr>
            <p:ph type="body" idx="1"/>
          </p:nvPr>
        </p:nvSpPr>
        <p:spPr>
          <a:prstGeom prst="rect">
            <a:avLst/>
          </a:prstGeom>
        </p:spPr>
        <p:txBody>
          <a:bodyPr/>
          <a:lstStyle/>
          <a:p>
            <a:pPr marL="457200" indent="0" algn="just" defTabSz="457200">
              <a:lnSpc>
                <a:spcPct val="150000"/>
              </a:lnSpc>
              <a:spcBef>
                <a:spcPts val="0"/>
              </a:spcBef>
              <a:buSzTx/>
              <a:buNone/>
              <a:tabLst>
                <a:tab pos="673100" algn="l"/>
              </a:tabLst>
              <a:defRPr sz="1100">
                <a:solidFill>
                  <a:srgbClr val="000000"/>
                </a:solidFill>
                <a:uFill>
                  <a:solidFill>
                    <a:srgbClr val="000000"/>
                  </a:solidFill>
                </a:uFill>
                <a:latin typeface="Calibri"/>
                <a:ea typeface="Calibri"/>
                <a:cs typeface="Calibri"/>
                <a:sym typeface="Calibri"/>
              </a:defRPr>
            </a:pPr>
            <a:r>
              <a:rPr sz="2400">
                <a:latin typeface="Arial"/>
                <a:ea typeface="Arial"/>
                <a:cs typeface="Arial"/>
                <a:sym typeface="Arial"/>
              </a:rPr>
              <a:t>Tunanetra umumnya mempunyai kesalahan dasar pada kebiasaan posture. Kesalahan dasar yang paling banyak dijumpai adalah berupa memajukan kepala ke depan. Bahu ikut terdorong ke depan, sehingga punggung menjadi kyphosis dengan tingkatan yang berbeda-beda. Banyak juga tunanetra yang mengalami gangguan lordosis. Hal ini disebabkan oleh pinggul yang juga maju ke depan, sebagai akibat dari otot-otot perut yang lemah. Otot-otot pada lutut biasanya kencang, sehingga anak tunanetra tapak kakinya mengalami pronasi (memutar ke dalam). Ini kemungkinan karena anak tunanetra menggunakan tapak kakinya untuk meraba waktu berjalan</a:t>
            </a:r>
            <a:r>
              <a:rPr>
                <a:latin typeface="Arial"/>
                <a:ea typeface="Arial"/>
                <a:cs typeface="Arial"/>
                <a:sym typeface="Arial"/>
              </a:rPr>
              <a:t>.</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Wake dan jarak"/>
          <p:cNvSpPr txBox="1">
            <a:spLocks noGrp="1"/>
          </p:cNvSpPr>
          <p:nvPr>
            <p:ph type="title"/>
          </p:nvPr>
        </p:nvSpPr>
        <p:spPr>
          <a:prstGeom prst="rect">
            <a:avLst/>
          </a:prstGeom>
        </p:spPr>
        <p:txBody>
          <a:bodyPr/>
          <a:lstStyle/>
          <a:p>
            <a:r>
              <a:rPr dirty="0"/>
              <a:t>Wak</a:t>
            </a:r>
            <a:r>
              <a:rPr lang="en-US" dirty="0"/>
              <a:t>tu </a:t>
            </a:r>
            <a:r>
              <a:rPr dirty="0"/>
              <a:t>dan </a:t>
            </a:r>
            <a:r>
              <a:rPr dirty="0" err="1"/>
              <a:t>jarak</a:t>
            </a:r>
            <a:endParaRPr dirty="0"/>
          </a:p>
        </p:txBody>
      </p:sp>
      <p:sp>
        <p:nvSpPr>
          <p:cNvPr id="155" name="Konsep waktu dapat diberikan kepada tunanetra dengan latihan-latihan sebagai berikut :…"/>
          <p:cNvSpPr txBox="1">
            <a:spLocks noGrp="1"/>
          </p:cNvSpPr>
          <p:nvPr>
            <p:ph type="body" idx="1"/>
          </p:nvPr>
        </p:nvSpPr>
        <p:spPr>
          <a:prstGeom prst="rect">
            <a:avLst/>
          </a:prstGeom>
        </p:spPr>
        <p:txBody>
          <a:bodyPr/>
          <a:lstStyle/>
          <a:p>
            <a:pPr marL="457200" indent="0" algn="just" defTabSz="457200">
              <a:lnSpc>
                <a:spcPct val="150000"/>
              </a:lnSpc>
              <a:spcBef>
                <a:spcPts val="0"/>
              </a:spcBef>
              <a:buSzTx/>
              <a:buNone/>
              <a:tabLst>
                <a:tab pos="685800" algn="l"/>
              </a:tabLst>
              <a:defRPr sz="2700">
                <a:solidFill>
                  <a:srgbClr val="000000"/>
                </a:solidFill>
                <a:uFill>
                  <a:solidFill>
                    <a:srgbClr val="000000"/>
                  </a:solidFill>
                </a:uFill>
                <a:latin typeface="Calibri"/>
                <a:ea typeface="Calibri"/>
                <a:cs typeface="Calibri"/>
                <a:sym typeface="Calibri"/>
              </a:defRPr>
            </a:pPr>
            <a:r>
              <a:rPr>
                <a:latin typeface="Arial"/>
                <a:ea typeface="Arial"/>
                <a:cs typeface="Arial"/>
                <a:sym typeface="Arial"/>
              </a:rPr>
              <a:t>Konsep waktu dapat diberikan kepada tunanetra dengan latihan-latihan sebagai berikut :</a:t>
            </a:r>
          </a:p>
          <a:p>
            <a:pPr marL="685800" indent="-228600" algn="just" defTabSz="457200">
              <a:lnSpc>
                <a:spcPct val="150000"/>
              </a:lnSpc>
              <a:spcBef>
                <a:spcPts val="0"/>
              </a:spcBef>
              <a:buSzPct val="100000"/>
              <a:buAutoNum type="arabicParenR"/>
              <a:tabLst>
                <a:tab pos="685800" algn="l"/>
              </a:tabLst>
              <a:defRPr sz="2700">
                <a:solidFill>
                  <a:srgbClr val="000000"/>
                </a:solidFill>
                <a:uFill>
                  <a:solidFill>
                    <a:srgbClr val="000000"/>
                  </a:solidFill>
                </a:uFill>
                <a:latin typeface="Arial"/>
                <a:ea typeface="Arial"/>
                <a:cs typeface="Arial"/>
                <a:sym typeface="Arial"/>
              </a:defRPr>
            </a:pPr>
            <a:r>
              <a:t>Memahami apa artinya satu detik, satu menit, satu jam dan sebagainya.</a:t>
            </a:r>
          </a:p>
          <a:p>
            <a:pPr marL="685800" indent="-228600" algn="just" defTabSz="457200">
              <a:lnSpc>
                <a:spcPct val="150000"/>
              </a:lnSpc>
              <a:spcBef>
                <a:spcPts val="0"/>
              </a:spcBef>
              <a:buSzPct val="100000"/>
              <a:buAutoNum type="arabicParenR"/>
              <a:tabLst>
                <a:tab pos="685800" algn="l"/>
              </a:tabLst>
              <a:defRPr sz="2700">
                <a:solidFill>
                  <a:srgbClr val="000000"/>
                </a:solidFill>
                <a:uFill>
                  <a:solidFill>
                    <a:srgbClr val="000000"/>
                  </a:solidFill>
                </a:uFill>
                <a:latin typeface="Arial"/>
                <a:ea typeface="Arial"/>
                <a:cs typeface="Arial"/>
                <a:sym typeface="Arial"/>
              </a:defRPr>
            </a:pPr>
            <a:r>
              <a:t>Membahas berapa lama waktu yang diperlukan untuk melakukan kegiatan atau aktiitas sehari-hari. Misalnya berapa lama waktu untuk mandi, makan, belajar di rumah dan sebagainya.</a:t>
            </a:r>
          </a:p>
          <a:p>
            <a:pPr marL="685800" indent="-228600" algn="just" defTabSz="457200">
              <a:lnSpc>
                <a:spcPct val="150000"/>
              </a:lnSpc>
              <a:spcBef>
                <a:spcPts val="0"/>
              </a:spcBef>
              <a:buSzPct val="100000"/>
              <a:buAutoNum type="arabicParenR"/>
              <a:tabLst>
                <a:tab pos="685800" algn="l"/>
              </a:tabLst>
              <a:defRPr sz="2700">
                <a:solidFill>
                  <a:srgbClr val="000000"/>
                </a:solidFill>
                <a:uFill>
                  <a:solidFill>
                    <a:srgbClr val="000000"/>
                  </a:solidFill>
                </a:uFill>
                <a:latin typeface="Arial"/>
                <a:ea typeface="Arial"/>
                <a:cs typeface="Arial"/>
                <a:sym typeface="Arial"/>
              </a:defRPr>
            </a:pPr>
            <a:r>
              <a:t>Apa yang dapat dikerjakan orang selama satu detik, satu menit, satu jam dan sebagainya</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Title"/>
          <p:cNvSpPr txBox="1">
            <a:spLocks noGrp="1"/>
          </p:cNvSpPr>
          <p:nvPr>
            <p:ph type="title"/>
          </p:nvPr>
        </p:nvSpPr>
        <p:spPr>
          <a:prstGeom prst="rect">
            <a:avLst/>
          </a:prstGeom>
        </p:spPr>
        <p:txBody>
          <a:bodyPr/>
          <a:lstStyle/>
          <a:p>
            <a:endParaRPr/>
          </a:p>
        </p:txBody>
      </p:sp>
      <p:sp>
        <p:nvSpPr>
          <p:cNvPr id="158" name="Anak menghitung berapa kali jantung berdenyut salama satu menit.…"/>
          <p:cNvSpPr txBox="1">
            <a:spLocks noGrp="1"/>
          </p:cNvSpPr>
          <p:nvPr>
            <p:ph type="body" idx="1"/>
          </p:nvPr>
        </p:nvSpPr>
        <p:spPr>
          <a:prstGeom prst="rect">
            <a:avLst/>
          </a:prstGeom>
        </p:spPr>
        <p:txBody>
          <a:bodyPr/>
          <a:lstStyle/>
          <a:p>
            <a:pPr marL="685800" indent="-228600" algn="just" defTabSz="457200">
              <a:lnSpc>
                <a:spcPct val="150000"/>
              </a:lnSpc>
              <a:spcBef>
                <a:spcPts val="0"/>
              </a:spcBef>
              <a:buSzPct val="100000"/>
              <a:buAutoNum type="arabicParenR"/>
              <a:tabLst>
                <a:tab pos="685800" algn="l"/>
              </a:tabLst>
              <a:defRPr sz="3200">
                <a:solidFill>
                  <a:srgbClr val="000000"/>
                </a:solidFill>
                <a:uFill>
                  <a:solidFill>
                    <a:srgbClr val="000000"/>
                  </a:solidFill>
                </a:uFill>
                <a:latin typeface="Arial"/>
                <a:ea typeface="Arial"/>
                <a:cs typeface="Arial"/>
                <a:sym typeface="Arial"/>
              </a:defRPr>
            </a:pPr>
            <a:r>
              <a:t> Anak menghitung berapa kali jantung berdenyut salama satu menit.</a:t>
            </a:r>
          </a:p>
          <a:p>
            <a:pPr marL="685800" indent="-228600" algn="just" defTabSz="457200">
              <a:lnSpc>
                <a:spcPct val="150000"/>
              </a:lnSpc>
              <a:spcBef>
                <a:spcPts val="0"/>
              </a:spcBef>
              <a:buSzPct val="100000"/>
              <a:buAutoNum type="arabicParenR"/>
              <a:tabLst>
                <a:tab pos="685800" algn="l"/>
              </a:tabLst>
              <a:defRPr sz="3200">
                <a:solidFill>
                  <a:srgbClr val="000000"/>
                </a:solidFill>
                <a:uFill>
                  <a:solidFill>
                    <a:srgbClr val="000000"/>
                  </a:solidFill>
                </a:uFill>
                <a:latin typeface="Arial"/>
                <a:ea typeface="Arial"/>
                <a:cs typeface="Arial"/>
                <a:sym typeface="Arial"/>
              </a:defRPr>
            </a:pPr>
            <a:r>
              <a:t> Anak terlibat bermacam-macam perlombaan yang melakukannya diukur dengan waktu.</a:t>
            </a:r>
          </a:p>
          <a:p>
            <a:pPr marL="685800" indent="-228600" algn="just" defTabSz="457200">
              <a:lnSpc>
                <a:spcPct val="150000"/>
              </a:lnSpc>
              <a:spcBef>
                <a:spcPts val="0"/>
              </a:spcBef>
              <a:buSzPct val="100000"/>
              <a:buAutoNum type="arabicParenR"/>
              <a:tabLst>
                <a:tab pos="685800" algn="l"/>
              </a:tabLst>
              <a:defRPr sz="3200">
                <a:solidFill>
                  <a:srgbClr val="000000"/>
                </a:solidFill>
                <a:uFill>
                  <a:solidFill>
                    <a:srgbClr val="000000"/>
                  </a:solidFill>
                </a:uFill>
                <a:latin typeface="Arial"/>
                <a:ea typeface="Arial"/>
                <a:cs typeface="Arial"/>
                <a:sym typeface="Arial"/>
              </a:defRPr>
            </a:pPr>
            <a:r>
              <a:t> Anak diminta untuk mengira-ira waktu yang digunakan untuk menyelesaikan suatu tugas tertentu.</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itle"/>
          <p:cNvSpPr txBox="1">
            <a:spLocks noGrp="1"/>
          </p:cNvSpPr>
          <p:nvPr>
            <p:ph type="title"/>
          </p:nvPr>
        </p:nvSpPr>
        <p:spPr>
          <a:prstGeom prst="rect">
            <a:avLst/>
          </a:prstGeom>
        </p:spPr>
        <p:txBody>
          <a:bodyPr/>
          <a:lstStyle/>
          <a:p>
            <a:endParaRPr/>
          </a:p>
        </p:txBody>
      </p:sp>
      <p:sp>
        <p:nvSpPr>
          <p:cNvPr id="161" name="Konsep jarak anak harus dijelaskan dari ukuran-ukuran yang terpendek sampi dengan macam ukuran yang terpanjang, sedikit demi sedikit dari ukuran yang pendek sebelum mengenal yang panjang.…"/>
          <p:cNvSpPr txBox="1">
            <a:spLocks noGrp="1"/>
          </p:cNvSpPr>
          <p:nvPr>
            <p:ph type="body" idx="1"/>
          </p:nvPr>
        </p:nvSpPr>
        <p:spPr>
          <a:prstGeom prst="rect">
            <a:avLst/>
          </a:prstGeom>
        </p:spPr>
        <p:txBody>
          <a:bodyPr/>
          <a:lstStyle/>
          <a:p>
            <a:pPr marL="457200" indent="0" algn="just" defTabSz="457200">
              <a:lnSpc>
                <a:spcPct val="150000"/>
              </a:lnSpc>
              <a:spcBef>
                <a:spcPts val="0"/>
              </a:spcBef>
              <a:buSzTx/>
              <a:buNone/>
              <a:tabLst>
                <a:tab pos="685800" algn="l"/>
              </a:tabLst>
              <a:defRPr sz="2200">
                <a:solidFill>
                  <a:srgbClr val="000000"/>
                </a:solidFill>
                <a:uFill>
                  <a:solidFill>
                    <a:srgbClr val="000000"/>
                  </a:solidFill>
                </a:uFill>
                <a:latin typeface="Calibri"/>
                <a:ea typeface="Calibri"/>
                <a:cs typeface="Calibri"/>
                <a:sym typeface="Calibri"/>
              </a:defRPr>
            </a:pPr>
            <a:r>
              <a:rPr>
                <a:latin typeface="Arial"/>
                <a:ea typeface="Arial"/>
                <a:cs typeface="Arial"/>
                <a:sym typeface="Arial"/>
              </a:rPr>
              <a:t>Konsep jarak anak harus dijelaskan dari ukuran-ukuran yang terpendek sampi dengan macam ukuran yang terpanjang, sedikit demi sedikit dari ukuran yang pendek sebelum mengenal yang panjang. </a:t>
            </a:r>
          </a:p>
          <a:p>
            <a:pPr marL="457200" indent="0" algn="just" defTabSz="457200">
              <a:lnSpc>
                <a:spcPct val="150000"/>
              </a:lnSpc>
              <a:spcBef>
                <a:spcPts val="0"/>
              </a:spcBef>
              <a:buSzTx/>
              <a:buNone/>
              <a:tabLst>
                <a:tab pos="685800" algn="l"/>
              </a:tabLst>
              <a:defRPr sz="2200">
                <a:solidFill>
                  <a:srgbClr val="000000"/>
                </a:solidFill>
                <a:uFill>
                  <a:solidFill>
                    <a:srgbClr val="000000"/>
                  </a:solidFill>
                </a:uFill>
                <a:latin typeface="Calibri"/>
                <a:ea typeface="Calibri"/>
                <a:cs typeface="Calibri"/>
                <a:sym typeface="Calibri"/>
              </a:defRPr>
            </a:pPr>
            <a:r>
              <a:rPr>
                <a:latin typeface="Arial"/>
                <a:ea typeface="Arial"/>
                <a:cs typeface="Arial"/>
                <a:sym typeface="Arial"/>
              </a:rPr>
              <a:t>Pengertian perbandingan atau perbedaan mana yang pendek, yang terpendek, panjang dan yang lebih panjang, lebih rendah, lebih tinggi dan sebagainya. Kegiatan untuk menerangkan konsep jarak ini dapat dimulai dengan menjelaskan pengertian satu senti meter, satu meter dan sebagainya. Kemudian dengan mengukur bagian-bagian dari tubuh, panjang langkah, mengukur benda-benda yang ada di dalam kelas, mengukur kelas, rumah. Menduga panjang sesuatu, menduga jarak suara sesuatu dengan dirinya. Membedakan jalan yang panjang dan yang melintas.</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Pengembangan Indra non visual"/>
          <p:cNvSpPr txBox="1">
            <a:spLocks noGrp="1"/>
          </p:cNvSpPr>
          <p:nvPr>
            <p:ph type="title"/>
          </p:nvPr>
        </p:nvSpPr>
        <p:spPr>
          <a:prstGeom prst="rect">
            <a:avLst/>
          </a:prstGeom>
        </p:spPr>
        <p:txBody>
          <a:bodyPr/>
          <a:lstStyle>
            <a:lvl1pPr defTabSz="479044">
              <a:defRPr sz="5904"/>
            </a:lvl1pPr>
          </a:lstStyle>
          <a:p>
            <a:r>
              <a:t>Pengembangan Indra non visual</a:t>
            </a:r>
          </a:p>
        </p:txBody>
      </p:sp>
      <p:sp>
        <p:nvSpPr>
          <p:cNvPr id="164" name="Kepekaan pendengaran dianggapnya sebagai suatu yang otomatis sebagai kompensasi atas hilangnya fungsi visual – semua itu hasil dari latihan bukan pembawaan. Anak tunanetra dengan pendengarannya mampu mengetahui suasana yang silih berganti. Berbagai jenis dan warna suara (timbre) dapat menggambarkan atau memberi petunjuk terhadap suatu keadaan atau peristiwa dan objek. Aktivitas yang mengkombinasikan tekstur atau bentuk dengan bunyi dapat membuka peluang bagi tunanetra terhadap terbentuknya asosiasi antara benda-benda."/>
          <p:cNvSpPr txBox="1">
            <a:spLocks noGrp="1"/>
          </p:cNvSpPr>
          <p:nvPr>
            <p:ph type="body" idx="1"/>
          </p:nvPr>
        </p:nvSpPr>
        <p:spPr>
          <a:prstGeom prst="rect">
            <a:avLst/>
          </a:prstGeom>
        </p:spPr>
        <p:txBody>
          <a:bodyPr/>
          <a:lstStyle/>
          <a:p>
            <a:pPr marL="457200" indent="0" algn="just" defTabSz="457200">
              <a:lnSpc>
                <a:spcPct val="150000"/>
              </a:lnSpc>
              <a:spcBef>
                <a:spcPts val="0"/>
              </a:spcBef>
              <a:buSzTx/>
              <a:buNone/>
              <a:defRPr sz="2400">
                <a:solidFill>
                  <a:srgbClr val="000000"/>
                </a:solidFill>
                <a:uFill>
                  <a:solidFill>
                    <a:srgbClr val="000000"/>
                  </a:solidFill>
                </a:uFill>
                <a:latin typeface="Times New Roman"/>
                <a:ea typeface="Times New Roman"/>
                <a:cs typeface="Times New Roman"/>
                <a:sym typeface="Times New Roman"/>
              </a:defRPr>
            </a:pPr>
            <a:r>
              <a:rPr i="1">
                <a:latin typeface="Arial"/>
                <a:ea typeface="Arial"/>
                <a:cs typeface="Arial"/>
                <a:sym typeface="Arial"/>
              </a:rPr>
              <a:t>Kepekaan pendengaran dianggapnya sebagai suatu yang otomatis sebagai kompensasi atas hilangnya fungsi visual – semua itu hasil dari latihan bukan pembawaan. </a:t>
            </a:r>
            <a:r>
              <a:rPr>
                <a:latin typeface="Arial"/>
                <a:ea typeface="Arial"/>
                <a:cs typeface="Arial"/>
                <a:sym typeface="Arial"/>
              </a:rPr>
              <a:t>Anak tunanetra dengan pendengarannya mampu mengetahui suasana yang silih berganti. Berbagai jenis dan warna suara (</a:t>
            </a:r>
            <a:r>
              <a:rPr i="1">
                <a:latin typeface="Arial"/>
                <a:ea typeface="Arial"/>
                <a:cs typeface="Arial"/>
                <a:sym typeface="Arial"/>
              </a:rPr>
              <a:t>timbre</a:t>
            </a:r>
            <a:r>
              <a:rPr>
                <a:latin typeface="Arial"/>
                <a:ea typeface="Arial"/>
                <a:cs typeface="Arial"/>
                <a:sym typeface="Arial"/>
              </a:rPr>
              <a:t>) dapat menggambarkan atau memberi petunjuk terhadap suatu keadaan atau peristiwa dan objek. Aktivitas yang mengkombinasikan tekstur atau bentuk dengan bunyi dapat membuka peluang bagi tunanetra terhadap terbentuknya asosiasi antara benda-benda.</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Perabaan"/>
          <p:cNvSpPr txBox="1">
            <a:spLocks noGrp="1"/>
          </p:cNvSpPr>
          <p:nvPr>
            <p:ph type="title"/>
          </p:nvPr>
        </p:nvSpPr>
        <p:spPr>
          <a:prstGeom prst="rect">
            <a:avLst/>
          </a:prstGeom>
        </p:spPr>
        <p:txBody>
          <a:bodyPr/>
          <a:lstStyle/>
          <a:p>
            <a:r>
              <a:t>Perabaan</a:t>
            </a:r>
          </a:p>
        </p:txBody>
      </p:sp>
      <p:sp>
        <p:nvSpPr>
          <p:cNvPr id="167" name="Kepekaan indra perabaan pada anak tunanetra tidak berlangsung secara otomatis, tetapi melalui latihan yang berlangsung terus-menerus sebagai kompensasi hilangnya fungsi visual . Sensitivitas kulit ditentukan oleh adanya kemampuan untuk membedakan dua titik yang disebut diskriminasi taktual."/>
          <p:cNvSpPr txBox="1">
            <a:spLocks noGrp="1"/>
          </p:cNvSpPr>
          <p:nvPr>
            <p:ph type="body" idx="1"/>
          </p:nvPr>
        </p:nvSpPr>
        <p:spPr>
          <a:prstGeom prst="rect">
            <a:avLst/>
          </a:prstGeom>
        </p:spPr>
        <p:txBody>
          <a:bodyPr/>
          <a:lstStyle>
            <a:lvl1pPr marL="457200" indent="0" algn="just" defTabSz="457200">
              <a:lnSpc>
                <a:spcPct val="150000"/>
              </a:lnSpc>
              <a:spcBef>
                <a:spcPts val="0"/>
              </a:spcBef>
              <a:buSzTx/>
              <a:buNone/>
              <a:defRPr sz="2300">
                <a:solidFill>
                  <a:srgbClr val="000000"/>
                </a:solidFill>
                <a:uFill>
                  <a:solidFill>
                    <a:srgbClr val="000000"/>
                  </a:solidFill>
                </a:uFill>
                <a:latin typeface="Arial"/>
                <a:ea typeface="Arial"/>
                <a:cs typeface="Arial"/>
                <a:sym typeface="Arial"/>
              </a:defRPr>
            </a:lvl1pPr>
          </a:lstStyle>
          <a:p>
            <a:pPr>
              <a:defRPr>
                <a:latin typeface="Times New Roman"/>
                <a:ea typeface="Times New Roman"/>
                <a:cs typeface="Times New Roman"/>
                <a:sym typeface="Times New Roman"/>
              </a:defRPr>
            </a:pPr>
            <a:r>
              <a:rPr>
                <a:latin typeface="Arial"/>
                <a:ea typeface="Arial"/>
                <a:cs typeface="Arial"/>
                <a:sym typeface="Arial"/>
              </a:rPr>
              <a:t>Kepekaan indra perabaan pada anak tunanetra tidak berlangsung secara otomatis, tetapi melalui latihan yang berlangsung terus-menerus sebagai kompensasi hilangnya fungsi visual . Sensitivitas kulit ditentukan oleh adanya kemampuan untuk membedakan dua titik yang disebut diskriminasi taktual. </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Pengecap"/>
          <p:cNvSpPr txBox="1">
            <a:spLocks noGrp="1"/>
          </p:cNvSpPr>
          <p:nvPr>
            <p:ph type="title"/>
          </p:nvPr>
        </p:nvSpPr>
        <p:spPr>
          <a:prstGeom prst="rect">
            <a:avLst/>
          </a:prstGeom>
        </p:spPr>
        <p:txBody>
          <a:bodyPr/>
          <a:lstStyle/>
          <a:p>
            <a:r>
              <a:t>Pengecap</a:t>
            </a:r>
          </a:p>
        </p:txBody>
      </p:sp>
      <p:sp>
        <p:nvSpPr>
          <p:cNvPr id="170" name="Indra pencecap dan pencium secara fisiologis dekat sekali letaknya, maka kedua indra tersebut akan bekerja secara kooperatif. Indra pembau mampu menganalisis dan menduga terhadap jenis benda, asal benda serta rasa dari benda tersebut. Bau yang khas akan merupakan petunjuk terhadap suatu objek yang dituju. Bau menginformasikan posisi badan dan sebagai petunjuk berjalan bebas. Indra kinestesi menyadarkan anak tunanetra akan posisi dan gerak tubuh. Indra keseimbangan mampu memberikan informasi tentang posisi dari tubuhnya dan juga gerakan lurus serta memutar dari bagian–bagian tubuh tersebut"/>
          <p:cNvSpPr txBox="1">
            <a:spLocks noGrp="1"/>
          </p:cNvSpPr>
          <p:nvPr>
            <p:ph type="body" idx="1"/>
          </p:nvPr>
        </p:nvSpPr>
        <p:spPr>
          <a:prstGeom prst="rect">
            <a:avLst/>
          </a:prstGeom>
        </p:spPr>
        <p:txBody>
          <a:bodyPr/>
          <a:lstStyle>
            <a:lvl1pPr marL="457200" indent="0" algn="just" defTabSz="457200">
              <a:lnSpc>
                <a:spcPct val="150000"/>
              </a:lnSpc>
              <a:spcBef>
                <a:spcPts val="0"/>
              </a:spcBef>
              <a:buSzTx/>
              <a:buNone/>
              <a:defRPr sz="2500">
                <a:solidFill>
                  <a:srgbClr val="000000"/>
                </a:solidFill>
                <a:uFill>
                  <a:solidFill>
                    <a:srgbClr val="000000"/>
                  </a:solidFill>
                </a:uFill>
                <a:latin typeface="Arial"/>
                <a:ea typeface="Arial"/>
                <a:cs typeface="Arial"/>
                <a:sym typeface="Arial"/>
              </a:defRPr>
            </a:lvl1pPr>
          </a:lstStyle>
          <a:p>
            <a:pPr>
              <a:defRPr>
                <a:latin typeface="Times New Roman"/>
                <a:ea typeface="Times New Roman"/>
                <a:cs typeface="Times New Roman"/>
                <a:sym typeface="Times New Roman"/>
              </a:defRPr>
            </a:pPr>
            <a:r>
              <a:rPr>
                <a:latin typeface="Arial"/>
                <a:ea typeface="Arial"/>
                <a:cs typeface="Arial"/>
                <a:sym typeface="Arial"/>
              </a:rPr>
              <a:t>Indra pencecap dan pencium secara fisiologis dekat sekali letaknya, maka kedua indra tersebut akan bekerja secara kooperatif. Indra pembau mampu menganalisis dan menduga terhadap jenis benda, asal benda serta rasa dari benda tersebut. Bau yang khas akan merupakan petunjuk terhadap suatu objek yang dituju. Bau menginformasikan posisi badan dan sebagai petunjuk berjalan bebas. Indra kinestesi menyadarkan anak tunanetra akan posisi dan gerak tubuh. Indra keseimbangan mampu memberikan informasi tentang posisi dari tubuhnya dan juga gerakan lurus serta memutar dari bagian–bagian tubuh tersebut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Gambaran tubuh"/>
          <p:cNvSpPr txBox="1">
            <a:spLocks noGrp="1"/>
          </p:cNvSpPr>
          <p:nvPr>
            <p:ph type="title"/>
          </p:nvPr>
        </p:nvSpPr>
        <p:spPr>
          <a:prstGeom prst="rect">
            <a:avLst/>
          </a:prstGeom>
        </p:spPr>
        <p:txBody>
          <a:bodyPr/>
          <a:lstStyle/>
          <a:p>
            <a:r>
              <a:t>Gambaran tubuh</a:t>
            </a:r>
          </a:p>
        </p:txBody>
      </p:sp>
      <p:sp>
        <p:nvSpPr>
          <p:cNvPr id="123" name="Peserta didik tunanetra pertama-tama harus mempelajari mengenai dirinya sendiri, sebelum dapat dengan tepat berhubungan dengan orang lain dan lingkungannya."/>
          <p:cNvSpPr txBox="1">
            <a:spLocks noGrp="1"/>
          </p:cNvSpPr>
          <p:nvPr>
            <p:ph type="body" idx="1"/>
          </p:nvPr>
        </p:nvSpPr>
        <p:spPr>
          <a:prstGeom prst="rect">
            <a:avLst/>
          </a:prstGeom>
        </p:spPr>
        <p:txBody>
          <a:bodyPr/>
          <a:lstStyle>
            <a:lvl1pPr marL="0" indent="630555" algn="just" defTabSz="457200">
              <a:lnSpc>
                <a:spcPct val="150000"/>
              </a:lnSpc>
              <a:spcBef>
                <a:spcPts val="0"/>
              </a:spcBef>
              <a:buSzTx/>
              <a:buNone/>
              <a:tabLst>
                <a:tab pos="2171700" algn="l"/>
              </a:tabLst>
              <a:defRPr sz="4100">
                <a:solidFill>
                  <a:srgbClr val="000000"/>
                </a:solidFill>
                <a:uFill>
                  <a:solidFill>
                    <a:srgbClr val="000000"/>
                  </a:solidFill>
                </a:uFill>
                <a:latin typeface="Arial"/>
                <a:ea typeface="Arial"/>
                <a:cs typeface="Arial"/>
                <a:sym typeface="Arial"/>
              </a:defRPr>
            </a:lvl1pPr>
          </a:lstStyle>
          <a:p>
            <a:r>
              <a:t>Peserta didik tunanetra harus mempelajari mengenai dirinya sendiri, sebelum dapat dengan tepat berhubungan dengan orang lain dan lingkungannya.</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Kategori gambaran tubuh"/>
          <p:cNvSpPr txBox="1">
            <a:spLocks noGrp="1"/>
          </p:cNvSpPr>
          <p:nvPr>
            <p:ph type="title"/>
          </p:nvPr>
        </p:nvSpPr>
        <p:spPr>
          <a:prstGeom prst="rect">
            <a:avLst/>
          </a:prstGeom>
        </p:spPr>
        <p:txBody>
          <a:bodyPr/>
          <a:lstStyle/>
          <a:p>
            <a:pPr indent="630555" algn="just" defTabSz="457200">
              <a:lnSpc>
                <a:spcPct val="150000"/>
              </a:lnSpc>
              <a:tabLst>
                <a:tab pos="2171700" algn="l"/>
              </a:tabLst>
              <a:defRPr sz="3200">
                <a:solidFill>
                  <a:srgbClr val="000000"/>
                </a:solidFill>
                <a:uFill>
                  <a:solidFill>
                    <a:srgbClr val="000000"/>
                  </a:solidFill>
                </a:uFill>
                <a:latin typeface="Arial"/>
                <a:ea typeface="Arial"/>
                <a:cs typeface="Arial"/>
                <a:sym typeface="Arial"/>
              </a:defRPr>
            </a:pPr>
            <a:endParaRPr/>
          </a:p>
          <a:p>
            <a:pPr indent="630555" algn="just" defTabSz="457200">
              <a:lnSpc>
                <a:spcPct val="150000"/>
              </a:lnSpc>
              <a:tabLst>
                <a:tab pos="2171700" algn="l"/>
              </a:tabLst>
              <a:defRPr sz="3200">
                <a:solidFill>
                  <a:srgbClr val="000000"/>
                </a:solidFill>
                <a:uFill>
                  <a:solidFill>
                    <a:srgbClr val="000000"/>
                  </a:solidFill>
                </a:uFill>
                <a:latin typeface="Arial"/>
                <a:ea typeface="Arial"/>
                <a:cs typeface="Arial"/>
                <a:sym typeface="Arial"/>
              </a:defRPr>
            </a:pPr>
            <a:r>
              <a:t>Kategori gambaran tubuh</a:t>
            </a:r>
          </a:p>
        </p:txBody>
      </p:sp>
      <p:sp>
        <p:nvSpPr>
          <p:cNvPr id="126" name="Bidang tubuh berkaitan dengann lokasi seseorang sehubungan dengan bidang-bidang tubuhnya, misalnya : sisi, depan dan belakang;…"/>
          <p:cNvSpPr txBox="1">
            <a:spLocks noGrp="1"/>
          </p:cNvSpPr>
          <p:nvPr>
            <p:ph type="body" idx="1"/>
          </p:nvPr>
        </p:nvSpPr>
        <p:spPr>
          <a:prstGeom prst="rect">
            <a:avLst/>
          </a:prstGeom>
        </p:spPr>
        <p:txBody>
          <a:bodyPr/>
          <a:lstStyle/>
          <a:p>
            <a:pPr marL="952065" indent="-321510" algn="just" defTabSz="457200">
              <a:lnSpc>
                <a:spcPct val="150000"/>
              </a:lnSpc>
              <a:spcBef>
                <a:spcPts val="0"/>
              </a:spcBef>
              <a:buSzPct val="125000"/>
              <a:buChar char="•"/>
              <a:tabLst>
                <a:tab pos="2171700" algn="l"/>
              </a:tabLst>
              <a:defRPr sz="2600">
                <a:solidFill>
                  <a:srgbClr val="000000"/>
                </a:solidFill>
                <a:uFill>
                  <a:solidFill>
                    <a:srgbClr val="000000"/>
                  </a:solidFill>
                </a:uFill>
                <a:latin typeface="Arial"/>
                <a:ea typeface="Arial"/>
                <a:cs typeface="Arial"/>
                <a:sym typeface="Arial"/>
              </a:defRPr>
            </a:pPr>
            <a:r>
              <a:t>Bidang tubuh berkaitan dengann lokasi seseorang sehubungan dengan bidang-bidang tubuhnya, misalnya : sisi, depan dan belakang; </a:t>
            </a:r>
          </a:p>
          <a:p>
            <a:pPr marL="952065" indent="-321510" algn="just" defTabSz="457200">
              <a:lnSpc>
                <a:spcPct val="150000"/>
              </a:lnSpc>
              <a:spcBef>
                <a:spcPts val="0"/>
              </a:spcBef>
              <a:buSzPct val="125000"/>
              <a:buChar char="•"/>
              <a:tabLst>
                <a:tab pos="2171700" algn="l"/>
              </a:tabLst>
              <a:defRPr sz="2600">
                <a:solidFill>
                  <a:srgbClr val="000000"/>
                </a:solidFill>
                <a:uFill>
                  <a:solidFill>
                    <a:srgbClr val="000000"/>
                  </a:solidFill>
                </a:uFill>
                <a:latin typeface="Arial"/>
                <a:ea typeface="Arial"/>
                <a:cs typeface="Arial"/>
                <a:sym typeface="Arial"/>
              </a:defRPr>
            </a:pPr>
            <a:r>
              <a:t>Bagian-bagian tubuh	 berkaitan dengan kemampuan memberi  nama dan mengetahui letak bagian-bagian tubuh; </a:t>
            </a:r>
          </a:p>
          <a:p>
            <a:pPr marL="952065" indent="-321510" algn="just" defTabSz="457200">
              <a:lnSpc>
                <a:spcPct val="150000"/>
              </a:lnSpc>
              <a:spcBef>
                <a:spcPts val="0"/>
              </a:spcBef>
              <a:buSzPct val="125000"/>
              <a:buChar char="•"/>
              <a:tabLst>
                <a:tab pos="2171700" algn="l"/>
              </a:tabLst>
              <a:defRPr sz="2600">
                <a:solidFill>
                  <a:srgbClr val="000000"/>
                </a:solidFill>
                <a:uFill>
                  <a:solidFill>
                    <a:srgbClr val="000000"/>
                  </a:solidFill>
                </a:uFill>
                <a:latin typeface="Arial"/>
                <a:ea typeface="Arial"/>
                <a:cs typeface="Arial"/>
                <a:sym typeface="Arial"/>
              </a:defRPr>
            </a:pPr>
            <a:r>
              <a:t>Gerakan tubuh  berkaitan dengan gerakan otoritas umumnya dan gerakan berbagai-bagai anggota badan-mengenal kanan kiri, samping –depan dll;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Arah berkaitan dengan proyeksi ke luar, menjauhi badan, menurut arah kiri-kanan, muka-belakang, atas-bawah, berdiri sedemiki-an rupa, sehingga bagian kiri (kanan, dan sebagai-nya) berada paling dekat dengan gerakan objek.…"/>
          <p:cNvSpPr txBox="1">
            <a:spLocks noGrp="1"/>
          </p:cNvSpPr>
          <p:nvPr>
            <p:ph type="body" idx="1"/>
          </p:nvPr>
        </p:nvSpPr>
        <p:spPr>
          <a:prstGeom prst="rect">
            <a:avLst/>
          </a:prstGeom>
        </p:spPr>
        <p:txBody>
          <a:bodyPr/>
          <a:lstStyle/>
          <a:p>
            <a:pPr marL="952065" indent="-321510" algn="just" defTabSz="457200">
              <a:lnSpc>
                <a:spcPct val="150000"/>
              </a:lnSpc>
              <a:spcBef>
                <a:spcPts val="0"/>
              </a:spcBef>
              <a:buSzPct val="125000"/>
              <a:buChar char="•"/>
              <a:tabLst>
                <a:tab pos="2171700" algn="l"/>
              </a:tabLst>
              <a:defRPr sz="2600">
                <a:solidFill>
                  <a:srgbClr val="000000"/>
                </a:solidFill>
                <a:uFill>
                  <a:solidFill>
                    <a:srgbClr val="000000"/>
                  </a:solidFill>
                </a:uFill>
                <a:latin typeface="Arial"/>
                <a:ea typeface="Arial"/>
                <a:cs typeface="Arial"/>
                <a:sym typeface="Arial"/>
              </a:defRPr>
            </a:pPr>
            <a:r>
              <a:t>Arah berkaitan dengan proyeksi ke luar, menjauhi badan, menurut arah kiri-kanan, muka-belakang, atas-bawah, berdiri sedemiki-an rupa, sehingga bagian kiri (kanan, dan sebagai-nya) berada paling dekat dengan gerakan objek.</a:t>
            </a:r>
          </a:p>
          <a:p>
            <a:pPr marL="952065" indent="-321510" algn="just" defTabSz="457200">
              <a:lnSpc>
                <a:spcPct val="150000"/>
              </a:lnSpc>
              <a:spcBef>
                <a:spcPts val="0"/>
              </a:spcBef>
              <a:buSzPct val="125000"/>
              <a:buChar char="•"/>
              <a:tabLst>
                <a:tab pos="2171700" algn="l"/>
              </a:tabLst>
              <a:defRPr sz="2600">
                <a:solidFill>
                  <a:srgbClr val="000000"/>
                </a:solidFill>
                <a:uFill>
                  <a:solidFill>
                    <a:srgbClr val="000000"/>
                  </a:solidFill>
                </a:uFill>
                <a:latin typeface="Arial"/>
                <a:ea typeface="Arial"/>
                <a:cs typeface="Arial"/>
                <a:sym typeface="Arial"/>
              </a:defRPr>
            </a:pPr>
            <a:r>
              <a:t>Mengetahui mana yang kiri (kanan dan sebagainya) dari objek. </a:t>
            </a:r>
          </a:p>
          <a:p>
            <a:pPr marL="952065" indent="-321510" algn="just" defTabSz="457200">
              <a:lnSpc>
                <a:spcPct val="150000"/>
              </a:lnSpc>
              <a:spcBef>
                <a:spcPts val="0"/>
              </a:spcBef>
              <a:buSzPct val="125000"/>
              <a:buChar char="•"/>
              <a:tabLst>
                <a:tab pos="2171700" algn="l"/>
              </a:tabLst>
              <a:defRPr sz="2600">
                <a:solidFill>
                  <a:srgbClr val="000000"/>
                </a:solidFill>
                <a:uFill>
                  <a:solidFill>
                    <a:srgbClr val="000000"/>
                  </a:solidFill>
                </a:uFill>
                <a:latin typeface="Arial"/>
                <a:ea typeface="Arial"/>
                <a:cs typeface="Arial"/>
                <a:sym typeface="Arial"/>
              </a:defRPr>
            </a:pPr>
            <a:r>
              <a:t>Menghubungkan objek dengan diri memakai kiri, kanan dan sebagainya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Menjelaskan nama- nama bagian tubuh"/>
          <p:cNvSpPr txBox="1">
            <a:spLocks noGrp="1"/>
          </p:cNvSpPr>
          <p:nvPr>
            <p:ph type="title"/>
          </p:nvPr>
        </p:nvSpPr>
        <p:spPr>
          <a:prstGeom prst="rect">
            <a:avLst/>
          </a:prstGeom>
          <a:solidFill>
            <a:srgbClr val="6F8651"/>
          </a:solidFill>
          <a:effectLst>
            <a:outerShdw blurRad="50800" dist="25400" dir="5400000" rotWithShape="0">
              <a:srgbClr val="000000">
                <a:alpha val="25000"/>
              </a:srgbClr>
            </a:outerShdw>
          </a:effectLst>
        </p:spPr>
        <p:txBody>
          <a:bodyPr/>
          <a:lstStyle>
            <a:lvl1pPr>
              <a:defRPr sz="3000">
                <a:solidFill>
                  <a:srgbClr val="FFFFFF"/>
                </a:solidFill>
                <a:effectLst>
                  <a:outerShdw blurRad="76200" dist="12700" dir="5400000" rotWithShape="0">
                    <a:srgbClr val="000000">
                      <a:alpha val="50000"/>
                    </a:srgbClr>
                  </a:outerShdw>
                </a:effectLst>
              </a:defRPr>
            </a:lvl1pPr>
          </a:lstStyle>
          <a:p>
            <a:r>
              <a:t>Menjelaskan nama- nama bagian tubuh </a:t>
            </a:r>
          </a:p>
        </p:txBody>
      </p:sp>
      <p:sp>
        <p:nvSpPr>
          <p:cNvPr id="131" name="Menyebut nama-nama bagian tubuh dari rambut sampai ke ujung kaki Menyebutkan nama-nama bagaian tubuh bagaian bidang bagaian tubuh depan. Menyebutkan bagian-bagain sisi tubuh"/>
          <p:cNvSpPr txBox="1">
            <a:spLocks noGrp="1"/>
          </p:cNvSpPr>
          <p:nvPr>
            <p:ph type="body" idx="1"/>
          </p:nvPr>
        </p:nvSpPr>
        <p:spPr>
          <a:prstGeom prst="rect">
            <a:avLst/>
          </a:prstGeom>
          <a:solidFill>
            <a:srgbClr val="6F8651"/>
          </a:solidFill>
          <a:effectLst>
            <a:outerShdw blurRad="50800" dist="25400" dir="5400000" rotWithShape="0">
              <a:srgbClr val="000000">
                <a:alpha val="25000"/>
              </a:srgbClr>
            </a:outerShdw>
          </a:effectLst>
        </p:spPr>
        <p:txBody>
          <a:bodyPr/>
          <a:lstStyle/>
          <a:p>
            <a:pPr marL="0" indent="0" algn="ctr">
              <a:spcBef>
                <a:spcPts val="0"/>
              </a:spcBef>
              <a:buSzTx/>
              <a:buNone/>
              <a:defRPr sz="3000">
                <a:solidFill>
                  <a:srgbClr val="FFFFFF"/>
                </a:solidFill>
                <a:effectLst>
                  <a:outerShdw blurRad="76200" dist="12700" dir="5400000" rotWithShape="0">
                    <a:srgbClr val="000000">
                      <a:alpha val="50000"/>
                    </a:srgbClr>
                  </a:outerShdw>
                </a:effectLst>
              </a:defRPr>
            </a:pPr>
            <a:r>
              <a:t>Menyebut nama-nama bagian tubuh dari rambut sampai ke ujung kaki</a:t>
            </a:r>
            <a:br/>
            <a:r>
              <a:t>Menyebutkan nama-nama bagaian tubuh bagaian bidang bagaian tubuh depan.</a:t>
            </a:r>
            <a:br/>
            <a:r>
              <a:t>Menyebutkan bagian-bagain sisi tubuh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Lokasi bagian- bagian tubuh"/>
          <p:cNvSpPr txBox="1">
            <a:spLocks noGrp="1"/>
          </p:cNvSpPr>
          <p:nvPr>
            <p:ph type="title"/>
          </p:nvPr>
        </p:nvSpPr>
        <p:spPr>
          <a:prstGeom prst="rect">
            <a:avLst/>
          </a:prstGeom>
          <a:solidFill>
            <a:srgbClr val="6F8651"/>
          </a:solidFill>
          <a:effectLst>
            <a:outerShdw blurRad="50800" dist="25400" dir="5400000" rotWithShape="0">
              <a:srgbClr val="000000">
                <a:alpha val="25000"/>
              </a:srgbClr>
            </a:outerShdw>
          </a:effectLst>
        </p:spPr>
        <p:txBody>
          <a:bodyPr/>
          <a:lstStyle>
            <a:lvl1pPr>
              <a:defRPr sz="3000">
                <a:solidFill>
                  <a:srgbClr val="FFFFFF"/>
                </a:solidFill>
                <a:effectLst>
                  <a:outerShdw blurRad="76200" dist="12700" dir="5400000" rotWithShape="0">
                    <a:srgbClr val="000000">
                      <a:alpha val="50000"/>
                    </a:srgbClr>
                  </a:outerShdw>
                </a:effectLst>
              </a:defRPr>
            </a:lvl1pPr>
          </a:lstStyle>
          <a:p>
            <a:r>
              <a:t>Lokasi bagian- bagian tubuh </a:t>
            </a:r>
          </a:p>
        </p:txBody>
      </p:sp>
      <p:sp>
        <p:nvSpPr>
          <p:cNvPr id="134" name="Siswa dapat menunjukan:…"/>
          <p:cNvSpPr txBox="1">
            <a:spLocks noGrp="1"/>
          </p:cNvSpPr>
          <p:nvPr>
            <p:ph type="body" idx="1"/>
          </p:nvPr>
        </p:nvSpPr>
        <p:spPr>
          <a:prstGeom prst="rect">
            <a:avLst/>
          </a:prstGeom>
          <a:solidFill>
            <a:srgbClr val="6F8651"/>
          </a:solidFill>
          <a:effectLst>
            <a:outerShdw blurRad="50800" dist="25400" dir="5400000" rotWithShape="0">
              <a:srgbClr val="000000">
                <a:alpha val="25000"/>
              </a:srgbClr>
            </a:outerShdw>
          </a:effectLst>
        </p:spPr>
        <p:txBody>
          <a:bodyPr/>
          <a:lstStyle/>
          <a:p>
            <a:pPr marL="0" indent="0" algn="ctr">
              <a:spcBef>
                <a:spcPts val="0"/>
              </a:spcBef>
              <a:buSzTx/>
              <a:buNone/>
              <a:defRPr sz="3000">
                <a:solidFill>
                  <a:srgbClr val="FFFFFF"/>
                </a:solidFill>
                <a:effectLst>
                  <a:outerShdw blurRad="76200" dist="12700" dir="5400000" rotWithShape="0">
                    <a:srgbClr val="000000">
                      <a:alpha val="50000"/>
                    </a:srgbClr>
                  </a:outerShdw>
                </a:effectLst>
              </a:defRPr>
            </a:pPr>
            <a:r>
              <a:t>Siswa dapat menunjukan: </a:t>
            </a:r>
          </a:p>
          <a:p>
            <a:pPr marL="0" indent="0" algn="ctr">
              <a:spcBef>
                <a:spcPts val="0"/>
              </a:spcBef>
              <a:buSzTx/>
              <a:buNone/>
              <a:defRPr sz="3000">
                <a:solidFill>
                  <a:srgbClr val="FFFFFF"/>
                </a:solidFill>
                <a:effectLst>
                  <a:outerShdw blurRad="76200" dist="12700" dir="5400000" rotWithShape="0">
                    <a:srgbClr val="000000">
                      <a:alpha val="50000"/>
                    </a:srgbClr>
                  </a:outerShdw>
                </a:effectLst>
              </a:defRPr>
            </a:pPr>
            <a:r>
              <a:t>Tiap-tiap bagian tubuh</a:t>
            </a:r>
            <a:br/>
            <a:r>
              <a:t>Bagian tubuh yang ada di kepala </a:t>
            </a:r>
            <a:endParaRPr>
              <a:latin typeface="Times"/>
              <a:ea typeface="Times"/>
              <a:cs typeface="Times"/>
              <a:sym typeface="Times"/>
            </a:endParaRPr>
          </a:p>
          <a:p>
            <a:pPr marL="0" indent="0" algn="ctr">
              <a:spcBef>
                <a:spcPts val="0"/>
              </a:spcBef>
              <a:buSzTx/>
              <a:buNone/>
              <a:defRPr sz="3000">
                <a:solidFill>
                  <a:srgbClr val="FFFFFF"/>
                </a:solidFill>
                <a:effectLst>
                  <a:outerShdw blurRad="76200" dist="12700" dir="5400000" rotWithShape="0">
                    <a:srgbClr val="000000">
                      <a:alpha val="50000"/>
                    </a:srgbClr>
                  </a:outerShdw>
                </a:effectLst>
              </a:defRPr>
            </a:pPr>
            <a:r>
              <a:t>Bagian tubuh yang ada di badan</a:t>
            </a:r>
            <a:br/>
            <a:r>
              <a:t>Bagian tubuh yang ada di kaki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Gerakan bagian- bagian tubuh"/>
          <p:cNvSpPr txBox="1">
            <a:spLocks noGrp="1"/>
          </p:cNvSpPr>
          <p:nvPr>
            <p:ph type="title"/>
          </p:nvPr>
        </p:nvSpPr>
        <p:spPr>
          <a:xfrm>
            <a:off x="2073010" y="635000"/>
            <a:ext cx="9306192" cy="2108200"/>
          </a:xfrm>
          <a:prstGeom prst="rect">
            <a:avLst/>
          </a:prstGeom>
          <a:solidFill>
            <a:srgbClr val="6F8651"/>
          </a:solidFill>
          <a:effectLst>
            <a:outerShdw blurRad="50800" dist="25400" dir="5400000" rotWithShape="0">
              <a:srgbClr val="000000">
                <a:alpha val="25000"/>
              </a:srgbClr>
            </a:outerShdw>
          </a:effectLst>
        </p:spPr>
        <p:txBody>
          <a:bodyPr/>
          <a:lstStyle>
            <a:lvl1pPr>
              <a:defRPr sz="3000">
                <a:solidFill>
                  <a:srgbClr val="FFFFFF"/>
                </a:solidFill>
                <a:effectLst>
                  <a:outerShdw blurRad="76200" dist="12700" dir="5400000" rotWithShape="0">
                    <a:srgbClr val="000000">
                      <a:alpha val="50000"/>
                    </a:srgbClr>
                  </a:outerShdw>
                </a:effectLst>
              </a:defRPr>
            </a:lvl1pPr>
          </a:lstStyle>
          <a:p>
            <a:r>
              <a:t>Gerakan bagian- bagian tubuh </a:t>
            </a:r>
          </a:p>
        </p:txBody>
      </p:sp>
      <p:sp>
        <p:nvSpPr>
          <p:cNvPr id="137" name="Siswa dapat menggerakkan:…"/>
          <p:cNvSpPr txBox="1">
            <a:spLocks noGrp="1"/>
          </p:cNvSpPr>
          <p:nvPr>
            <p:ph type="body" idx="1"/>
          </p:nvPr>
        </p:nvSpPr>
        <p:spPr>
          <a:prstGeom prst="rect">
            <a:avLst/>
          </a:prstGeom>
          <a:solidFill>
            <a:srgbClr val="6F8651"/>
          </a:solidFill>
          <a:effectLst>
            <a:outerShdw blurRad="50800" dist="25400" dir="5400000" rotWithShape="0">
              <a:srgbClr val="000000">
                <a:alpha val="25000"/>
              </a:srgbClr>
            </a:outerShdw>
          </a:effectLst>
        </p:spPr>
        <p:txBody>
          <a:bodyPr/>
          <a:lstStyle/>
          <a:p>
            <a:pPr marL="0" indent="0" algn="ctr">
              <a:spcBef>
                <a:spcPts val="0"/>
              </a:spcBef>
              <a:buSzTx/>
              <a:buNone/>
              <a:defRPr sz="3000">
                <a:solidFill>
                  <a:srgbClr val="FFFFFF"/>
                </a:solidFill>
                <a:effectLst>
                  <a:outerShdw blurRad="76200" dist="12700" dir="5400000" rotWithShape="0">
                    <a:srgbClr val="000000">
                      <a:alpha val="50000"/>
                    </a:srgbClr>
                  </a:outerShdw>
                </a:effectLst>
              </a:defRPr>
            </a:pPr>
            <a:r>
              <a:t>Siswa dapat menggerakkan: </a:t>
            </a:r>
          </a:p>
          <a:p>
            <a:pPr marL="0" indent="0" algn="ctr">
              <a:spcBef>
                <a:spcPts val="0"/>
              </a:spcBef>
              <a:buSzTx/>
              <a:buNone/>
              <a:defRPr sz="3000">
                <a:solidFill>
                  <a:srgbClr val="FFFFFF"/>
                </a:solidFill>
                <a:effectLst>
                  <a:outerShdw blurRad="76200" dist="12700" dir="5400000" rotWithShape="0">
                    <a:srgbClr val="000000">
                      <a:alpha val="50000"/>
                    </a:srgbClr>
                  </a:outerShdw>
                </a:effectLst>
              </a:defRPr>
            </a:pPr>
            <a:r>
              <a:t>Kepala dan leher</a:t>
            </a:r>
            <a:br/>
            <a:r>
              <a:t>Lengan sikut</a:t>
            </a:r>
            <a:br/>
            <a:r>
              <a:t>Jari dan pergelangan Pinggul </a:t>
            </a:r>
            <a:endParaRPr>
              <a:latin typeface="Times"/>
              <a:ea typeface="Times"/>
              <a:cs typeface="Times"/>
              <a:sym typeface="Times"/>
            </a:endParaRPr>
          </a:p>
          <a:p>
            <a:pPr marL="0" indent="0" algn="ctr">
              <a:spcBef>
                <a:spcPts val="0"/>
              </a:spcBef>
              <a:buSzTx/>
              <a:buNone/>
              <a:defRPr sz="3000">
                <a:solidFill>
                  <a:srgbClr val="FFFFFF"/>
                </a:solidFill>
                <a:effectLst>
                  <a:outerShdw blurRad="76200" dist="12700" dir="5400000" rotWithShape="0">
                    <a:srgbClr val="000000">
                      <a:alpha val="50000"/>
                    </a:srgbClr>
                  </a:outerShdw>
                </a:effectLst>
              </a:defRPr>
            </a:pPr>
            <a:r>
              <a:t>Paha</a:t>
            </a:r>
            <a:br/>
            <a:r>
              <a:t>Lutut</a:t>
            </a:r>
            <a:br/>
            <a:r>
              <a:t>Kaki Pergelangan kaki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fungsi dan bagian tubuh"/>
          <p:cNvSpPr txBox="1">
            <a:spLocks noGrp="1"/>
          </p:cNvSpPr>
          <p:nvPr>
            <p:ph type="title"/>
          </p:nvPr>
        </p:nvSpPr>
        <p:spPr>
          <a:prstGeom prst="rect">
            <a:avLst/>
          </a:prstGeom>
          <a:solidFill>
            <a:srgbClr val="6F8651"/>
          </a:solidFill>
          <a:effectLst>
            <a:outerShdw blurRad="50800" dist="25400" dir="5400000" rotWithShape="0">
              <a:srgbClr val="000000">
                <a:alpha val="25000"/>
              </a:srgbClr>
            </a:outerShdw>
          </a:effectLst>
        </p:spPr>
        <p:txBody>
          <a:bodyPr/>
          <a:lstStyle>
            <a:lvl1pPr>
              <a:defRPr sz="3000">
                <a:solidFill>
                  <a:srgbClr val="FFFFFF"/>
                </a:solidFill>
                <a:effectLst>
                  <a:outerShdw blurRad="76200" dist="12700" dir="5400000" rotWithShape="0">
                    <a:srgbClr val="000000">
                      <a:alpha val="50000"/>
                    </a:srgbClr>
                  </a:outerShdw>
                </a:effectLst>
              </a:defRPr>
            </a:lvl1pPr>
          </a:lstStyle>
          <a:p>
            <a:r>
              <a:t>fungsi dan bagian tubuh</a:t>
            </a:r>
          </a:p>
        </p:txBody>
      </p:sp>
      <p:sp>
        <p:nvSpPr>
          <p:cNvPr id="140" name="Menjelaskan fungsi tiap bagian tubuh dari rambut sampai kaki Malakukan aktifitas dengan memfungsikan bagian-bagian tubuh tertentu"/>
          <p:cNvSpPr txBox="1">
            <a:spLocks noGrp="1"/>
          </p:cNvSpPr>
          <p:nvPr>
            <p:ph type="body" idx="1"/>
          </p:nvPr>
        </p:nvSpPr>
        <p:spPr>
          <a:prstGeom prst="rect">
            <a:avLst/>
          </a:prstGeom>
          <a:solidFill>
            <a:srgbClr val="6F8651"/>
          </a:solidFill>
          <a:effectLst>
            <a:outerShdw blurRad="50800" dist="25400" dir="5400000" rotWithShape="0">
              <a:srgbClr val="000000">
                <a:alpha val="25000"/>
              </a:srgbClr>
            </a:outerShdw>
          </a:effectLst>
        </p:spPr>
        <p:txBody>
          <a:bodyPr/>
          <a:lstStyle/>
          <a:p>
            <a:pPr marL="0" indent="0" algn="ctr">
              <a:spcBef>
                <a:spcPts val="0"/>
              </a:spcBef>
              <a:buSzTx/>
              <a:buNone/>
              <a:defRPr sz="3000">
                <a:solidFill>
                  <a:srgbClr val="FFFFFF"/>
                </a:solidFill>
                <a:effectLst>
                  <a:outerShdw blurRad="76200" dist="12700" dir="5400000" rotWithShape="0">
                    <a:srgbClr val="000000">
                      <a:alpha val="50000"/>
                    </a:srgbClr>
                  </a:outerShdw>
                </a:effectLst>
              </a:defRPr>
            </a:pPr>
            <a:r>
              <a:t>Menjelaskan fungsi tiap bagian tubuh dari rambut sampai kaki</a:t>
            </a:r>
            <a:br/>
            <a:r>
              <a:t>Malakukan aktifitas dengan memfungsikan bagian-bagian tubuh tertentu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Hubungan antara bagian tubuh"/>
          <p:cNvSpPr txBox="1">
            <a:spLocks noGrp="1"/>
          </p:cNvSpPr>
          <p:nvPr>
            <p:ph type="title"/>
          </p:nvPr>
        </p:nvSpPr>
        <p:spPr>
          <a:prstGeom prst="rect">
            <a:avLst/>
          </a:prstGeom>
          <a:solidFill>
            <a:srgbClr val="6F8651"/>
          </a:solidFill>
          <a:effectLst>
            <a:outerShdw blurRad="50800" dist="25400" dir="5400000" rotWithShape="0">
              <a:srgbClr val="000000">
                <a:alpha val="25000"/>
              </a:srgbClr>
            </a:outerShdw>
          </a:effectLst>
        </p:spPr>
        <p:txBody>
          <a:bodyPr/>
          <a:lstStyle>
            <a:lvl1pPr>
              <a:defRPr sz="3000">
                <a:solidFill>
                  <a:srgbClr val="FFFFFF"/>
                </a:solidFill>
                <a:effectLst>
                  <a:outerShdw blurRad="76200" dist="12700" dir="5400000" rotWithShape="0">
                    <a:srgbClr val="000000">
                      <a:alpha val="50000"/>
                    </a:srgbClr>
                  </a:outerShdw>
                </a:effectLst>
              </a:defRPr>
            </a:lvl1pPr>
          </a:lstStyle>
          <a:p>
            <a:r>
              <a:t>Hubungan antara bagian tubuh </a:t>
            </a:r>
          </a:p>
        </p:txBody>
      </p:sp>
      <p:sp>
        <p:nvSpPr>
          <p:cNvPr id="143" name="Siswa dapat: Menghubungkan antar bagain tubuh sendiri…"/>
          <p:cNvSpPr txBox="1">
            <a:spLocks noGrp="1"/>
          </p:cNvSpPr>
          <p:nvPr>
            <p:ph type="body" idx="1"/>
          </p:nvPr>
        </p:nvSpPr>
        <p:spPr>
          <a:prstGeom prst="rect">
            <a:avLst/>
          </a:prstGeom>
          <a:solidFill>
            <a:srgbClr val="6F8651"/>
          </a:solidFill>
          <a:effectLst>
            <a:outerShdw blurRad="50800" dist="25400" dir="5400000" rotWithShape="0">
              <a:srgbClr val="000000">
                <a:alpha val="25000"/>
              </a:srgbClr>
            </a:outerShdw>
          </a:effectLst>
        </p:spPr>
        <p:txBody>
          <a:bodyPr/>
          <a:lstStyle/>
          <a:p>
            <a:pPr marL="0" indent="0" algn="ctr">
              <a:spcBef>
                <a:spcPts val="0"/>
              </a:spcBef>
              <a:buSzTx/>
              <a:buNone/>
              <a:defRPr sz="3000">
                <a:solidFill>
                  <a:srgbClr val="FFFFFF"/>
                </a:solidFill>
                <a:effectLst>
                  <a:outerShdw blurRad="76200" dist="12700" dir="5400000" rotWithShape="0">
                    <a:srgbClr val="000000">
                      <a:alpha val="50000"/>
                    </a:srgbClr>
                  </a:outerShdw>
                </a:effectLst>
              </a:defRPr>
            </a:pPr>
            <a:r>
              <a:t>Siswa dapat:</a:t>
            </a:r>
            <a:br/>
            <a:r>
              <a:t>Menghubungkan antar bagain tubuh sendiri </a:t>
            </a:r>
          </a:p>
          <a:p>
            <a:pPr marL="0" indent="0" algn="ctr">
              <a:spcBef>
                <a:spcPts val="0"/>
              </a:spcBef>
              <a:buSzTx/>
              <a:buNone/>
              <a:defRPr sz="3000">
                <a:solidFill>
                  <a:srgbClr val="FFFFFF"/>
                </a:solidFill>
                <a:effectLst>
                  <a:outerShdw blurRad="76200" dist="12700" dir="5400000" rotWithShape="0">
                    <a:srgbClr val="000000">
                      <a:alpha val="50000"/>
                    </a:srgbClr>
                  </a:outerShdw>
                </a:effectLst>
              </a:defRPr>
            </a:pPr>
            <a:r>
              <a:t>Menghubungkan bagian tubuh sendiri dengan tubuh orang lain</a:t>
            </a:r>
            <a:br/>
            <a:r>
              <a:t>Menghubungkan bagian tubuh sendiri dengan bagian tubuh binatang </a:t>
            </a:r>
          </a:p>
          <a:p>
            <a:pPr marL="0" indent="0" algn="ctr">
              <a:spcBef>
                <a:spcPts val="0"/>
              </a:spcBef>
              <a:buSzTx/>
              <a:buNone/>
              <a:defRPr sz="3000">
                <a:solidFill>
                  <a:srgbClr val="FFFFFF"/>
                </a:solidFill>
                <a:effectLst>
                  <a:outerShdw blurRad="76200" dist="12700" dir="5400000" rotWithShape="0">
                    <a:srgbClr val="000000">
                      <a:alpha val="50000"/>
                    </a:srgbClr>
                  </a:outerShdw>
                </a:effectLst>
              </a:defRPr>
            </a:pPr>
            <a:r>
              <a:t>Menghubungkan bagian tubuh sendiri dengan objek- objek di sekitarnya. </a:t>
            </a:r>
          </a:p>
        </p:txBody>
      </p:sp>
    </p:spTree>
  </p:cSld>
  <p:clrMapOvr>
    <a:masterClrMapping/>
  </p:clrMapOvr>
  <p:transition spd="med"/>
</p:sld>
</file>

<file path=ppt/theme/theme1.xml><?xml version="1.0" encoding="utf-8"?>
<a:theme xmlns:a="http://schemas.openxmlformats.org/drawingml/2006/main" name="Parchment">
  <a:themeElements>
    <a:clrScheme name="Parchment">
      <a:dk1>
        <a:srgbClr val="3E231A"/>
      </a:dk1>
      <a:lt1>
        <a:srgbClr val="24383E"/>
      </a:lt1>
      <a:dk2>
        <a:srgbClr val="A7A7A7"/>
      </a:dk2>
      <a:lt2>
        <a:srgbClr val="535353"/>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Helvetica"/>
        <a:ea typeface="Helvetica"/>
        <a:cs typeface="Helvetica"/>
      </a:majorFont>
      <a:minorFont>
        <a:latin typeface="Helvetica Neue"/>
        <a:ea typeface="Helvetica Neue"/>
        <a:cs typeface="Helvetica Neue"/>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4383E"/>
        </a:solidFill>
        <a:ln w="25400" cap="flat">
          <a:solidFill>
            <a:schemeClr val="accent1"/>
          </a:solidFill>
          <a:prstDash val="solid"/>
          <a:round/>
        </a:ln>
        <a:effectLst>
          <a:outerShdw blurRad="50800" dist="25400" dir="5400000" rotWithShape="0">
            <a:srgbClr val="000000">
              <a:alpha val="25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50800" dist="25400" dir="5400000" rotWithShape="0">
            <a:srgbClr val="000000">
              <a:alpha val="2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archment">
  <a:themeElements>
    <a:clrScheme name="Parchment">
      <a:dk1>
        <a:srgbClr val="000000"/>
      </a:dk1>
      <a:lt1>
        <a:srgbClr val="FFFFFF"/>
      </a:lt1>
      <a:dk2>
        <a:srgbClr val="A7A7A7"/>
      </a:dk2>
      <a:lt2>
        <a:srgbClr val="535353"/>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Helvetica"/>
        <a:ea typeface="Helvetica"/>
        <a:cs typeface="Helvetica"/>
      </a:majorFont>
      <a:minorFont>
        <a:latin typeface="Helvetica Neue"/>
        <a:ea typeface="Helvetica Neue"/>
        <a:cs typeface="Helvetica Neue"/>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4383E"/>
        </a:solidFill>
        <a:ln w="25400" cap="flat">
          <a:solidFill>
            <a:schemeClr val="accent1"/>
          </a:solidFill>
          <a:prstDash val="solid"/>
          <a:round/>
        </a:ln>
        <a:effectLst>
          <a:outerShdw blurRad="50800" dist="25400" dir="5400000" rotWithShape="0">
            <a:srgbClr val="000000">
              <a:alpha val="25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50800" dist="25400" dir="5400000" rotWithShape="0">
            <a:srgbClr val="000000">
              <a:alpha val="2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985</Words>
  <Application>Microsoft Office PowerPoint</Application>
  <PresentationFormat>Custom</PresentationFormat>
  <Paragraphs>53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Helvetica Neue</vt:lpstr>
      <vt:lpstr>Papyrus</vt:lpstr>
      <vt:lpstr>Times</vt:lpstr>
      <vt:lpstr>Parchment</vt:lpstr>
      <vt:lpstr>Konsep Dasar gambaran tubuh</vt:lpstr>
      <vt:lpstr>Gambaran tubuh</vt:lpstr>
      <vt:lpstr> Kategori gambaran tubuh</vt:lpstr>
      <vt:lpstr>PowerPoint Presentation</vt:lpstr>
      <vt:lpstr>Menjelaskan nama- nama bagian tubuh </vt:lpstr>
      <vt:lpstr>Lokasi bagian- bagian tubuh </vt:lpstr>
      <vt:lpstr>Gerakan bagian- bagian tubuh </vt:lpstr>
      <vt:lpstr>fungsi dan bagian tubuh</vt:lpstr>
      <vt:lpstr>Hubungan antara bagian tubuh </vt:lpstr>
      <vt:lpstr>Kesadaran Ruang</vt:lpstr>
      <vt:lpstr>PowerPoint Presentation</vt:lpstr>
      <vt:lpstr>Sikap Tubuh</vt:lpstr>
      <vt:lpstr>Waktu dan jarak</vt:lpstr>
      <vt:lpstr>PowerPoint Presentation</vt:lpstr>
      <vt:lpstr>PowerPoint Presentation</vt:lpstr>
      <vt:lpstr>Pengembangan Indra non visual</vt:lpstr>
      <vt:lpstr>Perabaan</vt:lpstr>
      <vt:lpstr>Pengecap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Dakar gambaran tubuh</dc:title>
  <cp:lastModifiedBy>LENOVO</cp:lastModifiedBy>
  <cp:revision>2</cp:revision>
  <dcterms:modified xsi:type="dcterms:W3CDTF">2021-06-09T03:28:37Z</dcterms:modified>
</cp:coreProperties>
</file>