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6" r:id="rId10"/>
    <p:sldId id="263" r:id="rId11"/>
    <p:sldId id="264"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BFFA2D7-9C6B-4005-8E71-05932E97BE7C}" type="datetimeFigureOut">
              <a:rPr lang="id-ID" smtClean="0"/>
              <a:t>05/05/2020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38226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BFFA2D7-9C6B-4005-8E71-05932E97BE7C}" type="datetimeFigureOut">
              <a:rPr lang="id-ID" smtClean="0"/>
              <a:t>05/05/2020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3641504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BFFA2D7-9C6B-4005-8E71-05932E97BE7C}" type="datetimeFigureOut">
              <a:rPr lang="id-ID" smtClean="0"/>
              <a:t>05/05/2020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342484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BFFA2D7-9C6B-4005-8E71-05932E97BE7C}" type="datetimeFigureOut">
              <a:rPr lang="id-ID" smtClean="0"/>
              <a:t>05/05/2020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353181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A2D7-9C6B-4005-8E71-05932E97BE7C}" type="datetimeFigureOut">
              <a:rPr lang="id-ID" smtClean="0"/>
              <a:t>05/05/2020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57545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BFFA2D7-9C6B-4005-8E71-05932E97BE7C}" type="datetimeFigureOut">
              <a:rPr lang="id-ID" smtClean="0"/>
              <a:t>05/05/2020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1701638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BFFA2D7-9C6B-4005-8E71-05932E97BE7C}" type="datetimeFigureOut">
              <a:rPr lang="id-ID" smtClean="0"/>
              <a:t>05/05/2020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264371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BFFA2D7-9C6B-4005-8E71-05932E97BE7C}" type="datetimeFigureOut">
              <a:rPr lang="id-ID" smtClean="0"/>
              <a:t>05/05/2020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36638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A2D7-9C6B-4005-8E71-05932E97BE7C}" type="datetimeFigureOut">
              <a:rPr lang="id-ID" smtClean="0"/>
              <a:t>05/05/2020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331322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A2D7-9C6B-4005-8E71-05932E97BE7C}" type="datetimeFigureOut">
              <a:rPr lang="id-ID" smtClean="0"/>
              <a:t>05/05/2020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3009057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A2D7-9C6B-4005-8E71-05932E97BE7C}" type="datetimeFigureOut">
              <a:rPr lang="id-ID" smtClean="0"/>
              <a:t>05/05/2020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DF7CEC-0C8B-478A-8A12-CC9FD23F22A2}" type="slidenum">
              <a:rPr lang="id-ID" smtClean="0"/>
              <a:t>‹#›</a:t>
            </a:fld>
            <a:endParaRPr lang="id-ID"/>
          </a:p>
        </p:txBody>
      </p:sp>
    </p:spTree>
    <p:extLst>
      <p:ext uri="{BB962C8B-B14F-4D97-AF65-F5344CB8AC3E}">
        <p14:creationId xmlns:p14="http://schemas.microsoft.com/office/powerpoint/2010/main" val="398314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A2D7-9C6B-4005-8E71-05932E97BE7C}" type="datetimeFigureOut">
              <a:rPr lang="id-ID" smtClean="0"/>
              <a:t>05/05/2020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F7CEC-0C8B-478A-8A12-CC9FD23F22A2}" type="slidenum">
              <a:rPr lang="id-ID" smtClean="0"/>
              <a:t>‹#›</a:t>
            </a:fld>
            <a:endParaRPr lang="id-ID"/>
          </a:p>
        </p:txBody>
      </p:sp>
    </p:spTree>
    <p:extLst>
      <p:ext uri="{BB962C8B-B14F-4D97-AF65-F5344CB8AC3E}">
        <p14:creationId xmlns:p14="http://schemas.microsoft.com/office/powerpoint/2010/main" val="3355666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3568" y="764704"/>
            <a:ext cx="7772400" cy="1181993"/>
          </a:xfrm>
        </p:spPr>
        <p:style>
          <a:lnRef idx="1">
            <a:schemeClr val="accent2"/>
          </a:lnRef>
          <a:fillRef idx="2">
            <a:schemeClr val="accent2"/>
          </a:fillRef>
          <a:effectRef idx="1">
            <a:schemeClr val="accent2"/>
          </a:effectRef>
          <a:fontRef idx="minor">
            <a:schemeClr val="dk1"/>
          </a:fontRef>
        </p:style>
        <p:txBody>
          <a:bodyPr>
            <a:normAutofit/>
          </a:bodyPr>
          <a:lstStyle/>
          <a:p>
            <a:r>
              <a:rPr lang="id-ID" sz="3600" dirty="0" smtClean="0"/>
              <a:t>(12)METODE PENELITIAN KUANTITATIF</a:t>
            </a:r>
            <a:endParaRPr lang="id-ID" sz="3600" dirty="0"/>
          </a:p>
        </p:txBody>
      </p:sp>
      <p:sp>
        <p:nvSpPr>
          <p:cNvPr id="5" name="Subtitle 2"/>
          <p:cNvSpPr>
            <a:spLocks noGrp="1"/>
          </p:cNvSpPr>
          <p:nvPr>
            <p:ph type="subTitle" idx="1"/>
          </p:nvPr>
        </p:nvSpPr>
        <p:spPr>
          <a:xfrm>
            <a:off x="971600" y="2564904"/>
            <a:ext cx="7128792" cy="3073896"/>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endParaRPr lang="id-ID" dirty="0" smtClean="0">
              <a:solidFill>
                <a:schemeClr val="tx1"/>
              </a:solidFill>
            </a:endParaRPr>
          </a:p>
          <a:p>
            <a:r>
              <a:rPr lang="id-ID" dirty="0" smtClean="0">
                <a:solidFill>
                  <a:schemeClr val="tx1"/>
                </a:solidFill>
              </a:rPr>
              <a:t>Materi </a:t>
            </a:r>
            <a:r>
              <a:rPr lang="id-ID" dirty="0" smtClean="0">
                <a:solidFill>
                  <a:schemeClr val="tx1"/>
                </a:solidFill>
              </a:rPr>
              <a:t>12</a:t>
            </a:r>
            <a:endParaRPr lang="id-ID" dirty="0" smtClean="0">
              <a:solidFill>
                <a:schemeClr val="tx1"/>
              </a:solidFill>
            </a:endParaRPr>
          </a:p>
          <a:p>
            <a:r>
              <a:rPr lang="id-ID" dirty="0" smtClean="0">
                <a:solidFill>
                  <a:schemeClr val="tx1"/>
                </a:solidFill>
              </a:rPr>
              <a:t>Klas B</a:t>
            </a:r>
          </a:p>
          <a:p>
            <a:r>
              <a:rPr lang="id-ID" dirty="0" smtClean="0">
                <a:solidFill>
                  <a:schemeClr val="tx1"/>
                </a:solidFill>
              </a:rPr>
              <a:t>Analisis Tabular</a:t>
            </a:r>
            <a:endParaRPr lang="id-ID" dirty="0" smtClean="0">
              <a:solidFill>
                <a:schemeClr val="tx1"/>
              </a:solidFill>
            </a:endParaRPr>
          </a:p>
          <a:p>
            <a:endParaRPr lang="id-ID" dirty="0" smtClean="0">
              <a:solidFill>
                <a:schemeClr val="tx1"/>
              </a:solidFill>
            </a:endParaRPr>
          </a:p>
          <a:p>
            <a:endParaRPr lang="id-ID" dirty="0">
              <a:solidFill>
                <a:schemeClr val="tx1"/>
              </a:solidFill>
            </a:endParaRPr>
          </a:p>
          <a:p>
            <a:r>
              <a:rPr lang="id-ID" dirty="0" smtClean="0">
                <a:solidFill>
                  <a:schemeClr val="tx1"/>
                </a:solidFill>
              </a:rPr>
              <a:t>Pengampu:</a:t>
            </a:r>
          </a:p>
          <a:p>
            <a:r>
              <a:rPr lang="id-ID" dirty="0" smtClean="0">
                <a:solidFill>
                  <a:schemeClr val="tx1"/>
                </a:solidFill>
              </a:rPr>
              <a:t>Dr. L.V.Ratna Devi S., M.Si.</a:t>
            </a:r>
          </a:p>
          <a:p>
            <a:r>
              <a:rPr lang="id-ID" dirty="0" smtClean="0">
                <a:solidFill>
                  <a:schemeClr val="tx1"/>
                </a:solidFill>
              </a:rPr>
              <a:t>Sosiologi, FISIP, UNS</a:t>
            </a:r>
            <a:endParaRPr lang="id-ID" dirty="0">
              <a:solidFill>
                <a:schemeClr val="tx1"/>
              </a:solidFill>
            </a:endParaRPr>
          </a:p>
        </p:txBody>
      </p:sp>
    </p:spTree>
    <p:extLst>
      <p:ext uri="{BB962C8B-B14F-4D97-AF65-F5344CB8AC3E}">
        <p14:creationId xmlns:p14="http://schemas.microsoft.com/office/powerpoint/2010/main" val="1993899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8984" y="274638"/>
            <a:ext cx="72008" cy="1143000"/>
          </a:xfrm>
        </p:spPr>
        <p:txBody>
          <a:bodyPr/>
          <a:lstStyle/>
          <a:p>
            <a:endParaRPr lang="id-ID" dirty="0"/>
          </a:p>
        </p:txBody>
      </p:sp>
      <p:sp>
        <p:nvSpPr>
          <p:cNvPr id="3" name="Content Placeholder 2"/>
          <p:cNvSpPr>
            <a:spLocks noGrp="1"/>
          </p:cNvSpPr>
          <p:nvPr>
            <p:ph idx="1"/>
          </p:nvPr>
        </p:nvSpPr>
        <p:spPr>
          <a:xfrm>
            <a:off x="457200" y="548680"/>
            <a:ext cx="8229600" cy="5577483"/>
          </a:xfrm>
        </p:spPr>
        <p:txBody>
          <a:bodyPr/>
          <a:lstStyle/>
          <a:p>
            <a:pPr marL="0" indent="0">
              <a:buNone/>
            </a:pPr>
            <a:endParaRPr lang="id-ID" dirty="0"/>
          </a:p>
        </p:txBody>
      </p:sp>
      <p:sp>
        <p:nvSpPr>
          <p:cNvPr id="4" name="Rectangle 3"/>
          <p:cNvSpPr/>
          <p:nvPr/>
        </p:nvSpPr>
        <p:spPr>
          <a:xfrm>
            <a:off x="549072" y="653872"/>
            <a:ext cx="8064896" cy="198304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id-ID" sz="2000" dirty="0" smtClean="0"/>
          </a:p>
          <a:p>
            <a:pPr algn="ctr"/>
            <a:r>
              <a:rPr lang="id-ID" sz="2000" dirty="0" smtClean="0"/>
              <a:t>Studi panel memungkinkan kita untuk menemukan jenis orang apa yang paling mungkin berubah dan dalam kondisi-kondisi apa perubahan-perubahan itu mungkin terjadi. Studi-studi panel telah digunakan secara luas dalam mempelajari keputusan-keputusan orang untuk memilih dalam pemilihan umum. </a:t>
            </a:r>
          </a:p>
          <a:p>
            <a:pPr algn="ctr"/>
            <a:endParaRPr lang="id-ID" sz="2000" dirty="0"/>
          </a:p>
        </p:txBody>
      </p:sp>
      <p:sp>
        <p:nvSpPr>
          <p:cNvPr id="5" name="Rectangle 4"/>
          <p:cNvSpPr/>
          <p:nvPr/>
        </p:nvSpPr>
        <p:spPr>
          <a:xfrm>
            <a:off x="528896" y="2900184"/>
            <a:ext cx="8064896" cy="151216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sz="2000" dirty="0" smtClean="0"/>
              <a:t>Di tahun 1984 Lazarsfeld dan koleganya membuat studi panel di Elmira, New York, wawancara yang diulang dengan orang yang sama memungkinkan ahli sosiologi mengukur efek dari kampanye, media massa dan kelompok penekan terhadap keputusan seseorang. </a:t>
            </a:r>
            <a:endParaRPr lang="id-ID" sz="2000" dirty="0"/>
          </a:p>
        </p:txBody>
      </p:sp>
      <p:sp>
        <p:nvSpPr>
          <p:cNvPr id="7" name="Rectangle 6"/>
          <p:cNvSpPr/>
          <p:nvPr/>
        </p:nvSpPr>
        <p:spPr>
          <a:xfrm>
            <a:off x="502960" y="4653136"/>
            <a:ext cx="8064896" cy="1368152"/>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sz="2000" dirty="0" smtClean="0"/>
              <a:t>Hasil studi menunjukkan bahwa sebagaimana kampanye itu berlanjut, orang yang paling mungkin berubah pikirannya adalah orang-orang yang teman dekatnya mempunyai pemikiran yang berbeda dengan yang mereka miliki. </a:t>
            </a:r>
            <a:endParaRPr lang="id-ID" sz="2000" dirty="0"/>
          </a:p>
        </p:txBody>
      </p:sp>
    </p:spTree>
    <p:extLst>
      <p:ext uri="{BB962C8B-B14F-4D97-AF65-F5344CB8AC3E}">
        <p14:creationId xmlns:p14="http://schemas.microsoft.com/office/powerpoint/2010/main" val="2795718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3717016" y="274638"/>
            <a:ext cx="72008" cy="1143000"/>
          </a:xfrm>
        </p:spPr>
        <p:txBody>
          <a:bodyPr/>
          <a:lstStyle/>
          <a:p>
            <a:endParaRPr lang="id-ID" dirty="0"/>
          </a:p>
        </p:txBody>
      </p:sp>
      <p:sp>
        <p:nvSpPr>
          <p:cNvPr id="3" name="Content Placeholder 2"/>
          <p:cNvSpPr>
            <a:spLocks noGrp="1"/>
          </p:cNvSpPr>
          <p:nvPr>
            <p:ph idx="1"/>
          </p:nvPr>
        </p:nvSpPr>
        <p:spPr>
          <a:xfrm>
            <a:off x="457200" y="476672"/>
            <a:ext cx="8229600" cy="5649491"/>
          </a:xfrm>
        </p:spPr>
        <p:txBody>
          <a:bodyPr/>
          <a:lstStyle/>
          <a:p>
            <a:pPr marL="0" indent="0">
              <a:buNone/>
            </a:pPr>
            <a:endParaRPr lang="id-ID" dirty="0"/>
          </a:p>
        </p:txBody>
      </p:sp>
      <p:sp>
        <p:nvSpPr>
          <p:cNvPr id="4" name="Rounded Rectangle 3"/>
          <p:cNvSpPr/>
          <p:nvPr/>
        </p:nvSpPr>
        <p:spPr>
          <a:xfrm>
            <a:off x="548288" y="908720"/>
            <a:ext cx="8064896" cy="17281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smtClean="0"/>
              <a:t>C. Analisis Asosiasi Komtingensi </a:t>
            </a:r>
          </a:p>
          <a:p>
            <a:pPr algn="ctr"/>
            <a:r>
              <a:rPr lang="id-ID" sz="2000" dirty="0" smtClean="0"/>
              <a:t>Analisis tabular dapat pula dipergunakan untuk melihat apakah ada asosisasi anatar dua variabel. Dalam banyak hal peneliti bermaksud untuk melihat hubungan antara dua variabel yang keduanya merupakan gejala kualitatif.</a:t>
            </a:r>
            <a:endParaRPr lang="id-ID" sz="2000" dirty="0"/>
          </a:p>
        </p:txBody>
      </p:sp>
      <p:sp>
        <p:nvSpPr>
          <p:cNvPr id="5" name="Rounded Rectangle 4"/>
          <p:cNvSpPr/>
          <p:nvPr/>
        </p:nvSpPr>
        <p:spPr>
          <a:xfrm>
            <a:off x="539552" y="3068960"/>
            <a:ext cx="8064896" cy="21602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smtClean="0"/>
              <a:t>Sebut saja misalnya seorang peneliti bermaksud untuk melihat hubungan antara tingkatan pendidikan seseorang dengan sikap fanatisme agama. Dalam hal ini tingkatan pendidikan dipandang sebagai variabel yang menentukan atau lazim disebut sebagai variabel independen dan sikap fanatisme keagamaan dipandang sebagai variabel yang ditentukan atau variabel dependen. </a:t>
            </a:r>
            <a:endParaRPr lang="id-ID" sz="2000" dirty="0"/>
          </a:p>
        </p:txBody>
      </p:sp>
    </p:spTree>
    <p:extLst>
      <p:ext uri="{BB962C8B-B14F-4D97-AF65-F5344CB8AC3E}">
        <p14:creationId xmlns:p14="http://schemas.microsoft.com/office/powerpoint/2010/main" val="1902142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8984" y="274638"/>
            <a:ext cx="144016" cy="1143000"/>
          </a:xfrm>
        </p:spPr>
        <p:txBody>
          <a:bodyPr/>
          <a:lstStyle/>
          <a:p>
            <a:endParaRPr lang="id-ID" dirty="0"/>
          </a:p>
        </p:txBody>
      </p:sp>
      <p:sp>
        <p:nvSpPr>
          <p:cNvPr id="3" name="Content Placeholder 2"/>
          <p:cNvSpPr>
            <a:spLocks noGrp="1"/>
          </p:cNvSpPr>
          <p:nvPr>
            <p:ph idx="1"/>
          </p:nvPr>
        </p:nvSpPr>
        <p:spPr>
          <a:xfrm>
            <a:off x="457200" y="476672"/>
            <a:ext cx="8229600" cy="5649491"/>
          </a:xfrm>
        </p:spPr>
        <p:txBody>
          <a:bodyPr>
            <a:normAutofit/>
          </a:bodyPr>
          <a:lstStyle/>
          <a:p>
            <a:pPr marL="0" indent="0">
              <a:buNone/>
            </a:pPr>
            <a:r>
              <a:rPr lang="id-ID" sz="2000" dirty="0" smtClean="0"/>
              <a:t>Contoh : </a:t>
            </a:r>
          </a:p>
          <a:p>
            <a:pPr marL="0" indent="0" algn="ctr">
              <a:buNone/>
            </a:pPr>
            <a:r>
              <a:rPr lang="id-ID" sz="2000" dirty="0" smtClean="0"/>
              <a:t>Asosiasi antara Tingkat Pendidikan dengan Fanatisme Agama (Data Buatan)</a:t>
            </a:r>
          </a:p>
          <a:p>
            <a:pPr marL="0" indent="0" algn="ctr">
              <a:buNone/>
            </a:pPr>
            <a:endParaRPr lang="id-ID" sz="2000" dirty="0"/>
          </a:p>
          <a:p>
            <a:pPr marL="0" indent="0" algn="ctr">
              <a:buNone/>
            </a:pPr>
            <a:endParaRPr lang="id-ID" sz="2000" dirty="0" smtClean="0"/>
          </a:p>
          <a:p>
            <a:pPr marL="0" indent="0" algn="ctr">
              <a:buNone/>
            </a:pPr>
            <a:endParaRPr lang="id-ID" sz="2000" dirty="0"/>
          </a:p>
          <a:p>
            <a:pPr marL="0" indent="0" algn="ctr">
              <a:buNone/>
            </a:pPr>
            <a:endParaRPr lang="id-ID" sz="2000" dirty="0" smtClean="0"/>
          </a:p>
          <a:p>
            <a:pPr marL="0" indent="0" algn="ctr">
              <a:buNone/>
            </a:pPr>
            <a:endParaRPr lang="id-ID" sz="2000" dirty="0"/>
          </a:p>
          <a:p>
            <a:pPr marL="0" indent="0" algn="ctr">
              <a:buNone/>
            </a:pPr>
            <a:endParaRPr lang="id-ID" sz="2000" dirty="0" smtClean="0"/>
          </a:p>
          <a:p>
            <a:pPr marL="0" indent="0" algn="ctr">
              <a:buNone/>
            </a:pPr>
            <a:endParaRPr lang="id-ID" sz="2000" dirty="0"/>
          </a:p>
          <a:p>
            <a:pPr marL="0" indent="0">
              <a:buNone/>
            </a:pPr>
            <a:r>
              <a:rPr lang="id-ID" sz="2000" dirty="0" smtClean="0"/>
              <a:t>Dari data tersebut menunjukkan bahwa dari kelompok berpendidikan rendah mayoritas (75%) menunjukkan sikap yang fanatik, sebaliknya dari kelompok berpendidikan tinggi mayoritas (70%) menunjukkan sikap yang tidak fanatik. Dari data ini menunjukkan bahwa ada asosiasi antara tingkatan pendidikan dengan sikap fanatisme agama, dalam arti semakin tinggi tingkatan pendidikan semakin rendah sikap fanatime agama. </a:t>
            </a:r>
          </a:p>
          <a:p>
            <a:pPr marL="0" indent="0">
              <a:buNone/>
            </a:pPr>
            <a:endParaRPr lang="id-ID" sz="2000" dirty="0"/>
          </a:p>
        </p:txBody>
      </p:sp>
      <p:graphicFrame>
        <p:nvGraphicFramePr>
          <p:cNvPr id="4" name="Table 3"/>
          <p:cNvGraphicFramePr>
            <a:graphicFrameLocks noGrp="1"/>
          </p:cNvGraphicFramePr>
          <p:nvPr>
            <p:extLst>
              <p:ext uri="{D42A27DB-BD31-4B8C-83A1-F6EECF244321}">
                <p14:modId xmlns:p14="http://schemas.microsoft.com/office/powerpoint/2010/main" val="2267561198"/>
              </p:ext>
            </p:extLst>
          </p:nvPr>
        </p:nvGraphicFramePr>
        <p:xfrm>
          <a:off x="683568" y="1412776"/>
          <a:ext cx="7848872" cy="2020824"/>
        </p:xfrm>
        <a:graphic>
          <a:graphicData uri="http://schemas.openxmlformats.org/drawingml/2006/table">
            <a:tbl>
              <a:tblPr firstRow="1" firstCol="1" bandRow="1">
                <a:tableStyleId>{35758FB7-9AC5-4552-8A53-C91805E547FA}</a:tableStyleId>
              </a:tblPr>
              <a:tblGrid>
                <a:gridCol w="2223135"/>
                <a:gridCol w="3033449"/>
                <a:gridCol w="2592288"/>
              </a:tblGrid>
              <a:tr h="0">
                <a:tc rowSpan="2">
                  <a:txBody>
                    <a:bodyPr/>
                    <a:lstStyle/>
                    <a:p>
                      <a:pPr algn="ctr">
                        <a:lnSpc>
                          <a:spcPct val="115000"/>
                        </a:lnSpc>
                        <a:spcAft>
                          <a:spcPts val="0"/>
                        </a:spcAft>
                      </a:pPr>
                      <a:r>
                        <a:rPr lang="id-ID" sz="2000" dirty="0">
                          <a:effectLst/>
                        </a:rPr>
                        <a:t>Sikap Fanatik</a:t>
                      </a:r>
                      <a:endParaRPr lang="id-ID" sz="2000" dirty="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id-ID" sz="2000">
                          <a:effectLst/>
                        </a:rPr>
                        <a:t>Tingkatan Pendidikan</a:t>
                      </a:r>
                      <a:endParaRPr lang="id-ID" sz="2000">
                        <a:effectLst/>
                        <a:latin typeface="Calibri"/>
                        <a:ea typeface="Calibri"/>
                        <a:cs typeface="Times New Roman"/>
                      </a:endParaRPr>
                    </a:p>
                  </a:txBody>
                  <a:tcPr marL="68580" marR="68580" marT="0" marB="0"/>
                </a:tc>
                <a:tc hMerge="1">
                  <a:txBody>
                    <a:bodyPr/>
                    <a:lstStyle/>
                    <a:p>
                      <a:endParaRPr lang="id-ID"/>
                    </a:p>
                  </a:txBody>
                  <a:tcPr/>
                </a:tc>
              </a:tr>
              <a:tr h="0">
                <a:tc vMerge="1">
                  <a:txBody>
                    <a:bodyPr/>
                    <a:lstStyle/>
                    <a:p>
                      <a:endParaRPr lang="id-ID"/>
                    </a:p>
                  </a:txBody>
                  <a:tcPr/>
                </a:tc>
                <a:tc>
                  <a:txBody>
                    <a:bodyPr/>
                    <a:lstStyle/>
                    <a:p>
                      <a:pPr algn="ctr">
                        <a:lnSpc>
                          <a:spcPct val="115000"/>
                        </a:lnSpc>
                        <a:spcAft>
                          <a:spcPts val="0"/>
                        </a:spcAft>
                      </a:pPr>
                      <a:r>
                        <a:rPr lang="id-ID" sz="2000" dirty="0">
                          <a:effectLst/>
                        </a:rPr>
                        <a:t>Rendah</a:t>
                      </a:r>
                    </a:p>
                    <a:p>
                      <a:pPr algn="ctr">
                        <a:lnSpc>
                          <a:spcPct val="115000"/>
                        </a:lnSpc>
                        <a:spcAft>
                          <a:spcPts val="0"/>
                        </a:spcAft>
                      </a:pPr>
                      <a:r>
                        <a:rPr lang="id-ID" sz="2000" dirty="0">
                          <a:effectLst/>
                        </a:rPr>
                        <a:t>(n = 150)</a:t>
                      </a:r>
                    </a:p>
                    <a:p>
                      <a:pPr algn="ctr">
                        <a:lnSpc>
                          <a:spcPct val="115000"/>
                        </a:lnSpc>
                        <a:spcAft>
                          <a:spcPts val="0"/>
                        </a:spcAft>
                      </a:pPr>
                      <a:r>
                        <a:rPr lang="id-ID" sz="2000" dirty="0">
                          <a:effectLst/>
                        </a:rPr>
                        <a:t>%</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a:effectLst/>
                        </a:rPr>
                        <a:t>Tinggi</a:t>
                      </a:r>
                    </a:p>
                    <a:p>
                      <a:pPr algn="ctr">
                        <a:lnSpc>
                          <a:spcPct val="115000"/>
                        </a:lnSpc>
                        <a:spcAft>
                          <a:spcPts val="0"/>
                        </a:spcAft>
                      </a:pPr>
                      <a:r>
                        <a:rPr lang="id-ID" sz="2000">
                          <a:effectLst/>
                        </a:rPr>
                        <a:t>(n = 50)</a:t>
                      </a:r>
                    </a:p>
                    <a:p>
                      <a:pPr algn="ctr">
                        <a:lnSpc>
                          <a:spcPct val="115000"/>
                        </a:lnSpc>
                        <a:spcAft>
                          <a:spcPts val="0"/>
                        </a:spcAft>
                      </a:pPr>
                      <a:r>
                        <a:rPr lang="id-ID" sz="2000">
                          <a:effectLst/>
                        </a:rPr>
                        <a:t>%</a:t>
                      </a:r>
                      <a:endParaRPr lang="id-ID" sz="2000">
                        <a:effectLst/>
                        <a:latin typeface="Calibri"/>
                        <a:ea typeface="Calibri"/>
                        <a:cs typeface="Times New Roman"/>
                      </a:endParaRPr>
                    </a:p>
                  </a:txBody>
                  <a:tcPr marL="68580" marR="68580" marT="0" marB="0"/>
                </a:tc>
              </a:tr>
              <a:tr h="0">
                <a:tc>
                  <a:txBody>
                    <a:bodyPr/>
                    <a:lstStyle/>
                    <a:p>
                      <a:pPr>
                        <a:lnSpc>
                          <a:spcPct val="115000"/>
                        </a:lnSpc>
                        <a:spcAft>
                          <a:spcPts val="0"/>
                        </a:spcAft>
                      </a:pPr>
                      <a:r>
                        <a:rPr lang="id-ID" sz="2000">
                          <a:effectLst/>
                        </a:rPr>
                        <a:t>Fanatik</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75</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a:effectLst/>
                        </a:rPr>
                        <a:t>30</a:t>
                      </a:r>
                      <a:endParaRPr lang="id-ID" sz="2000">
                        <a:effectLst/>
                        <a:latin typeface="Calibri"/>
                        <a:ea typeface="Calibri"/>
                        <a:cs typeface="Times New Roman"/>
                      </a:endParaRPr>
                    </a:p>
                  </a:txBody>
                  <a:tcPr marL="68580" marR="68580" marT="0" marB="0"/>
                </a:tc>
              </a:tr>
              <a:tr h="0">
                <a:tc>
                  <a:txBody>
                    <a:bodyPr/>
                    <a:lstStyle/>
                    <a:p>
                      <a:pPr>
                        <a:lnSpc>
                          <a:spcPct val="115000"/>
                        </a:lnSpc>
                        <a:spcAft>
                          <a:spcPts val="0"/>
                        </a:spcAft>
                      </a:pPr>
                      <a:r>
                        <a:rPr lang="id-ID" sz="2000">
                          <a:effectLst/>
                        </a:rPr>
                        <a:t>Tidak Fanatik</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25</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70</a:t>
                      </a:r>
                      <a:endParaRPr lang="id-ID"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5888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endParaRPr lang="id-ID" dirty="0"/>
          </a:p>
        </p:txBody>
      </p:sp>
      <p:sp>
        <p:nvSpPr>
          <p:cNvPr id="3" name="Content Placeholder 2"/>
          <p:cNvSpPr>
            <a:spLocks noGrp="1"/>
          </p:cNvSpPr>
          <p:nvPr>
            <p:ph idx="1"/>
          </p:nvPr>
        </p:nvSpPr>
        <p:spPr>
          <a:xfrm>
            <a:off x="457200" y="1484784"/>
            <a:ext cx="8229600" cy="4641379"/>
          </a:xfrm>
        </p:spPr>
        <p:txBody>
          <a:bodyPr/>
          <a:lstStyle/>
          <a:p>
            <a:pPr marL="0" indent="0">
              <a:buNone/>
            </a:pPr>
            <a:endParaRPr lang="id-ID" dirty="0"/>
          </a:p>
        </p:txBody>
      </p:sp>
      <p:sp>
        <p:nvSpPr>
          <p:cNvPr id="4" name="Rectangle 3"/>
          <p:cNvSpPr/>
          <p:nvPr/>
        </p:nvSpPr>
        <p:spPr>
          <a:xfrm>
            <a:off x="2123728" y="404664"/>
            <a:ext cx="4824536" cy="7920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2400" b="1" dirty="0" smtClean="0"/>
              <a:t>ANALISIS TABULAR </a:t>
            </a:r>
            <a:endParaRPr lang="id-ID" sz="2400" b="1" dirty="0"/>
          </a:p>
        </p:txBody>
      </p:sp>
      <p:sp>
        <p:nvSpPr>
          <p:cNvPr id="5" name="Rectangle 4"/>
          <p:cNvSpPr/>
          <p:nvPr/>
        </p:nvSpPr>
        <p:spPr>
          <a:xfrm>
            <a:off x="539552" y="1628800"/>
            <a:ext cx="8064896" cy="144016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2000" dirty="0" smtClean="0"/>
              <a:t>Bagi peneliti kuantitatif, gejala yang bersifat kualitatif itu diubah menjadi gejala yang bernilai angka tertentu (misalnya sikap yang sangat setuju diberi nilai 5, setuju diberi nilai 4, netral diberi nilai 3, tidak setuju diberi nilai 2 dan yang bersikap  sama sekali tidak setuju diberi nilai 1)</a:t>
            </a:r>
            <a:endParaRPr lang="id-ID" sz="2000" dirty="0"/>
          </a:p>
        </p:txBody>
      </p:sp>
      <p:sp>
        <p:nvSpPr>
          <p:cNvPr id="6" name="Rectangle 5"/>
          <p:cNvSpPr/>
          <p:nvPr/>
        </p:nvSpPr>
        <p:spPr>
          <a:xfrm>
            <a:off x="539552" y="3356992"/>
            <a:ext cx="8064896"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000" dirty="0" smtClean="0"/>
              <a:t>Angka ini bagi penelitian kuantitatif dapat dianalisis dengan menggunakan berbagai teknik statistik yang diperkirakan dapat menjawab problkem, penelitian yang diketengahkan dalam penelitiannya. </a:t>
            </a:r>
            <a:endParaRPr lang="id-ID" sz="2000" dirty="0"/>
          </a:p>
        </p:txBody>
      </p:sp>
      <p:sp>
        <p:nvSpPr>
          <p:cNvPr id="7" name="Rectangle 6"/>
          <p:cNvSpPr/>
          <p:nvPr/>
        </p:nvSpPr>
        <p:spPr>
          <a:xfrm>
            <a:off x="539552" y="4869160"/>
            <a:ext cx="8064896" cy="115212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000" dirty="0" smtClean="0"/>
              <a:t>Penelitian kuantitatif di samping menghasilkan angka hasil dari kegiatan pengukuran, penelitian kuantitatif juga berurusan dengan hasil pencatatan yang menghasilkan data berupa frekuensi, presentase, atau rasio.</a:t>
            </a:r>
            <a:endParaRPr lang="id-ID" sz="2000" dirty="0"/>
          </a:p>
        </p:txBody>
      </p:sp>
    </p:spTree>
    <p:extLst>
      <p:ext uri="{BB962C8B-B14F-4D97-AF65-F5344CB8AC3E}">
        <p14:creationId xmlns:p14="http://schemas.microsoft.com/office/powerpoint/2010/main" val="3525920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3383264" y="274638"/>
            <a:ext cx="45719" cy="1143000"/>
          </a:xfrm>
        </p:spPr>
        <p:txBody>
          <a:bodyPr/>
          <a:lstStyle/>
          <a:p>
            <a:endParaRPr lang="id-ID" dirty="0"/>
          </a:p>
        </p:txBody>
      </p:sp>
      <p:sp>
        <p:nvSpPr>
          <p:cNvPr id="3" name="Content Placeholder 2"/>
          <p:cNvSpPr>
            <a:spLocks noGrp="1"/>
          </p:cNvSpPr>
          <p:nvPr>
            <p:ph idx="1"/>
          </p:nvPr>
        </p:nvSpPr>
        <p:spPr>
          <a:xfrm>
            <a:off x="457200" y="476672"/>
            <a:ext cx="8229600" cy="5649491"/>
          </a:xfrm>
        </p:spPr>
        <p:txBody>
          <a:bodyPr/>
          <a:lstStyle/>
          <a:p>
            <a:pPr marL="0" indent="0">
              <a:buNone/>
            </a:pPr>
            <a:endParaRPr lang="id-ID" dirty="0"/>
          </a:p>
        </p:txBody>
      </p:sp>
      <p:sp>
        <p:nvSpPr>
          <p:cNvPr id="4" name="Rectangle 3"/>
          <p:cNvSpPr/>
          <p:nvPr/>
        </p:nvSpPr>
        <p:spPr>
          <a:xfrm>
            <a:off x="539552" y="620688"/>
            <a:ext cx="8064896" cy="1368152"/>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sz="2000" dirty="0" smtClean="0"/>
              <a:t>Data frekuensi misalnya menunjukkan jumlah orang yang setuju dan yang tidak terhadap kebijakan tertentu, berapa orang yang memilih roko A, rokok B, dan sebagainya.</a:t>
            </a:r>
            <a:endParaRPr lang="id-ID" sz="2000" dirty="0"/>
          </a:p>
        </p:txBody>
      </p:sp>
      <p:sp>
        <p:nvSpPr>
          <p:cNvPr id="5" name="Rectangle 4"/>
          <p:cNvSpPr/>
          <p:nvPr/>
        </p:nvSpPr>
        <p:spPr>
          <a:xfrm>
            <a:off x="539552" y="2492896"/>
            <a:ext cx="8064896" cy="136815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000" dirty="0" smtClean="0"/>
              <a:t>Data presentase menunjuk berapa persen yang setuju dan berapa yang tidak setuju, berapa persen yang memilih rokok A dan berapa persen memilih rokok B. </a:t>
            </a:r>
            <a:endParaRPr lang="id-ID" sz="2000" dirty="0"/>
          </a:p>
        </p:txBody>
      </p:sp>
      <p:sp>
        <p:nvSpPr>
          <p:cNvPr id="6" name="Rectangle 5"/>
          <p:cNvSpPr/>
          <p:nvPr/>
        </p:nvSpPr>
        <p:spPr>
          <a:xfrm>
            <a:off x="539552" y="4365104"/>
            <a:ext cx="8064896" cy="13681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smtClean="0"/>
              <a:t>Data rasio menunjukkan misalnya berapa rasio laki-laki terhadap perempuan, berapa rasio dokter terhadap jumlah penduduk dalam suatu kecamatan tertentu. </a:t>
            </a:r>
            <a:endParaRPr lang="id-ID" sz="2000" dirty="0"/>
          </a:p>
        </p:txBody>
      </p:sp>
    </p:spTree>
    <p:extLst>
      <p:ext uri="{BB962C8B-B14F-4D97-AF65-F5344CB8AC3E}">
        <p14:creationId xmlns:p14="http://schemas.microsoft.com/office/powerpoint/2010/main" val="4031612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5008" y="274638"/>
            <a:ext cx="144016" cy="1143000"/>
          </a:xfrm>
        </p:spPr>
        <p:txBody>
          <a:bodyPr/>
          <a:lstStyle/>
          <a:p>
            <a:endParaRPr lang="id-ID" dirty="0"/>
          </a:p>
        </p:txBody>
      </p:sp>
      <p:sp>
        <p:nvSpPr>
          <p:cNvPr id="3" name="Content Placeholder 2"/>
          <p:cNvSpPr>
            <a:spLocks noGrp="1"/>
          </p:cNvSpPr>
          <p:nvPr>
            <p:ph idx="1"/>
          </p:nvPr>
        </p:nvSpPr>
        <p:spPr>
          <a:xfrm>
            <a:off x="457200" y="476672"/>
            <a:ext cx="8229600" cy="5649491"/>
          </a:xfrm>
        </p:spPr>
        <p:txBody>
          <a:bodyPr/>
          <a:lstStyle/>
          <a:p>
            <a:pPr marL="0" indent="0">
              <a:buNone/>
            </a:pPr>
            <a:endParaRPr lang="id-ID" dirty="0"/>
          </a:p>
        </p:txBody>
      </p:sp>
      <p:sp>
        <p:nvSpPr>
          <p:cNvPr id="4" name="Rectangle 3"/>
          <p:cNvSpPr/>
          <p:nvPr/>
        </p:nvSpPr>
        <p:spPr>
          <a:xfrm>
            <a:off x="506016" y="548680"/>
            <a:ext cx="8170440"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Analisis tabular menampilkan data dalam bentuk tabulasi yang disuguhkan bentuk tabel. Ada berbagai macam analisis tabular, yaitu : analisis kontekstual, analisis perubahan sosial, analisis asosiasi kontingensi </a:t>
            </a:r>
            <a:endParaRPr lang="id-ID" sz="2000" dirty="0"/>
          </a:p>
        </p:txBody>
      </p:sp>
      <p:sp>
        <p:nvSpPr>
          <p:cNvPr id="7" name="Rounded Rectangle 6"/>
          <p:cNvSpPr/>
          <p:nvPr/>
        </p:nvSpPr>
        <p:spPr>
          <a:xfrm>
            <a:off x="506016" y="2204864"/>
            <a:ext cx="8170440" cy="33123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a:t>A</a:t>
            </a:r>
            <a:r>
              <a:rPr lang="id-ID" sz="2000" dirty="0" smtClean="0"/>
              <a:t>. Analisis kontekstual </a:t>
            </a:r>
          </a:p>
          <a:p>
            <a:pPr algn="ctr"/>
            <a:r>
              <a:rPr lang="id-ID" sz="2000" dirty="0" smtClean="0"/>
              <a:t>Dilain pihak para sosiolog berdasarkan atas hasil penelitiannya secara jelas menunjukkan bahwa kita dapat memperoleh pemahaman yang lebih besar tentang kelakuan manusia dengan mengetahui ciri atau karakteristik tentang kelompok yang dimasuki oleh orang tersebut.  Inilah yang dinamakan dengan analisis kontekstual. </a:t>
            </a:r>
          </a:p>
          <a:p>
            <a:pPr algn="ctr"/>
            <a:r>
              <a:rPr lang="id-ID" sz="2000" dirty="0" smtClean="0"/>
              <a:t>Didalam analisis kontekstual , ahli sosiologi menunjukkan bagaimana orang-orang  yang sama jenisnya bertingkah laku secara berbeda bila mereka berada dalam bingkai sosial yang berbeda </a:t>
            </a:r>
            <a:endParaRPr lang="id-ID" sz="2000" dirty="0"/>
          </a:p>
        </p:txBody>
      </p:sp>
    </p:spTree>
    <p:extLst>
      <p:ext uri="{BB962C8B-B14F-4D97-AF65-F5344CB8AC3E}">
        <p14:creationId xmlns:p14="http://schemas.microsoft.com/office/powerpoint/2010/main" val="1249179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8984" y="274638"/>
            <a:ext cx="144016" cy="1143000"/>
          </a:xfrm>
        </p:spPr>
        <p:txBody>
          <a:bodyPr/>
          <a:lstStyle/>
          <a:p>
            <a:endParaRPr lang="id-ID" dirty="0"/>
          </a:p>
        </p:txBody>
      </p:sp>
      <p:sp>
        <p:nvSpPr>
          <p:cNvPr id="3" name="Content Placeholder 2"/>
          <p:cNvSpPr>
            <a:spLocks noGrp="1"/>
          </p:cNvSpPr>
          <p:nvPr>
            <p:ph idx="1"/>
          </p:nvPr>
        </p:nvSpPr>
        <p:spPr>
          <a:xfrm>
            <a:off x="457200" y="476672"/>
            <a:ext cx="8229600" cy="5649491"/>
          </a:xfrm>
        </p:spPr>
        <p:txBody>
          <a:bodyPr/>
          <a:lstStyle/>
          <a:p>
            <a:pPr marL="0" indent="0">
              <a:buNone/>
            </a:pPr>
            <a:endParaRPr lang="id-ID" dirty="0"/>
          </a:p>
        </p:txBody>
      </p:sp>
      <p:sp>
        <p:nvSpPr>
          <p:cNvPr id="4" name="Rounded Rectangle 3"/>
          <p:cNvSpPr/>
          <p:nvPr/>
        </p:nvSpPr>
        <p:spPr>
          <a:xfrm>
            <a:off x="539552" y="548680"/>
            <a:ext cx="8064896" cy="22322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smtClean="0"/>
              <a:t>Analisis kontekstual  setidak-tidaknya  diawali pada masa Emile Durkheim. Penelitian Durkheim menunjukkan bahwa orang-orang yang sendirian lebih banyak yang melakukan bunuh diri daripada orang-orang yang menikah. Hal ini karena perkawinan menciptakan stabilitas dalam kehidupan. Orang yang sendirian lebih bebas dan akibatnya lebih tidak stabil daripada orang-orang yang menikah.</a:t>
            </a:r>
            <a:endParaRPr lang="id-ID" sz="2000" dirty="0"/>
          </a:p>
        </p:txBody>
      </p:sp>
      <p:sp>
        <p:nvSpPr>
          <p:cNvPr id="5" name="Rounded Rectangle 4"/>
          <p:cNvSpPr/>
          <p:nvPr/>
        </p:nvSpPr>
        <p:spPr>
          <a:xfrm>
            <a:off x="539552" y="3212976"/>
            <a:ext cx="8064896" cy="288032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2000" dirty="0"/>
              <a:t>B</a:t>
            </a:r>
            <a:r>
              <a:rPr lang="id-ID" sz="2000" dirty="0" smtClean="0"/>
              <a:t>. Analisis Perubahan Sosial </a:t>
            </a:r>
          </a:p>
          <a:p>
            <a:pPr algn="ctr"/>
            <a:r>
              <a:rPr lang="id-ID" sz="2000" dirty="0" smtClean="0"/>
              <a:t>Biasanya kita memikirkan studi tentang perubahan sosial sebagai bagian dari sosiologi makro yang didominasi oleh penelitian-penelitian kesejarahan yang melahirkan ahli-ahli teori seperti Karl Marx dan Max Weber. Tetapi peneliti-peneliti empiris biasanya memperlakukan perubahan dalam waktu yang pendek dengan melakukan penelitian atau studi trend dan studi panel</a:t>
            </a:r>
          </a:p>
          <a:p>
            <a:pPr algn="ctr"/>
            <a:endParaRPr lang="id-ID" sz="2000" dirty="0"/>
          </a:p>
        </p:txBody>
      </p:sp>
    </p:spTree>
    <p:extLst>
      <p:ext uri="{BB962C8B-B14F-4D97-AF65-F5344CB8AC3E}">
        <p14:creationId xmlns:p14="http://schemas.microsoft.com/office/powerpoint/2010/main" val="87718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2960" y="274638"/>
            <a:ext cx="288032" cy="1143000"/>
          </a:xfrm>
        </p:spPr>
        <p:txBody>
          <a:bodyPr/>
          <a:lstStyle/>
          <a:p>
            <a:endParaRPr lang="id-ID" dirty="0"/>
          </a:p>
        </p:txBody>
      </p:sp>
      <p:sp>
        <p:nvSpPr>
          <p:cNvPr id="3" name="Content Placeholder 2"/>
          <p:cNvSpPr>
            <a:spLocks noGrp="1"/>
          </p:cNvSpPr>
          <p:nvPr>
            <p:ph idx="1"/>
          </p:nvPr>
        </p:nvSpPr>
        <p:spPr>
          <a:xfrm>
            <a:off x="457200" y="476672"/>
            <a:ext cx="8229600" cy="5649491"/>
          </a:xfrm>
        </p:spPr>
        <p:txBody>
          <a:bodyPr/>
          <a:lstStyle/>
          <a:p>
            <a:pPr marL="0" indent="0">
              <a:buNone/>
            </a:pPr>
            <a:endParaRPr lang="id-ID" dirty="0"/>
          </a:p>
        </p:txBody>
      </p:sp>
      <p:sp>
        <p:nvSpPr>
          <p:cNvPr id="5" name="Rectangle 4"/>
          <p:cNvSpPr/>
          <p:nvPr/>
        </p:nvSpPr>
        <p:spPr>
          <a:xfrm>
            <a:off x="539552" y="620688"/>
            <a:ext cx="3456384" cy="57606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id-ID" sz="2000" dirty="0" smtClean="0"/>
              <a:t>1. Studi Trend </a:t>
            </a:r>
            <a:endParaRPr lang="id-ID" sz="2000" dirty="0"/>
          </a:p>
        </p:txBody>
      </p:sp>
      <p:sp>
        <p:nvSpPr>
          <p:cNvPr id="6" name="Rectangle 5"/>
          <p:cNvSpPr/>
          <p:nvPr/>
        </p:nvSpPr>
        <p:spPr>
          <a:xfrm>
            <a:off x="579200" y="1484784"/>
            <a:ext cx="8064896" cy="12241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smtClean="0"/>
              <a:t>Didalam analisis trend, ilmu sosial mempelajari hubungan antarvariabel-variabel yang sama pada titik-titik waktu yang di ulang-ulang. Pada setiap waktu, digunakan sampel yang baru</a:t>
            </a:r>
            <a:r>
              <a:rPr lang="id-ID" dirty="0" smtClean="0"/>
              <a:t>. </a:t>
            </a:r>
            <a:endParaRPr lang="id-ID" dirty="0"/>
          </a:p>
        </p:txBody>
      </p:sp>
      <p:sp>
        <p:nvSpPr>
          <p:cNvPr id="8" name="Rectangle 7"/>
          <p:cNvSpPr/>
          <p:nvPr/>
        </p:nvSpPr>
        <p:spPr>
          <a:xfrm>
            <a:off x="579200" y="2924944"/>
            <a:ext cx="8064896" cy="14401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smtClean="0"/>
              <a:t>Agar trend-trend yang diketemukan itu menjadi sangat bermakna, sampel-sampel pada setiap titik waktu harus dapat diperbandingkan. Kalau tidak, perubahan yang teramati itu barangkali hasil perbedaan dari sampel, bukan karena perubahan waktu. </a:t>
            </a:r>
            <a:endParaRPr lang="id-ID" sz="2000" dirty="0"/>
          </a:p>
        </p:txBody>
      </p:sp>
      <p:sp>
        <p:nvSpPr>
          <p:cNvPr id="9" name="Rectangle 8"/>
          <p:cNvSpPr/>
          <p:nvPr/>
        </p:nvSpPr>
        <p:spPr>
          <a:xfrm>
            <a:off x="539552" y="4653136"/>
            <a:ext cx="8064896" cy="121500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000" dirty="0" smtClean="0"/>
              <a:t>Seluruh studi-studi trend pada dasarnya bersifat deskriptif : tujuannya ialah mendeskripsikan perubahan-perubahan tingkah laku atau sikap </a:t>
            </a:r>
            <a:endParaRPr lang="id-ID" sz="2000" dirty="0"/>
          </a:p>
        </p:txBody>
      </p:sp>
    </p:spTree>
    <p:extLst>
      <p:ext uri="{BB962C8B-B14F-4D97-AF65-F5344CB8AC3E}">
        <p14:creationId xmlns:p14="http://schemas.microsoft.com/office/powerpoint/2010/main" val="104559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3428984" y="274638"/>
            <a:ext cx="144016" cy="1143000"/>
          </a:xfrm>
        </p:spPr>
        <p:txBody>
          <a:bodyPr/>
          <a:lstStyle/>
          <a:p>
            <a:endParaRPr lang="id-ID" dirty="0"/>
          </a:p>
        </p:txBody>
      </p:sp>
      <p:sp>
        <p:nvSpPr>
          <p:cNvPr id="3" name="Content Placeholder 2"/>
          <p:cNvSpPr>
            <a:spLocks noGrp="1"/>
          </p:cNvSpPr>
          <p:nvPr>
            <p:ph idx="1"/>
          </p:nvPr>
        </p:nvSpPr>
        <p:spPr>
          <a:xfrm>
            <a:off x="457200" y="548680"/>
            <a:ext cx="8229600" cy="5577483"/>
          </a:xfrm>
        </p:spPr>
        <p:txBody>
          <a:bodyPr>
            <a:normAutofit/>
          </a:bodyPr>
          <a:lstStyle/>
          <a:p>
            <a:pPr marL="0" indent="0">
              <a:buNone/>
            </a:pPr>
            <a:r>
              <a:rPr lang="id-ID" sz="2000" dirty="0" smtClean="0"/>
              <a:t>Contoh : </a:t>
            </a:r>
          </a:p>
          <a:p>
            <a:pPr marL="0" indent="0" algn="ctr">
              <a:buNone/>
            </a:pPr>
            <a:r>
              <a:rPr lang="id-ID" sz="2000" dirty="0" smtClean="0"/>
              <a:t>Perbedaan Sikap Masyarakat Terhadap Kepala Desanya (Data Buatan)</a:t>
            </a:r>
          </a:p>
          <a:p>
            <a:pPr marL="0" indent="0" algn="ctr">
              <a:buNone/>
            </a:pPr>
            <a:endParaRPr lang="id-ID" sz="2000" dirty="0"/>
          </a:p>
          <a:p>
            <a:pPr marL="0" indent="0" algn="ctr">
              <a:buNone/>
            </a:pPr>
            <a:endParaRPr lang="id-ID" sz="2000" dirty="0" smtClean="0"/>
          </a:p>
          <a:p>
            <a:pPr marL="0" indent="0">
              <a:buNone/>
            </a:pPr>
            <a:endParaRPr lang="id-ID" sz="2000" dirty="0" smtClean="0"/>
          </a:p>
          <a:p>
            <a:pPr marL="0" indent="0">
              <a:buNone/>
            </a:pPr>
            <a:endParaRPr lang="id-ID" sz="2000" dirty="0"/>
          </a:p>
          <a:p>
            <a:pPr marL="0" indent="0">
              <a:buNone/>
            </a:pPr>
            <a:endParaRPr lang="id-ID" sz="2000" dirty="0" smtClean="0"/>
          </a:p>
          <a:p>
            <a:pPr marL="0" indent="0">
              <a:buNone/>
            </a:pPr>
            <a:endParaRPr lang="id-ID" sz="2000" dirty="0"/>
          </a:p>
          <a:p>
            <a:pPr marL="0" indent="0">
              <a:buNone/>
            </a:pPr>
            <a:endParaRPr lang="id-ID" sz="2000" dirty="0" smtClean="0"/>
          </a:p>
          <a:p>
            <a:pPr marL="0" indent="0">
              <a:buNone/>
            </a:pPr>
            <a:endParaRPr lang="id-ID" sz="2000" dirty="0"/>
          </a:p>
          <a:p>
            <a:pPr marL="0" indent="0">
              <a:buNone/>
            </a:pPr>
            <a:endParaRPr lang="id-ID" sz="2000" dirty="0" smtClean="0"/>
          </a:p>
          <a:p>
            <a:pPr marL="0" indent="0">
              <a:buNone/>
            </a:pPr>
            <a:r>
              <a:rPr lang="id-ID" sz="2000" dirty="0" smtClean="0"/>
              <a:t>Dari data tersebut menunjukkan bahwa dari tahun ke tahun popularitasnya kepala desa semakin menurun. Bila cara pengambilan sampelnya benar-benar dapat mewakili keadaan populasinya, maka dapat dipastikan dalam pemilihan kepala desa yang akan datang, kepala desa itu tidak akan terpilih kembali. </a:t>
            </a:r>
          </a:p>
        </p:txBody>
      </p:sp>
      <p:graphicFrame>
        <p:nvGraphicFramePr>
          <p:cNvPr id="4" name="Table 3"/>
          <p:cNvGraphicFramePr>
            <a:graphicFrameLocks noGrp="1"/>
          </p:cNvGraphicFramePr>
          <p:nvPr>
            <p:extLst>
              <p:ext uri="{D42A27DB-BD31-4B8C-83A1-F6EECF244321}">
                <p14:modId xmlns:p14="http://schemas.microsoft.com/office/powerpoint/2010/main" val="2935625578"/>
              </p:ext>
            </p:extLst>
          </p:nvPr>
        </p:nvGraphicFramePr>
        <p:xfrm>
          <a:off x="683568" y="1556792"/>
          <a:ext cx="7776864" cy="2371344"/>
        </p:xfrm>
        <a:graphic>
          <a:graphicData uri="http://schemas.openxmlformats.org/drawingml/2006/table">
            <a:tbl>
              <a:tblPr firstRow="1" firstCol="1" bandRow="1">
                <a:tableStyleId>{775DCB02-9BB8-47FD-8907-85C794F793BA}</a:tableStyleId>
              </a:tblPr>
              <a:tblGrid>
                <a:gridCol w="1800200"/>
                <a:gridCol w="1224136"/>
                <a:gridCol w="1224136"/>
                <a:gridCol w="1152128"/>
                <a:gridCol w="1296144"/>
                <a:gridCol w="1080120"/>
              </a:tblGrid>
              <a:tr h="0">
                <a:tc>
                  <a:txBody>
                    <a:bodyPr/>
                    <a:lstStyle/>
                    <a:p>
                      <a:pPr algn="ctr">
                        <a:lnSpc>
                          <a:spcPct val="115000"/>
                        </a:lnSpc>
                        <a:spcAft>
                          <a:spcPts val="0"/>
                        </a:spcAft>
                      </a:pPr>
                      <a:r>
                        <a:rPr lang="id-ID" sz="2000" dirty="0">
                          <a:effectLst/>
                        </a:rPr>
                        <a:t>Sikap</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1980</a:t>
                      </a:r>
                    </a:p>
                    <a:p>
                      <a:pPr algn="ctr">
                        <a:lnSpc>
                          <a:spcPct val="115000"/>
                        </a:lnSpc>
                        <a:spcAft>
                          <a:spcPts val="0"/>
                        </a:spcAft>
                      </a:pPr>
                      <a:r>
                        <a:rPr lang="id-ID" sz="2000" dirty="0">
                          <a:effectLst/>
                        </a:rPr>
                        <a:t>(n = 100)</a:t>
                      </a:r>
                    </a:p>
                    <a:p>
                      <a:pPr algn="ctr">
                        <a:lnSpc>
                          <a:spcPct val="115000"/>
                        </a:lnSpc>
                        <a:spcAft>
                          <a:spcPts val="0"/>
                        </a:spcAft>
                      </a:pPr>
                      <a:r>
                        <a:rPr lang="id-ID" sz="2000" dirty="0">
                          <a:effectLst/>
                        </a:rPr>
                        <a:t>%</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1981</a:t>
                      </a:r>
                    </a:p>
                    <a:p>
                      <a:pPr algn="ctr">
                        <a:lnSpc>
                          <a:spcPct val="115000"/>
                        </a:lnSpc>
                        <a:spcAft>
                          <a:spcPts val="0"/>
                        </a:spcAft>
                      </a:pPr>
                      <a:r>
                        <a:rPr lang="id-ID" sz="2000" dirty="0">
                          <a:effectLst/>
                        </a:rPr>
                        <a:t>(n = 100)</a:t>
                      </a:r>
                    </a:p>
                    <a:p>
                      <a:pPr algn="ctr">
                        <a:lnSpc>
                          <a:spcPct val="115000"/>
                        </a:lnSpc>
                        <a:spcAft>
                          <a:spcPts val="0"/>
                        </a:spcAft>
                      </a:pPr>
                      <a:r>
                        <a:rPr lang="id-ID" sz="2000" dirty="0">
                          <a:effectLst/>
                        </a:rPr>
                        <a:t>%</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1982</a:t>
                      </a:r>
                    </a:p>
                    <a:p>
                      <a:pPr algn="ctr">
                        <a:lnSpc>
                          <a:spcPct val="115000"/>
                        </a:lnSpc>
                        <a:spcAft>
                          <a:spcPts val="0"/>
                        </a:spcAft>
                      </a:pPr>
                      <a:r>
                        <a:rPr lang="id-ID" sz="2000" dirty="0">
                          <a:effectLst/>
                        </a:rPr>
                        <a:t>(n = 100)</a:t>
                      </a:r>
                    </a:p>
                    <a:p>
                      <a:pPr algn="ctr">
                        <a:lnSpc>
                          <a:spcPct val="115000"/>
                        </a:lnSpc>
                        <a:spcAft>
                          <a:spcPts val="0"/>
                        </a:spcAft>
                      </a:pPr>
                      <a:r>
                        <a:rPr lang="id-ID" sz="2000" dirty="0">
                          <a:effectLst/>
                        </a:rPr>
                        <a:t>%</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1983</a:t>
                      </a:r>
                    </a:p>
                    <a:p>
                      <a:pPr algn="ctr">
                        <a:lnSpc>
                          <a:spcPct val="115000"/>
                        </a:lnSpc>
                        <a:spcAft>
                          <a:spcPts val="0"/>
                        </a:spcAft>
                      </a:pPr>
                      <a:r>
                        <a:rPr lang="id-ID" sz="2000" dirty="0">
                          <a:effectLst/>
                        </a:rPr>
                        <a:t>(n = 100)</a:t>
                      </a:r>
                    </a:p>
                    <a:p>
                      <a:pPr algn="ctr">
                        <a:lnSpc>
                          <a:spcPct val="115000"/>
                        </a:lnSpc>
                        <a:spcAft>
                          <a:spcPts val="0"/>
                        </a:spcAft>
                      </a:pPr>
                      <a:r>
                        <a:rPr lang="id-ID" sz="2000" dirty="0">
                          <a:effectLst/>
                        </a:rPr>
                        <a:t>%</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a:effectLst/>
                        </a:rPr>
                        <a:t>1984</a:t>
                      </a:r>
                    </a:p>
                    <a:p>
                      <a:pPr algn="ctr">
                        <a:lnSpc>
                          <a:spcPct val="115000"/>
                        </a:lnSpc>
                        <a:spcAft>
                          <a:spcPts val="0"/>
                        </a:spcAft>
                      </a:pPr>
                      <a:r>
                        <a:rPr lang="id-ID" sz="2000">
                          <a:effectLst/>
                        </a:rPr>
                        <a:t>(n = 100)</a:t>
                      </a:r>
                    </a:p>
                    <a:p>
                      <a:pPr algn="ctr">
                        <a:lnSpc>
                          <a:spcPct val="115000"/>
                        </a:lnSpc>
                        <a:spcAft>
                          <a:spcPts val="0"/>
                        </a:spcAft>
                      </a:pPr>
                      <a:r>
                        <a:rPr lang="id-ID" sz="2000">
                          <a:effectLst/>
                        </a:rPr>
                        <a:t>%</a:t>
                      </a:r>
                      <a:endParaRPr lang="id-ID" sz="2000">
                        <a:effectLst/>
                        <a:latin typeface="Calibri"/>
                        <a:ea typeface="Calibri"/>
                        <a:cs typeface="Times New Roman"/>
                      </a:endParaRPr>
                    </a:p>
                  </a:txBody>
                  <a:tcPr marL="68580" marR="68580" marT="0" marB="0"/>
                </a:tc>
              </a:tr>
              <a:tr h="0">
                <a:tc>
                  <a:txBody>
                    <a:bodyPr/>
                    <a:lstStyle/>
                    <a:p>
                      <a:pPr>
                        <a:lnSpc>
                          <a:spcPct val="115000"/>
                        </a:lnSpc>
                        <a:spcAft>
                          <a:spcPts val="0"/>
                        </a:spcAft>
                      </a:pPr>
                      <a:r>
                        <a:rPr lang="id-ID" sz="2000" dirty="0">
                          <a:effectLst/>
                        </a:rPr>
                        <a:t>Menyenangkan</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70</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a:effectLst/>
                        </a:rPr>
                        <a:t>60</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a:effectLst/>
                        </a:rPr>
                        <a:t>40</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25</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15</a:t>
                      </a:r>
                      <a:endParaRPr lang="id-ID"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id-ID" sz="2000">
                          <a:effectLst/>
                        </a:rPr>
                        <a:t>Biasa Saja</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5</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10</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a:effectLst/>
                        </a:rPr>
                        <a:t>7</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a:effectLst/>
                        </a:rPr>
                        <a:t>15</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15</a:t>
                      </a:r>
                      <a:endParaRPr lang="id-ID" sz="20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id-ID" sz="2000" dirty="0">
                          <a:effectLst/>
                        </a:rPr>
                        <a:t>Tidak Menyenangkan </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a:effectLst/>
                        </a:rPr>
                        <a:t>25</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30</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53</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60</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000" dirty="0">
                          <a:effectLst/>
                        </a:rPr>
                        <a:t>70</a:t>
                      </a:r>
                      <a:endParaRPr lang="id-ID"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237537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2960" y="274638"/>
            <a:ext cx="144016" cy="1143000"/>
          </a:xfrm>
        </p:spPr>
        <p:txBody>
          <a:bodyPr/>
          <a:lstStyle/>
          <a:p>
            <a:endParaRPr lang="id-ID" dirty="0"/>
          </a:p>
        </p:txBody>
      </p:sp>
      <p:sp>
        <p:nvSpPr>
          <p:cNvPr id="3" name="Content Placeholder 2"/>
          <p:cNvSpPr>
            <a:spLocks noGrp="1"/>
          </p:cNvSpPr>
          <p:nvPr>
            <p:ph idx="1"/>
          </p:nvPr>
        </p:nvSpPr>
        <p:spPr>
          <a:xfrm>
            <a:off x="457200" y="548680"/>
            <a:ext cx="8229600" cy="5577483"/>
          </a:xfrm>
        </p:spPr>
        <p:txBody>
          <a:bodyPr/>
          <a:lstStyle/>
          <a:p>
            <a:pPr marL="0" indent="0">
              <a:buNone/>
            </a:pPr>
            <a:endParaRPr lang="id-ID" dirty="0"/>
          </a:p>
        </p:txBody>
      </p:sp>
      <p:sp>
        <p:nvSpPr>
          <p:cNvPr id="4" name="Rectangle 3"/>
          <p:cNvSpPr/>
          <p:nvPr/>
        </p:nvSpPr>
        <p:spPr>
          <a:xfrm>
            <a:off x="611560" y="620688"/>
            <a:ext cx="3312368"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2000" dirty="0" smtClean="0"/>
              <a:t>2. Studi Panel </a:t>
            </a:r>
            <a:endParaRPr lang="id-ID" sz="2000" dirty="0"/>
          </a:p>
        </p:txBody>
      </p:sp>
      <p:sp>
        <p:nvSpPr>
          <p:cNvPr id="5" name="Rectangle 4"/>
          <p:cNvSpPr/>
          <p:nvPr/>
        </p:nvSpPr>
        <p:spPr>
          <a:xfrm>
            <a:off x="467544" y="1340768"/>
            <a:ext cx="8208912" cy="23042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000" dirty="0" smtClean="0"/>
              <a:t>Studi panel adalah suatu teknik yang dikembangkan oleh Paul F. Lazarsfeld di akhir tahun 1930 untuk mempelajari perubahan tingkah laku dan sikap individu. Di dalam studi panel, peneliti mewawancarai orang yang sama dalam titik waktu yang berbeda. Hal ini berbeda dengan studi trend di mana peneliti mempelajari sampel-sampel orang yang berbeda pada dua titik waktu yang berbeda atau lebih. </a:t>
            </a:r>
            <a:endParaRPr lang="id-ID" sz="2000" dirty="0"/>
          </a:p>
        </p:txBody>
      </p:sp>
      <p:sp>
        <p:nvSpPr>
          <p:cNvPr id="6" name="Rectangle 5"/>
          <p:cNvSpPr/>
          <p:nvPr/>
        </p:nvSpPr>
        <p:spPr>
          <a:xfrm>
            <a:off x="467544" y="3976856"/>
            <a:ext cx="8208912" cy="20398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000" dirty="0" smtClean="0"/>
              <a:t>Bila tujuan kita hanya untuk mengetahui proporsi orang-orang yang melakukan hal tertentu pada titik-titik waktu yang berbeda, studi trend cukup untuk memenuhi kebutuhan kita. Lazarsfeld menunjukkan bahwa studi panel memungkinkan kita untuk menjawab setidaknya dua tipe pertanyaan yang tidak dapat kita jawab dengan studi trend. </a:t>
            </a:r>
            <a:endParaRPr lang="id-ID" sz="2000" dirty="0"/>
          </a:p>
        </p:txBody>
      </p:sp>
    </p:spTree>
    <p:extLst>
      <p:ext uri="{BB962C8B-B14F-4D97-AF65-F5344CB8AC3E}">
        <p14:creationId xmlns:p14="http://schemas.microsoft.com/office/powerpoint/2010/main" val="3292060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8984" y="274638"/>
            <a:ext cx="144016" cy="1143000"/>
          </a:xfrm>
        </p:spPr>
        <p:txBody>
          <a:bodyPr/>
          <a:lstStyle/>
          <a:p>
            <a:endParaRPr lang="id-ID" dirty="0"/>
          </a:p>
        </p:txBody>
      </p:sp>
      <p:sp>
        <p:nvSpPr>
          <p:cNvPr id="3" name="Content Placeholder 2"/>
          <p:cNvSpPr>
            <a:spLocks noGrp="1"/>
          </p:cNvSpPr>
          <p:nvPr>
            <p:ph idx="1"/>
          </p:nvPr>
        </p:nvSpPr>
        <p:spPr>
          <a:xfrm>
            <a:off x="457200" y="476672"/>
            <a:ext cx="8229600" cy="6048672"/>
          </a:xfrm>
        </p:spPr>
        <p:txBody>
          <a:bodyPr>
            <a:normAutofit/>
          </a:bodyPr>
          <a:lstStyle/>
          <a:p>
            <a:pPr marL="0" indent="0">
              <a:buNone/>
            </a:pPr>
            <a:r>
              <a:rPr lang="id-ID" sz="2000" dirty="0" smtClean="0"/>
              <a:t>Contoh :</a:t>
            </a:r>
          </a:p>
          <a:p>
            <a:pPr marL="0" indent="0" algn="ctr">
              <a:buNone/>
            </a:pPr>
            <a:r>
              <a:rPr lang="id-ID" sz="2000" dirty="0" smtClean="0"/>
              <a:t>Perbedaan Antara Pilihan Semula dan Pilihan Akhir </a:t>
            </a:r>
          </a:p>
          <a:p>
            <a:pPr marL="0" indent="0" algn="ctr">
              <a:buNone/>
            </a:pPr>
            <a:endParaRPr lang="id-ID" sz="2000" dirty="0"/>
          </a:p>
          <a:p>
            <a:pPr marL="0" indent="0" algn="ctr">
              <a:buNone/>
            </a:pPr>
            <a:endParaRPr lang="id-ID" sz="2000" dirty="0" smtClean="0"/>
          </a:p>
          <a:p>
            <a:pPr marL="0" indent="0" algn="ctr">
              <a:buNone/>
            </a:pPr>
            <a:endParaRPr lang="id-ID" sz="2000" dirty="0"/>
          </a:p>
          <a:p>
            <a:pPr marL="0" indent="0" algn="ctr">
              <a:buNone/>
            </a:pPr>
            <a:endParaRPr lang="id-ID" sz="2000" dirty="0" smtClean="0"/>
          </a:p>
          <a:p>
            <a:pPr marL="0" indent="0" algn="ctr">
              <a:buNone/>
            </a:pPr>
            <a:endParaRPr lang="id-ID" sz="2000" dirty="0"/>
          </a:p>
          <a:p>
            <a:pPr marL="0" indent="0" algn="ctr">
              <a:buNone/>
            </a:pPr>
            <a:endParaRPr lang="id-ID" sz="2000" dirty="0" smtClean="0"/>
          </a:p>
          <a:p>
            <a:pPr marL="0" indent="0" algn="ctr">
              <a:buNone/>
            </a:pPr>
            <a:endParaRPr lang="id-ID" sz="2000" dirty="0"/>
          </a:p>
          <a:p>
            <a:pPr marL="0" indent="0">
              <a:buNone/>
            </a:pPr>
            <a:endParaRPr lang="id-ID" sz="2000" dirty="0"/>
          </a:p>
          <a:p>
            <a:pPr marL="0" indent="0">
              <a:buNone/>
            </a:pPr>
            <a:r>
              <a:rPr lang="id-ID" sz="2000" dirty="0" smtClean="0"/>
              <a:t>Dalam bulan Oktober yaitu satu bulan sebelum pemilihan, 167 orang atau 42% (167 dari 396) dari mereka yang bermaksud memilih, menyatakan akan memilih Demokrat. Dalam bulan November, 41% (160 dari 392 yang memilih) secara sesungguhnya memilih Demokrat. Bila kita membuat studi trend, informasi yang kita peroleh demikian itu sudah cukup. Ini nampaknya tidak ada seorangpun telah mengubah pikirannya. </a:t>
            </a:r>
          </a:p>
          <a:p>
            <a:pPr marL="0" indent="0">
              <a:buNone/>
            </a:pPr>
            <a:endParaRPr lang="id-ID" sz="2000" dirty="0"/>
          </a:p>
        </p:txBody>
      </p:sp>
      <p:graphicFrame>
        <p:nvGraphicFramePr>
          <p:cNvPr id="4" name="Table 3"/>
          <p:cNvGraphicFramePr>
            <a:graphicFrameLocks noGrp="1"/>
          </p:cNvGraphicFramePr>
          <p:nvPr>
            <p:extLst>
              <p:ext uri="{D42A27DB-BD31-4B8C-83A1-F6EECF244321}">
                <p14:modId xmlns:p14="http://schemas.microsoft.com/office/powerpoint/2010/main" val="480390113"/>
              </p:ext>
            </p:extLst>
          </p:nvPr>
        </p:nvGraphicFramePr>
        <p:xfrm>
          <a:off x="539552" y="1340768"/>
          <a:ext cx="7776864" cy="2412492"/>
        </p:xfrm>
        <a:graphic>
          <a:graphicData uri="http://schemas.openxmlformats.org/drawingml/2006/table">
            <a:tbl>
              <a:tblPr firstRow="1" firstCol="1" bandRow="1">
                <a:tableStyleId>{69C7853C-536D-4A76-A0AE-DD22124D55A5}</a:tableStyleId>
              </a:tblPr>
              <a:tblGrid>
                <a:gridCol w="1800200"/>
                <a:gridCol w="1008112"/>
                <a:gridCol w="1080120"/>
                <a:gridCol w="1296144"/>
                <a:gridCol w="1152128"/>
                <a:gridCol w="1440160"/>
              </a:tblGrid>
              <a:tr h="216024">
                <a:tc rowSpan="2">
                  <a:txBody>
                    <a:bodyPr/>
                    <a:lstStyle/>
                    <a:p>
                      <a:pPr algn="ctr">
                        <a:lnSpc>
                          <a:spcPct val="115000"/>
                        </a:lnSpc>
                        <a:spcAft>
                          <a:spcPts val="0"/>
                        </a:spcAft>
                      </a:pPr>
                      <a:r>
                        <a:rPr lang="id-ID" sz="1800" dirty="0">
                          <a:effectLst/>
                        </a:rPr>
                        <a:t>Pilihan Akhir Tahun 1940</a:t>
                      </a:r>
                      <a:endParaRPr lang="id-ID" sz="1800" dirty="0">
                        <a:effectLst/>
                        <a:latin typeface="Calibri"/>
                        <a:ea typeface="Calibri"/>
                        <a:cs typeface="Times New Roman"/>
                      </a:endParaRPr>
                    </a:p>
                  </a:txBody>
                  <a:tcPr marL="68580" marR="68580" marT="0" marB="0"/>
                </a:tc>
                <a:tc gridSpan="5">
                  <a:txBody>
                    <a:bodyPr/>
                    <a:lstStyle/>
                    <a:p>
                      <a:pPr algn="ctr">
                        <a:lnSpc>
                          <a:spcPct val="115000"/>
                        </a:lnSpc>
                        <a:spcAft>
                          <a:spcPts val="0"/>
                        </a:spcAft>
                      </a:pPr>
                      <a:r>
                        <a:rPr lang="id-ID" sz="1800" dirty="0">
                          <a:effectLst/>
                        </a:rPr>
                        <a:t>Pilihan Semula, Oktober 1940</a:t>
                      </a:r>
                      <a:endParaRPr lang="id-ID" sz="1800" dirty="0">
                        <a:effectLst/>
                        <a:latin typeface="Calibri"/>
                        <a:ea typeface="Calibri"/>
                        <a:cs typeface="Times New Roman"/>
                      </a:endParaRPr>
                    </a:p>
                  </a:txBody>
                  <a:tcPr marL="68580" marR="6858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0">
                <a:tc vMerge="1">
                  <a:txBody>
                    <a:bodyPr/>
                    <a:lstStyle/>
                    <a:p>
                      <a:endParaRPr lang="id-ID"/>
                    </a:p>
                  </a:txBody>
                  <a:tcPr/>
                </a:tc>
                <a:tc>
                  <a:txBody>
                    <a:bodyPr/>
                    <a:lstStyle/>
                    <a:p>
                      <a:pPr algn="ctr">
                        <a:lnSpc>
                          <a:spcPct val="115000"/>
                        </a:lnSpc>
                        <a:spcAft>
                          <a:spcPts val="0"/>
                        </a:spcAft>
                      </a:pPr>
                      <a:r>
                        <a:rPr lang="id-ID" sz="1800">
                          <a:effectLst/>
                        </a:rPr>
                        <a:t>Republik</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Demokrat</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dirty="0">
                          <a:effectLst/>
                        </a:rPr>
                        <a:t>Tidak Tahu</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Tidak akan memilih</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Jumlah seluruhnya</a:t>
                      </a:r>
                      <a:endParaRPr lang="id-ID" sz="1800">
                        <a:effectLst/>
                        <a:latin typeface="Calibri"/>
                        <a:ea typeface="Calibri"/>
                        <a:cs typeface="Times New Roman"/>
                      </a:endParaRPr>
                    </a:p>
                  </a:txBody>
                  <a:tcPr marL="68580" marR="68580" marT="0" marB="0"/>
                </a:tc>
              </a:tr>
              <a:tr h="0">
                <a:tc>
                  <a:txBody>
                    <a:bodyPr/>
                    <a:lstStyle/>
                    <a:p>
                      <a:pPr>
                        <a:lnSpc>
                          <a:spcPct val="115000"/>
                        </a:lnSpc>
                        <a:spcAft>
                          <a:spcPts val="0"/>
                        </a:spcAft>
                      </a:pPr>
                      <a:r>
                        <a:rPr lang="id-ID" sz="1800" dirty="0">
                          <a:effectLst/>
                        </a:rPr>
                        <a:t>Republik</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dirty="0">
                          <a:effectLst/>
                        </a:rPr>
                        <a:t>216</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7</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4</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6</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232</a:t>
                      </a:r>
                      <a:endParaRPr lang="id-ID" sz="1800">
                        <a:effectLst/>
                        <a:latin typeface="Calibri"/>
                        <a:ea typeface="Calibri"/>
                        <a:cs typeface="Times New Roman"/>
                      </a:endParaRPr>
                    </a:p>
                  </a:txBody>
                  <a:tcPr marL="68580" marR="68580" marT="0" marB="0"/>
                </a:tc>
              </a:tr>
              <a:tr h="0">
                <a:tc>
                  <a:txBody>
                    <a:bodyPr/>
                    <a:lstStyle/>
                    <a:p>
                      <a:pPr>
                        <a:lnSpc>
                          <a:spcPct val="115000"/>
                        </a:lnSpc>
                        <a:spcAft>
                          <a:spcPts val="0"/>
                        </a:spcAft>
                      </a:pPr>
                      <a:r>
                        <a:rPr lang="id-ID" sz="1800">
                          <a:effectLst/>
                        </a:rPr>
                        <a:t>Demokrat</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dirty="0">
                          <a:effectLst/>
                        </a:rPr>
                        <a:t>4</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dirty="0">
                          <a:effectLst/>
                        </a:rPr>
                        <a:t>144</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dirty="0">
                          <a:effectLst/>
                        </a:rPr>
                        <a:t>12</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0</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160</a:t>
                      </a:r>
                      <a:endParaRPr lang="id-ID" sz="1800">
                        <a:effectLst/>
                        <a:latin typeface="Calibri"/>
                        <a:ea typeface="Calibri"/>
                        <a:cs typeface="Times New Roman"/>
                      </a:endParaRPr>
                    </a:p>
                  </a:txBody>
                  <a:tcPr marL="68580" marR="68580" marT="0" marB="0"/>
                </a:tc>
              </a:tr>
              <a:tr h="0">
                <a:tc>
                  <a:txBody>
                    <a:bodyPr/>
                    <a:lstStyle/>
                    <a:p>
                      <a:pPr>
                        <a:lnSpc>
                          <a:spcPct val="115000"/>
                        </a:lnSpc>
                        <a:spcAft>
                          <a:spcPts val="0"/>
                        </a:spcAft>
                      </a:pPr>
                      <a:r>
                        <a:rPr lang="id-ID" sz="1800">
                          <a:effectLst/>
                        </a:rPr>
                        <a:t>Tidak memilih</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10</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16</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dirty="0">
                          <a:effectLst/>
                        </a:rPr>
                        <a:t>6</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dirty="0">
                          <a:effectLst/>
                        </a:rPr>
                        <a:t>59</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91</a:t>
                      </a:r>
                      <a:endParaRPr lang="id-ID" sz="1800">
                        <a:effectLst/>
                        <a:latin typeface="Calibri"/>
                        <a:ea typeface="Calibri"/>
                        <a:cs typeface="Times New Roman"/>
                      </a:endParaRPr>
                    </a:p>
                  </a:txBody>
                  <a:tcPr marL="68580" marR="68580" marT="0" marB="0"/>
                </a:tc>
              </a:tr>
              <a:tr h="347345">
                <a:tc>
                  <a:txBody>
                    <a:bodyPr/>
                    <a:lstStyle/>
                    <a:p>
                      <a:pPr>
                        <a:lnSpc>
                          <a:spcPct val="115000"/>
                        </a:lnSpc>
                        <a:spcAft>
                          <a:spcPts val="0"/>
                        </a:spcAft>
                      </a:pPr>
                      <a:r>
                        <a:rPr lang="id-ID" sz="1800" dirty="0">
                          <a:effectLst/>
                        </a:rPr>
                        <a:t>Jumlah pemilih semula</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229</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167</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a:effectLst/>
                        </a:rPr>
                        <a:t>22</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dirty="0">
                          <a:effectLst/>
                        </a:rPr>
                        <a:t>65</a:t>
                      </a:r>
                      <a:endParaRPr lang="id-ID"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800" dirty="0">
                          <a:effectLst/>
                        </a:rPr>
                        <a:t>483</a:t>
                      </a:r>
                      <a:endParaRPr lang="id-ID"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69403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1134</Words>
  <Application>Microsoft Office PowerPoint</Application>
  <PresentationFormat>On-screen Show (4:3)</PresentationFormat>
  <Paragraphs>150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(12)METODE PENELITIAN KUANTITATIF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(12)METODE PENELITIAN KUANTITATIF</dc:title>
  <dc:creator>DYAH</dc:creator>
  <cp:lastModifiedBy>DYAH</cp:lastModifiedBy>
  <cp:revision>12</cp:revision>
  <dcterms:created xsi:type="dcterms:W3CDTF">2020-05-04T13:30:08Z</dcterms:created>
  <dcterms:modified xsi:type="dcterms:W3CDTF">2020-05-05T06:32:53Z</dcterms:modified>
</cp:coreProperties>
</file>