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7" r:id="rId3"/>
    <p:sldId id="258" r:id="rId4"/>
    <p:sldId id="259" r:id="rId5"/>
    <p:sldId id="260" r:id="rId6"/>
    <p:sldId id="261" r:id="rId7"/>
    <p:sldId id="262" r:id="rId8"/>
    <p:sldId id="263" r:id="rId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109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833BB2C3-4573-428A-A521-811543414CA7}" type="datetimeFigureOut">
              <a:rPr lang="id-ID" smtClean="0"/>
              <a:t>30/04/2020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C576763-AD2F-471E-A5BB-AE814AB0A2E9}" type="slidenum">
              <a:rPr lang="id-ID" smtClean="0"/>
              <a:t>‹#›</a:t>
            </a:fld>
            <a:endParaRPr lang="id-ID"/>
          </a:p>
        </p:txBody>
      </p:sp>
    </p:spTree>
    <p:extLst>
      <p:ext uri="{BB962C8B-B14F-4D97-AF65-F5344CB8AC3E}">
        <p14:creationId xmlns:p14="http://schemas.microsoft.com/office/powerpoint/2010/main" val="2798567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33BB2C3-4573-428A-A521-811543414CA7}" type="datetimeFigureOut">
              <a:rPr lang="id-ID" smtClean="0"/>
              <a:t>30/04/2020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C576763-AD2F-471E-A5BB-AE814AB0A2E9}" type="slidenum">
              <a:rPr lang="id-ID" smtClean="0"/>
              <a:t>‹#›</a:t>
            </a:fld>
            <a:endParaRPr lang="id-ID"/>
          </a:p>
        </p:txBody>
      </p:sp>
    </p:spTree>
    <p:extLst>
      <p:ext uri="{BB962C8B-B14F-4D97-AF65-F5344CB8AC3E}">
        <p14:creationId xmlns:p14="http://schemas.microsoft.com/office/powerpoint/2010/main" val="3661569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33BB2C3-4573-428A-A521-811543414CA7}" type="datetimeFigureOut">
              <a:rPr lang="id-ID" smtClean="0"/>
              <a:t>30/04/2020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C576763-AD2F-471E-A5BB-AE814AB0A2E9}" type="slidenum">
              <a:rPr lang="id-ID" smtClean="0"/>
              <a:t>‹#›</a:t>
            </a:fld>
            <a:endParaRPr lang="id-ID"/>
          </a:p>
        </p:txBody>
      </p:sp>
    </p:spTree>
    <p:extLst>
      <p:ext uri="{BB962C8B-B14F-4D97-AF65-F5344CB8AC3E}">
        <p14:creationId xmlns:p14="http://schemas.microsoft.com/office/powerpoint/2010/main" val="4031954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833BB2C3-4573-428A-A521-811543414CA7}" type="datetimeFigureOut">
              <a:rPr lang="id-ID" smtClean="0"/>
              <a:t>30/04/2020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C576763-AD2F-471E-A5BB-AE814AB0A2E9}" type="slidenum">
              <a:rPr lang="id-ID" smtClean="0"/>
              <a:t>‹#›</a:t>
            </a:fld>
            <a:endParaRPr lang="id-ID"/>
          </a:p>
        </p:txBody>
      </p:sp>
    </p:spTree>
    <p:extLst>
      <p:ext uri="{BB962C8B-B14F-4D97-AF65-F5344CB8AC3E}">
        <p14:creationId xmlns:p14="http://schemas.microsoft.com/office/powerpoint/2010/main" val="3631848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3BB2C3-4573-428A-A521-811543414CA7}" type="datetimeFigureOut">
              <a:rPr lang="id-ID" smtClean="0"/>
              <a:t>30/04/2020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C576763-AD2F-471E-A5BB-AE814AB0A2E9}" type="slidenum">
              <a:rPr lang="id-ID" smtClean="0"/>
              <a:t>‹#›</a:t>
            </a:fld>
            <a:endParaRPr lang="id-ID"/>
          </a:p>
        </p:txBody>
      </p:sp>
    </p:spTree>
    <p:extLst>
      <p:ext uri="{BB962C8B-B14F-4D97-AF65-F5344CB8AC3E}">
        <p14:creationId xmlns:p14="http://schemas.microsoft.com/office/powerpoint/2010/main" val="2911557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833BB2C3-4573-428A-A521-811543414CA7}" type="datetimeFigureOut">
              <a:rPr lang="id-ID" smtClean="0"/>
              <a:t>30/04/2020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C576763-AD2F-471E-A5BB-AE814AB0A2E9}" type="slidenum">
              <a:rPr lang="id-ID" smtClean="0"/>
              <a:t>‹#›</a:t>
            </a:fld>
            <a:endParaRPr lang="id-ID"/>
          </a:p>
        </p:txBody>
      </p:sp>
    </p:spTree>
    <p:extLst>
      <p:ext uri="{BB962C8B-B14F-4D97-AF65-F5344CB8AC3E}">
        <p14:creationId xmlns:p14="http://schemas.microsoft.com/office/powerpoint/2010/main" val="1616121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833BB2C3-4573-428A-A521-811543414CA7}" type="datetimeFigureOut">
              <a:rPr lang="id-ID" smtClean="0"/>
              <a:t>30/04/2020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C576763-AD2F-471E-A5BB-AE814AB0A2E9}" type="slidenum">
              <a:rPr lang="id-ID" smtClean="0"/>
              <a:t>‹#›</a:t>
            </a:fld>
            <a:endParaRPr lang="id-ID"/>
          </a:p>
        </p:txBody>
      </p:sp>
    </p:spTree>
    <p:extLst>
      <p:ext uri="{BB962C8B-B14F-4D97-AF65-F5344CB8AC3E}">
        <p14:creationId xmlns:p14="http://schemas.microsoft.com/office/powerpoint/2010/main" val="2710004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833BB2C3-4573-428A-A521-811543414CA7}" type="datetimeFigureOut">
              <a:rPr lang="id-ID" smtClean="0"/>
              <a:t>30/04/2020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C576763-AD2F-471E-A5BB-AE814AB0A2E9}" type="slidenum">
              <a:rPr lang="id-ID" smtClean="0"/>
              <a:t>‹#›</a:t>
            </a:fld>
            <a:endParaRPr lang="id-ID"/>
          </a:p>
        </p:txBody>
      </p:sp>
    </p:spTree>
    <p:extLst>
      <p:ext uri="{BB962C8B-B14F-4D97-AF65-F5344CB8AC3E}">
        <p14:creationId xmlns:p14="http://schemas.microsoft.com/office/powerpoint/2010/main" val="1535919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3BB2C3-4573-428A-A521-811543414CA7}" type="datetimeFigureOut">
              <a:rPr lang="id-ID" smtClean="0"/>
              <a:t>30/04/2020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C576763-AD2F-471E-A5BB-AE814AB0A2E9}" type="slidenum">
              <a:rPr lang="id-ID" smtClean="0"/>
              <a:t>‹#›</a:t>
            </a:fld>
            <a:endParaRPr lang="id-ID"/>
          </a:p>
        </p:txBody>
      </p:sp>
    </p:spTree>
    <p:extLst>
      <p:ext uri="{BB962C8B-B14F-4D97-AF65-F5344CB8AC3E}">
        <p14:creationId xmlns:p14="http://schemas.microsoft.com/office/powerpoint/2010/main" val="1319560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3BB2C3-4573-428A-A521-811543414CA7}" type="datetimeFigureOut">
              <a:rPr lang="id-ID" smtClean="0"/>
              <a:t>30/04/2020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C576763-AD2F-471E-A5BB-AE814AB0A2E9}" type="slidenum">
              <a:rPr lang="id-ID" smtClean="0"/>
              <a:t>‹#›</a:t>
            </a:fld>
            <a:endParaRPr lang="id-ID"/>
          </a:p>
        </p:txBody>
      </p:sp>
    </p:spTree>
    <p:extLst>
      <p:ext uri="{BB962C8B-B14F-4D97-AF65-F5344CB8AC3E}">
        <p14:creationId xmlns:p14="http://schemas.microsoft.com/office/powerpoint/2010/main" val="1630367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3BB2C3-4573-428A-A521-811543414CA7}" type="datetimeFigureOut">
              <a:rPr lang="id-ID" smtClean="0"/>
              <a:t>30/04/2020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C576763-AD2F-471E-A5BB-AE814AB0A2E9}" type="slidenum">
              <a:rPr lang="id-ID" smtClean="0"/>
              <a:t>‹#›</a:t>
            </a:fld>
            <a:endParaRPr lang="id-ID"/>
          </a:p>
        </p:txBody>
      </p:sp>
    </p:spTree>
    <p:extLst>
      <p:ext uri="{BB962C8B-B14F-4D97-AF65-F5344CB8AC3E}">
        <p14:creationId xmlns:p14="http://schemas.microsoft.com/office/powerpoint/2010/main" val="2855472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3BB2C3-4573-428A-A521-811543414CA7}" type="datetimeFigureOut">
              <a:rPr lang="id-ID" smtClean="0"/>
              <a:t>30/04/2020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576763-AD2F-471E-A5BB-AE814AB0A2E9}" type="slidenum">
              <a:rPr lang="id-ID" smtClean="0"/>
              <a:t>‹#›</a:t>
            </a:fld>
            <a:endParaRPr lang="id-ID"/>
          </a:p>
        </p:txBody>
      </p:sp>
    </p:spTree>
    <p:extLst>
      <p:ext uri="{BB962C8B-B14F-4D97-AF65-F5344CB8AC3E}">
        <p14:creationId xmlns:p14="http://schemas.microsoft.com/office/powerpoint/2010/main" val="42073272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684213" y="333375"/>
            <a:ext cx="7772400" cy="1470025"/>
          </a:xfrm>
        </p:spPr>
        <p:style>
          <a:lnRef idx="1">
            <a:schemeClr val="accent1"/>
          </a:lnRef>
          <a:fillRef idx="2">
            <a:schemeClr val="accent1"/>
          </a:fillRef>
          <a:effectRef idx="1">
            <a:schemeClr val="accent1"/>
          </a:effectRef>
          <a:fontRef idx="minor">
            <a:schemeClr val="dk1"/>
          </a:fontRef>
        </p:style>
        <p:txBody>
          <a:bodyPr>
            <a:normAutofit/>
          </a:bodyPr>
          <a:lstStyle/>
          <a:p>
            <a:r>
              <a:rPr lang="id-ID" sz="3600" dirty="0" smtClean="0"/>
              <a:t>(10)METODE </a:t>
            </a:r>
            <a:r>
              <a:rPr lang="id-ID" sz="3600" dirty="0" smtClean="0"/>
              <a:t>PENELITIAN KUANTITATIF</a:t>
            </a:r>
            <a:endParaRPr lang="id-ID" sz="3600" dirty="0"/>
          </a:p>
        </p:txBody>
      </p:sp>
      <p:sp>
        <p:nvSpPr>
          <p:cNvPr id="5" name="Subtitle 2"/>
          <p:cNvSpPr>
            <a:spLocks noGrp="1"/>
          </p:cNvSpPr>
          <p:nvPr>
            <p:ph type="subTitle" idx="1"/>
          </p:nvPr>
        </p:nvSpPr>
        <p:spPr>
          <a:xfrm>
            <a:off x="755576" y="2204864"/>
            <a:ext cx="7704856" cy="3888432"/>
          </a:xfrm>
        </p:spPr>
        <p:style>
          <a:lnRef idx="1">
            <a:schemeClr val="accent5"/>
          </a:lnRef>
          <a:fillRef idx="2">
            <a:schemeClr val="accent5"/>
          </a:fillRef>
          <a:effectRef idx="1">
            <a:schemeClr val="accent5"/>
          </a:effectRef>
          <a:fontRef idx="minor">
            <a:schemeClr val="dk1"/>
          </a:fontRef>
        </p:style>
        <p:txBody>
          <a:bodyPr>
            <a:normAutofit fontScale="85000" lnSpcReduction="20000"/>
          </a:bodyPr>
          <a:lstStyle/>
          <a:p>
            <a:endParaRPr lang="id-ID" dirty="0" smtClean="0">
              <a:solidFill>
                <a:schemeClr val="tx1"/>
              </a:solidFill>
            </a:endParaRPr>
          </a:p>
          <a:p>
            <a:r>
              <a:rPr lang="id-ID" dirty="0" smtClean="0">
                <a:solidFill>
                  <a:schemeClr val="tx1"/>
                </a:solidFill>
              </a:rPr>
              <a:t>Materi </a:t>
            </a:r>
            <a:r>
              <a:rPr lang="id-ID" dirty="0" smtClean="0">
                <a:solidFill>
                  <a:schemeClr val="tx1"/>
                </a:solidFill>
              </a:rPr>
              <a:t>10</a:t>
            </a:r>
            <a:endParaRPr lang="id-ID" dirty="0" smtClean="0">
              <a:solidFill>
                <a:schemeClr val="tx1"/>
              </a:solidFill>
            </a:endParaRPr>
          </a:p>
          <a:p>
            <a:r>
              <a:rPr lang="id-ID" dirty="0" smtClean="0">
                <a:solidFill>
                  <a:schemeClr val="tx1"/>
                </a:solidFill>
              </a:rPr>
              <a:t>Klas B</a:t>
            </a:r>
          </a:p>
          <a:p>
            <a:r>
              <a:rPr lang="id-ID" dirty="0" smtClean="0">
                <a:solidFill>
                  <a:schemeClr val="tx1"/>
                </a:solidFill>
              </a:rPr>
              <a:t>Metode Eksperimen </a:t>
            </a:r>
            <a:r>
              <a:rPr lang="id-ID" dirty="0" smtClean="0">
                <a:solidFill>
                  <a:schemeClr val="tx1"/>
                </a:solidFill>
              </a:rPr>
              <a:t> (Lanjutan)</a:t>
            </a:r>
            <a:endParaRPr lang="id-ID" dirty="0" smtClean="0">
              <a:solidFill>
                <a:schemeClr val="tx1"/>
              </a:solidFill>
            </a:endParaRPr>
          </a:p>
          <a:p>
            <a:endParaRPr lang="id-ID" dirty="0" smtClean="0">
              <a:solidFill>
                <a:schemeClr val="tx1"/>
              </a:solidFill>
            </a:endParaRPr>
          </a:p>
          <a:p>
            <a:endParaRPr lang="id-ID" dirty="0">
              <a:solidFill>
                <a:schemeClr val="tx1"/>
              </a:solidFill>
            </a:endParaRPr>
          </a:p>
          <a:p>
            <a:r>
              <a:rPr lang="id-ID" dirty="0" smtClean="0">
                <a:solidFill>
                  <a:schemeClr val="tx1"/>
                </a:solidFill>
              </a:rPr>
              <a:t>Pengampu:</a:t>
            </a:r>
          </a:p>
          <a:p>
            <a:r>
              <a:rPr lang="id-ID" dirty="0" smtClean="0">
                <a:solidFill>
                  <a:schemeClr val="tx1"/>
                </a:solidFill>
              </a:rPr>
              <a:t>Dr. L.V.Ratna Devi S., M.Si.</a:t>
            </a:r>
          </a:p>
          <a:p>
            <a:r>
              <a:rPr lang="id-ID" dirty="0" smtClean="0">
                <a:solidFill>
                  <a:schemeClr val="tx1"/>
                </a:solidFill>
              </a:rPr>
              <a:t>Sosiologi, FISIP, UNS</a:t>
            </a:r>
            <a:endParaRPr lang="id-ID" dirty="0">
              <a:solidFill>
                <a:schemeClr val="tx1"/>
              </a:solidFill>
            </a:endParaRPr>
          </a:p>
        </p:txBody>
      </p:sp>
    </p:spTree>
    <p:extLst>
      <p:ext uri="{BB962C8B-B14F-4D97-AF65-F5344CB8AC3E}">
        <p14:creationId xmlns:p14="http://schemas.microsoft.com/office/powerpoint/2010/main" val="19395252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9842"/>
          </a:xfrm>
        </p:spPr>
        <p:txBody>
          <a:bodyPr>
            <a:normAutofit fontScale="90000"/>
          </a:bodyPr>
          <a:lstStyle/>
          <a:p>
            <a:endParaRPr lang="id-ID" dirty="0"/>
          </a:p>
        </p:txBody>
      </p:sp>
      <p:sp>
        <p:nvSpPr>
          <p:cNvPr id="3" name="Content Placeholder 2"/>
          <p:cNvSpPr>
            <a:spLocks noGrp="1"/>
          </p:cNvSpPr>
          <p:nvPr>
            <p:ph idx="1"/>
          </p:nvPr>
        </p:nvSpPr>
        <p:spPr>
          <a:xfrm>
            <a:off x="457200" y="1124744"/>
            <a:ext cx="8229600" cy="5001419"/>
          </a:xfrm>
        </p:spPr>
        <p:txBody>
          <a:bodyPr/>
          <a:lstStyle/>
          <a:p>
            <a:pPr marL="0" indent="0">
              <a:buNone/>
            </a:pPr>
            <a:endParaRPr lang="id-ID" dirty="0" smtClean="0"/>
          </a:p>
          <a:p>
            <a:pPr marL="0" indent="0">
              <a:buNone/>
            </a:pPr>
            <a:endParaRPr lang="id-ID" dirty="0"/>
          </a:p>
          <a:p>
            <a:pPr marL="0" indent="0">
              <a:buNone/>
            </a:pPr>
            <a:endParaRPr lang="id-ID" dirty="0" smtClean="0"/>
          </a:p>
          <a:p>
            <a:pPr marL="0" indent="0">
              <a:buNone/>
            </a:pPr>
            <a:endParaRPr lang="id-ID" sz="2000" dirty="0" smtClean="0"/>
          </a:p>
          <a:p>
            <a:pPr marL="0" indent="0">
              <a:buNone/>
            </a:pPr>
            <a:r>
              <a:rPr lang="id-ID" sz="2000" dirty="0" smtClean="0"/>
              <a:t>                    Pretest                          Perlakuan                  Posttest </a:t>
            </a:r>
          </a:p>
          <a:p>
            <a:pPr marL="0" indent="0">
              <a:buNone/>
            </a:pPr>
            <a:r>
              <a:rPr lang="id-ID" sz="2000" dirty="0" smtClean="0"/>
              <a:t>KE </a:t>
            </a:r>
          </a:p>
          <a:p>
            <a:pPr marL="0" indent="0">
              <a:buNone/>
            </a:pPr>
            <a:endParaRPr lang="id-ID" sz="2000" dirty="0"/>
          </a:p>
          <a:p>
            <a:pPr marL="0" indent="0">
              <a:buNone/>
            </a:pPr>
            <a:r>
              <a:rPr lang="id-ID" sz="2000" dirty="0" smtClean="0"/>
              <a:t>KP I </a:t>
            </a:r>
          </a:p>
          <a:p>
            <a:pPr marL="0" indent="0">
              <a:buNone/>
            </a:pPr>
            <a:endParaRPr lang="id-ID" sz="2000" dirty="0"/>
          </a:p>
          <a:p>
            <a:pPr marL="0" indent="0">
              <a:buNone/>
            </a:pPr>
            <a:r>
              <a:rPr lang="id-ID" sz="2000" dirty="0" smtClean="0"/>
              <a:t>KP II</a:t>
            </a:r>
            <a:endParaRPr lang="id-ID" sz="2000" dirty="0"/>
          </a:p>
        </p:txBody>
      </p:sp>
      <p:sp>
        <p:nvSpPr>
          <p:cNvPr id="4" name="Rectangle 3"/>
          <p:cNvSpPr/>
          <p:nvPr/>
        </p:nvSpPr>
        <p:spPr>
          <a:xfrm>
            <a:off x="539552" y="274400"/>
            <a:ext cx="4176464" cy="720080"/>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id-ID" sz="2400" b="1" dirty="0">
                <a:solidFill>
                  <a:prstClr val="white"/>
                </a:solidFill>
              </a:rPr>
              <a:t>6. Rancangan Solomon </a:t>
            </a:r>
            <a:endParaRPr lang="id-ID" sz="2400" b="1" dirty="0">
              <a:solidFill>
                <a:prstClr val="white"/>
              </a:solidFill>
            </a:endParaRPr>
          </a:p>
        </p:txBody>
      </p:sp>
      <p:sp>
        <p:nvSpPr>
          <p:cNvPr id="5" name="Rectangle 4"/>
          <p:cNvSpPr/>
          <p:nvPr/>
        </p:nvSpPr>
        <p:spPr>
          <a:xfrm>
            <a:off x="539552" y="1124744"/>
            <a:ext cx="3672408" cy="64807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d-ID" dirty="0">
                <a:solidFill>
                  <a:prstClr val="black"/>
                </a:solidFill>
              </a:rPr>
              <a:t>a. Rancangan Solomon Dua KP </a:t>
            </a:r>
            <a:endParaRPr lang="id-ID" dirty="0">
              <a:solidFill>
                <a:prstClr val="black"/>
              </a:solidFill>
            </a:endParaRPr>
          </a:p>
        </p:txBody>
      </p:sp>
      <p:sp>
        <p:nvSpPr>
          <p:cNvPr id="6" name="Rectangle 5"/>
          <p:cNvSpPr/>
          <p:nvPr/>
        </p:nvSpPr>
        <p:spPr>
          <a:xfrm>
            <a:off x="539552" y="1988840"/>
            <a:ext cx="8136904" cy="72008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d-ID" dirty="0">
                <a:solidFill>
                  <a:prstClr val="black"/>
                </a:solidFill>
              </a:rPr>
              <a:t>Rancangan solomon dua KP ialah untuk mengisolir dan meramalkan akibat interaksi yang terjadi dari kombinasi antara preetst dan perlakuan. </a:t>
            </a:r>
            <a:endParaRPr lang="id-ID" dirty="0">
              <a:solidFill>
                <a:prstClr val="black"/>
              </a:solidFill>
            </a:endParaRPr>
          </a:p>
        </p:txBody>
      </p:sp>
      <mc:AlternateContent xmlns:mc="http://schemas.openxmlformats.org/markup-compatibility/2006" xmlns:a14="http://schemas.microsoft.com/office/drawing/2010/main">
        <mc:Choice Requires="a14">
          <p:sp>
            <p:nvSpPr>
              <p:cNvPr id="7" name="Rectangle 6"/>
              <p:cNvSpPr/>
              <p:nvPr/>
            </p:nvSpPr>
            <p:spPr>
              <a:xfrm>
                <a:off x="1691680" y="3645024"/>
                <a:ext cx="5616624" cy="1728192"/>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14:m>
                  <m:oMath xmlns:m="http://schemas.openxmlformats.org/officeDocument/2006/math">
                    <m:sSub>
                      <m:sSubPr>
                        <m:ctrlPr>
                          <a:rPr lang="id-ID" i="1">
                            <a:solidFill>
                              <a:prstClr val="white"/>
                            </a:solidFill>
                            <a:latin typeface="Cambria Math"/>
                          </a:rPr>
                        </m:ctrlPr>
                      </m:sSubPr>
                      <m:e>
                        <m:r>
                          <a:rPr lang="id-ID" i="1">
                            <a:solidFill>
                              <a:prstClr val="white"/>
                            </a:solidFill>
                            <a:latin typeface="Cambria Math"/>
                          </a:rPr>
                          <m:t>𝑇</m:t>
                        </m:r>
                      </m:e>
                      <m:sub>
                        <m:r>
                          <a:rPr lang="id-ID" i="1">
                            <a:solidFill>
                              <a:prstClr val="white"/>
                            </a:solidFill>
                            <a:latin typeface="Cambria Math"/>
                          </a:rPr>
                          <m:t>1</m:t>
                        </m:r>
                      </m:sub>
                    </m:sSub>
                  </m:oMath>
                </a14:m>
                <a:r>
                  <a:rPr lang="id-ID" dirty="0">
                    <a:solidFill>
                      <a:prstClr val="white"/>
                    </a:solidFill>
                  </a:rPr>
                  <a:t>                                            X                                    </a:t>
                </a:r>
                <a14:m>
                  <m:oMath xmlns:m="http://schemas.openxmlformats.org/officeDocument/2006/math">
                    <m:sSub>
                      <m:sSubPr>
                        <m:ctrlPr>
                          <a:rPr lang="id-ID" i="1">
                            <a:solidFill>
                              <a:prstClr val="white"/>
                            </a:solidFill>
                            <a:latin typeface="Cambria Math"/>
                          </a:rPr>
                        </m:ctrlPr>
                      </m:sSubPr>
                      <m:e>
                        <m:r>
                          <a:rPr lang="id-ID" i="1">
                            <a:solidFill>
                              <a:prstClr val="white"/>
                            </a:solidFill>
                            <a:latin typeface="Cambria Math"/>
                          </a:rPr>
                          <m:t>𝑇</m:t>
                        </m:r>
                      </m:e>
                      <m:sub>
                        <m:r>
                          <a:rPr lang="id-ID" i="1">
                            <a:solidFill>
                              <a:prstClr val="white"/>
                            </a:solidFill>
                            <a:latin typeface="Cambria Math"/>
                          </a:rPr>
                          <m:t>2</m:t>
                        </m:r>
                      </m:sub>
                    </m:sSub>
                  </m:oMath>
                </a14:m>
                <a:endParaRPr lang="id-ID" dirty="0">
                  <a:solidFill>
                    <a:prstClr val="white"/>
                  </a:solidFill>
                </a:endParaRPr>
              </a:p>
              <a:p>
                <a:endParaRPr lang="id-ID" dirty="0">
                  <a:solidFill>
                    <a:prstClr val="white"/>
                  </a:solidFill>
                </a:endParaRPr>
              </a:p>
              <a:p>
                <a14:m>
                  <m:oMath xmlns:m="http://schemas.openxmlformats.org/officeDocument/2006/math">
                    <m:sSub>
                      <m:sSubPr>
                        <m:ctrlPr>
                          <a:rPr lang="id-ID" i="1">
                            <a:solidFill>
                              <a:prstClr val="white"/>
                            </a:solidFill>
                            <a:latin typeface="Cambria Math"/>
                          </a:rPr>
                        </m:ctrlPr>
                      </m:sSubPr>
                      <m:e>
                        <m:r>
                          <a:rPr lang="id-ID" i="1">
                            <a:solidFill>
                              <a:prstClr val="white"/>
                            </a:solidFill>
                            <a:latin typeface="Cambria Math"/>
                          </a:rPr>
                          <m:t>𝑇</m:t>
                        </m:r>
                      </m:e>
                      <m:sub>
                        <m:r>
                          <a:rPr lang="id-ID" i="1">
                            <a:solidFill>
                              <a:prstClr val="white"/>
                            </a:solidFill>
                            <a:latin typeface="Cambria Math"/>
                          </a:rPr>
                          <m:t>1</m:t>
                        </m:r>
                      </m:sub>
                    </m:sSub>
                  </m:oMath>
                </a14:m>
                <a:r>
                  <a:rPr lang="id-ID" dirty="0">
                    <a:solidFill>
                      <a:prstClr val="white"/>
                    </a:solidFill>
                  </a:rPr>
                  <a:t>                                             -	                                  </a:t>
                </a:r>
                <a14:m>
                  <m:oMath xmlns:m="http://schemas.openxmlformats.org/officeDocument/2006/math">
                    <m:sSub>
                      <m:sSubPr>
                        <m:ctrlPr>
                          <a:rPr lang="id-ID" i="1">
                            <a:solidFill>
                              <a:prstClr val="white"/>
                            </a:solidFill>
                            <a:latin typeface="Cambria Math"/>
                          </a:rPr>
                        </m:ctrlPr>
                      </m:sSubPr>
                      <m:e>
                        <m:r>
                          <a:rPr lang="id-ID" i="1">
                            <a:solidFill>
                              <a:prstClr val="white"/>
                            </a:solidFill>
                            <a:latin typeface="Cambria Math"/>
                          </a:rPr>
                          <m:t>𝑇</m:t>
                        </m:r>
                      </m:e>
                      <m:sub>
                        <m:r>
                          <a:rPr lang="id-ID" i="1">
                            <a:solidFill>
                              <a:prstClr val="white"/>
                            </a:solidFill>
                            <a:latin typeface="Cambria Math"/>
                          </a:rPr>
                          <m:t>2</m:t>
                        </m:r>
                      </m:sub>
                    </m:sSub>
                  </m:oMath>
                </a14:m>
                <a:r>
                  <a:rPr lang="id-ID" dirty="0">
                    <a:solidFill>
                      <a:prstClr val="white"/>
                    </a:solidFill>
                  </a:rPr>
                  <a:t>		</a:t>
                </a:r>
                <a:endParaRPr lang="id-ID" dirty="0">
                  <a:solidFill>
                    <a:prstClr val="white"/>
                  </a:solidFill>
                </a:endParaRPr>
              </a:p>
              <a:p>
                <a14:m>
                  <m:oMath xmlns:m="http://schemas.openxmlformats.org/officeDocument/2006/math">
                    <m:sSub>
                      <m:sSubPr>
                        <m:ctrlPr>
                          <a:rPr lang="id-ID" i="1">
                            <a:solidFill>
                              <a:prstClr val="white"/>
                            </a:solidFill>
                            <a:latin typeface="Cambria Math"/>
                          </a:rPr>
                        </m:ctrlPr>
                      </m:sSubPr>
                      <m:e>
                        <m:r>
                          <a:rPr lang="id-ID" i="1">
                            <a:solidFill>
                              <a:prstClr val="white"/>
                            </a:solidFill>
                            <a:latin typeface="Cambria Math"/>
                          </a:rPr>
                          <m:t>𝑇</m:t>
                        </m:r>
                      </m:e>
                      <m:sub>
                        <m:r>
                          <a:rPr lang="id-ID" i="1">
                            <a:solidFill>
                              <a:prstClr val="white"/>
                            </a:solidFill>
                            <a:latin typeface="Cambria Math"/>
                          </a:rPr>
                          <m:t>1</m:t>
                        </m:r>
                      </m:sub>
                    </m:sSub>
                  </m:oMath>
                </a14:m>
                <a:r>
                  <a:rPr lang="id-ID" dirty="0">
                    <a:solidFill>
                      <a:prstClr val="white"/>
                    </a:solidFill>
                  </a:rPr>
                  <a:t>                                            X                                    </a:t>
                </a:r>
                <a14:m>
                  <m:oMath xmlns:m="http://schemas.openxmlformats.org/officeDocument/2006/math">
                    <m:sSub>
                      <m:sSubPr>
                        <m:ctrlPr>
                          <a:rPr lang="id-ID" i="1">
                            <a:solidFill>
                              <a:prstClr val="white"/>
                            </a:solidFill>
                            <a:latin typeface="Cambria Math"/>
                          </a:rPr>
                        </m:ctrlPr>
                      </m:sSubPr>
                      <m:e>
                        <m:r>
                          <a:rPr lang="id-ID" i="1">
                            <a:solidFill>
                              <a:prstClr val="white"/>
                            </a:solidFill>
                            <a:latin typeface="Cambria Math"/>
                          </a:rPr>
                          <m:t>𝑇</m:t>
                        </m:r>
                      </m:e>
                      <m:sub>
                        <m:r>
                          <a:rPr lang="id-ID" i="1">
                            <a:solidFill>
                              <a:prstClr val="white"/>
                            </a:solidFill>
                            <a:latin typeface="Cambria Math"/>
                          </a:rPr>
                          <m:t>2</m:t>
                        </m:r>
                      </m:sub>
                    </m:sSub>
                  </m:oMath>
                </a14:m>
                <a:endParaRPr lang="id-ID" dirty="0">
                  <a:solidFill>
                    <a:prstClr val="white"/>
                  </a:solidFill>
                </a:endParaRPr>
              </a:p>
            </p:txBody>
          </p:sp>
        </mc:Choice>
        <mc:Fallback xmlns="">
          <p:sp>
            <p:nvSpPr>
              <p:cNvPr id="7" name="Rectangle 6"/>
              <p:cNvSpPr>
                <a:spLocks noRot="1" noChangeAspect="1" noMove="1" noResize="1" noEditPoints="1" noAdjustHandles="1" noChangeArrowheads="1" noChangeShapeType="1" noTextEdit="1"/>
              </p:cNvSpPr>
              <p:nvPr/>
            </p:nvSpPr>
            <p:spPr>
              <a:xfrm>
                <a:off x="1691680" y="3645024"/>
                <a:ext cx="5616624" cy="1728192"/>
              </a:xfrm>
              <a:prstGeom prst="rect">
                <a:avLst/>
              </a:prstGeom>
              <a:blipFill rotWithShape="1">
                <a:blip r:embed="rId2"/>
                <a:stretch>
                  <a:fillRect/>
                </a:stretch>
              </a:blipFill>
            </p:spPr>
            <p:txBody>
              <a:bodyPr/>
              <a:lstStyle/>
              <a:p>
                <a:r>
                  <a:rPr lang="id-ID">
                    <a:noFill/>
                  </a:rPr>
                  <a:t> </a:t>
                </a:r>
              </a:p>
            </p:txBody>
          </p:sp>
        </mc:Fallback>
      </mc:AlternateContent>
    </p:spTree>
    <p:extLst>
      <p:ext uri="{BB962C8B-B14F-4D97-AF65-F5344CB8AC3E}">
        <p14:creationId xmlns:p14="http://schemas.microsoft.com/office/powerpoint/2010/main" val="1575283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endParaRPr lang="id-ID" dirty="0"/>
          </a:p>
        </p:txBody>
      </p:sp>
      <p:sp>
        <p:nvSpPr>
          <p:cNvPr id="3" name="Content Placeholder 2"/>
          <p:cNvSpPr>
            <a:spLocks noGrp="1"/>
          </p:cNvSpPr>
          <p:nvPr>
            <p:ph idx="1"/>
          </p:nvPr>
        </p:nvSpPr>
        <p:spPr>
          <a:xfrm>
            <a:off x="457200" y="1196752"/>
            <a:ext cx="8229600" cy="4929411"/>
          </a:xfrm>
        </p:spPr>
        <p:txBody>
          <a:bodyPr/>
          <a:lstStyle/>
          <a:p>
            <a:pPr marL="0" indent="0">
              <a:buNone/>
            </a:pPr>
            <a:endParaRPr lang="id-ID" dirty="0" smtClean="0"/>
          </a:p>
          <a:p>
            <a:pPr marL="0" indent="0">
              <a:buNone/>
            </a:pPr>
            <a:endParaRPr lang="id-ID" dirty="0"/>
          </a:p>
          <a:p>
            <a:pPr marL="0" indent="0">
              <a:buNone/>
            </a:pPr>
            <a:r>
              <a:rPr lang="id-ID" sz="2000" dirty="0" smtClean="0"/>
              <a:t>                    Pretest                   Perlakuan                   Posttest</a:t>
            </a:r>
          </a:p>
          <a:p>
            <a:pPr marL="0" indent="0">
              <a:buNone/>
            </a:pPr>
            <a:r>
              <a:rPr lang="id-ID" sz="2000" dirty="0" smtClean="0"/>
              <a:t>KE </a:t>
            </a:r>
          </a:p>
          <a:p>
            <a:pPr marL="0" indent="0">
              <a:buNone/>
            </a:pPr>
            <a:endParaRPr lang="id-ID" sz="2000" dirty="0" smtClean="0"/>
          </a:p>
          <a:p>
            <a:pPr marL="0" indent="0">
              <a:buNone/>
            </a:pPr>
            <a:r>
              <a:rPr lang="id-ID" sz="2000" dirty="0" smtClean="0"/>
              <a:t>KP I </a:t>
            </a:r>
          </a:p>
          <a:p>
            <a:pPr marL="0" indent="0">
              <a:buNone/>
            </a:pPr>
            <a:endParaRPr lang="id-ID" sz="2000" dirty="0" smtClean="0"/>
          </a:p>
          <a:p>
            <a:pPr marL="0" indent="0">
              <a:buNone/>
            </a:pPr>
            <a:r>
              <a:rPr lang="id-ID" sz="2000" dirty="0" smtClean="0"/>
              <a:t>KP II </a:t>
            </a:r>
          </a:p>
          <a:p>
            <a:pPr marL="0" indent="0">
              <a:buNone/>
            </a:pPr>
            <a:endParaRPr lang="id-ID" sz="2000" dirty="0" smtClean="0"/>
          </a:p>
          <a:p>
            <a:pPr marL="0" indent="0">
              <a:buNone/>
            </a:pPr>
            <a:r>
              <a:rPr lang="id-ID" sz="2000" dirty="0" smtClean="0"/>
              <a:t>KP III</a:t>
            </a:r>
            <a:endParaRPr lang="id-ID" sz="2000" dirty="0"/>
          </a:p>
        </p:txBody>
      </p:sp>
      <p:sp>
        <p:nvSpPr>
          <p:cNvPr id="4" name="Rectangle 3"/>
          <p:cNvSpPr/>
          <p:nvPr/>
        </p:nvSpPr>
        <p:spPr>
          <a:xfrm>
            <a:off x="467544" y="260648"/>
            <a:ext cx="5616624" cy="7200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d-ID" sz="2000" dirty="0">
                <a:solidFill>
                  <a:prstClr val="black"/>
                </a:solidFill>
              </a:rPr>
              <a:t>b. Rancangam Solomon Tiga Kelompok Pengendali </a:t>
            </a:r>
            <a:endParaRPr lang="id-ID" sz="2000" dirty="0">
              <a:solidFill>
                <a:prstClr val="black"/>
              </a:solidFill>
            </a:endParaRPr>
          </a:p>
        </p:txBody>
      </p:sp>
      <p:sp>
        <p:nvSpPr>
          <p:cNvPr id="5" name="Rectangle 4"/>
          <p:cNvSpPr/>
          <p:nvPr/>
        </p:nvSpPr>
        <p:spPr>
          <a:xfrm>
            <a:off x="467544" y="1268760"/>
            <a:ext cx="8208912" cy="100811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d-ID" sz="2000" dirty="0">
                <a:solidFill>
                  <a:prstClr val="black"/>
                </a:solidFill>
              </a:rPr>
              <a:t>Hanya dengan cara menambah KP ketiga yang tanpa dikenai baik pretest maupun perlakuan kita dapat mengisolir akibat-akibat dari luar seperti misalnya faktor sejarah dan faktor pendewasaan. </a:t>
            </a:r>
            <a:endParaRPr lang="id-ID" sz="2000" dirty="0">
              <a:solidFill>
                <a:prstClr val="black"/>
              </a:solidFill>
            </a:endParaRPr>
          </a:p>
        </p:txBody>
      </p:sp>
      <mc:AlternateContent xmlns:mc="http://schemas.openxmlformats.org/markup-compatibility/2006" xmlns:a14="http://schemas.microsoft.com/office/drawing/2010/main">
        <mc:Choice Requires="a14">
          <p:sp>
            <p:nvSpPr>
              <p:cNvPr id="6" name="Rectangle 5"/>
              <p:cNvSpPr/>
              <p:nvPr/>
            </p:nvSpPr>
            <p:spPr>
              <a:xfrm>
                <a:off x="1619672" y="2708920"/>
                <a:ext cx="5400600" cy="288032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14:m>
                  <m:oMathPara xmlns:m="http://schemas.openxmlformats.org/officeDocument/2006/math">
                    <m:oMathParaPr>
                      <m:jc m:val="left"/>
                    </m:oMathParaPr>
                    <m:oMath xmlns:m="http://schemas.openxmlformats.org/officeDocument/2006/math">
                      <m:sSub>
                        <m:sSubPr>
                          <m:ctrlPr>
                            <a:rPr lang="id-ID" i="1">
                              <a:solidFill>
                                <a:prstClr val="black"/>
                              </a:solidFill>
                              <a:latin typeface="Cambria Math"/>
                            </a:rPr>
                          </m:ctrlPr>
                        </m:sSubPr>
                        <m:e>
                          <m:r>
                            <a:rPr lang="id-ID" i="1">
                              <a:solidFill>
                                <a:prstClr val="black"/>
                              </a:solidFill>
                              <a:latin typeface="Cambria Math"/>
                            </a:rPr>
                            <m:t>𝑇</m:t>
                          </m:r>
                        </m:e>
                        <m:sub>
                          <m:r>
                            <a:rPr lang="id-ID" i="1">
                              <a:solidFill>
                                <a:prstClr val="black"/>
                              </a:solidFill>
                              <a:latin typeface="Cambria Math"/>
                            </a:rPr>
                            <m:t>1</m:t>
                          </m:r>
                        </m:sub>
                      </m:sSub>
                      <m:r>
                        <a:rPr lang="id-ID">
                          <a:solidFill>
                            <a:prstClr val="black"/>
                          </a:solidFill>
                          <a:latin typeface="Cambria Math"/>
                        </a:rPr>
                        <m:t>                                              </m:t>
                      </m:r>
                      <m:r>
                        <m:rPr>
                          <m:sty m:val="p"/>
                        </m:rPr>
                        <a:rPr lang="id-ID">
                          <a:solidFill>
                            <a:prstClr val="black"/>
                          </a:solidFill>
                          <a:latin typeface="Cambria Math"/>
                        </a:rPr>
                        <m:t>X</m:t>
                      </m:r>
                      <m:r>
                        <a:rPr lang="id-ID">
                          <a:solidFill>
                            <a:prstClr val="black"/>
                          </a:solidFill>
                          <a:latin typeface="Cambria Math"/>
                        </a:rPr>
                        <m:t>                                  </m:t>
                      </m:r>
                      <m:sSub>
                        <m:sSubPr>
                          <m:ctrlPr>
                            <a:rPr lang="id-ID" i="1">
                              <a:solidFill>
                                <a:prstClr val="black"/>
                              </a:solidFill>
                              <a:latin typeface="Cambria Math"/>
                            </a:rPr>
                          </m:ctrlPr>
                        </m:sSubPr>
                        <m:e>
                          <m:r>
                            <a:rPr lang="id-ID" i="1">
                              <a:solidFill>
                                <a:prstClr val="black"/>
                              </a:solidFill>
                              <a:latin typeface="Cambria Math"/>
                            </a:rPr>
                            <m:t>𝑇</m:t>
                          </m:r>
                        </m:e>
                        <m:sub>
                          <m:r>
                            <a:rPr lang="id-ID" i="1">
                              <a:solidFill>
                                <a:prstClr val="black"/>
                              </a:solidFill>
                              <a:latin typeface="Cambria Math"/>
                            </a:rPr>
                            <m:t>2</m:t>
                          </m:r>
                        </m:sub>
                      </m:sSub>
                    </m:oMath>
                  </m:oMathPara>
                </a14:m>
                <a:endParaRPr lang="id-ID" dirty="0">
                  <a:solidFill>
                    <a:prstClr val="black"/>
                  </a:solidFill>
                </a:endParaRPr>
              </a:p>
              <a:p>
                <a:pPr algn="ctr"/>
                <a:endParaRPr lang="id-ID" dirty="0">
                  <a:solidFill>
                    <a:prstClr val="black"/>
                  </a:solidFill>
                </a:endParaRPr>
              </a:p>
              <a:p>
                <a:pPr algn="ctr"/>
                <a:endParaRPr lang="id-ID" dirty="0">
                  <a:solidFill>
                    <a:prstClr val="black"/>
                  </a:solidFill>
                </a:endParaRPr>
              </a:p>
              <a:p>
                <a14:m>
                  <m:oMath xmlns:m="http://schemas.openxmlformats.org/officeDocument/2006/math">
                    <m:sSub>
                      <m:sSubPr>
                        <m:ctrlPr>
                          <a:rPr lang="id-ID" i="1">
                            <a:solidFill>
                              <a:prstClr val="black"/>
                            </a:solidFill>
                            <a:latin typeface="Cambria Math"/>
                          </a:rPr>
                        </m:ctrlPr>
                      </m:sSubPr>
                      <m:e>
                        <m:r>
                          <a:rPr lang="id-ID" i="1">
                            <a:solidFill>
                              <a:prstClr val="black"/>
                            </a:solidFill>
                            <a:latin typeface="Cambria Math"/>
                          </a:rPr>
                          <m:t>𝑇</m:t>
                        </m:r>
                      </m:e>
                      <m:sub>
                        <m:r>
                          <a:rPr lang="id-ID" i="1">
                            <a:solidFill>
                              <a:prstClr val="black"/>
                            </a:solidFill>
                            <a:latin typeface="Cambria Math"/>
                          </a:rPr>
                          <m:t>1</m:t>
                        </m:r>
                      </m:sub>
                    </m:sSub>
                  </m:oMath>
                </a14:m>
                <a:r>
                  <a:rPr lang="id-ID" dirty="0">
                    <a:solidFill>
                      <a:prstClr val="black"/>
                    </a:solidFill>
                  </a:rPr>
                  <a:t>                                              -                                </a:t>
                </a:r>
                <a14:m>
                  <m:oMath xmlns:m="http://schemas.openxmlformats.org/officeDocument/2006/math">
                    <m:sSub>
                      <m:sSubPr>
                        <m:ctrlPr>
                          <a:rPr lang="id-ID" i="1">
                            <a:solidFill>
                              <a:prstClr val="black"/>
                            </a:solidFill>
                            <a:latin typeface="Cambria Math"/>
                          </a:rPr>
                        </m:ctrlPr>
                      </m:sSubPr>
                      <m:e>
                        <m:r>
                          <a:rPr lang="id-ID" i="1">
                            <a:solidFill>
                              <a:prstClr val="black"/>
                            </a:solidFill>
                            <a:latin typeface="Cambria Math"/>
                          </a:rPr>
                          <m:t>𝑇</m:t>
                        </m:r>
                      </m:e>
                      <m:sub>
                        <m:r>
                          <a:rPr lang="id-ID" i="1">
                            <a:solidFill>
                              <a:prstClr val="black"/>
                            </a:solidFill>
                            <a:latin typeface="Cambria Math"/>
                          </a:rPr>
                          <m:t>2</m:t>
                        </m:r>
                      </m:sub>
                    </m:sSub>
                  </m:oMath>
                </a14:m>
                <a:endParaRPr lang="id-ID" dirty="0">
                  <a:solidFill>
                    <a:prstClr val="black"/>
                  </a:solidFill>
                </a:endParaRPr>
              </a:p>
              <a:p>
                <a:pPr algn="ctr"/>
                <a:endParaRPr lang="id-ID" dirty="0">
                  <a:solidFill>
                    <a:prstClr val="black"/>
                  </a:solidFill>
                </a:endParaRPr>
              </a:p>
              <a:p>
                <a:pPr algn="ctr"/>
                <a:endParaRPr lang="id-ID" dirty="0">
                  <a:solidFill>
                    <a:prstClr val="black"/>
                  </a:solidFill>
                </a:endParaRPr>
              </a:p>
              <a:p>
                <a:r>
                  <a:rPr lang="id-ID" dirty="0">
                    <a:solidFill>
                      <a:prstClr val="black"/>
                    </a:solidFill>
                  </a:rPr>
                  <a:t>-                                                X                                 </a:t>
                </a:r>
                <a14:m>
                  <m:oMath xmlns:m="http://schemas.openxmlformats.org/officeDocument/2006/math">
                    <m:sSub>
                      <m:sSubPr>
                        <m:ctrlPr>
                          <a:rPr lang="id-ID" i="1">
                            <a:solidFill>
                              <a:prstClr val="black"/>
                            </a:solidFill>
                            <a:latin typeface="Cambria Math"/>
                          </a:rPr>
                        </m:ctrlPr>
                      </m:sSubPr>
                      <m:e>
                        <m:r>
                          <a:rPr lang="id-ID" i="1">
                            <a:solidFill>
                              <a:prstClr val="black"/>
                            </a:solidFill>
                            <a:latin typeface="Cambria Math"/>
                          </a:rPr>
                          <m:t>𝑇</m:t>
                        </m:r>
                      </m:e>
                      <m:sub>
                        <m:r>
                          <a:rPr lang="id-ID" i="1">
                            <a:solidFill>
                              <a:prstClr val="black"/>
                            </a:solidFill>
                            <a:latin typeface="Cambria Math"/>
                          </a:rPr>
                          <m:t>2</m:t>
                        </m:r>
                      </m:sub>
                    </m:sSub>
                  </m:oMath>
                </a14:m>
                <a:endParaRPr lang="id-ID" dirty="0">
                  <a:solidFill>
                    <a:prstClr val="black"/>
                  </a:solidFill>
                </a:endParaRPr>
              </a:p>
              <a:p>
                <a:endParaRPr lang="id-ID" dirty="0">
                  <a:solidFill>
                    <a:prstClr val="black"/>
                  </a:solidFill>
                </a:endParaRPr>
              </a:p>
              <a:p>
                <a:r>
                  <a:rPr lang="id-ID" dirty="0">
                    <a:solidFill>
                      <a:prstClr val="black"/>
                    </a:solidFill>
                  </a:rPr>
                  <a:t>-                                                -                                  </a:t>
                </a:r>
                <a14:m>
                  <m:oMath xmlns:m="http://schemas.openxmlformats.org/officeDocument/2006/math">
                    <m:sSub>
                      <m:sSubPr>
                        <m:ctrlPr>
                          <a:rPr lang="id-ID" i="1">
                            <a:solidFill>
                              <a:prstClr val="black"/>
                            </a:solidFill>
                            <a:latin typeface="Cambria Math"/>
                          </a:rPr>
                        </m:ctrlPr>
                      </m:sSubPr>
                      <m:e>
                        <m:r>
                          <a:rPr lang="id-ID" i="1">
                            <a:solidFill>
                              <a:prstClr val="black"/>
                            </a:solidFill>
                            <a:latin typeface="Cambria Math"/>
                          </a:rPr>
                          <m:t>𝑇</m:t>
                        </m:r>
                      </m:e>
                      <m:sub>
                        <m:eqArr>
                          <m:eqArrPr>
                            <m:ctrlPr>
                              <a:rPr lang="id-ID" i="1">
                                <a:solidFill>
                                  <a:prstClr val="black"/>
                                </a:solidFill>
                                <a:latin typeface="Cambria Math"/>
                              </a:rPr>
                            </m:ctrlPr>
                          </m:eqArrPr>
                          <m:e>
                            <m:r>
                              <a:rPr lang="id-ID" i="1">
                                <a:solidFill>
                                  <a:prstClr val="black"/>
                                </a:solidFill>
                                <a:latin typeface="Cambria Math"/>
                              </a:rPr>
                              <m:t>2</m:t>
                            </m:r>
                          </m:e>
                          <m:e/>
                        </m:eqArr>
                      </m:sub>
                    </m:sSub>
                  </m:oMath>
                </a14:m>
                <a:endParaRPr lang="id-ID" dirty="0">
                  <a:solidFill>
                    <a:prstClr val="black"/>
                  </a:solidFill>
                </a:endParaRPr>
              </a:p>
              <a:p>
                <a:pPr algn="ctr"/>
                <a:r>
                  <a:rPr lang="id-ID" dirty="0">
                    <a:solidFill>
                      <a:prstClr val="black"/>
                    </a:solidFill>
                  </a:rPr>
                  <a:t>          </a:t>
                </a:r>
                <a:endParaRPr lang="id-ID" dirty="0">
                  <a:solidFill>
                    <a:prstClr val="black"/>
                  </a:solidFill>
                </a:endParaRPr>
              </a:p>
            </p:txBody>
          </p:sp>
        </mc:Choice>
        <mc:Fallback xmlns="">
          <p:sp>
            <p:nvSpPr>
              <p:cNvPr id="6" name="Rectangle 5"/>
              <p:cNvSpPr>
                <a:spLocks noRot="1" noChangeAspect="1" noMove="1" noResize="1" noEditPoints="1" noAdjustHandles="1" noChangeArrowheads="1" noChangeShapeType="1" noTextEdit="1"/>
              </p:cNvSpPr>
              <p:nvPr/>
            </p:nvSpPr>
            <p:spPr>
              <a:xfrm>
                <a:off x="1619672" y="2708920"/>
                <a:ext cx="5400600" cy="2880320"/>
              </a:xfrm>
              <a:prstGeom prst="rect">
                <a:avLst/>
              </a:prstGeom>
              <a:blipFill rotWithShape="1">
                <a:blip r:embed="rId2"/>
                <a:stretch>
                  <a:fillRect/>
                </a:stretch>
              </a:blipFill>
            </p:spPr>
            <p:txBody>
              <a:bodyPr/>
              <a:lstStyle/>
              <a:p>
                <a:r>
                  <a:rPr lang="id-ID">
                    <a:noFill/>
                  </a:rPr>
                  <a:t> </a:t>
                </a:r>
              </a:p>
            </p:txBody>
          </p:sp>
        </mc:Fallback>
      </mc:AlternateContent>
    </p:spTree>
    <p:extLst>
      <p:ext uri="{BB962C8B-B14F-4D97-AF65-F5344CB8AC3E}">
        <p14:creationId xmlns:p14="http://schemas.microsoft.com/office/powerpoint/2010/main" val="1034585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endParaRPr lang="id-ID" dirty="0"/>
          </a:p>
        </p:txBody>
      </p:sp>
      <p:sp>
        <p:nvSpPr>
          <p:cNvPr id="3" name="Content Placeholder 2"/>
          <p:cNvSpPr>
            <a:spLocks noGrp="1"/>
          </p:cNvSpPr>
          <p:nvPr>
            <p:ph idx="1"/>
          </p:nvPr>
        </p:nvSpPr>
        <p:spPr>
          <a:xfrm>
            <a:off x="457200" y="1340768"/>
            <a:ext cx="8229600" cy="4785395"/>
          </a:xfrm>
        </p:spPr>
        <p:txBody>
          <a:bodyPr/>
          <a:lstStyle/>
          <a:p>
            <a:pPr marL="0" indent="0">
              <a:buNone/>
            </a:pPr>
            <a:endParaRPr lang="id-ID" dirty="0" smtClean="0"/>
          </a:p>
          <a:p>
            <a:pPr marL="0" indent="0">
              <a:buNone/>
            </a:pPr>
            <a:endParaRPr lang="id-ID" dirty="0"/>
          </a:p>
          <a:p>
            <a:pPr marL="0" indent="0">
              <a:buNone/>
            </a:pPr>
            <a:endParaRPr lang="id-ID" dirty="0"/>
          </a:p>
          <a:p>
            <a:pPr marL="0" indent="0">
              <a:buNone/>
            </a:pPr>
            <a:endParaRPr lang="id-ID" dirty="0" smtClean="0"/>
          </a:p>
          <a:p>
            <a:pPr marL="0" indent="0">
              <a:buNone/>
            </a:pPr>
            <a:endParaRPr lang="id-ID" dirty="0"/>
          </a:p>
          <a:p>
            <a:pPr marL="0" indent="0">
              <a:buNone/>
            </a:pPr>
            <a:endParaRPr lang="id-ID" dirty="0" smtClean="0"/>
          </a:p>
          <a:p>
            <a:pPr marL="0" indent="0">
              <a:buNone/>
            </a:pPr>
            <a:r>
              <a:rPr lang="id-ID" sz="2000" dirty="0" smtClean="0"/>
              <a:t>          Pretest            Perlakuan              Posttest</a:t>
            </a:r>
          </a:p>
          <a:p>
            <a:pPr marL="0" indent="0">
              <a:buNone/>
            </a:pPr>
            <a:r>
              <a:rPr lang="id-ID" sz="2000" dirty="0" smtClean="0"/>
              <a:t>KE</a:t>
            </a:r>
            <a:endParaRPr lang="id-ID" sz="2000" dirty="0"/>
          </a:p>
        </p:txBody>
      </p:sp>
      <p:sp>
        <p:nvSpPr>
          <p:cNvPr id="4" name="Rectangle 3"/>
          <p:cNvSpPr/>
          <p:nvPr/>
        </p:nvSpPr>
        <p:spPr>
          <a:xfrm>
            <a:off x="508462" y="332656"/>
            <a:ext cx="3343458" cy="720080"/>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id-ID" sz="2400" b="1" dirty="0">
                <a:solidFill>
                  <a:prstClr val="white"/>
                </a:solidFill>
              </a:rPr>
              <a:t>7. Eksperimen Semu </a:t>
            </a:r>
            <a:endParaRPr lang="id-ID" sz="2400" b="1" dirty="0">
              <a:solidFill>
                <a:prstClr val="white"/>
              </a:solidFill>
            </a:endParaRPr>
          </a:p>
        </p:txBody>
      </p:sp>
      <p:sp>
        <p:nvSpPr>
          <p:cNvPr id="5" name="Rectangle 4"/>
          <p:cNvSpPr/>
          <p:nvPr/>
        </p:nvSpPr>
        <p:spPr>
          <a:xfrm>
            <a:off x="508462" y="1484784"/>
            <a:ext cx="8095986" cy="1008112"/>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id-ID" sz="2000" dirty="0">
                <a:solidFill>
                  <a:prstClr val="white"/>
                </a:solidFill>
              </a:rPr>
              <a:t>Eksperimen semu : rancangan eksperimental yang mana peneliti tidak mampu mengubah kondisi variabel independen yang kita perlakukan sebagai perlakuan atau treatment. </a:t>
            </a:r>
            <a:endParaRPr lang="id-ID" sz="2000" dirty="0">
              <a:solidFill>
                <a:prstClr val="white"/>
              </a:solidFill>
            </a:endParaRPr>
          </a:p>
        </p:txBody>
      </p:sp>
      <p:sp>
        <p:nvSpPr>
          <p:cNvPr id="6" name="Rectangle 5"/>
          <p:cNvSpPr/>
          <p:nvPr/>
        </p:nvSpPr>
        <p:spPr>
          <a:xfrm>
            <a:off x="508462" y="2780928"/>
            <a:ext cx="4351570" cy="86409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d-ID" sz="2000" dirty="0">
                <a:solidFill>
                  <a:prstClr val="black"/>
                </a:solidFill>
              </a:rPr>
              <a:t>a. One-group Posttest-only De</a:t>
            </a:r>
            <a:r>
              <a:rPr lang="id-ID" dirty="0">
                <a:solidFill>
                  <a:prstClr val="black"/>
                </a:solidFill>
              </a:rPr>
              <a:t>sign </a:t>
            </a:r>
            <a:endParaRPr lang="id-ID" dirty="0">
              <a:solidFill>
                <a:prstClr val="black"/>
              </a:solidFill>
            </a:endParaRPr>
          </a:p>
        </p:txBody>
      </p:sp>
      <p:sp>
        <p:nvSpPr>
          <p:cNvPr id="7" name="Rectangle 6"/>
          <p:cNvSpPr/>
          <p:nvPr/>
        </p:nvSpPr>
        <p:spPr>
          <a:xfrm>
            <a:off x="508462" y="3789040"/>
            <a:ext cx="8095986" cy="792088"/>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id-ID" sz="2000" dirty="0">
                <a:solidFill>
                  <a:prstClr val="white"/>
                </a:solidFill>
              </a:rPr>
              <a:t>Rancangan ini sama sekali tidak mempunyai KP. Pada KE tidak dikenai pretest tetapi dikenai perlakuan dan posttest. </a:t>
            </a:r>
            <a:endParaRPr lang="id-ID" sz="2000" dirty="0">
              <a:solidFill>
                <a:prstClr val="white"/>
              </a:solidFill>
            </a:endParaRPr>
          </a:p>
        </p:txBody>
      </p:sp>
      <p:sp>
        <p:nvSpPr>
          <p:cNvPr id="8" name="Rectangle 7"/>
          <p:cNvSpPr/>
          <p:nvPr/>
        </p:nvSpPr>
        <p:spPr>
          <a:xfrm>
            <a:off x="1115616" y="5301208"/>
            <a:ext cx="4464496" cy="504056"/>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r>
              <a:rPr lang="id-ID" dirty="0">
                <a:solidFill>
                  <a:prstClr val="white"/>
                </a:solidFill>
              </a:rPr>
              <a:t>-                              X                                T</a:t>
            </a:r>
            <a:endParaRPr lang="id-ID" dirty="0">
              <a:solidFill>
                <a:prstClr val="white"/>
              </a:solidFill>
            </a:endParaRPr>
          </a:p>
        </p:txBody>
      </p:sp>
    </p:spTree>
    <p:extLst>
      <p:ext uri="{BB962C8B-B14F-4D97-AF65-F5344CB8AC3E}">
        <p14:creationId xmlns:p14="http://schemas.microsoft.com/office/powerpoint/2010/main" val="1228688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45008" y="274638"/>
            <a:ext cx="144016" cy="1143000"/>
          </a:xfrm>
        </p:spPr>
        <p:txBody>
          <a:bodyPr/>
          <a:lstStyle/>
          <a:p>
            <a:endParaRPr lang="id-ID" dirty="0"/>
          </a:p>
        </p:txBody>
      </p:sp>
      <p:sp>
        <p:nvSpPr>
          <p:cNvPr id="3" name="Content Placeholder 2"/>
          <p:cNvSpPr>
            <a:spLocks noGrp="1"/>
          </p:cNvSpPr>
          <p:nvPr>
            <p:ph idx="1"/>
          </p:nvPr>
        </p:nvSpPr>
        <p:spPr>
          <a:xfrm>
            <a:off x="457200" y="476672"/>
            <a:ext cx="8229600" cy="5649491"/>
          </a:xfrm>
        </p:spPr>
        <p:txBody>
          <a:bodyPr/>
          <a:lstStyle/>
          <a:p>
            <a:pPr marL="0" indent="0">
              <a:buNone/>
            </a:pPr>
            <a:endParaRPr lang="id-ID" dirty="0"/>
          </a:p>
        </p:txBody>
      </p:sp>
      <p:sp>
        <p:nvSpPr>
          <p:cNvPr id="4" name="Rectangle 3"/>
          <p:cNvSpPr/>
          <p:nvPr/>
        </p:nvSpPr>
        <p:spPr>
          <a:xfrm>
            <a:off x="539552" y="548680"/>
            <a:ext cx="8136904" cy="144016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id-ID" sz="2000" dirty="0">
                <a:solidFill>
                  <a:prstClr val="black"/>
                </a:solidFill>
              </a:rPr>
              <a:t>Peneliti dapat menggunakan rancangan ini dengan alasan jika peneliti mengukur banyak variabel pada posttest dan jika dia begitu akrab dengan situasi di kancah penelitian yang ia rasakan dan ia ketahui akibat apa yang akan terjadi bila tanpa perlakuan </a:t>
            </a:r>
            <a:endParaRPr lang="id-ID" sz="2000" dirty="0">
              <a:solidFill>
                <a:prstClr val="black"/>
              </a:solidFill>
            </a:endParaRPr>
          </a:p>
        </p:txBody>
      </p:sp>
      <p:sp>
        <p:nvSpPr>
          <p:cNvPr id="5" name="Rectangle 4"/>
          <p:cNvSpPr/>
          <p:nvPr/>
        </p:nvSpPr>
        <p:spPr>
          <a:xfrm>
            <a:off x="539552" y="2204864"/>
            <a:ext cx="8136904" cy="122413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d-ID" sz="2000" dirty="0">
                <a:solidFill>
                  <a:prstClr val="black"/>
                </a:solidFill>
              </a:rPr>
              <a:t>Ciri bersama dari rancangan-rancangan studi eksperimen di kancah adalah serig tidak memasukkan secara acak (melalui randomisasi) subjek-subjek yang diteliti ke dalam KE dan KP sama sekali. </a:t>
            </a:r>
            <a:endParaRPr lang="id-ID" sz="2000" dirty="0">
              <a:solidFill>
                <a:prstClr val="black"/>
              </a:solidFill>
            </a:endParaRPr>
          </a:p>
        </p:txBody>
      </p:sp>
      <p:sp>
        <p:nvSpPr>
          <p:cNvPr id="6" name="Rectangle 5"/>
          <p:cNvSpPr/>
          <p:nvPr/>
        </p:nvSpPr>
        <p:spPr>
          <a:xfrm>
            <a:off x="539552" y="3789040"/>
            <a:ext cx="8136904" cy="129614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d-ID" sz="2000" dirty="0">
                <a:solidFill>
                  <a:prstClr val="black"/>
                </a:solidFill>
              </a:rPr>
              <a:t>Bila ada pengontrol, tetapi tidak memasukkan secara acak subjek-subjek ke dalam kelompok-kelompok , Cook dan Campbell menyebut kelompok-kelompok demikian itu sebagai </a:t>
            </a:r>
            <a:r>
              <a:rPr lang="id-ID" sz="2000" i="1" dirty="0">
                <a:solidFill>
                  <a:prstClr val="black"/>
                </a:solidFill>
              </a:rPr>
              <a:t>nonequivalent</a:t>
            </a:r>
            <a:r>
              <a:rPr lang="id-ID" sz="2000" dirty="0">
                <a:solidFill>
                  <a:prstClr val="black"/>
                </a:solidFill>
              </a:rPr>
              <a:t>. </a:t>
            </a:r>
            <a:endParaRPr lang="id-ID" sz="2000" dirty="0">
              <a:solidFill>
                <a:prstClr val="black"/>
              </a:solidFill>
            </a:endParaRPr>
          </a:p>
        </p:txBody>
      </p:sp>
    </p:spTree>
    <p:extLst>
      <p:ext uri="{BB962C8B-B14F-4D97-AF65-F5344CB8AC3E}">
        <p14:creationId xmlns:p14="http://schemas.microsoft.com/office/powerpoint/2010/main" val="988158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endParaRPr lang="id-ID" dirty="0"/>
          </a:p>
        </p:txBody>
      </p:sp>
      <p:sp>
        <p:nvSpPr>
          <p:cNvPr id="3" name="Content Placeholder 2"/>
          <p:cNvSpPr>
            <a:spLocks noGrp="1"/>
          </p:cNvSpPr>
          <p:nvPr>
            <p:ph idx="1"/>
          </p:nvPr>
        </p:nvSpPr>
        <p:spPr>
          <a:xfrm>
            <a:off x="516967" y="1412776"/>
            <a:ext cx="8229600" cy="5040560"/>
          </a:xfrm>
        </p:spPr>
        <p:txBody>
          <a:bodyPr/>
          <a:lstStyle/>
          <a:p>
            <a:pPr marL="0" indent="0">
              <a:buNone/>
            </a:pPr>
            <a:endParaRPr lang="id-ID" dirty="0" smtClean="0"/>
          </a:p>
          <a:p>
            <a:pPr marL="0" indent="0">
              <a:buNone/>
            </a:pPr>
            <a:endParaRPr lang="id-ID" dirty="0"/>
          </a:p>
          <a:p>
            <a:pPr marL="0" indent="0">
              <a:buNone/>
            </a:pPr>
            <a:endParaRPr lang="id-ID" dirty="0" smtClean="0"/>
          </a:p>
          <a:p>
            <a:pPr marL="0" indent="0">
              <a:buNone/>
            </a:pPr>
            <a:r>
              <a:rPr lang="id-ID" sz="2000" dirty="0" smtClean="0"/>
              <a:t>                     Pretest         Perlakuan      Posttest</a:t>
            </a:r>
          </a:p>
          <a:p>
            <a:pPr marL="0" indent="0">
              <a:buNone/>
            </a:pPr>
            <a:r>
              <a:rPr lang="id-ID" sz="2000" dirty="0" smtClean="0"/>
              <a:t>KE </a:t>
            </a:r>
          </a:p>
          <a:p>
            <a:pPr marL="0" indent="0">
              <a:buNone/>
            </a:pPr>
            <a:endParaRPr lang="id-ID" sz="2000" dirty="0" smtClean="0"/>
          </a:p>
          <a:p>
            <a:pPr marL="0" indent="0">
              <a:buNone/>
            </a:pPr>
            <a:r>
              <a:rPr lang="id-ID" sz="2000" dirty="0" smtClean="0"/>
              <a:t>KP</a:t>
            </a:r>
            <a:endParaRPr lang="id-ID" sz="2000" dirty="0"/>
          </a:p>
        </p:txBody>
      </p:sp>
      <p:sp>
        <p:nvSpPr>
          <p:cNvPr id="4" name="Rectangle 3"/>
          <p:cNvSpPr/>
          <p:nvPr/>
        </p:nvSpPr>
        <p:spPr>
          <a:xfrm>
            <a:off x="516967" y="349561"/>
            <a:ext cx="5400600" cy="7200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d-ID" sz="2000" dirty="0">
                <a:solidFill>
                  <a:prstClr val="black"/>
                </a:solidFill>
              </a:rPr>
              <a:t>B.  Posttest-only Design with Nonequivalent Group</a:t>
            </a:r>
            <a:endParaRPr lang="id-ID" sz="2000" dirty="0">
              <a:solidFill>
                <a:prstClr val="black"/>
              </a:solidFill>
            </a:endParaRPr>
          </a:p>
        </p:txBody>
      </p:sp>
      <p:sp>
        <p:nvSpPr>
          <p:cNvPr id="5" name="Rectangle 4"/>
          <p:cNvSpPr/>
          <p:nvPr/>
        </p:nvSpPr>
        <p:spPr>
          <a:xfrm>
            <a:off x="516967" y="1412776"/>
            <a:ext cx="8159489" cy="122413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d-ID" sz="2000" dirty="0">
                <a:solidFill>
                  <a:prstClr val="black"/>
                </a:solidFill>
              </a:rPr>
              <a:t>Rancangan ini mempunyai satu KE dengan suatu perlakuan dan iberi posttest, tetapi tanpa pretest, dan satu KP yang nonequivalent yang hanya diberi posttest tetapi tanpa pretest tanpa perlakuan</a:t>
            </a:r>
            <a:endParaRPr lang="id-ID" sz="2000" dirty="0">
              <a:solidFill>
                <a:prstClr val="black"/>
              </a:solidFill>
            </a:endParaRPr>
          </a:p>
        </p:txBody>
      </p:sp>
      <p:sp>
        <p:nvSpPr>
          <p:cNvPr id="6" name="Rectangle 5"/>
          <p:cNvSpPr/>
          <p:nvPr/>
        </p:nvSpPr>
        <p:spPr>
          <a:xfrm>
            <a:off x="1835696" y="3645024"/>
            <a:ext cx="3600400" cy="100811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id-ID" dirty="0">
                <a:solidFill>
                  <a:prstClr val="black"/>
                </a:solidFill>
              </a:rPr>
              <a:t>-                            X                      T</a:t>
            </a:r>
          </a:p>
          <a:p>
            <a:endParaRPr lang="id-ID" dirty="0">
              <a:solidFill>
                <a:prstClr val="black"/>
              </a:solidFill>
            </a:endParaRPr>
          </a:p>
          <a:p>
            <a:r>
              <a:rPr lang="id-ID" dirty="0">
                <a:solidFill>
                  <a:prstClr val="black"/>
                </a:solidFill>
              </a:rPr>
              <a:t>-                            -                        T</a:t>
            </a:r>
            <a:endParaRPr lang="id-ID" dirty="0">
              <a:solidFill>
                <a:prstClr val="black"/>
              </a:solidFill>
            </a:endParaRPr>
          </a:p>
        </p:txBody>
      </p:sp>
      <p:sp>
        <p:nvSpPr>
          <p:cNvPr id="7" name="Rectangle 6"/>
          <p:cNvSpPr/>
          <p:nvPr/>
        </p:nvSpPr>
        <p:spPr>
          <a:xfrm>
            <a:off x="516967" y="5085184"/>
            <a:ext cx="8159489" cy="129614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2000" dirty="0">
                <a:solidFill>
                  <a:prstClr val="black"/>
                </a:solidFill>
              </a:rPr>
              <a:t>Dengan rancangn ini peneliti dapat memasukkan perlakuan tertentu. Namun umumnya perlakuan itu di luar kontrol peneliti. Peneliti datang ke lapangan setelah stimulus test itu terjadi. </a:t>
            </a:r>
            <a:endParaRPr lang="id-ID" sz="2000" dirty="0">
              <a:solidFill>
                <a:prstClr val="black"/>
              </a:solidFill>
            </a:endParaRPr>
          </a:p>
        </p:txBody>
      </p:sp>
    </p:spTree>
    <p:extLst>
      <p:ext uri="{BB962C8B-B14F-4D97-AF65-F5344CB8AC3E}">
        <p14:creationId xmlns:p14="http://schemas.microsoft.com/office/powerpoint/2010/main" val="3021110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a:off x="13645008" y="274638"/>
            <a:ext cx="144016" cy="1143000"/>
          </a:xfrm>
        </p:spPr>
        <p:txBody>
          <a:bodyPr/>
          <a:lstStyle/>
          <a:p>
            <a:endParaRPr lang="id-ID" dirty="0"/>
          </a:p>
        </p:txBody>
      </p:sp>
      <p:sp>
        <p:nvSpPr>
          <p:cNvPr id="3" name="Content Placeholder 2"/>
          <p:cNvSpPr>
            <a:spLocks noGrp="1"/>
          </p:cNvSpPr>
          <p:nvPr>
            <p:ph idx="1"/>
          </p:nvPr>
        </p:nvSpPr>
        <p:spPr>
          <a:xfrm>
            <a:off x="457200" y="548680"/>
            <a:ext cx="8229600" cy="5577483"/>
          </a:xfrm>
        </p:spPr>
        <p:txBody>
          <a:bodyPr/>
          <a:lstStyle/>
          <a:p>
            <a:pPr marL="0" indent="0">
              <a:buNone/>
            </a:pPr>
            <a:endParaRPr lang="id-ID" dirty="0"/>
          </a:p>
        </p:txBody>
      </p:sp>
      <p:sp>
        <p:nvSpPr>
          <p:cNvPr id="4" name="Rectangle 3"/>
          <p:cNvSpPr/>
          <p:nvPr/>
        </p:nvSpPr>
        <p:spPr>
          <a:xfrm>
            <a:off x="611560" y="692696"/>
            <a:ext cx="7992888" cy="18002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id-ID" sz="2000" dirty="0">
                <a:solidFill>
                  <a:prstClr val="black"/>
                </a:solidFill>
              </a:rPr>
              <a:t>Gempa bumi adalah stimulus test (variabel independen atau penyebab) dan akibat psikologis adalah variabeldependen yang hendak kita teliti (posttest). Tidak mungkin melalukan pretest sebelum gempa bumi terjadi sebba kita tidak pernah tahu kepada siapa dan dimana gempa itu bakal terjadi. </a:t>
            </a:r>
            <a:endParaRPr lang="id-ID" sz="2000" dirty="0">
              <a:solidFill>
                <a:prstClr val="black"/>
              </a:solidFill>
            </a:endParaRPr>
          </a:p>
        </p:txBody>
      </p:sp>
      <p:sp>
        <p:nvSpPr>
          <p:cNvPr id="5" name="Rectangle 4"/>
          <p:cNvSpPr/>
          <p:nvPr/>
        </p:nvSpPr>
        <p:spPr>
          <a:xfrm>
            <a:off x="611560" y="2708920"/>
            <a:ext cx="7992888" cy="151216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d-ID" sz="2000" dirty="0">
                <a:solidFill>
                  <a:prstClr val="black"/>
                </a:solidFill>
              </a:rPr>
              <a:t>Oleh karena itu satu-satunya cara untuk memperoleh kelompok pengontrol ialah menggunakan kelompok  yang tidak tertimpa gempa bumi. Kelompok inipun tidak mungkin dikenai pretest tetapi langsung dikenai posttest. Maka KE dan KP tidak sama. </a:t>
            </a:r>
            <a:endParaRPr lang="id-ID" sz="2000" dirty="0">
              <a:solidFill>
                <a:prstClr val="black"/>
              </a:solidFill>
            </a:endParaRPr>
          </a:p>
        </p:txBody>
      </p:sp>
    </p:spTree>
    <p:extLst>
      <p:ext uri="{BB962C8B-B14F-4D97-AF65-F5344CB8AC3E}">
        <p14:creationId xmlns:p14="http://schemas.microsoft.com/office/powerpoint/2010/main" val="2707397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endParaRPr lang="id-ID" dirty="0"/>
          </a:p>
        </p:txBody>
      </p:sp>
      <p:sp>
        <p:nvSpPr>
          <p:cNvPr id="3" name="Content Placeholder 2"/>
          <p:cNvSpPr>
            <a:spLocks noGrp="1"/>
          </p:cNvSpPr>
          <p:nvPr>
            <p:ph idx="1"/>
          </p:nvPr>
        </p:nvSpPr>
        <p:spPr>
          <a:xfrm>
            <a:off x="457200" y="1268760"/>
            <a:ext cx="8229600" cy="4857403"/>
          </a:xfrm>
        </p:spPr>
        <p:txBody>
          <a:bodyPr/>
          <a:lstStyle/>
          <a:p>
            <a:pPr marL="0" indent="0">
              <a:buNone/>
            </a:pPr>
            <a:endParaRPr lang="id-ID" dirty="0" smtClean="0"/>
          </a:p>
          <a:p>
            <a:pPr marL="0" indent="0">
              <a:buNone/>
            </a:pPr>
            <a:r>
              <a:rPr lang="id-ID" dirty="0" smtClean="0"/>
              <a:t>\</a:t>
            </a:r>
          </a:p>
          <a:p>
            <a:pPr marL="0" indent="0">
              <a:buNone/>
            </a:pPr>
            <a:endParaRPr lang="id-ID" dirty="0"/>
          </a:p>
          <a:p>
            <a:pPr marL="0" indent="0">
              <a:buNone/>
            </a:pPr>
            <a:r>
              <a:rPr lang="id-ID" sz="2000" dirty="0" smtClean="0"/>
              <a:t>          Pretest       Perlakuan     Posttest</a:t>
            </a:r>
          </a:p>
          <a:p>
            <a:pPr marL="0" indent="0">
              <a:buNone/>
            </a:pPr>
            <a:r>
              <a:rPr lang="id-ID" sz="2000" dirty="0" smtClean="0"/>
              <a:t>KE </a:t>
            </a:r>
            <a:endParaRPr lang="id-ID" sz="2000" dirty="0"/>
          </a:p>
        </p:txBody>
      </p:sp>
      <p:sp>
        <p:nvSpPr>
          <p:cNvPr id="4" name="Rectangle 3"/>
          <p:cNvSpPr/>
          <p:nvPr/>
        </p:nvSpPr>
        <p:spPr>
          <a:xfrm>
            <a:off x="542119" y="260648"/>
            <a:ext cx="4320480" cy="7200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id-ID" sz="2000" dirty="0">
                <a:solidFill>
                  <a:prstClr val="black"/>
                </a:solidFill>
              </a:rPr>
              <a:t>c. One-group  Pretest-Posttest Design</a:t>
            </a:r>
            <a:endParaRPr lang="id-ID" sz="2000" dirty="0">
              <a:solidFill>
                <a:prstClr val="black"/>
              </a:solidFill>
            </a:endParaRPr>
          </a:p>
        </p:txBody>
      </p:sp>
      <p:sp>
        <p:nvSpPr>
          <p:cNvPr id="5" name="Rectangle 4"/>
          <p:cNvSpPr/>
          <p:nvPr/>
        </p:nvSpPr>
        <p:spPr>
          <a:xfrm>
            <a:off x="542119" y="1412776"/>
            <a:ext cx="8062329" cy="1368152"/>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id-ID" sz="2000" dirty="0">
                <a:solidFill>
                  <a:prstClr val="black"/>
                </a:solidFill>
              </a:rPr>
              <a:t>Rancangan ini mempunyai KE tunggal yang dikenai pretest, perlakuan dan posttest, tetapi tanpa KP. Rancangan demikian ini menurut Cook dan Campbell umumnya juga tidak dapat dipakai untuk menetapkan hubungan sebab akibat</a:t>
            </a:r>
            <a:endParaRPr lang="id-ID" sz="2000" dirty="0">
              <a:solidFill>
                <a:prstClr val="black"/>
              </a:solidFill>
            </a:endParaRPr>
          </a:p>
        </p:txBody>
      </p:sp>
      <mc:AlternateContent xmlns:mc="http://schemas.openxmlformats.org/markup-compatibility/2006" xmlns:a14="http://schemas.microsoft.com/office/drawing/2010/main">
        <mc:Choice Requires="a14">
          <p:sp>
            <p:nvSpPr>
              <p:cNvPr id="7" name="Rectangle 6"/>
              <p:cNvSpPr/>
              <p:nvPr/>
            </p:nvSpPr>
            <p:spPr>
              <a:xfrm>
                <a:off x="1115616" y="3429000"/>
                <a:ext cx="3600400" cy="36004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14:m>
                  <m:oMath xmlns:m="http://schemas.openxmlformats.org/officeDocument/2006/math">
                    <m:sSub>
                      <m:sSubPr>
                        <m:ctrlPr>
                          <a:rPr lang="id-ID" i="1">
                            <a:solidFill>
                              <a:prstClr val="black"/>
                            </a:solidFill>
                            <a:latin typeface="Cambria Math"/>
                          </a:rPr>
                        </m:ctrlPr>
                      </m:sSubPr>
                      <m:e>
                        <m:r>
                          <a:rPr lang="id-ID" i="1">
                            <a:solidFill>
                              <a:prstClr val="black"/>
                            </a:solidFill>
                            <a:latin typeface="Cambria Math"/>
                          </a:rPr>
                          <m:t>𝑇</m:t>
                        </m:r>
                      </m:e>
                      <m:sub>
                        <m:r>
                          <a:rPr lang="id-ID" i="1">
                            <a:solidFill>
                              <a:prstClr val="black"/>
                            </a:solidFill>
                            <a:latin typeface="Cambria Math"/>
                          </a:rPr>
                          <m:t>1</m:t>
                        </m:r>
                      </m:sub>
                    </m:sSub>
                  </m:oMath>
                </a14:m>
                <a:r>
                  <a:rPr lang="id-ID" dirty="0">
                    <a:solidFill>
                      <a:prstClr val="black"/>
                    </a:solidFill>
                  </a:rPr>
                  <a:t>                         X                 </a:t>
                </a:r>
                <a14:m>
                  <m:oMath xmlns:m="http://schemas.openxmlformats.org/officeDocument/2006/math">
                    <m:sSub>
                      <m:sSubPr>
                        <m:ctrlPr>
                          <a:rPr lang="id-ID" i="1">
                            <a:solidFill>
                              <a:prstClr val="black"/>
                            </a:solidFill>
                            <a:latin typeface="Cambria Math"/>
                          </a:rPr>
                        </m:ctrlPr>
                      </m:sSubPr>
                      <m:e>
                        <m:r>
                          <a:rPr lang="id-ID" i="1">
                            <a:solidFill>
                              <a:prstClr val="black"/>
                            </a:solidFill>
                            <a:latin typeface="Cambria Math"/>
                          </a:rPr>
                          <m:t>𝑇</m:t>
                        </m:r>
                      </m:e>
                      <m:sub>
                        <m:r>
                          <a:rPr lang="id-ID" i="1">
                            <a:solidFill>
                              <a:prstClr val="black"/>
                            </a:solidFill>
                            <a:latin typeface="Cambria Math"/>
                          </a:rPr>
                          <m:t>2</m:t>
                        </m:r>
                      </m:sub>
                    </m:sSub>
                  </m:oMath>
                </a14:m>
                <a:endParaRPr lang="id-ID" dirty="0">
                  <a:solidFill>
                    <a:prstClr val="black"/>
                  </a:solidFill>
                </a:endParaRPr>
              </a:p>
            </p:txBody>
          </p:sp>
        </mc:Choice>
        <mc:Fallback xmlns="">
          <p:sp>
            <p:nvSpPr>
              <p:cNvPr id="7" name="Rectangle 6"/>
              <p:cNvSpPr>
                <a:spLocks noRot="1" noChangeAspect="1" noMove="1" noResize="1" noEditPoints="1" noAdjustHandles="1" noChangeArrowheads="1" noChangeShapeType="1" noTextEdit="1"/>
              </p:cNvSpPr>
              <p:nvPr/>
            </p:nvSpPr>
            <p:spPr>
              <a:xfrm>
                <a:off x="1115616" y="3429000"/>
                <a:ext cx="3600400" cy="360040"/>
              </a:xfrm>
              <a:prstGeom prst="rect">
                <a:avLst/>
              </a:prstGeom>
              <a:blipFill rotWithShape="1">
                <a:blip r:embed="rId2"/>
                <a:stretch>
                  <a:fillRect/>
                </a:stretch>
              </a:blipFill>
            </p:spPr>
            <p:txBody>
              <a:bodyPr/>
              <a:lstStyle/>
              <a:p>
                <a:r>
                  <a:rPr lang="id-ID">
                    <a:noFill/>
                  </a:rPr>
                  <a:t> </a:t>
                </a:r>
              </a:p>
            </p:txBody>
          </p:sp>
        </mc:Fallback>
      </mc:AlternateContent>
    </p:spTree>
    <p:extLst>
      <p:ext uri="{BB962C8B-B14F-4D97-AF65-F5344CB8AC3E}">
        <p14:creationId xmlns:p14="http://schemas.microsoft.com/office/powerpoint/2010/main" val="25064357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529</Words>
  <Application>Microsoft Office PowerPoint</Application>
  <PresentationFormat>On-screen Show (4:3)</PresentationFormat>
  <Paragraphs>88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(10)METODE PENELITIAN KUANTITATIF</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(10)METODE PENELITIAN KUANTITATIF</dc:title>
  <dc:creator>Ratna Devi</dc:creator>
  <cp:lastModifiedBy>Ratna Devi</cp:lastModifiedBy>
  <cp:revision>1</cp:revision>
  <dcterms:created xsi:type="dcterms:W3CDTF">2020-04-30T00:08:34Z</dcterms:created>
  <dcterms:modified xsi:type="dcterms:W3CDTF">2020-04-30T00:12:01Z</dcterms:modified>
</cp:coreProperties>
</file>