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74" autoAdjust="0"/>
  </p:normalViewPr>
  <p:slideViewPr>
    <p:cSldViewPr>
      <p:cViewPr>
        <p:scale>
          <a:sx n="60" d="100"/>
          <a:sy n="60" d="100"/>
        </p:scale>
        <p:origin x="-1572"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68128B1-1573-4B88-876A-9419DA6AAB45}"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127D1A-5DD4-4815-B693-87FB0397051D}" type="slidenum">
              <a:rPr lang="id-ID" smtClean="0"/>
              <a:t>‹#›</a:t>
            </a:fld>
            <a:endParaRPr lang="id-ID"/>
          </a:p>
        </p:txBody>
      </p:sp>
    </p:spTree>
    <p:extLst>
      <p:ext uri="{BB962C8B-B14F-4D97-AF65-F5344CB8AC3E}">
        <p14:creationId xmlns:p14="http://schemas.microsoft.com/office/powerpoint/2010/main" val="43308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68128B1-1573-4B88-876A-9419DA6AAB45}"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127D1A-5DD4-4815-B693-87FB0397051D}" type="slidenum">
              <a:rPr lang="id-ID" smtClean="0"/>
              <a:t>‹#›</a:t>
            </a:fld>
            <a:endParaRPr lang="id-ID"/>
          </a:p>
        </p:txBody>
      </p:sp>
    </p:spTree>
    <p:extLst>
      <p:ext uri="{BB962C8B-B14F-4D97-AF65-F5344CB8AC3E}">
        <p14:creationId xmlns:p14="http://schemas.microsoft.com/office/powerpoint/2010/main" val="682609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68128B1-1573-4B88-876A-9419DA6AAB45}"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127D1A-5DD4-4815-B693-87FB0397051D}" type="slidenum">
              <a:rPr lang="id-ID" smtClean="0"/>
              <a:t>‹#›</a:t>
            </a:fld>
            <a:endParaRPr lang="id-ID"/>
          </a:p>
        </p:txBody>
      </p:sp>
    </p:spTree>
    <p:extLst>
      <p:ext uri="{BB962C8B-B14F-4D97-AF65-F5344CB8AC3E}">
        <p14:creationId xmlns:p14="http://schemas.microsoft.com/office/powerpoint/2010/main" val="3483757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68128B1-1573-4B88-876A-9419DA6AAB45}"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127D1A-5DD4-4815-B693-87FB0397051D}" type="slidenum">
              <a:rPr lang="id-ID" smtClean="0"/>
              <a:t>‹#›</a:t>
            </a:fld>
            <a:endParaRPr lang="id-ID"/>
          </a:p>
        </p:txBody>
      </p:sp>
    </p:spTree>
    <p:extLst>
      <p:ext uri="{BB962C8B-B14F-4D97-AF65-F5344CB8AC3E}">
        <p14:creationId xmlns:p14="http://schemas.microsoft.com/office/powerpoint/2010/main" val="68406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8128B1-1573-4B88-876A-9419DA6AAB45}"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127D1A-5DD4-4815-B693-87FB0397051D}" type="slidenum">
              <a:rPr lang="id-ID" smtClean="0"/>
              <a:t>‹#›</a:t>
            </a:fld>
            <a:endParaRPr lang="id-ID"/>
          </a:p>
        </p:txBody>
      </p:sp>
    </p:spTree>
    <p:extLst>
      <p:ext uri="{BB962C8B-B14F-4D97-AF65-F5344CB8AC3E}">
        <p14:creationId xmlns:p14="http://schemas.microsoft.com/office/powerpoint/2010/main" val="153636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68128B1-1573-4B88-876A-9419DA6AAB45}" type="datetimeFigureOut">
              <a:rPr lang="id-ID" smtClean="0"/>
              <a:t>30/04/2020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127D1A-5DD4-4815-B693-87FB0397051D}" type="slidenum">
              <a:rPr lang="id-ID" smtClean="0"/>
              <a:t>‹#›</a:t>
            </a:fld>
            <a:endParaRPr lang="id-ID"/>
          </a:p>
        </p:txBody>
      </p:sp>
    </p:spTree>
    <p:extLst>
      <p:ext uri="{BB962C8B-B14F-4D97-AF65-F5344CB8AC3E}">
        <p14:creationId xmlns:p14="http://schemas.microsoft.com/office/powerpoint/2010/main" val="141019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68128B1-1573-4B88-876A-9419DA6AAB45}" type="datetimeFigureOut">
              <a:rPr lang="id-ID" smtClean="0"/>
              <a:t>30/04/2020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5127D1A-5DD4-4815-B693-87FB0397051D}" type="slidenum">
              <a:rPr lang="id-ID" smtClean="0"/>
              <a:t>‹#›</a:t>
            </a:fld>
            <a:endParaRPr lang="id-ID"/>
          </a:p>
        </p:txBody>
      </p:sp>
    </p:spTree>
    <p:extLst>
      <p:ext uri="{BB962C8B-B14F-4D97-AF65-F5344CB8AC3E}">
        <p14:creationId xmlns:p14="http://schemas.microsoft.com/office/powerpoint/2010/main" val="247813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68128B1-1573-4B88-876A-9419DA6AAB45}" type="datetimeFigureOut">
              <a:rPr lang="id-ID" smtClean="0"/>
              <a:t>30/04/2020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5127D1A-5DD4-4815-B693-87FB0397051D}" type="slidenum">
              <a:rPr lang="id-ID" smtClean="0"/>
              <a:t>‹#›</a:t>
            </a:fld>
            <a:endParaRPr lang="id-ID"/>
          </a:p>
        </p:txBody>
      </p:sp>
    </p:spTree>
    <p:extLst>
      <p:ext uri="{BB962C8B-B14F-4D97-AF65-F5344CB8AC3E}">
        <p14:creationId xmlns:p14="http://schemas.microsoft.com/office/powerpoint/2010/main" val="21461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8128B1-1573-4B88-876A-9419DA6AAB45}" type="datetimeFigureOut">
              <a:rPr lang="id-ID" smtClean="0"/>
              <a:t>30/04/2020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5127D1A-5DD4-4815-B693-87FB0397051D}" type="slidenum">
              <a:rPr lang="id-ID" smtClean="0"/>
              <a:t>‹#›</a:t>
            </a:fld>
            <a:endParaRPr lang="id-ID"/>
          </a:p>
        </p:txBody>
      </p:sp>
    </p:spTree>
    <p:extLst>
      <p:ext uri="{BB962C8B-B14F-4D97-AF65-F5344CB8AC3E}">
        <p14:creationId xmlns:p14="http://schemas.microsoft.com/office/powerpoint/2010/main" val="2006243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128B1-1573-4B88-876A-9419DA6AAB45}" type="datetimeFigureOut">
              <a:rPr lang="id-ID" smtClean="0"/>
              <a:t>30/04/2020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127D1A-5DD4-4815-B693-87FB0397051D}" type="slidenum">
              <a:rPr lang="id-ID" smtClean="0"/>
              <a:t>‹#›</a:t>
            </a:fld>
            <a:endParaRPr lang="id-ID"/>
          </a:p>
        </p:txBody>
      </p:sp>
    </p:spTree>
    <p:extLst>
      <p:ext uri="{BB962C8B-B14F-4D97-AF65-F5344CB8AC3E}">
        <p14:creationId xmlns:p14="http://schemas.microsoft.com/office/powerpoint/2010/main" val="199771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128B1-1573-4B88-876A-9419DA6AAB45}" type="datetimeFigureOut">
              <a:rPr lang="id-ID" smtClean="0"/>
              <a:t>30/04/2020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127D1A-5DD4-4815-B693-87FB0397051D}" type="slidenum">
              <a:rPr lang="id-ID" smtClean="0"/>
              <a:t>‹#›</a:t>
            </a:fld>
            <a:endParaRPr lang="id-ID"/>
          </a:p>
        </p:txBody>
      </p:sp>
    </p:spTree>
    <p:extLst>
      <p:ext uri="{BB962C8B-B14F-4D97-AF65-F5344CB8AC3E}">
        <p14:creationId xmlns:p14="http://schemas.microsoft.com/office/powerpoint/2010/main" val="80583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8128B1-1573-4B88-876A-9419DA6AAB45}" type="datetimeFigureOut">
              <a:rPr lang="id-ID" smtClean="0"/>
              <a:t>30/04/2020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127D1A-5DD4-4815-B693-87FB0397051D}" type="slidenum">
              <a:rPr lang="id-ID" smtClean="0"/>
              <a:t>‹#›</a:t>
            </a:fld>
            <a:endParaRPr lang="id-ID"/>
          </a:p>
        </p:txBody>
      </p:sp>
    </p:spTree>
    <p:extLst>
      <p:ext uri="{BB962C8B-B14F-4D97-AF65-F5344CB8AC3E}">
        <p14:creationId xmlns:p14="http://schemas.microsoft.com/office/powerpoint/2010/main" val="132054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4213" y="333375"/>
            <a:ext cx="7772400" cy="1470025"/>
          </a:xfrm>
        </p:spPr>
        <p:style>
          <a:lnRef idx="1">
            <a:schemeClr val="accent1"/>
          </a:lnRef>
          <a:fillRef idx="2">
            <a:schemeClr val="accent1"/>
          </a:fillRef>
          <a:effectRef idx="1">
            <a:schemeClr val="accent1"/>
          </a:effectRef>
          <a:fontRef idx="minor">
            <a:schemeClr val="dk1"/>
          </a:fontRef>
        </p:style>
        <p:txBody>
          <a:bodyPr>
            <a:normAutofit/>
          </a:bodyPr>
          <a:lstStyle/>
          <a:p>
            <a:r>
              <a:rPr lang="id-ID" sz="3600" dirty="0" smtClean="0"/>
              <a:t>(9)METODE </a:t>
            </a:r>
            <a:r>
              <a:rPr lang="id-ID" sz="3600" dirty="0" smtClean="0"/>
              <a:t>PENELITIAN KUANTITATIF</a:t>
            </a:r>
            <a:endParaRPr lang="id-ID" sz="3600" dirty="0"/>
          </a:p>
        </p:txBody>
      </p:sp>
      <p:sp>
        <p:nvSpPr>
          <p:cNvPr id="5" name="Subtitle 2"/>
          <p:cNvSpPr>
            <a:spLocks noGrp="1"/>
          </p:cNvSpPr>
          <p:nvPr>
            <p:ph type="subTitle" idx="1"/>
          </p:nvPr>
        </p:nvSpPr>
        <p:spPr>
          <a:xfrm>
            <a:off x="755576" y="2204864"/>
            <a:ext cx="7704856" cy="3888432"/>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endParaRPr lang="id-ID" dirty="0" smtClean="0">
              <a:solidFill>
                <a:schemeClr val="tx1"/>
              </a:solidFill>
            </a:endParaRPr>
          </a:p>
          <a:p>
            <a:r>
              <a:rPr lang="id-ID" dirty="0" smtClean="0">
                <a:solidFill>
                  <a:schemeClr val="tx1"/>
                </a:solidFill>
              </a:rPr>
              <a:t>Materi </a:t>
            </a:r>
            <a:r>
              <a:rPr lang="id-ID" dirty="0">
                <a:solidFill>
                  <a:schemeClr val="tx1"/>
                </a:solidFill>
              </a:rPr>
              <a:t>9</a:t>
            </a:r>
            <a:endParaRPr lang="id-ID" dirty="0" smtClean="0">
              <a:solidFill>
                <a:schemeClr val="tx1"/>
              </a:solidFill>
            </a:endParaRPr>
          </a:p>
          <a:p>
            <a:r>
              <a:rPr lang="id-ID" dirty="0" smtClean="0">
                <a:solidFill>
                  <a:schemeClr val="tx1"/>
                </a:solidFill>
              </a:rPr>
              <a:t>Klas B</a:t>
            </a:r>
          </a:p>
          <a:p>
            <a:r>
              <a:rPr lang="id-ID" dirty="0" smtClean="0">
                <a:solidFill>
                  <a:schemeClr val="tx1"/>
                </a:solidFill>
              </a:rPr>
              <a:t>Metode Eksperimen </a:t>
            </a:r>
          </a:p>
          <a:p>
            <a:endParaRPr lang="id-ID" dirty="0" smtClean="0">
              <a:solidFill>
                <a:schemeClr val="tx1"/>
              </a:solidFill>
            </a:endParaRPr>
          </a:p>
          <a:p>
            <a:endParaRPr lang="id-ID" dirty="0">
              <a:solidFill>
                <a:schemeClr val="tx1"/>
              </a:solidFill>
            </a:endParaRPr>
          </a:p>
          <a:p>
            <a:r>
              <a:rPr lang="id-ID" dirty="0" smtClean="0">
                <a:solidFill>
                  <a:schemeClr val="tx1"/>
                </a:solidFill>
              </a:rPr>
              <a:t>Pengampu:</a:t>
            </a:r>
          </a:p>
          <a:p>
            <a:r>
              <a:rPr lang="id-ID" dirty="0" smtClean="0">
                <a:solidFill>
                  <a:schemeClr val="tx1"/>
                </a:solidFill>
              </a:rPr>
              <a:t>Dr. L.V.Ratna Devi S., M.Si.</a:t>
            </a:r>
          </a:p>
          <a:p>
            <a:r>
              <a:rPr lang="id-ID" dirty="0" smtClean="0">
                <a:solidFill>
                  <a:schemeClr val="tx1"/>
                </a:solidFill>
              </a:rPr>
              <a:t>Sosiologi, FISIP, UNS</a:t>
            </a:r>
            <a:endParaRPr lang="id-ID" dirty="0">
              <a:solidFill>
                <a:schemeClr val="tx1"/>
              </a:solidFill>
            </a:endParaRPr>
          </a:p>
        </p:txBody>
      </p:sp>
    </p:spTree>
    <p:extLst>
      <p:ext uri="{BB962C8B-B14F-4D97-AF65-F5344CB8AC3E}">
        <p14:creationId xmlns:p14="http://schemas.microsoft.com/office/powerpoint/2010/main" val="3097251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12960" y="274638"/>
            <a:ext cx="504056" cy="1143000"/>
          </a:xfrm>
        </p:spPr>
        <p:txBody>
          <a:bodyPr/>
          <a:lstStyle/>
          <a:p>
            <a:endParaRPr lang="id-ID" dirty="0"/>
          </a:p>
        </p:txBody>
      </p:sp>
      <p:sp>
        <p:nvSpPr>
          <p:cNvPr id="3" name="Content Placeholder 2"/>
          <p:cNvSpPr>
            <a:spLocks noGrp="1"/>
          </p:cNvSpPr>
          <p:nvPr>
            <p:ph idx="1"/>
          </p:nvPr>
        </p:nvSpPr>
        <p:spPr>
          <a:xfrm>
            <a:off x="457200" y="404664"/>
            <a:ext cx="8229600" cy="5904656"/>
          </a:xfrm>
        </p:spPr>
        <p:txBody>
          <a:bodyPr/>
          <a:lstStyle/>
          <a:p>
            <a:endParaRPr lang="id-ID" dirty="0"/>
          </a:p>
        </p:txBody>
      </p:sp>
      <p:sp>
        <p:nvSpPr>
          <p:cNvPr id="4" name="Rectangle 3"/>
          <p:cNvSpPr/>
          <p:nvPr/>
        </p:nvSpPr>
        <p:spPr>
          <a:xfrm>
            <a:off x="467544" y="476672"/>
            <a:ext cx="8280920"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2000" dirty="0" smtClean="0"/>
              <a:t>Oleh karena perubahan nilai T1 dan T2 dihubungkan dengan faktor penyebab/perlakuan (yaitu X), maka rumus untuk menghitung  hasil eksperimen adalah :</a:t>
            </a:r>
            <a:endParaRPr lang="id-ID" sz="2000" dirty="0"/>
          </a:p>
        </p:txBody>
      </p:sp>
      <p:sp>
        <p:nvSpPr>
          <p:cNvPr id="5" name="Rectangle 4"/>
          <p:cNvSpPr/>
          <p:nvPr/>
        </p:nvSpPr>
        <p:spPr>
          <a:xfrm>
            <a:off x="2771800" y="1700808"/>
            <a:ext cx="3528392" cy="7200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000" dirty="0" smtClean="0"/>
              <a:t>Akibat perlakuan = T2 – T1</a:t>
            </a:r>
            <a:endParaRPr lang="id-ID" sz="2000" dirty="0"/>
          </a:p>
        </p:txBody>
      </p:sp>
      <p:sp>
        <p:nvSpPr>
          <p:cNvPr id="6" name="Rectangle 5"/>
          <p:cNvSpPr/>
          <p:nvPr/>
        </p:nvSpPr>
        <p:spPr>
          <a:xfrm>
            <a:off x="467544" y="2636912"/>
            <a:ext cx="4248472" cy="72008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sz="2000" b="1" dirty="0" smtClean="0"/>
              <a:t>2</a:t>
            </a:r>
            <a:r>
              <a:rPr lang="id-ID" sz="2400" b="1" dirty="0" smtClean="0"/>
              <a:t>. Rancangan Dua Kelompok </a:t>
            </a:r>
            <a:endParaRPr lang="id-ID" sz="2400" b="1" dirty="0"/>
          </a:p>
        </p:txBody>
      </p:sp>
      <p:sp>
        <p:nvSpPr>
          <p:cNvPr id="7" name="Rectangle 6"/>
          <p:cNvSpPr/>
          <p:nvPr/>
        </p:nvSpPr>
        <p:spPr>
          <a:xfrm>
            <a:off x="467544" y="3501008"/>
            <a:ext cx="7416824" cy="6480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a. </a:t>
            </a:r>
            <a:r>
              <a:rPr lang="id-ID" sz="2000" dirty="0" smtClean="0"/>
              <a:t>Rancangan Eksperimen Sebelum dan Sesudah Perlakuan dengan KP</a:t>
            </a:r>
            <a:endParaRPr lang="id-ID" sz="2000" dirty="0"/>
          </a:p>
        </p:txBody>
      </p:sp>
      <p:sp>
        <p:nvSpPr>
          <p:cNvPr id="8" name="Rectangle 7"/>
          <p:cNvSpPr/>
          <p:nvPr/>
        </p:nvSpPr>
        <p:spPr>
          <a:xfrm>
            <a:off x="467544" y="4437112"/>
            <a:ext cx="8280920" cy="165618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000" dirty="0" smtClean="0"/>
              <a:t>Di dalam penelitian eksperimen perbedaan nilai antara T1 dengan T2 (T2 – T1) bukanlah semata-mata pengaruh dari perlakuan melainkan pengaruh dari perlakuan plus faktor-faktor luar yang tidak dapat dikontrol. Oleh sebab ituu tanpa menggunakan KP, kita tidak dapat mengatakan berapa banyak pengaruh yang diterima oleh KE. </a:t>
            </a:r>
            <a:endParaRPr lang="id-ID" sz="2000" dirty="0"/>
          </a:p>
        </p:txBody>
      </p:sp>
    </p:spTree>
    <p:extLst>
      <p:ext uri="{BB962C8B-B14F-4D97-AF65-F5344CB8AC3E}">
        <p14:creationId xmlns:p14="http://schemas.microsoft.com/office/powerpoint/2010/main" val="3614614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8984" y="274638"/>
            <a:ext cx="144016" cy="1143000"/>
          </a:xfrm>
        </p:spPr>
        <p:txBody>
          <a:bodyPr/>
          <a:lstStyle/>
          <a:p>
            <a:endParaRPr lang="id-ID"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404664"/>
                <a:ext cx="8229600" cy="5904656"/>
              </a:xfrm>
            </p:spPr>
            <p:txBody>
              <a:bodyPr/>
              <a:lstStyle/>
              <a:p>
                <a:pPr marL="0" indent="0">
                  <a:buNone/>
                </a:pPr>
                <a:endParaRPr lang="id-ID" dirty="0" smtClean="0"/>
              </a:p>
              <a:p>
                <a:pPr marL="0" indent="0">
                  <a:buNone/>
                </a:pPr>
                <a:endParaRPr lang="id-ID" dirty="0"/>
              </a:p>
              <a:p>
                <a:pPr marL="0" indent="0">
                  <a:buNone/>
                </a:pPr>
                <a:endParaRPr lang="id-ID" dirty="0" smtClean="0"/>
              </a:p>
              <a:p>
                <a:pPr marL="0" indent="0">
                  <a:buNone/>
                </a:pPr>
                <a:r>
                  <a:rPr lang="id-ID" sz="2000" dirty="0" smtClean="0"/>
                  <a:t>          Pretest                                         Perlakuan                                           Posttest</a:t>
                </a:r>
              </a:p>
              <a:p>
                <a:pPr marL="0" indent="0">
                  <a:buNone/>
                </a:pPr>
                <a:r>
                  <a:rPr lang="id-ID" sz="2000" dirty="0" smtClean="0"/>
                  <a:t>KE</a:t>
                </a:r>
              </a:p>
              <a:p>
                <a:pPr marL="0" indent="0">
                  <a:buNone/>
                </a:pPr>
                <a:endParaRPr lang="id-ID" sz="2000" dirty="0" smtClean="0"/>
              </a:p>
              <a:p>
                <a:pPr marL="0" indent="0">
                  <a:buNone/>
                </a:pPr>
                <a:r>
                  <a:rPr lang="id-ID" sz="2000" dirty="0" smtClean="0"/>
                  <a:t>KP</a:t>
                </a:r>
              </a:p>
              <a:p>
                <a:pPr marL="0" indent="0">
                  <a:buNone/>
                </a:pPr>
                <a:endParaRPr lang="id-ID" sz="2000" dirty="0" smtClean="0"/>
              </a:p>
              <a:p>
                <a:pPr marL="0" indent="0">
                  <a:buNone/>
                </a:pPr>
                <a:r>
                  <a:rPr lang="id-ID" sz="2000" dirty="0" smtClean="0"/>
                  <a:t>Beda (nilai dalam( KE)) = </a:t>
                </a:r>
                <a14:m>
                  <m:oMath xmlns:m="http://schemas.openxmlformats.org/officeDocument/2006/math">
                    <m:sSub>
                      <m:sSubPr>
                        <m:ctrlPr>
                          <a:rPr lang="id-ID" sz="2000" i="1" smtClean="0">
                            <a:latin typeface="Cambria Math"/>
                          </a:rPr>
                        </m:ctrlPr>
                      </m:sSubPr>
                      <m:e>
                        <m:r>
                          <a:rPr lang="id-ID" sz="2000" b="0" i="1" smtClean="0">
                            <a:latin typeface="Cambria Math"/>
                          </a:rPr>
                          <m:t>𝑇</m:t>
                        </m:r>
                      </m:e>
                      <m:sub>
                        <m:r>
                          <a:rPr lang="id-ID" sz="2000" b="0" i="1" smtClean="0">
                            <a:latin typeface="Cambria Math"/>
                          </a:rPr>
                          <m:t>2 (</m:t>
                        </m:r>
                        <m:r>
                          <a:rPr lang="id-ID" sz="2000" b="0" i="1" smtClean="0">
                            <a:latin typeface="Cambria Math"/>
                          </a:rPr>
                          <m:t>𝐾𝐸</m:t>
                        </m:r>
                        <m:r>
                          <a:rPr lang="id-ID" sz="2000" b="0" i="1" smtClean="0">
                            <a:latin typeface="Cambria Math"/>
                          </a:rPr>
                          <m:t>)</m:t>
                        </m:r>
                      </m:sub>
                    </m:sSub>
                  </m:oMath>
                </a14:m>
                <a:r>
                  <a:rPr lang="id-ID" sz="2000" dirty="0" smtClean="0"/>
                  <a:t>- </a:t>
                </a:r>
                <a14:m>
                  <m:oMath xmlns:m="http://schemas.openxmlformats.org/officeDocument/2006/math">
                    <m:sSub>
                      <m:sSubPr>
                        <m:ctrlPr>
                          <a:rPr lang="id-ID" sz="2000" i="1" dirty="0" smtClean="0">
                            <a:latin typeface="Cambria Math"/>
                          </a:rPr>
                        </m:ctrlPr>
                      </m:sSubPr>
                      <m:e>
                        <m:r>
                          <a:rPr lang="id-ID" sz="2000" b="0" i="1" dirty="0" smtClean="0">
                            <a:latin typeface="Cambria Math"/>
                          </a:rPr>
                          <m:t>𝑇</m:t>
                        </m:r>
                      </m:e>
                      <m:sub>
                        <m:r>
                          <a:rPr lang="id-ID" sz="2000" b="0" i="1" dirty="0" smtClean="0">
                            <a:latin typeface="Cambria Math"/>
                          </a:rPr>
                          <m:t>1 (</m:t>
                        </m:r>
                        <m:r>
                          <a:rPr lang="id-ID" sz="2000" b="0" i="1" dirty="0" smtClean="0">
                            <a:latin typeface="Cambria Math"/>
                          </a:rPr>
                          <m:t>𝐾𝐸</m:t>
                        </m:r>
                        <m:r>
                          <a:rPr lang="id-ID" sz="2000" b="0" i="1" dirty="0" smtClean="0">
                            <a:latin typeface="Cambria Math"/>
                          </a:rPr>
                          <m:t>)</m:t>
                        </m:r>
                      </m:sub>
                    </m:sSub>
                  </m:oMath>
                </a14:m>
                <a:endParaRPr lang="id-ID" sz="2000" dirty="0" smtClean="0"/>
              </a:p>
              <a:p>
                <a:pPr marL="0" indent="0">
                  <a:buNone/>
                </a:pPr>
                <a:endParaRPr lang="id-ID" sz="2000" dirty="0"/>
              </a:p>
              <a:p>
                <a:pPr marL="0" indent="0">
                  <a:buNone/>
                </a:pPr>
                <a:r>
                  <a:rPr lang="id-ID" sz="2000" dirty="0" smtClean="0"/>
                  <a:t>Beda (nilai dalam (KP)) = </a:t>
                </a:r>
                <a14:m>
                  <m:oMath xmlns:m="http://schemas.openxmlformats.org/officeDocument/2006/math">
                    <m:sSub>
                      <m:sSubPr>
                        <m:ctrlPr>
                          <a:rPr lang="id-ID" sz="2000" i="1" smtClean="0">
                            <a:latin typeface="Cambria Math"/>
                          </a:rPr>
                        </m:ctrlPr>
                      </m:sSubPr>
                      <m:e>
                        <m:r>
                          <a:rPr lang="id-ID" sz="2000" b="0" i="1" smtClean="0">
                            <a:latin typeface="Cambria Math"/>
                          </a:rPr>
                          <m:t>𝑇</m:t>
                        </m:r>
                      </m:e>
                      <m:sub>
                        <m:r>
                          <a:rPr lang="id-ID" sz="2000" b="0" i="1" smtClean="0">
                            <a:latin typeface="Cambria Math"/>
                          </a:rPr>
                          <m:t>2 </m:t>
                        </m:r>
                        <m:d>
                          <m:dPr>
                            <m:ctrlPr>
                              <a:rPr lang="id-ID" sz="2000" b="0" i="1" smtClean="0">
                                <a:latin typeface="Cambria Math"/>
                              </a:rPr>
                            </m:ctrlPr>
                          </m:dPr>
                          <m:e>
                            <m:r>
                              <a:rPr lang="id-ID" sz="2000" b="0" i="1" smtClean="0">
                                <a:latin typeface="Cambria Math"/>
                              </a:rPr>
                              <m:t>𝐾𝑃</m:t>
                            </m:r>
                          </m:e>
                        </m:d>
                        <m:r>
                          <a:rPr lang="id-ID" sz="2000" b="0" i="1" smtClean="0">
                            <a:latin typeface="Cambria Math"/>
                          </a:rPr>
                          <m:t>  </m:t>
                        </m:r>
                      </m:sub>
                    </m:sSub>
                  </m:oMath>
                </a14:m>
                <a:r>
                  <a:rPr lang="id-ID" sz="2000" dirty="0" smtClean="0"/>
                  <a:t>- </a:t>
                </a:r>
                <a14:m>
                  <m:oMath xmlns:m="http://schemas.openxmlformats.org/officeDocument/2006/math">
                    <m:sSub>
                      <m:sSubPr>
                        <m:ctrlPr>
                          <a:rPr lang="id-ID" sz="2000" i="1" dirty="0" smtClean="0">
                            <a:latin typeface="Cambria Math"/>
                          </a:rPr>
                        </m:ctrlPr>
                      </m:sSubPr>
                      <m:e>
                        <m:r>
                          <a:rPr lang="id-ID" sz="2000" b="0" i="1" dirty="0" smtClean="0">
                            <a:latin typeface="Cambria Math"/>
                          </a:rPr>
                          <m:t>𝑇</m:t>
                        </m:r>
                      </m:e>
                      <m:sub>
                        <m:r>
                          <a:rPr lang="id-ID" sz="2000" b="0" i="1" dirty="0" smtClean="0">
                            <a:latin typeface="Cambria Math"/>
                          </a:rPr>
                          <m:t>1 (</m:t>
                        </m:r>
                        <m:r>
                          <a:rPr lang="id-ID" sz="2000" b="0" i="1" dirty="0" smtClean="0">
                            <a:latin typeface="Cambria Math"/>
                          </a:rPr>
                          <m:t>𝐾𝑃</m:t>
                        </m:r>
                        <m:r>
                          <a:rPr lang="id-ID" sz="2000" b="0" i="1" dirty="0" smtClean="0">
                            <a:latin typeface="Cambria Math"/>
                          </a:rPr>
                          <m:t>)</m:t>
                        </m:r>
                      </m:sub>
                    </m:sSub>
                  </m:oMath>
                </a14:m>
                <a:endParaRPr lang="id-ID" sz="2000" dirty="0" smtClean="0"/>
              </a:p>
              <a:p>
                <a:pPr marL="0" indent="0">
                  <a:buNone/>
                </a:pPr>
                <a:endParaRPr lang="id-ID" sz="2000" dirty="0"/>
              </a:p>
              <a:p>
                <a:pPr marL="0" indent="0">
                  <a:buNone/>
                </a:pPr>
                <a:r>
                  <a:rPr lang="id-ID" sz="2000" dirty="0" smtClean="0"/>
                  <a:t>Pengaruh perlakuan = </a:t>
                </a:r>
                <a14:m>
                  <m:oMath xmlns:m="http://schemas.openxmlformats.org/officeDocument/2006/math">
                    <m:sSub>
                      <m:sSubPr>
                        <m:ctrlPr>
                          <a:rPr lang="id-ID" sz="2000" i="1" smtClean="0">
                            <a:latin typeface="Cambria Math"/>
                          </a:rPr>
                        </m:ctrlPr>
                      </m:sSubPr>
                      <m:e>
                        <m:r>
                          <a:rPr lang="id-ID" sz="2000" b="0" i="1" smtClean="0">
                            <a:latin typeface="Cambria Math"/>
                          </a:rPr>
                          <m:t>𝐵𝑒𝑑𝑎</m:t>
                        </m:r>
                        <m:r>
                          <a:rPr lang="id-ID" sz="2000" b="0" i="1" smtClean="0">
                            <a:latin typeface="Cambria Math"/>
                          </a:rPr>
                          <m:t> </m:t>
                        </m:r>
                      </m:e>
                      <m:sub>
                        <m:r>
                          <a:rPr lang="id-ID" sz="2000" b="0" i="1" smtClean="0">
                            <a:latin typeface="Cambria Math"/>
                          </a:rPr>
                          <m:t>(</m:t>
                        </m:r>
                        <m:r>
                          <a:rPr lang="id-ID" sz="2000" b="0" i="1" smtClean="0">
                            <a:latin typeface="Cambria Math"/>
                          </a:rPr>
                          <m:t>𝐾𝐸</m:t>
                        </m:r>
                        <m:r>
                          <a:rPr lang="id-ID" sz="2000" b="0" i="1" smtClean="0">
                            <a:latin typeface="Cambria Math"/>
                          </a:rPr>
                          <m:t>)</m:t>
                        </m:r>
                      </m:sub>
                    </m:sSub>
                  </m:oMath>
                </a14:m>
                <a:r>
                  <a:rPr lang="id-ID" sz="2000" dirty="0" smtClean="0"/>
                  <a:t> - </a:t>
                </a:r>
                <a14:m>
                  <m:oMath xmlns:m="http://schemas.openxmlformats.org/officeDocument/2006/math">
                    <m:sSub>
                      <m:sSubPr>
                        <m:ctrlPr>
                          <a:rPr lang="id-ID" sz="2000" i="1" smtClean="0">
                            <a:latin typeface="Cambria Math"/>
                          </a:rPr>
                        </m:ctrlPr>
                      </m:sSubPr>
                      <m:e>
                        <m:r>
                          <a:rPr lang="id-ID" sz="2000" b="0" i="1" smtClean="0">
                            <a:latin typeface="Cambria Math"/>
                          </a:rPr>
                          <m:t>𝐵𝑒𝑑𝑎</m:t>
                        </m:r>
                        <m:r>
                          <a:rPr lang="id-ID" sz="2000" b="0" i="1" smtClean="0">
                            <a:latin typeface="Cambria Math"/>
                          </a:rPr>
                          <m:t> </m:t>
                        </m:r>
                      </m:e>
                      <m:sub>
                        <m:d>
                          <m:dPr>
                            <m:ctrlPr>
                              <a:rPr lang="id-ID" sz="2000" b="0" i="1" smtClean="0">
                                <a:latin typeface="Cambria Math"/>
                              </a:rPr>
                            </m:ctrlPr>
                          </m:dPr>
                          <m:e>
                            <m:r>
                              <a:rPr lang="id-ID" sz="2000" b="0" i="1" smtClean="0">
                                <a:latin typeface="Cambria Math"/>
                              </a:rPr>
                              <m:t>𝐾𝑃</m:t>
                            </m:r>
                          </m:e>
                        </m:d>
                      </m:sub>
                    </m:sSub>
                  </m:oMath>
                </a14:m>
                <a:endParaRPr lang="id-ID"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404664"/>
                <a:ext cx="8229600" cy="5904656"/>
              </a:xfrm>
              <a:blipFill rotWithShape="1">
                <a:blip r:embed="rId2"/>
                <a:stretch>
                  <a:fillRect l="-741"/>
                </a:stretch>
              </a:blipFill>
            </p:spPr>
            <p:txBody>
              <a:bodyPr/>
              <a:lstStyle/>
              <a:p>
                <a:r>
                  <a:rPr lang="id-ID">
                    <a:noFill/>
                  </a:rPr>
                  <a:t> </a:t>
                </a:r>
              </a:p>
            </p:txBody>
          </p:sp>
        </mc:Fallback>
      </mc:AlternateContent>
      <p:sp>
        <p:nvSpPr>
          <p:cNvPr id="4" name="Rectangle 3"/>
          <p:cNvSpPr/>
          <p:nvPr/>
        </p:nvSpPr>
        <p:spPr>
          <a:xfrm>
            <a:off x="539552" y="548680"/>
            <a:ext cx="8064896"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000" dirty="0" smtClean="0"/>
              <a:t>Baik dengan KP ke KE, maka untuk memperoleh nilai yang benar-benar disebabkan oleh perlakuan ialah dengan cara mengurangi perbedaan nilai (T2 – T1) di dalam KE dengan perbedaan nilai (T2 – T1) di dalam KP. </a:t>
            </a:r>
            <a:endParaRPr lang="id-ID" sz="2000" dirty="0"/>
          </a:p>
        </p:txBody>
      </p:sp>
      <mc:AlternateContent xmlns:mc="http://schemas.openxmlformats.org/markup-compatibility/2006" xmlns:a14="http://schemas.microsoft.com/office/drawing/2010/main">
        <mc:Choice Requires="a14">
          <p:sp>
            <p:nvSpPr>
              <p:cNvPr id="5" name="Rectangle 4"/>
              <p:cNvSpPr/>
              <p:nvPr/>
            </p:nvSpPr>
            <p:spPr>
              <a:xfrm>
                <a:off x="1115616" y="2564904"/>
                <a:ext cx="7488832" cy="10801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14:m>
                  <m:oMath xmlns:m="http://schemas.openxmlformats.org/officeDocument/2006/math">
                    <m:sSub>
                      <m:sSubPr>
                        <m:ctrlPr>
                          <a:rPr lang="id-ID" i="1" smtClean="0">
                            <a:latin typeface="Cambria Math"/>
                          </a:rPr>
                        </m:ctrlPr>
                      </m:sSubPr>
                      <m:e>
                        <m:r>
                          <a:rPr lang="id-ID" b="0" i="1" smtClean="0">
                            <a:latin typeface="Cambria Math"/>
                          </a:rPr>
                          <m:t>𝑇</m:t>
                        </m:r>
                      </m:e>
                      <m:sub>
                        <m:eqArr>
                          <m:eqArrPr>
                            <m:ctrlPr>
                              <a:rPr lang="id-ID" b="0" i="1" smtClean="0">
                                <a:latin typeface="Cambria Math"/>
                              </a:rPr>
                            </m:ctrlPr>
                          </m:eqArrPr>
                          <m:e>
                            <m:r>
                              <a:rPr lang="id-ID" b="0" i="1" smtClean="0">
                                <a:latin typeface="Cambria Math"/>
                              </a:rPr>
                              <m:t>1</m:t>
                            </m:r>
                          </m:e>
                          <m:e/>
                        </m:eqArr>
                      </m:sub>
                    </m:sSub>
                  </m:oMath>
                </a14:m>
                <a:r>
                  <a:rPr lang="id-ID" dirty="0" smtClean="0"/>
                  <a:t>                                                           X                                                               </a:t>
                </a:r>
                <a14:m>
                  <m:oMath xmlns:m="http://schemas.openxmlformats.org/officeDocument/2006/math">
                    <m:sSub>
                      <m:sSubPr>
                        <m:ctrlPr>
                          <a:rPr lang="id-ID" i="1" smtClean="0">
                            <a:latin typeface="Cambria Math"/>
                          </a:rPr>
                        </m:ctrlPr>
                      </m:sSubPr>
                      <m:e>
                        <m:r>
                          <a:rPr lang="id-ID" b="0" i="1" smtClean="0">
                            <a:latin typeface="Cambria Math"/>
                          </a:rPr>
                          <m:t>𝑇</m:t>
                        </m:r>
                      </m:e>
                      <m:sub>
                        <m:r>
                          <a:rPr lang="id-ID" b="0" i="1" smtClean="0">
                            <a:latin typeface="Cambria Math"/>
                          </a:rPr>
                          <m:t>2</m:t>
                        </m:r>
                      </m:sub>
                    </m:sSub>
                  </m:oMath>
                </a14:m>
                <a:r>
                  <a:rPr lang="id-ID" dirty="0" smtClean="0"/>
                  <a:t> </a:t>
                </a:r>
              </a:p>
              <a:p>
                <a14:m>
                  <m:oMath xmlns:m="http://schemas.openxmlformats.org/officeDocument/2006/math">
                    <m:sSub>
                      <m:sSubPr>
                        <m:ctrlPr>
                          <a:rPr lang="id-ID" i="1" smtClean="0">
                            <a:latin typeface="Cambria Math"/>
                          </a:rPr>
                        </m:ctrlPr>
                      </m:sSubPr>
                      <m:e>
                        <m:r>
                          <a:rPr lang="id-ID" b="0" i="1" smtClean="0">
                            <a:latin typeface="Cambria Math"/>
                          </a:rPr>
                          <m:t>𝑇</m:t>
                        </m:r>
                      </m:e>
                      <m:sub>
                        <m:r>
                          <a:rPr lang="id-ID" b="0" i="1" smtClean="0">
                            <a:latin typeface="Cambria Math"/>
                          </a:rPr>
                          <m:t>1</m:t>
                        </m:r>
                      </m:sub>
                    </m:sSub>
                  </m:oMath>
                </a14:m>
                <a:r>
                  <a:rPr lang="id-ID" dirty="0" smtClean="0"/>
                  <a:t>                                                              -                                                              </a:t>
                </a:r>
                <a14:m>
                  <m:oMath xmlns:m="http://schemas.openxmlformats.org/officeDocument/2006/math">
                    <m:sSub>
                      <m:sSubPr>
                        <m:ctrlPr>
                          <a:rPr lang="id-ID" i="1" smtClean="0">
                            <a:latin typeface="Cambria Math"/>
                          </a:rPr>
                        </m:ctrlPr>
                      </m:sSubPr>
                      <m:e>
                        <m:r>
                          <a:rPr lang="id-ID" b="0" i="1" smtClean="0">
                            <a:latin typeface="Cambria Math"/>
                          </a:rPr>
                          <m:t>𝑇</m:t>
                        </m:r>
                      </m:e>
                      <m:sub>
                        <m:r>
                          <a:rPr lang="id-ID" b="0" i="1" smtClean="0">
                            <a:latin typeface="Cambria Math"/>
                          </a:rPr>
                          <m:t>2</m:t>
                        </m:r>
                      </m:sub>
                    </m:sSub>
                  </m:oMath>
                </a14:m>
                <a:r>
                  <a:rPr lang="id-ID" dirty="0" smtClean="0"/>
                  <a:t> </a:t>
                </a:r>
                <a:endParaRPr lang="id-ID" dirty="0"/>
              </a:p>
            </p:txBody>
          </p:sp>
        </mc:Choice>
        <mc:Fallback xmlns="">
          <p:sp>
            <p:nvSpPr>
              <p:cNvPr id="5" name="Rectangle 4"/>
              <p:cNvSpPr>
                <a:spLocks noRot="1" noChangeAspect="1" noMove="1" noResize="1" noEditPoints="1" noAdjustHandles="1" noChangeArrowheads="1" noChangeShapeType="1" noTextEdit="1"/>
              </p:cNvSpPr>
              <p:nvPr/>
            </p:nvSpPr>
            <p:spPr>
              <a:xfrm>
                <a:off x="1115616" y="2564904"/>
                <a:ext cx="7488832" cy="1080120"/>
              </a:xfrm>
              <a:prstGeom prst="rect">
                <a:avLst/>
              </a:prstGeom>
              <a:blipFill rotWithShape="1">
                <a:blip r:embed="rId3"/>
                <a:stretch>
                  <a:fillRect/>
                </a:stretch>
              </a:blipFill>
            </p:spPr>
            <p:txBody>
              <a:bodyPr/>
              <a:lstStyle/>
              <a:p>
                <a:r>
                  <a:rPr lang="id-ID">
                    <a:noFill/>
                  </a:rPr>
                  <a:t> </a:t>
                </a:r>
              </a:p>
            </p:txBody>
          </p:sp>
        </mc:Fallback>
      </mc:AlternateContent>
    </p:spTree>
    <p:extLst>
      <p:ext uri="{BB962C8B-B14F-4D97-AF65-F5344CB8AC3E}">
        <p14:creationId xmlns:p14="http://schemas.microsoft.com/office/powerpoint/2010/main" val="3232061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1367"/>
          </a:xfrm>
        </p:spPr>
        <p:txBody>
          <a:bodyPr>
            <a:normAutofit fontScale="90000"/>
          </a:bodyPr>
          <a:lstStyle/>
          <a:p>
            <a:endParaRPr lang="id-ID" dirty="0"/>
          </a:p>
        </p:txBody>
      </p:sp>
      <p:sp>
        <p:nvSpPr>
          <p:cNvPr id="3" name="Content Placeholder 2"/>
          <p:cNvSpPr>
            <a:spLocks noGrp="1"/>
          </p:cNvSpPr>
          <p:nvPr>
            <p:ph idx="1"/>
          </p:nvPr>
        </p:nvSpPr>
        <p:spPr>
          <a:xfrm>
            <a:off x="457200" y="1196752"/>
            <a:ext cx="8229600" cy="4929411"/>
          </a:xfrm>
        </p:spPr>
        <p:txBody>
          <a:bodyPr/>
          <a:lstStyle/>
          <a:p>
            <a:pPr marL="0" indent="0">
              <a:buNone/>
            </a:pPr>
            <a:endParaRPr lang="id-ID" dirty="0"/>
          </a:p>
        </p:txBody>
      </p:sp>
      <p:sp>
        <p:nvSpPr>
          <p:cNvPr id="4" name="Rectangle 3"/>
          <p:cNvSpPr/>
          <p:nvPr/>
        </p:nvSpPr>
        <p:spPr>
          <a:xfrm>
            <a:off x="467544" y="359941"/>
            <a:ext cx="4464496"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b. </a:t>
            </a:r>
            <a:r>
              <a:rPr lang="id-ID" sz="2000" dirty="0" smtClean="0"/>
              <a:t>Penetapan Subjek – Subjek  Bagi KP</a:t>
            </a:r>
            <a:endParaRPr lang="id-ID" sz="2000" dirty="0"/>
          </a:p>
        </p:txBody>
      </p:sp>
      <p:sp>
        <p:nvSpPr>
          <p:cNvPr id="5" name="Rectangle 4"/>
          <p:cNvSpPr/>
          <p:nvPr/>
        </p:nvSpPr>
        <p:spPr>
          <a:xfrm>
            <a:off x="467544" y="1268760"/>
            <a:ext cx="8136904" cy="1368152"/>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d-ID" sz="2000" dirty="0" smtClean="0"/>
              <a:t>Perencanaan eksperimen yang menggunakan dua kelompok atau lebih dapat secara efektif menunjukkan pengaruh kausal dari perlakuan bila penetapan subjek – subjek ke dalam kelompok – kelompok dapat dilakukan sebagaimana mestinya. </a:t>
            </a:r>
            <a:endParaRPr lang="id-ID" sz="2000" dirty="0"/>
          </a:p>
        </p:txBody>
      </p:sp>
      <p:sp>
        <p:nvSpPr>
          <p:cNvPr id="7" name="Rectangle 6"/>
          <p:cNvSpPr/>
          <p:nvPr/>
        </p:nvSpPr>
        <p:spPr>
          <a:xfrm>
            <a:off x="467544" y="2789312"/>
            <a:ext cx="8136904" cy="1368152"/>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id-ID" sz="2000" dirty="0" smtClean="0"/>
              <a:t>Seharusnya subjek-subjek yang ditetapkan untuk masuk KE dan yang masuk ke KP itu indentik secara mutlak. Tetapi hal demikian sulit mengingat begitu banyaknya faktor-faktor luar yang potensial yang harus dikontrol. </a:t>
            </a:r>
            <a:endParaRPr lang="id-ID" sz="2000" dirty="0"/>
          </a:p>
        </p:txBody>
      </p:sp>
      <p:sp>
        <p:nvSpPr>
          <p:cNvPr id="9" name="Rectangle 8"/>
          <p:cNvSpPr/>
          <p:nvPr/>
        </p:nvSpPr>
        <p:spPr>
          <a:xfrm>
            <a:off x="467544" y="4437112"/>
            <a:ext cx="8136904" cy="1368152"/>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sz="2000" dirty="0" smtClean="0"/>
              <a:t>Salah satu cara ialah mempunyai teori yang cukup yang mengkhususkan penyebab atau penyebab-penyebab yang sesungguhnya. </a:t>
            </a:r>
            <a:endParaRPr lang="id-ID" sz="2000" dirty="0"/>
          </a:p>
        </p:txBody>
      </p:sp>
    </p:spTree>
    <p:extLst>
      <p:ext uri="{BB962C8B-B14F-4D97-AF65-F5344CB8AC3E}">
        <p14:creationId xmlns:p14="http://schemas.microsoft.com/office/powerpoint/2010/main" val="3530093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endParaRPr lang="id-ID" dirty="0"/>
          </a:p>
        </p:txBody>
      </p:sp>
      <p:sp>
        <p:nvSpPr>
          <p:cNvPr id="3" name="Content Placeholder 2"/>
          <p:cNvSpPr>
            <a:spLocks noGrp="1"/>
          </p:cNvSpPr>
          <p:nvPr>
            <p:ph idx="1"/>
          </p:nvPr>
        </p:nvSpPr>
        <p:spPr>
          <a:xfrm>
            <a:off x="457200" y="1196752"/>
            <a:ext cx="8229600" cy="4929411"/>
          </a:xfrm>
        </p:spPr>
        <p:txBody>
          <a:bodyPr/>
          <a:lstStyle/>
          <a:p>
            <a:pPr marL="0" indent="0">
              <a:buNone/>
            </a:pPr>
            <a:endParaRPr lang="id-ID" dirty="0"/>
          </a:p>
        </p:txBody>
      </p:sp>
      <p:sp>
        <p:nvSpPr>
          <p:cNvPr id="4" name="Rectangle 3"/>
          <p:cNvSpPr/>
          <p:nvPr/>
        </p:nvSpPr>
        <p:spPr>
          <a:xfrm>
            <a:off x="457978" y="404664"/>
            <a:ext cx="3960440"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c. </a:t>
            </a:r>
            <a:r>
              <a:rPr lang="id-ID" sz="2000" dirty="0" smtClean="0"/>
              <a:t>Randomisasi </a:t>
            </a:r>
            <a:endParaRPr lang="id-ID" sz="2000" dirty="0"/>
          </a:p>
        </p:txBody>
      </p:sp>
      <p:sp>
        <p:nvSpPr>
          <p:cNvPr id="5" name="Rectangle 4"/>
          <p:cNvSpPr/>
          <p:nvPr/>
        </p:nvSpPr>
        <p:spPr>
          <a:xfrm>
            <a:off x="467544" y="1268760"/>
            <a:ext cx="8136904" cy="1368152"/>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sz="2000" dirty="0" smtClean="0"/>
              <a:t>Randomisasi adalah suatu metode yang paling populer untuk mentapkan obyek-obyek ke dalam kelompok-kelompok. Randomisasi memungkinkan tidak hanya mengontrol satu faktor saja, tetapi seluruh faktor-faktor secara bersama-sama. </a:t>
            </a:r>
            <a:endParaRPr lang="id-ID" sz="2000" dirty="0"/>
          </a:p>
        </p:txBody>
      </p:sp>
      <p:sp>
        <p:nvSpPr>
          <p:cNvPr id="6" name="Rectangle 5"/>
          <p:cNvSpPr/>
          <p:nvPr/>
        </p:nvSpPr>
        <p:spPr>
          <a:xfrm>
            <a:off x="471869" y="2789312"/>
            <a:ext cx="8136904" cy="1368152"/>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id-ID" sz="2000" dirty="0" smtClean="0"/>
              <a:t>Cara randomisasi adalah sama dengan proses teknik pengambilan secara random. Penliti menyusun kerangka sampel terlebih dahulu kemudian memilih subjek-subjek yang akan menjadi anggota-anggota kelompok dari kerangka sampel itu dengan cara random. </a:t>
            </a:r>
            <a:endParaRPr lang="id-ID" sz="2000" dirty="0"/>
          </a:p>
        </p:txBody>
      </p:sp>
      <p:sp>
        <p:nvSpPr>
          <p:cNvPr id="7" name="Rectangle 6"/>
          <p:cNvSpPr/>
          <p:nvPr/>
        </p:nvSpPr>
        <p:spPr>
          <a:xfrm>
            <a:off x="471869" y="4309864"/>
            <a:ext cx="8136904" cy="14954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sz="2000" dirty="0" smtClean="0"/>
              <a:t>Caranya dapat dengan menggunakan lotere, tabel-tabel </a:t>
            </a:r>
            <a:r>
              <a:rPr lang="id-ID" sz="2000" i="1" dirty="0" smtClean="0"/>
              <a:t>random numbers </a:t>
            </a:r>
            <a:r>
              <a:rPr lang="id-ID" sz="2000" dirty="0" smtClean="0"/>
              <a:t>atau bila yakin bahwa subjek-subjek itu tersebar didalam kerangka sampel, peneliti dapat menemukan dengan menggunakan </a:t>
            </a:r>
            <a:r>
              <a:rPr lang="id-ID" sz="2000" i="1" dirty="0" smtClean="0"/>
              <a:t>systemmatic random sampling </a:t>
            </a:r>
            <a:endParaRPr lang="id-ID" sz="2000" i="1" dirty="0"/>
          </a:p>
        </p:txBody>
      </p:sp>
    </p:spTree>
    <p:extLst>
      <p:ext uri="{BB962C8B-B14F-4D97-AF65-F5344CB8AC3E}">
        <p14:creationId xmlns:p14="http://schemas.microsoft.com/office/powerpoint/2010/main" val="3082609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endParaRPr lang="id-ID" dirty="0"/>
          </a:p>
        </p:txBody>
      </p:sp>
      <p:sp>
        <p:nvSpPr>
          <p:cNvPr id="3" name="Content Placeholder 2"/>
          <p:cNvSpPr>
            <a:spLocks noGrp="1"/>
          </p:cNvSpPr>
          <p:nvPr>
            <p:ph idx="1"/>
          </p:nvPr>
        </p:nvSpPr>
        <p:spPr>
          <a:xfrm>
            <a:off x="457200" y="1268760"/>
            <a:ext cx="8229600" cy="4857403"/>
          </a:xfrm>
        </p:spPr>
        <p:txBody>
          <a:bodyPr/>
          <a:lstStyle/>
          <a:p>
            <a:pPr marL="0" indent="0">
              <a:buNone/>
            </a:pPr>
            <a:endParaRPr lang="id-ID" dirty="0"/>
          </a:p>
        </p:txBody>
      </p:sp>
      <p:sp>
        <p:nvSpPr>
          <p:cNvPr id="4" name="Rectangle 3"/>
          <p:cNvSpPr/>
          <p:nvPr/>
        </p:nvSpPr>
        <p:spPr>
          <a:xfrm>
            <a:off x="539552" y="332656"/>
            <a:ext cx="3888432" cy="7200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d</a:t>
            </a:r>
            <a:r>
              <a:rPr lang="id-ID" sz="2000" dirty="0" smtClean="0"/>
              <a:t>. Pasangan Sederhana </a:t>
            </a:r>
            <a:endParaRPr lang="id-ID" sz="2000" dirty="0"/>
          </a:p>
        </p:txBody>
      </p:sp>
      <p:sp>
        <p:nvSpPr>
          <p:cNvPr id="5" name="Rectangle 4"/>
          <p:cNvSpPr/>
          <p:nvPr/>
        </p:nvSpPr>
        <p:spPr>
          <a:xfrm>
            <a:off x="539552" y="1340768"/>
            <a:ext cx="7992888" cy="172819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000" dirty="0" smtClean="0"/>
              <a:t>Cara yang paling langsung untuk menyamakan KE dan KP ialah mendapatkan pasangan subjek-subjek yang identik dan menempatkan satu dari pasangan  itu pada KE dan satunya lagi pada KP. Kesulitannya adalah tidak cukup untuk membuat pasangan yang terdiri dari dua subjek pada suatu karakteristik yang tunggal. </a:t>
            </a:r>
            <a:endParaRPr lang="id-ID" sz="2000" dirty="0"/>
          </a:p>
        </p:txBody>
      </p:sp>
      <p:sp>
        <p:nvSpPr>
          <p:cNvPr id="6" name="Rectangle 5"/>
          <p:cNvSpPr/>
          <p:nvPr/>
        </p:nvSpPr>
        <p:spPr>
          <a:xfrm>
            <a:off x="539552" y="3212976"/>
            <a:ext cx="4176464" cy="7920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000" dirty="0" smtClean="0"/>
              <a:t>e. Pengontrolan Distribusi Frekuensi </a:t>
            </a:r>
            <a:endParaRPr lang="id-ID" sz="2000" dirty="0"/>
          </a:p>
        </p:txBody>
      </p:sp>
      <p:sp>
        <p:nvSpPr>
          <p:cNvPr id="7" name="Rectangle 6"/>
          <p:cNvSpPr/>
          <p:nvPr/>
        </p:nvSpPr>
        <p:spPr>
          <a:xfrm>
            <a:off x="539552" y="4293096"/>
            <a:ext cx="8136904" cy="1368152"/>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id-ID" sz="2000" dirty="0" smtClean="0"/>
              <a:t>Cara yang umum dilakukan adalah pengontrolan distribusi frekuensi, dimana peneliti tidak melakukan kontrol terhadap seluruh variabel-variabel secara bersama-sama tetapi hanya memusatkan perhatian pada satu variabel. </a:t>
            </a:r>
            <a:endParaRPr lang="id-ID" sz="2000" dirty="0"/>
          </a:p>
        </p:txBody>
      </p:sp>
    </p:spTree>
    <p:extLst>
      <p:ext uri="{BB962C8B-B14F-4D97-AF65-F5344CB8AC3E}">
        <p14:creationId xmlns:p14="http://schemas.microsoft.com/office/powerpoint/2010/main" val="1686987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endParaRPr lang="id-ID" dirty="0"/>
          </a:p>
        </p:txBody>
      </p:sp>
      <p:sp>
        <p:nvSpPr>
          <p:cNvPr id="3" name="Content Placeholder 2"/>
          <p:cNvSpPr>
            <a:spLocks noGrp="1"/>
          </p:cNvSpPr>
          <p:nvPr>
            <p:ph idx="1"/>
          </p:nvPr>
        </p:nvSpPr>
        <p:spPr>
          <a:xfrm>
            <a:off x="457200" y="1268760"/>
            <a:ext cx="8229600" cy="4857403"/>
          </a:xfrm>
        </p:spPr>
        <p:txBody>
          <a:bodyPr/>
          <a:lstStyle/>
          <a:p>
            <a:pPr marL="0" indent="0">
              <a:buNone/>
            </a:pPr>
            <a:endParaRPr lang="id-ID" dirty="0" smtClean="0"/>
          </a:p>
          <a:p>
            <a:pPr marL="0" indent="0">
              <a:buNone/>
            </a:pPr>
            <a:endParaRPr lang="id-ID" dirty="0"/>
          </a:p>
          <a:p>
            <a:pPr marL="0" indent="0">
              <a:buNone/>
            </a:pPr>
            <a:endParaRPr lang="id-ID" dirty="0" smtClean="0"/>
          </a:p>
          <a:p>
            <a:pPr marL="0" indent="0">
              <a:buNone/>
            </a:pPr>
            <a:r>
              <a:rPr lang="id-ID" sz="2000" dirty="0" smtClean="0"/>
              <a:t>           Pretest                           Perlakuan                       Posttest</a:t>
            </a:r>
          </a:p>
          <a:p>
            <a:pPr marL="0" indent="0">
              <a:buNone/>
            </a:pPr>
            <a:endParaRPr lang="id-ID" sz="2000" dirty="0" smtClean="0"/>
          </a:p>
          <a:p>
            <a:pPr marL="0" indent="0">
              <a:buNone/>
            </a:pPr>
            <a:r>
              <a:rPr lang="id-ID" sz="2000" dirty="0" smtClean="0"/>
              <a:t>KE I </a:t>
            </a:r>
          </a:p>
          <a:p>
            <a:pPr marL="0" indent="0">
              <a:buNone/>
            </a:pPr>
            <a:endParaRPr lang="id-ID" sz="2000" dirty="0"/>
          </a:p>
          <a:p>
            <a:pPr marL="0" indent="0">
              <a:buNone/>
            </a:pPr>
            <a:r>
              <a:rPr lang="id-ID" sz="2000" dirty="0" smtClean="0"/>
              <a:t>KE II</a:t>
            </a:r>
          </a:p>
          <a:p>
            <a:pPr marL="0" indent="0">
              <a:buNone/>
            </a:pPr>
            <a:endParaRPr lang="id-ID" sz="2000" dirty="0" smtClean="0"/>
          </a:p>
          <a:p>
            <a:pPr marL="0" indent="0">
              <a:buNone/>
            </a:pPr>
            <a:r>
              <a:rPr lang="id-ID" sz="2000" dirty="0" smtClean="0"/>
              <a:t>KP </a:t>
            </a:r>
            <a:endParaRPr lang="id-ID" sz="2000" dirty="0"/>
          </a:p>
        </p:txBody>
      </p:sp>
      <p:sp>
        <p:nvSpPr>
          <p:cNvPr id="6" name="Rectangle 5"/>
          <p:cNvSpPr/>
          <p:nvPr/>
        </p:nvSpPr>
        <p:spPr>
          <a:xfrm>
            <a:off x="503119" y="404664"/>
            <a:ext cx="4896544" cy="64807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sz="2400" b="1" dirty="0" smtClean="0"/>
              <a:t>4. Perencanaan Kelompok Ganda </a:t>
            </a:r>
            <a:endParaRPr lang="id-ID" sz="2400" b="1" dirty="0"/>
          </a:p>
        </p:txBody>
      </p:sp>
      <p:sp>
        <p:nvSpPr>
          <p:cNvPr id="7" name="Rectangle 6"/>
          <p:cNvSpPr/>
          <p:nvPr/>
        </p:nvSpPr>
        <p:spPr>
          <a:xfrm>
            <a:off x="503120" y="1306468"/>
            <a:ext cx="3060768" cy="6480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000" dirty="0" smtClean="0"/>
              <a:t>a. Dua KE dengan Satu KP</a:t>
            </a:r>
            <a:endParaRPr lang="id-ID" sz="2000" dirty="0"/>
          </a:p>
        </p:txBody>
      </p:sp>
      <p:sp>
        <p:nvSpPr>
          <p:cNvPr id="8" name="Rectangle 7"/>
          <p:cNvSpPr/>
          <p:nvPr/>
        </p:nvSpPr>
        <p:spPr>
          <a:xfrm>
            <a:off x="503119" y="2060848"/>
            <a:ext cx="8101329"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dirty="0" smtClean="0"/>
              <a:t>Rancangan dua KE dengan satu KP mempunyai perlakuan di dalam kedua KE tetapi tidak terdapat di dalam kp. Tetapi variabel penyebab dibuat berbeda baik nilai maupun intensitasnya. </a:t>
            </a:r>
            <a:endParaRPr lang="id-ID" dirty="0"/>
          </a:p>
        </p:txBody>
      </p:sp>
      <mc:AlternateContent xmlns:mc="http://schemas.openxmlformats.org/markup-compatibility/2006" xmlns:a14="http://schemas.microsoft.com/office/drawing/2010/main">
        <mc:Choice Requires="a14">
          <p:sp>
            <p:nvSpPr>
              <p:cNvPr id="9" name="Rectangle 8"/>
              <p:cNvSpPr/>
              <p:nvPr/>
            </p:nvSpPr>
            <p:spPr>
              <a:xfrm>
                <a:off x="1187624" y="3429000"/>
                <a:ext cx="6264696" cy="237626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14:m>
                  <m:oMath xmlns:m="http://schemas.openxmlformats.org/officeDocument/2006/math">
                    <m:sSub>
                      <m:sSubPr>
                        <m:ctrlPr>
                          <a:rPr lang="id-ID" i="1" smtClean="0">
                            <a:latin typeface="Cambria Math"/>
                          </a:rPr>
                        </m:ctrlPr>
                      </m:sSubPr>
                      <m:e>
                        <m:r>
                          <a:rPr lang="id-ID" b="0" i="1" smtClean="0">
                            <a:latin typeface="Cambria Math"/>
                          </a:rPr>
                          <m:t>𝑇</m:t>
                        </m:r>
                      </m:e>
                      <m:sub>
                        <m:r>
                          <a:rPr lang="id-ID" b="0" i="1" smtClean="0">
                            <a:latin typeface="Cambria Math"/>
                          </a:rPr>
                          <m:t>1</m:t>
                        </m:r>
                      </m:sub>
                    </m:sSub>
                  </m:oMath>
                </a14:m>
                <a:r>
                  <a:rPr lang="id-ID" dirty="0" smtClean="0"/>
                  <a:t>                                            </a:t>
                </a:r>
                <a14:m>
                  <m:oMath xmlns:m="http://schemas.openxmlformats.org/officeDocument/2006/math">
                    <m:sSub>
                      <m:sSubPr>
                        <m:ctrlPr>
                          <a:rPr lang="id-ID" i="1" dirty="0" smtClean="0">
                            <a:latin typeface="Cambria Math"/>
                          </a:rPr>
                        </m:ctrlPr>
                      </m:sSubPr>
                      <m:e>
                        <m:r>
                          <a:rPr lang="id-ID" b="0" i="1" dirty="0" smtClean="0">
                            <a:latin typeface="Cambria Math"/>
                          </a:rPr>
                          <m:t>𝑋</m:t>
                        </m:r>
                      </m:e>
                      <m:sub>
                        <m:r>
                          <a:rPr lang="id-ID" b="0" i="1" dirty="0" smtClean="0">
                            <a:latin typeface="Cambria Math"/>
                          </a:rPr>
                          <m:t>1</m:t>
                        </m:r>
                      </m:sub>
                    </m:sSub>
                  </m:oMath>
                </a14:m>
                <a:r>
                  <a:rPr lang="id-ID" dirty="0" smtClean="0"/>
                  <a:t>                                        </a:t>
                </a:r>
                <a14:m>
                  <m:oMath xmlns:m="http://schemas.openxmlformats.org/officeDocument/2006/math">
                    <m:sSub>
                      <m:sSubPr>
                        <m:ctrlPr>
                          <a:rPr lang="id-ID" i="1" dirty="0" smtClean="0">
                            <a:latin typeface="Cambria Math"/>
                          </a:rPr>
                        </m:ctrlPr>
                      </m:sSubPr>
                      <m:e>
                        <m:r>
                          <a:rPr lang="id-ID" b="0" i="1" dirty="0" smtClean="0">
                            <a:latin typeface="Cambria Math"/>
                          </a:rPr>
                          <m:t>𝑇</m:t>
                        </m:r>
                      </m:e>
                      <m:sub>
                        <m:r>
                          <a:rPr lang="id-ID" b="0" i="1" dirty="0" smtClean="0">
                            <a:latin typeface="Cambria Math"/>
                          </a:rPr>
                          <m:t>2</m:t>
                        </m:r>
                      </m:sub>
                    </m:sSub>
                  </m:oMath>
                </a14:m>
                <a:endParaRPr lang="id-ID" dirty="0" smtClean="0"/>
              </a:p>
              <a:p>
                <a:endParaRPr lang="id-ID" dirty="0"/>
              </a:p>
              <a:p>
                <a14:m>
                  <m:oMath xmlns:m="http://schemas.openxmlformats.org/officeDocument/2006/math">
                    <m:sSub>
                      <m:sSubPr>
                        <m:ctrlPr>
                          <a:rPr lang="id-ID" i="1" smtClean="0">
                            <a:latin typeface="Cambria Math"/>
                          </a:rPr>
                        </m:ctrlPr>
                      </m:sSubPr>
                      <m:e>
                        <m:r>
                          <a:rPr lang="id-ID" b="0" i="1" smtClean="0">
                            <a:latin typeface="Cambria Math"/>
                          </a:rPr>
                          <m:t>𝑇</m:t>
                        </m:r>
                      </m:e>
                      <m:sub>
                        <m:r>
                          <a:rPr lang="id-ID" b="0" i="1" smtClean="0">
                            <a:latin typeface="Cambria Math"/>
                          </a:rPr>
                          <m:t>1</m:t>
                        </m:r>
                      </m:sub>
                    </m:sSub>
                  </m:oMath>
                </a14:m>
                <a:r>
                  <a:rPr lang="id-ID" dirty="0" smtClean="0"/>
                  <a:t>                                           </a:t>
                </a:r>
                <a14:m>
                  <m:oMath xmlns:m="http://schemas.openxmlformats.org/officeDocument/2006/math">
                    <m:sSub>
                      <m:sSubPr>
                        <m:ctrlPr>
                          <a:rPr lang="id-ID" i="1" dirty="0" smtClean="0">
                            <a:latin typeface="Cambria Math"/>
                          </a:rPr>
                        </m:ctrlPr>
                      </m:sSubPr>
                      <m:e>
                        <m:r>
                          <a:rPr lang="id-ID" b="0" i="1" dirty="0" smtClean="0">
                            <a:latin typeface="Cambria Math"/>
                          </a:rPr>
                          <m:t>𝑋</m:t>
                        </m:r>
                      </m:e>
                      <m:sub>
                        <m:r>
                          <a:rPr lang="id-ID" b="0" i="1" dirty="0" smtClean="0">
                            <a:latin typeface="Cambria Math"/>
                          </a:rPr>
                          <m:t>2</m:t>
                        </m:r>
                      </m:sub>
                    </m:sSub>
                  </m:oMath>
                </a14:m>
                <a:r>
                  <a:rPr lang="id-ID" dirty="0" smtClean="0"/>
                  <a:t>                                         </a:t>
                </a:r>
                <a14:m>
                  <m:oMath xmlns:m="http://schemas.openxmlformats.org/officeDocument/2006/math">
                    <m:sSub>
                      <m:sSubPr>
                        <m:ctrlPr>
                          <a:rPr lang="id-ID" i="1" dirty="0" smtClean="0">
                            <a:latin typeface="Cambria Math"/>
                          </a:rPr>
                        </m:ctrlPr>
                      </m:sSubPr>
                      <m:e>
                        <m:r>
                          <a:rPr lang="id-ID" b="0" i="1" dirty="0" smtClean="0">
                            <a:latin typeface="Cambria Math"/>
                          </a:rPr>
                          <m:t>𝑇</m:t>
                        </m:r>
                      </m:e>
                      <m:sub>
                        <m:r>
                          <a:rPr lang="id-ID" b="0" i="1" dirty="0" smtClean="0">
                            <a:latin typeface="Cambria Math"/>
                          </a:rPr>
                          <m:t>2</m:t>
                        </m:r>
                      </m:sub>
                    </m:sSub>
                  </m:oMath>
                </a14:m>
                <a:endParaRPr lang="id-ID" dirty="0" smtClean="0"/>
              </a:p>
              <a:p>
                <a:endParaRPr lang="id-ID" dirty="0"/>
              </a:p>
              <a:p>
                <a14:m>
                  <m:oMath xmlns:m="http://schemas.openxmlformats.org/officeDocument/2006/math">
                    <m:sSub>
                      <m:sSubPr>
                        <m:ctrlPr>
                          <a:rPr lang="id-ID" i="1" smtClean="0">
                            <a:latin typeface="Cambria Math"/>
                          </a:rPr>
                        </m:ctrlPr>
                      </m:sSubPr>
                      <m:e>
                        <m:r>
                          <a:rPr lang="id-ID" b="0" i="1" smtClean="0">
                            <a:latin typeface="Cambria Math"/>
                          </a:rPr>
                          <m:t>𝑇</m:t>
                        </m:r>
                      </m:e>
                      <m:sub>
                        <m:r>
                          <a:rPr lang="id-ID" b="0" i="1" smtClean="0">
                            <a:latin typeface="Cambria Math"/>
                          </a:rPr>
                          <m:t>1</m:t>
                        </m:r>
                      </m:sub>
                    </m:sSub>
                  </m:oMath>
                </a14:m>
                <a:r>
                  <a:rPr lang="id-ID" dirty="0" smtClean="0"/>
                  <a:t>                                            -                                           </a:t>
                </a:r>
                <a14:m>
                  <m:oMath xmlns:m="http://schemas.openxmlformats.org/officeDocument/2006/math">
                    <m:sSub>
                      <m:sSubPr>
                        <m:ctrlPr>
                          <a:rPr lang="id-ID" i="1" smtClean="0">
                            <a:latin typeface="Cambria Math"/>
                          </a:rPr>
                        </m:ctrlPr>
                      </m:sSubPr>
                      <m:e>
                        <m:r>
                          <a:rPr lang="id-ID" b="0" i="1" smtClean="0">
                            <a:latin typeface="Cambria Math"/>
                          </a:rPr>
                          <m:t>𝑇</m:t>
                        </m:r>
                      </m:e>
                      <m:sub>
                        <m:r>
                          <a:rPr lang="id-ID" b="0" i="1" smtClean="0">
                            <a:latin typeface="Cambria Math"/>
                          </a:rPr>
                          <m:t>2</m:t>
                        </m:r>
                      </m:sub>
                    </m:sSub>
                  </m:oMath>
                </a14:m>
                <a:endParaRPr lang="id-ID" dirty="0"/>
              </a:p>
            </p:txBody>
          </p:sp>
        </mc:Choice>
        <mc:Fallback xmlns="">
          <p:sp>
            <p:nvSpPr>
              <p:cNvPr id="9" name="Rectangle 8"/>
              <p:cNvSpPr>
                <a:spLocks noRot="1" noChangeAspect="1" noMove="1" noResize="1" noEditPoints="1" noAdjustHandles="1" noChangeArrowheads="1" noChangeShapeType="1" noTextEdit="1"/>
              </p:cNvSpPr>
              <p:nvPr/>
            </p:nvSpPr>
            <p:spPr>
              <a:xfrm>
                <a:off x="1187624" y="3429000"/>
                <a:ext cx="6264696" cy="2376264"/>
              </a:xfrm>
              <a:prstGeom prst="rect">
                <a:avLst/>
              </a:prstGeom>
              <a:blipFill rotWithShape="1">
                <a:blip r:embed="rId2"/>
                <a:stretch>
                  <a:fillRect/>
                </a:stretch>
              </a:blipFill>
            </p:spPr>
            <p:txBody>
              <a:bodyPr/>
              <a:lstStyle/>
              <a:p>
                <a:r>
                  <a:rPr lang="id-ID">
                    <a:noFill/>
                  </a:rPr>
                  <a:t> </a:t>
                </a:r>
              </a:p>
            </p:txBody>
          </p:sp>
        </mc:Fallback>
      </mc:AlternateContent>
    </p:spTree>
    <p:extLst>
      <p:ext uri="{BB962C8B-B14F-4D97-AF65-F5344CB8AC3E}">
        <p14:creationId xmlns:p14="http://schemas.microsoft.com/office/powerpoint/2010/main" val="1197420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6976" y="274638"/>
            <a:ext cx="288032" cy="1143000"/>
          </a:xfrm>
        </p:spPr>
        <p:txBody>
          <a:bodyPr/>
          <a:lstStyle/>
          <a:p>
            <a:endParaRPr lang="id-ID" dirty="0"/>
          </a:p>
        </p:txBody>
      </p:sp>
      <p:sp>
        <p:nvSpPr>
          <p:cNvPr id="3" name="Content Placeholder 2"/>
          <p:cNvSpPr>
            <a:spLocks noGrp="1"/>
          </p:cNvSpPr>
          <p:nvPr>
            <p:ph idx="1"/>
          </p:nvPr>
        </p:nvSpPr>
        <p:spPr>
          <a:xfrm>
            <a:off x="457200" y="404664"/>
            <a:ext cx="8229600" cy="5721499"/>
          </a:xfrm>
        </p:spPr>
        <p:txBody>
          <a:bodyPr/>
          <a:lstStyle/>
          <a:p>
            <a:pPr marL="0" indent="0">
              <a:buNone/>
            </a:pPr>
            <a:endParaRPr lang="id-ID" dirty="0"/>
          </a:p>
        </p:txBody>
      </p:sp>
      <mc:AlternateContent xmlns:mc="http://schemas.openxmlformats.org/markup-compatibility/2006" xmlns:a14="http://schemas.microsoft.com/office/drawing/2010/main">
        <mc:Choice Requires="a14">
          <p:sp>
            <p:nvSpPr>
              <p:cNvPr id="4" name="Rectangle 3"/>
              <p:cNvSpPr/>
              <p:nvPr/>
            </p:nvSpPr>
            <p:spPr>
              <a:xfrm>
                <a:off x="559376" y="404664"/>
                <a:ext cx="8064896" cy="331236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2000" dirty="0" smtClean="0"/>
                  <a:t>Contoh : </a:t>
                </a:r>
              </a:p>
              <a:p>
                <a:r>
                  <a:rPr lang="id-ID" sz="2000" dirty="0" smtClean="0"/>
                  <a:t>Nilai </a:t>
                </a:r>
                <a14:m>
                  <m:oMath xmlns:m="http://schemas.openxmlformats.org/officeDocument/2006/math">
                    <m:sSub>
                      <m:sSubPr>
                        <m:ctrlPr>
                          <a:rPr lang="id-ID" sz="2000" i="1" smtClean="0">
                            <a:latin typeface="Cambria Math"/>
                          </a:rPr>
                        </m:ctrlPr>
                      </m:sSubPr>
                      <m:e>
                        <m:r>
                          <a:rPr lang="id-ID" sz="2000" b="0" i="1" smtClean="0">
                            <a:latin typeface="Cambria Math"/>
                          </a:rPr>
                          <m:t>𝑇</m:t>
                        </m:r>
                      </m:e>
                      <m:sub>
                        <m:r>
                          <a:rPr lang="id-ID" sz="2000" b="0" i="1" smtClean="0">
                            <a:latin typeface="Cambria Math"/>
                          </a:rPr>
                          <m:t>2 </m:t>
                        </m:r>
                      </m:sub>
                    </m:sSub>
                  </m:oMath>
                </a14:m>
                <a:r>
                  <a:rPr lang="id-ID" sz="2000" dirty="0" smtClean="0"/>
                  <a:t>pada KE I = 75</a:t>
                </a:r>
              </a:p>
              <a:p>
                <a:r>
                  <a:rPr lang="id-ID" sz="2000" dirty="0" smtClean="0"/>
                  <a:t>Nilai </a:t>
                </a:r>
                <a14:m>
                  <m:oMath xmlns:m="http://schemas.openxmlformats.org/officeDocument/2006/math">
                    <m:sSub>
                      <m:sSubPr>
                        <m:ctrlPr>
                          <a:rPr lang="id-ID" sz="2000" i="1" smtClean="0">
                            <a:latin typeface="Cambria Math"/>
                          </a:rPr>
                        </m:ctrlPr>
                      </m:sSubPr>
                      <m:e>
                        <m:r>
                          <a:rPr lang="id-ID" sz="2000" b="0" i="1" smtClean="0">
                            <a:latin typeface="Cambria Math"/>
                          </a:rPr>
                          <m:t>𝑇</m:t>
                        </m:r>
                      </m:e>
                      <m:sub>
                        <m:r>
                          <a:rPr lang="id-ID" sz="2000" b="0" i="1" smtClean="0">
                            <a:latin typeface="Cambria Math"/>
                          </a:rPr>
                          <m:t>2 </m:t>
                        </m:r>
                      </m:sub>
                    </m:sSub>
                  </m:oMath>
                </a14:m>
                <a:r>
                  <a:rPr lang="id-ID" sz="2000" dirty="0" smtClean="0"/>
                  <a:t> pada KE II = 65 </a:t>
                </a:r>
              </a:p>
              <a:p>
                <a:r>
                  <a:rPr lang="id-ID" sz="2000" dirty="0" smtClean="0"/>
                  <a:t>Nilai </a:t>
                </a:r>
                <a14:m>
                  <m:oMath xmlns:m="http://schemas.openxmlformats.org/officeDocument/2006/math">
                    <m:sSub>
                      <m:sSubPr>
                        <m:ctrlPr>
                          <a:rPr lang="id-ID" sz="2000" i="1" smtClean="0">
                            <a:latin typeface="Cambria Math"/>
                          </a:rPr>
                        </m:ctrlPr>
                      </m:sSubPr>
                      <m:e>
                        <m:r>
                          <a:rPr lang="id-ID" sz="2000" b="0" i="1" smtClean="0">
                            <a:latin typeface="Cambria Math"/>
                          </a:rPr>
                          <m:t>𝑇</m:t>
                        </m:r>
                      </m:e>
                      <m:sub>
                        <m:r>
                          <a:rPr lang="id-ID" sz="2000" b="0" i="1" smtClean="0">
                            <a:latin typeface="Cambria Math"/>
                          </a:rPr>
                          <m:t>2 </m:t>
                        </m:r>
                      </m:sub>
                    </m:sSub>
                  </m:oMath>
                </a14:m>
                <a:r>
                  <a:rPr lang="id-ID" sz="2000" dirty="0" smtClean="0"/>
                  <a:t> pada KP = 45 </a:t>
                </a:r>
              </a:p>
              <a:p>
                <a:endParaRPr lang="id-ID" sz="2000" dirty="0"/>
              </a:p>
              <a:p>
                <a:r>
                  <a:rPr lang="id-ID" sz="2000" dirty="0" smtClean="0"/>
                  <a:t>Maka pebgaruh intensitas = </a:t>
                </a:r>
                <a14:m>
                  <m:oMath xmlns:m="http://schemas.openxmlformats.org/officeDocument/2006/math">
                    <m:sSub>
                      <m:sSubPr>
                        <m:ctrlPr>
                          <a:rPr lang="id-ID" sz="2000" i="1" smtClean="0">
                            <a:latin typeface="Cambria Math"/>
                          </a:rPr>
                        </m:ctrlPr>
                      </m:sSubPr>
                      <m:e>
                        <m:r>
                          <a:rPr lang="id-ID" sz="2000" b="0" i="1" smtClean="0">
                            <a:latin typeface="Cambria Math"/>
                          </a:rPr>
                          <m:t>𝑇</m:t>
                        </m:r>
                      </m:e>
                      <m:sub>
                        <m:r>
                          <a:rPr lang="id-ID" sz="2000" b="0" i="1" smtClean="0">
                            <a:latin typeface="Cambria Math"/>
                          </a:rPr>
                          <m:t>2 </m:t>
                        </m:r>
                      </m:sub>
                    </m:sSub>
                  </m:oMath>
                </a14:m>
                <a:r>
                  <a:rPr lang="id-ID" sz="2000" dirty="0" smtClean="0"/>
                  <a:t> (KE I) - </a:t>
                </a:r>
                <a14:m>
                  <m:oMath xmlns:m="http://schemas.openxmlformats.org/officeDocument/2006/math">
                    <m:sSub>
                      <m:sSubPr>
                        <m:ctrlPr>
                          <a:rPr lang="id-ID" sz="2000" i="1" smtClean="0">
                            <a:latin typeface="Cambria Math"/>
                          </a:rPr>
                        </m:ctrlPr>
                      </m:sSubPr>
                      <m:e>
                        <m:r>
                          <a:rPr lang="id-ID" sz="2000" b="0" i="1" smtClean="0">
                            <a:latin typeface="Cambria Math"/>
                          </a:rPr>
                          <m:t>𝑇</m:t>
                        </m:r>
                      </m:e>
                      <m:sub>
                        <m:r>
                          <a:rPr lang="id-ID" sz="2000" b="0" i="1" smtClean="0">
                            <a:latin typeface="Cambria Math"/>
                          </a:rPr>
                          <m:t>2 </m:t>
                        </m:r>
                      </m:sub>
                    </m:sSub>
                  </m:oMath>
                </a14:m>
                <a:r>
                  <a:rPr lang="id-ID" sz="2000" dirty="0" smtClean="0"/>
                  <a:t>(KE II)</a:t>
                </a:r>
              </a:p>
              <a:p>
                <a:r>
                  <a:rPr lang="id-ID" sz="2000" dirty="0"/>
                  <a:t>	</a:t>
                </a:r>
                <a:r>
                  <a:rPr lang="id-ID" sz="2000" dirty="0" smtClean="0"/>
                  <a:t>									            = 75 – 65 </a:t>
                </a:r>
              </a:p>
              <a:p>
                <a:r>
                  <a:rPr lang="id-ID" sz="2000" dirty="0"/>
                  <a:t>	</a:t>
                </a:r>
                <a:r>
                  <a:rPr lang="id-ID" sz="2000" dirty="0" smtClean="0"/>
                  <a:t>	</a:t>
                </a:r>
                <a:r>
                  <a:rPr lang="id-ID" sz="2000" dirty="0"/>
                  <a:t> </a:t>
                </a:r>
                <a:r>
                  <a:rPr lang="id-ID" sz="2000" dirty="0" smtClean="0"/>
                  <a:t>           =10</a:t>
                </a:r>
              </a:p>
              <a:p>
                <a:r>
                  <a:rPr lang="id-ID" sz="2000" dirty="0" smtClean="0"/>
                  <a:t>Jadi pengaruh pemutaran film = (75-45) – 10 </a:t>
                </a:r>
              </a:p>
              <a:p>
                <a:r>
                  <a:rPr lang="id-ID" sz="2000" dirty="0"/>
                  <a:t>	</a:t>
                </a:r>
                <a:r>
                  <a:rPr lang="id-ID" sz="2000" dirty="0" smtClean="0"/>
                  <a:t>		  = 20</a:t>
                </a:r>
                <a:r>
                  <a:rPr lang="id-ID" dirty="0" smtClean="0"/>
                  <a:t>		</a:t>
                </a:r>
                <a:endParaRPr lang="id-ID" dirty="0"/>
              </a:p>
            </p:txBody>
          </p:sp>
        </mc:Choice>
        <mc:Fallback xmlns="">
          <p:sp>
            <p:nvSpPr>
              <p:cNvPr id="4" name="Rectangle 3"/>
              <p:cNvSpPr>
                <a:spLocks noRot="1" noChangeAspect="1" noMove="1" noResize="1" noEditPoints="1" noAdjustHandles="1" noChangeArrowheads="1" noChangeShapeType="1" noTextEdit="1"/>
              </p:cNvSpPr>
              <p:nvPr/>
            </p:nvSpPr>
            <p:spPr>
              <a:xfrm>
                <a:off x="559376" y="404664"/>
                <a:ext cx="8064896" cy="3312368"/>
              </a:xfrm>
              <a:prstGeom prst="rect">
                <a:avLst/>
              </a:prstGeom>
              <a:blipFill rotWithShape="1">
                <a:blip r:embed="rId2"/>
                <a:stretch>
                  <a:fillRect/>
                </a:stretch>
              </a:blipFill>
            </p:spPr>
            <p:txBody>
              <a:bodyPr/>
              <a:lstStyle/>
              <a:p>
                <a:r>
                  <a:rPr lang="id-ID">
                    <a:noFill/>
                  </a:rPr>
                  <a:t> </a:t>
                </a:r>
              </a:p>
            </p:txBody>
          </p:sp>
        </mc:Fallback>
      </mc:AlternateContent>
      <p:sp>
        <p:nvSpPr>
          <p:cNvPr id="5" name="Rectangle 4"/>
          <p:cNvSpPr/>
          <p:nvPr/>
        </p:nvSpPr>
        <p:spPr>
          <a:xfrm>
            <a:off x="536144" y="3823320"/>
            <a:ext cx="3868608"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5. </a:t>
            </a:r>
            <a:r>
              <a:rPr lang="id-ID" sz="2000" dirty="0" smtClean="0"/>
              <a:t>Rancangan Faktorial </a:t>
            </a:r>
            <a:endParaRPr lang="id-ID" sz="2000" dirty="0"/>
          </a:p>
        </p:txBody>
      </p:sp>
      <p:sp>
        <p:nvSpPr>
          <p:cNvPr id="6" name="Rectangle 5"/>
          <p:cNvSpPr/>
          <p:nvPr/>
        </p:nvSpPr>
        <p:spPr>
          <a:xfrm>
            <a:off x="578024" y="4509120"/>
            <a:ext cx="8064896" cy="172819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000" dirty="0" smtClean="0"/>
              <a:t>Usaha untuk mengetahui perbedaan nilai dari perlakuan atau variabel independen maka diketengahkan lebih dari satu variabel independen.  Misalnya anda menyelenggarakan eksperimen untuk mengetahui apakah pemahaman terhadap pesan (materi) yang disampaikan dipengaruhi oleh metode penyampaiannya ataukan lama penyampaiannya. </a:t>
            </a:r>
            <a:endParaRPr lang="id-ID" sz="2000" dirty="0"/>
          </a:p>
        </p:txBody>
      </p:sp>
    </p:spTree>
    <p:extLst>
      <p:ext uri="{BB962C8B-B14F-4D97-AF65-F5344CB8AC3E}">
        <p14:creationId xmlns:p14="http://schemas.microsoft.com/office/powerpoint/2010/main" val="1252487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4149064" y="341784"/>
            <a:ext cx="72008" cy="1143000"/>
          </a:xfrm>
        </p:spPr>
        <p:txBody>
          <a:bodyPr/>
          <a:lstStyle/>
          <a:p>
            <a:endParaRPr lang="id-ID" dirty="0"/>
          </a:p>
        </p:txBody>
      </p:sp>
      <p:sp>
        <p:nvSpPr>
          <p:cNvPr id="3" name="Content Placeholder 2"/>
          <p:cNvSpPr>
            <a:spLocks noGrp="1"/>
          </p:cNvSpPr>
          <p:nvPr>
            <p:ph idx="1"/>
          </p:nvPr>
        </p:nvSpPr>
        <p:spPr>
          <a:xfrm>
            <a:off x="457200" y="404664"/>
            <a:ext cx="8229600" cy="5721499"/>
          </a:xfrm>
        </p:spPr>
        <p:txBody>
          <a:bodyPr/>
          <a:lstStyle/>
          <a:p>
            <a:pPr marL="0" indent="0">
              <a:buNone/>
            </a:pPr>
            <a:endParaRPr lang="id-ID" dirty="0" smtClean="0"/>
          </a:p>
          <a:p>
            <a:pPr marL="0" indent="0">
              <a:buNone/>
            </a:pPr>
            <a:endParaRPr lang="id-ID" dirty="0"/>
          </a:p>
          <a:p>
            <a:pPr marL="0" indent="0">
              <a:buNone/>
            </a:pPr>
            <a:endParaRPr lang="id-ID" dirty="0" smtClean="0"/>
          </a:p>
          <a:p>
            <a:pPr marL="0" indent="0">
              <a:buNone/>
            </a:pPr>
            <a:r>
              <a:rPr lang="id-ID" dirty="0" smtClean="0"/>
              <a:t>                                                  </a:t>
            </a:r>
            <a:r>
              <a:rPr lang="id-ID" sz="2000" dirty="0" smtClean="0"/>
              <a:t>Lama penyajian </a:t>
            </a:r>
          </a:p>
          <a:p>
            <a:pPr marL="0" indent="0">
              <a:buNone/>
            </a:pPr>
            <a:r>
              <a:rPr lang="id-ID" sz="2000" dirty="0" smtClean="0"/>
              <a:t>                                                                          Dua hari                   Satu hari </a:t>
            </a:r>
          </a:p>
          <a:p>
            <a:pPr marL="0" indent="0">
              <a:buNone/>
            </a:pPr>
            <a:r>
              <a:rPr lang="id-ID" sz="2000" dirty="0"/>
              <a:t>	</a:t>
            </a:r>
            <a:r>
              <a:rPr lang="id-ID" sz="2000" dirty="0" smtClean="0"/>
              <a:t>	              Lokakarya</a:t>
            </a:r>
          </a:p>
          <a:p>
            <a:pPr marL="0" indent="0">
              <a:buNone/>
            </a:pPr>
            <a:r>
              <a:rPr lang="id-ID" sz="2000" dirty="0" smtClean="0"/>
              <a:t>Bentuk </a:t>
            </a:r>
          </a:p>
          <a:p>
            <a:pPr marL="0" indent="0">
              <a:buNone/>
            </a:pPr>
            <a:r>
              <a:rPr lang="id-ID" sz="2000" dirty="0" smtClean="0"/>
              <a:t>                                              Diskusi </a:t>
            </a:r>
            <a:endParaRPr lang="id-ID" sz="2000" dirty="0"/>
          </a:p>
        </p:txBody>
      </p:sp>
      <p:sp>
        <p:nvSpPr>
          <p:cNvPr id="4" name="Rectangle 3"/>
          <p:cNvSpPr/>
          <p:nvPr/>
        </p:nvSpPr>
        <p:spPr>
          <a:xfrm>
            <a:off x="467544" y="548680"/>
            <a:ext cx="8064896" cy="1368152"/>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id-ID" sz="2000" dirty="0" smtClean="0"/>
              <a:t>Di sini ada dua variabel independen yang di teliti secara simultan (serempak) yaitu bentuk bentuk penyajian dan lama penyajian. Misalnya suatu pesan tersebut tentang pembangunan pertanian disampaikan ke dalam dua bentuk yaitu dengan lokakarya dan diskusi kelompok. </a:t>
            </a:r>
            <a:endParaRPr lang="id-ID" sz="2000" dirty="0"/>
          </a:p>
        </p:txBody>
      </p:sp>
      <p:graphicFrame>
        <p:nvGraphicFramePr>
          <p:cNvPr id="5" name="Table 4"/>
          <p:cNvGraphicFramePr>
            <a:graphicFrameLocks noGrp="1"/>
          </p:cNvGraphicFramePr>
          <p:nvPr>
            <p:extLst>
              <p:ext uri="{D42A27DB-BD31-4B8C-83A1-F6EECF244321}">
                <p14:modId xmlns:p14="http://schemas.microsoft.com/office/powerpoint/2010/main" val="480859739"/>
              </p:ext>
            </p:extLst>
          </p:nvPr>
        </p:nvGraphicFramePr>
        <p:xfrm>
          <a:off x="4788024" y="3284984"/>
          <a:ext cx="3024336" cy="880616"/>
        </p:xfrm>
        <a:graphic>
          <a:graphicData uri="http://schemas.openxmlformats.org/drawingml/2006/table">
            <a:tbl>
              <a:tblPr firstRow="1" bandRow="1">
                <a:tableStyleId>{5C22544A-7EE6-4342-B048-85BDC9FD1C3A}</a:tableStyleId>
              </a:tblPr>
              <a:tblGrid>
                <a:gridCol w="1440160"/>
                <a:gridCol w="1584176"/>
              </a:tblGrid>
              <a:tr h="509776">
                <a:tc>
                  <a:txBody>
                    <a:bodyPr/>
                    <a:lstStyle/>
                    <a:p>
                      <a:r>
                        <a:rPr lang="id-ID" dirty="0" smtClean="0"/>
                        <a:t>I</a:t>
                      </a:r>
                      <a:endParaRPr lang="id-ID" dirty="0"/>
                    </a:p>
                  </a:txBody>
                  <a:tcPr/>
                </a:tc>
                <a:tc>
                  <a:txBody>
                    <a:bodyPr/>
                    <a:lstStyle/>
                    <a:p>
                      <a:r>
                        <a:rPr lang="id-ID" dirty="0" smtClean="0"/>
                        <a:t>II</a:t>
                      </a:r>
                      <a:endParaRPr lang="id-ID" dirty="0"/>
                    </a:p>
                  </a:txBody>
                  <a:tcPr/>
                </a:tc>
              </a:tr>
              <a:tr h="370840">
                <a:tc>
                  <a:txBody>
                    <a:bodyPr/>
                    <a:lstStyle/>
                    <a:p>
                      <a:r>
                        <a:rPr lang="id-ID" dirty="0" smtClean="0"/>
                        <a:t>III</a:t>
                      </a:r>
                      <a:endParaRPr lang="id-ID" dirty="0"/>
                    </a:p>
                  </a:txBody>
                  <a:tcPr/>
                </a:tc>
                <a:tc>
                  <a:txBody>
                    <a:bodyPr/>
                    <a:lstStyle/>
                    <a:p>
                      <a:r>
                        <a:rPr lang="id-ID" dirty="0" smtClean="0"/>
                        <a:t>IV</a:t>
                      </a:r>
                      <a:endParaRPr lang="id-ID" dirty="0"/>
                    </a:p>
                  </a:txBody>
                  <a:tcPr/>
                </a:tc>
              </a:tr>
            </a:tbl>
          </a:graphicData>
        </a:graphic>
      </p:graphicFrame>
    </p:spTree>
    <p:extLst>
      <p:ext uri="{BB962C8B-B14F-4D97-AF65-F5344CB8AC3E}">
        <p14:creationId xmlns:p14="http://schemas.microsoft.com/office/powerpoint/2010/main" val="1170928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3383264" y="274638"/>
            <a:ext cx="45719" cy="1143000"/>
          </a:xfrm>
        </p:spPr>
        <p:txBody>
          <a:bodyPr/>
          <a:lstStyle/>
          <a:p>
            <a:endParaRPr lang="id-ID" dirty="0"/>
          </a:p>
        </p:txBody>
      </p:sp>
      <p:sp>
        <p:nvSpPr>
          <p:cNvPr id="3" name="Content Placeholder 2"/>
          <p:cNvSpPr>
            <a:spLocks noGrp="1"/>
          </p:cNvSpPr>
          <p:nvPr>
            <p:ph idx="1"/>
          </p:nvPr>
        </p:nvSpPr>
        <p:spPr>
          <a:xfrm>
            <a:off x="457200" y="332656"/>
            <a:ext cx="8229600" cy="5793507"/>
          </a:xfrm>
        </p:spPr>
        <p:txBody>
          <a:bodyPr/>
          <a:lstStyle/>
          <a:p>
            <a:pPr marL="0" indent="0">
              <a:buNone/>
            </a:pPr>
            <a:endParaRPr lang="id-ID" dirty="0"/>
          </a:p>
        </p:txBody>
      </p:sp>
      <p:sp>
        <p:nvSpPr>
          <p:cNvPr id="4" name="Rectangle 3"/>
          <p:cNvSpPr/>
          <p:nvPr/>
        </p:nvSpPr>
        <p:spPr>
          <a:xfrm>
            <a:off x="467544" y="404664"/>
            <a:ext cx="2736304" cy="7200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000" dirty="0" smtClean="0"/>
              <a:t>Pengaruh Interaksi </a:t>
            </a:r>
            <a:endParaRPr lang="id-ID" sz="2000" dirty="0"/>
          </a:p>
        </p:txBody>
      </p:sp>
      <p:sp>
        <p:nvSpPr>
          <p:cNvPr id="5" name="Rectangle 4"/>
          <p:cNvSpPr/>
          <p:nvPr/>
        </p:nvSpPr>
        <p:spPr>
          <a:xfrm>
            <a:off x="467544" y="1268760"/>
            <a:ext cx="8208912" cy="23762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id-ID" sz="2000" dirty="0" smtClean="0"/>
              <a:t>Campbel dan Stanley mencatat pengaruh-pengaruh luar itu antara lain : </a:t>
            </a:r>
          </a:p>
          <a:p>
            <a:pPr marL="342900" indent="-342900" algn="ctr">
              <a:buAutoNum type="arabicPeriod"/>
            </a:pPr>
            <a:r>
              <a:rPr lang="id-ID" sz="2000" dirty="0" smtClean="0"/>
              <a:t>Sejarah atau kejadian-kejadian yang terjadi antara pengukuran pertama (pretest) dan pengukuran kedua (posttest)</a:t>
            </a:r>
          </a:p>
          <a:p>
            <a:pPr marL="342900" indent="-342900" algn="ctr">
              <a:buAutoNum type="arabicPeriod"/>
            </a:pPr>
            <a:r>
              <a:rPr lang="id-ID" sz="2000" dirty="0" smtClean="0"/>
              <a:t>Proses pendewasaan termasuk tumbuh menjadi lebih tua, lebih jemu, atau menjadi sakit-sakitan</a:t>
            </a:r>
          </a:p>
          <a:p>
            <a:pPr marL="342900" indent="-342900" algn="ctr">
              <a:buAutoNum type="arabicPeriod"/>
            </a:pPr>
            <a:r>
              <a:rPr lang="id-ID" sz="2000" dirty="0" smtClean="0"/>
              <a:t>Mortalitas eksperimen atau hilangnya responden yang disebabkan sakit atau berpindah tempat atau mungkin meninggal</a:t>
            </a:r>
          </a:p>
          <a:p>
            <a:pPr marL="342900" indent="-342900" algn="ctr">
              <a:buAutoNum type="arabicPeriod"/>
            </a:pPr>
            <a:endParaRPr lang="id-ID" sz="2000" dirty="0"/>
          </a:p>
        </p:txBody>
      </p:sp>
      <p:sp>
        <p:nvSpPr>
          <p:cNvPr id="6" name="Rectangle 5"/>
          <p:cNvSpPr/>
          <p:nvPr/>
        </p:nvSpPr>
        <p:spPr>
          <a:xfrm>
            <a:off x="467544" y="3861048"/>
            <a:ext cx="8208912" cy="1944216"/>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d-ID" sz="2000" dirty="0" smtClean="0"/>
              <a:t>Campbel dan Stanley menunjuk adanya pengaruh pengujian atau pengaruh bahwa tes itu sendiri dapat mempunyai pengaruh pada nilai-nilai yang sedang diteskan, sebabnya ialah responden masih dapat mengingat pertanyaan-pertanyaan atau pernyatan-pernyataan yang diketengahkan didalam pretest, yang mempengaruhi responden dalam menjawab pertanyaan atau pernyataan di postest. </a:t>
            </a:r>
            <a:endParaRPr lang="id-ID" sz="2000" dirty="0"/>
          </a:p>
        </p:txBody>
      </p:sp>
    </p:spTree>
    <p:extLst>
      <p:ext uri="{BB962C8B-B14F-4D97-AF65-F5344CB8AC3E}">
        <p14:creationId xmlns:p14="http://schemas.microsoft.com/office/powerpoint/2010/main" val="171004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732"/>
            <a:ext cx="8229600" cy="839851"/>
          </a:xfrm>
        </p:spPr>
        <p:txBody>
          <a:bodyPr/>
          <a:lstStyle/>
          <a:p>
            <a:endParaRPr lang="id-ID" dirty="0"/>
          </a:p>
        </p:txBody>
      </p:sp>
      <p:sp>
        <p:nvSpPr>
          <p:cNvPr id="3" name="Content Placeholder 2"/>
          <p:cNvSpPr>
            <a:spLocks noGrp="1"/>
          </p:cNvSpPr>
          <p:nvPr>
            <p:ph idx="1"/>
          </p:nvPr>
        </p:nvSpPr>
        <p:spPr/>
        <p:txBody>
          <a:bodyPr/>
          <a:lstStyle/>
          <a:p>
            <a:pPr marL="0" indent="0">
              <a:buNone/>
            </a:pPr>
            <a:endParaRPr lang="id-ID" dirty="0"/>
          </a:p>
        </p:txBody>
      </p:sp>
      <p:sp>
        <p:nvSpPr>
          <p:cNvPr id="4" name="Rectangle 3"/>
          <p:cNvSpPr/>
          <p:nvPr/>
        </p:nvSpPr>
        <p:spPr>
          <a:xfrm>
            <a:off x="2483768" y="373732"/>
            <a:ext cx="3888432" cy="828092"/>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sz="2400" dirty="0" smtClean="0"/>
              <a:t>Logika Eksperimentasi </a:t>
            </a:r>
            <a:endParaRPr lang="id-ID" sz="2400" dirty="0"/>
          </a:p>
        </p:txBody>
      </p:sp>
      <p:sp>
        <p:nvSpPr>
          <p:cNvPr id="5" name="Rectangle 4"/>
          <p:cNvSpPr/>
          <p:nvPr/>
        </p:nvSpPr>
        <p:spPr>
          <a:xfrm>
            <a:off x="611560" y="1772816"/>
            <a:ext cx="7992888" cy="108012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d-ID" sz="2000" dirty="0" smtClean="0"/>
              <a:t>Untuk menetapkan hubungan antarvariabel di dalam penelitian sosial terdapat dua pendekatan yaitu metode survei dan metode eksperimen. Kedua pendekatan itu pada dasarnya berbeda </a:t>
            </a:r>
            <a:endParaRPr lang="id-ID" sz="2000" dirty="0"/>
          </a:p>
        </p:txBody>
      </p:sp>
      <p:sp>
        <p:nvSpPr>
          <p:cNvPr id="6" name="Rectangle 5"/>
          <p:cNvSpPr/>
          <p:nvPr/>
        </p:nvSpPr>
        <p:spPr>
          <a:xfrm>
            <a:off x="611560" y="3068960"/>
            <a:ext cx="7992888" cy="1410836"/>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id-ID" sz="2000" dirty="0" smtClean="0"/>
              <a:t>Metode survei : peneliti tidak mempunyai kemampuan mengontrol lingkungan atau kondisi variabel yang mereka teliti. Peneliti bekerja dengan data yang sudah disimpan dalam kartu-kartu computer, disket, USB, hard disk atau perangkat lain </a:t>
            </a:r>
            <a:endParaRPr lang="id-ID" sz="2000" dirty="0"/>
          </a:p>
        </p:txBody>
      </p:sp>
      <p:sp>
        <p:nvSpPr>
          <p:cNvPr id="7" name="Rectangle 6"/>
          <p:cNvSpPr/>
          <p:nvPr/>
        </p:nvSpPr>
        <p:spPr>
          <a:xfrm>
            <a:off x="611560" y="4725144"/>
            <a:ext cx="7992888" cy="136815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sz="2000" dirty="0" smtClean="0"/>
              <a:t>Metode eksperimen : peneliti </a:t>
            </a:r>
            <a:r>
              <a:rPr lang="id-ID" sz="2000" dirty="0" smtClean="0"/>
              <a:t>berada </a:t>
            </a:r>
            <a:r>
              <a:rPr lang="id-ID" sz="2000" dirty="0" smtClean="0"/>
              <a:t>di kancah sewaktu data dikumpulkan dan mencoba untuk mengontrol lingkungan eksperimen. Pengontrolan tersebut memungkinkan peneliti mencoba dan </a:t>
            </a:r>
            <a:r>
              <a:rPr lang="id-ID" sz="2000" dirty="0" smtClean="0"/>
              <a:t>menetapkan </a:t>
            </a:r>
            <a:r>
              <a:rPr lang="id-ID" sz="2000" dirty="0" smtClean="0"/>
              <a:t>hubungan kausalitas dan bukan hanya sekedar mencari hubungan antar variabel.</a:t>
            </a:r>
            <a:endParaRPr lang="id-ID" sz="2000" dirty="0"/>
          </a:p>
        </p:txBody>
      </p:sp>
    </p:spTree>
    <p:extLst>
      <p:ext uri="{BB962C8B-B14F-4D97-AF65-F5344CB8AC3E}">
        <p14:creationId xmlns:p14="http://schemas.microsoft.com/office/powerpoint/2010/main" val="1514666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3212960" y="274638"/>
            <a:ext cx="360040" cy="1143000"/>
          </a:xfrm>
        </p:spPr>
        <p:txBody>
          <a:bodyPr/>
          <a:lstStyle/>
          <a:p>
            <a:endParaRPr lang="id-ID" dirty="0"/>
          </a:p>
        </p:txBody>
      </p:sp>
      <p:sp>
        <p:nvSpPr>
          <p:cNvPr id="3" name="Content Placeholder 2"/>
          <p:cNvSpPr>
            <a:spLocks noGrp="1"/>
          </p:cNvSpPr>
          <p:nvPr>
            <p:ph idx="1"/>
          </p:nvPr>
        </p:nvSpPr>
        <p:spPr>
          <a:xfrm>
            <a:off x="457200" y="404664"/>
            <a:ext cx="8229600" cy="5976664"/>
          </a:xfrm>
        </p:spPr>
        <p:txBody>
          <a:bodyPr/>
          <a:lstStyle/>
          <a:p>
            <a:pPr marL="0" indent="0">
              <a:buNone/>
            </a:pPr>
            <a:endParaRPr lang="id-ID" dirty="0"/>
          </a:p>
        </p:txBody>
      </p:sp>
      <p:sp>
        <p:nvSpPr>
          <p:cNvPr id="4" name="Rectangle 3"/>
          <p:cNvSpPr/>
          <p:nvPr/>
        </p:nvSpPr>
        <p:spPr>
          <a:xfrm>
            <a:off x="467544" y="404664"/>
            <a:ext cx="8136904" cy="115212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sz="2000" dirty="0" smtClean="0"/>
              <a:t>Eksperimen adalah suatu metode yang terkontrol yang mencoba untuk menunjukkan adanya hubungan kausal antara satu variabel independen atau lebih dengan satu variabel dependen atau lebih</a:t>
            </a:r>
            <a:endParaRPr lang="id-ID" sz="2000" dirty="0"/>
          </a:p>
        </p:txBody>
      </p:sp>
      <p:sp>
        <p:nvSpPr>
          <p:cNvPr id="5" name="Rectangle 4"/>
          <p:cNvSpPr/>
          <p:nvPr/>
        </p:nvSpPr>
        <p:spPr>
          <a:xfrm>
            <a:off x="470560" y="1867704"/>
            <a:ext cx="8136904" cy="13681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d-ID" sz="2000" dirty="0" smtClean="0"/>
              <a:t>Di dalam eksperimen yang  ideal, pelaku eksperimen mempunyai kemampuan mengontrol lingkungan di mana eksperimen itu diselenggarakan dan menjaga konstan atau mengontrol lingkungan atau faktor luar yang </a:t>
            </a:r>
            <a:r>
              <a:rPr lang="id-ID" sz="2000" dirty="0" smtClean="0"/>
              <a:t>mungkin </a:t>
            </a:r>
            <a:r>
              <a:rPr lang="id-ID" sz="2000" dirty="0" smtClean="0"/>
              <a:t>mempengaruhi eksperimen itu. </a:t>
            </a:r>
            <a:endParaRPr lang="id-ID" sz="2000" dirty="0"/>
          </a:p>
        </p:txBody>
      </p:sp>
      <p:sp>
        <p:nvSpPr>
          <p:cNvPr id="6" name="Rectangle 5"/>
          <p:cNvSpPr/>
          <p:nvPr/>
        </p:nvSpPr>
        <p:spPr>
          <a:xfrm>
            <a:off x="446584" y="3429000"/>
            <a:ext cx="8136904" cy="129614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d-ID" sz="2000" dirty="0" smtClean="0"/>
              <a:t>Dia juga dapat mengontrol komposisi kelompok-kelompok eksperimen (KE) dan kelompok pengendali (KP) yang dilakukan dengam cara berpasangan (</a:t>
            </a:r>
            <a:r>
              <a:rPr lang="id-ID" sz="2000" i="1" dirty="0" smtClean="0"/>
              <a:t>matching</a:t>
            </a:r>
            <a:r>
              <a:rPr lang="id-ID" sz="2000" dirty="0" smtClean="0"/>
              <a:t>) atau dengan cara randomisasi. Secara teoritis segenap kelompok-kelompok itu harus identik menurut ciri-ciri mereka. </a:t>
            </a:r>
            <a:endParaRPr lang="id-ID" sz="2000" dirty="0"/>
          </a:p>
        </p:txBody>
      </p:sp>
      <p:sp>
        <p:nvSpPr>
          <p:cNvPr id="7" name="Rectangle 6"/>
          <p:cNvSpPr/>
          <p:nvPr/>
        </p:nvSpPr>
        <p:spPr>
          <a:xfrm>
            <a:off x="446584" y="5013176"/>
            <a:ext cx="8136904" cy="12961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sz="2000" dirty="0"/>
              <a:t>P</a:t>
            </a:r>
            <a:r>
              <a:rPr lang="id-ID" sz="2000" dirty="0" smtClean="0"/>
              <a:t>elaku eskperimen dapat mengontrol variabel </a:t>
            </a:r>
            <a:r>
              <a:rPr lang="id-ID" sz="2000" dirty="0" smtClean="0"/>
              <a:t>independen</a:t>
            </a:r>
            <a:r>
              <a:rPr lang="id-ID" sz="2000" dirty="0" smtClean="0"/>
              <a:t>. Akhirnya peneliti mempunyai kemampuan untuk mengukur nilai-nilai daripada variabel dependen sebelum dan sesudah dikenai perlakuan (treatment). </a:t>
            </a:r>
            <a:endParaRPr lang="id-ID" sz="2000" dirty="0"/>
          </a:p>
        </p:txBody>
      </p:sp>
    </p:spTree>
    <p:extLst>
      <p:ext uri="{BB962C8B-B14F-4D97-AF65-F5344CB8AC3E}">
        <p14:creationId xmlns:p14="http://schemas.microsoft.com/office/powerpoint/2010/main" val="1321112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3573000" y="274638"/>
            <a:ext cx="72008" cy="1143000"/>
          </a:xfrm>
        </p:spPr>
        <p:txBody>
          <a:bodyPr/>
          <a:lstStyle/>
          <a:p>
            <a:endParaRPr lang="id-ID" dirty="0"/>
          </a:p>
        </p:txBody>
      </p:sp>
      <p:sp>
        <p:nvSpPr>
          <p:cNvPr id="3" name="Content Placeholder 2"/>
          <p:cNvSpPr>
            <a:spLocks noGrp="1"/>
          </p:cNvSpPr>
          <p:nvPr>
            <p:ph idx="1"/>
          </p:nvPr>
        </p:nvSpPr>
        <p:spPr>
          <a:xfrm>
            <a:off x="457200" y="404664"/>
            <a:ext cx="8229600" cy="5904656"/>
          </a:xfrm>
        </p:spPr>
        <p:txBody>
          <a:bodyPr/>
          <a:lstStyle/>
          <a:p>
            <a:pPr marL="0" indent="0">
              <a:buNone/>
            </a:pPr>
            <a:endParaRPr lang="id-ID" dirty="0"/>
          </a:p>
        </p:txBody>
      </p:sp>
      <p:sp>
        <p:nvSpPr>
          <p:cNvPr id="4" name="Rectangle 3"/>
          <p:cNvSpPr/>
          <p:nvPr/>
        </p:nvSpPr>
        <p:spPr>
          <a:xfrm>
            <a:off x="464880" y="764704"/>
            <a:ext cx="8192928" cy="15094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000" dirty="0" smtClean="0"/>
              <a:t>Pengukuran terhadap subjek-subjek sebelum dikenai perlakuan (dimasuki variabel independen) itu disebut </a:t>
            </a:r>
            <a:r>
              <a:rPr lang="id-ID" sz="2000" i="1" dirty="0" smtClean="0"/>
              <a:t>pretest</a:t>
            </a:r>
            <a:r>
              <a:rPr lang="id-ID" sz="2000" dirty="0" smtClean="0"/>
              <a:t>. Pengukuran sesudah dikenai variabel independen itu disebut </a:t>
            </a:r>
            <a:r>
              <a:rPr lang="id-ID" sz="2000" i="1" dirty="0" smtClean="0"/>
              <a:t>postest</a:t>
            </a:r>
            <a:r>
              <a:rPr lang="id-ID" sz="2000" dirty="0" smtClean="0"/>
              <a:t>. Perbedaan nilai antara pretest dan postest memberikan petunjuk kasar dari akibat variabel penyebab. </a:t>
            </a:r>
            <a:endParaRPr lang="id-ID" sz="2000" dirty="0"/>
          </a:p>
        </p:txBody>
      </p:sp>
      <p:sp>
        <p:nvSpPr>
          <p:cNvPr id="7" name="Rectangle 6"/>
          <p:cNvSpPr/>
          <p:nvPr/>
        </p:nvSpPr>
        <p:spPr>
          <a:xfrm>
            <a:off x="478984" y="2564904"/>
            <a:ext cx="8192928" cy="150946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2000" dirty="0" smtClean="0"/>
              <a:t>Logika </a:t>
            </a:r>
            <a:r>
              <a:rPr lang="id-ID" sz="2000" dirty="0" smtClean="0"/>
              <a:t>dasar </a:t>
            </a:r>
            <a:r>
              <a:rPr lang="id-ID" sz="2000" dirty="0" smtClean="0"/>
              <a:t>dari eksperimen cukup sederhana. Peneliti memulai dengan sebuah hipotesis kausal yang menyatakan bahwa satu variabel (variabel independen) menimbulkan perubahan pada variabel yang lain (variabel akibat atau variabel dependen). </a:t>
            </a:r>
            <a:endParaRPr lang="id-ID" sz="2000" dirty="0"/>
          </a:p>
        </p:txBody>
      </p:sp>
      <p:sp>
        <p:nvSpPr>
          <p:cNvPr id="8" name="Rectangle 7"/>
          <p:cNvSpPr/>
          <p:nvPr/>
        </p:nvSpPr>
        <p:spPr>
          <a:xfrm>
            <a:off x="464880" y="4437112"/>
            <a:ext cx="8192928" cy="15094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2000" dirty="0" smtClean="0"/>
              <a:t>Contoh hipotesis kausal : “Penyuluhan pertanian dapat meningkatkan </a:t>
            </a:r>
            <a:r>
              <a:rPr lang="id-ID" sz="2000" dirty="0" smtClean="0"/>
              <a:t>pendapatan </a:t>
            </a:r>
            <a:r>
              <a:rPr lang="id-ID" sz="2000" dirty="0" smtClean="0"/>
              <a:t>petani” atau mungkin seseorang dapat tertarik pada penelitian tentang “Pengaruh metode diskusi terhadap adopsi inovasi”</a:t>
            </a:r>
            <a:endParaRPr lang="id-ID" sz="2000" dirty="0"/>
          </a:p>
        </p:txBody>
      </p:sp>
    </p:spTree>
    <p:extLst>
      <p:ext uri="{BB962C8B-B14F-4D97-AF65-F5344CB8AC3E}">
        <p14:creationId xmlns:p14="http://schemas.microsoft.com/office/powerpoint/2010/main" val="3128689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5333"/>
          </a:xfrm>
        </p:spPr>
        <p:txBody>
          <a:bodyPr/>
          <a:lstStyle/>
          <a:p>
            <a:endParaRPr lang="id-ID" dirty="0"/>
          </a:p>
        </p:txBody>
      </p:sp>
      <p:sp>
        <p:nvSpPr>
          <p:cNvPr id="3" name="Content Placeholder 2"/>
          <p:cNvSpPr>
            <a:spLocks noGrp="1"/>
          </p:cNvSpPr>
          <p:nvPr>
            <p:ph idx="1"/>
          </p:nvPr>
        </p:nvSpPr>
        <p:spPr>
          <a:xfrm>
            <a:off x="457200" y="1412776"/>
            <a:ext cx="8229600" cy="4713387"/>
          </a:xfrm>
        </p:spPr>
        <p:txBody>
          <a:bodyPr/>
          <a:lstStyle/>
          <a:p>
            <a:pPr marL="0" indent="0">
              <a:buNone/>
            </a:pPr>
            <a:endParaRPr lang="id-ID" dirty="0"/>
          </a:p>
        </p:txBody>
      </p:sp>
      <p:sp>
        <p:nvSpPr>
          <p:cNvPr id="4" name="Rectangle 3"/>
          <p:cNvSpPr/>
          <p:nvPr/>
        </p:nvSpPr>
        <p:spPr>
          <a:xfrm>
            <a:off x="1835696" y="404664"/>
            <a:ext cx="5616624" cy="73530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000" dirty="0" smtClean="0"/>
              <a:t>Langkah-langkah berikutnya adalah sebagai berikut : </a:t>
            </a:r>
            <a:endParaRPr lang="id-ID" sz="2000" dirty="0"/>
          </a:p>
        </p:txBody>
      </p:sp>
      <p:sp>
        <p:nvSpPr>
          <p:cNvPr id="5" name="Rounded Rectangle 4"/>
          <p:cNvSpPr/>
          <p:nvPr/>
        </p:nvSpPr>
        <p:spPr>
          <a:xfrm>
            <a:off x="575556" y="1380210"/>
            <a:ext cx="8136904" cy="140071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id-ID" sz="2000" dirty="0" smtClean="0"/>
              <a:t>1. Melakukan pretest : pengumpulan data sebelum sesuatu kelompok eksperimen diberi treatment. Dengan contoh hipotesis kausal yang pertama, peneliti mengumpulkan data pendapatan petani sebelum diberi penyuluhan. Treatment nya berupa penyuluhan. </a:t>
            </a:r>
            <a:endParaRPr lang="id-ID" sz="2000" dirty="0"/>
          </a:p>
        </p:txBody>
      </p:sp>
      <p:sp>
        <p:nvSpPr>
          <p:cNvPr id="6" name="Rounded Rectangle 5"/>
          <p:cNvSpPr/>
          <p:nvPr/>
        </p:nvSpPr>
        <p:spPr>
          <a:xfrm>
            <a:off x="546079" y="3140968"/>
            <a:ext cx="8136904" cy="1152128"/>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sz="2000" dirty="0" smtClean="0"/>
              <a:t>2. Memasukkan variabel independen kedalamnya. Dengan contoh hipotesis kausal yang pertama, variabel independennya sama dengan treatment yaitu penyuluhan. </a:t>
            </a:r>
            <a:endParaRPr lang="id-ID" sz="2000" dirty="0"/>
          </a:p>
        </p:txBody>
      </p:sp>
      <p:sp>
        <p:nvSpPr>
          <p:cNvPr id="7" name="Rounded Rectangle 6"/>
          <p:cNvSpPr/>
          <p:nvPr/>
        </p:nvSpPr>
        <p:spPr>
          <a:xfrm>
            <a:off x="559931" y="4581128"/>
            <a:ext cx="8136904" cy="151216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sz="2000" dirty="0" smtClean="0"/>
              <a:t>3. Melakukan posttest untuk melihat apakah ada perubahan sebagai hasil dari dimasukkannya variabel independen itu. Dengan contoh di atas adalah pengumpulan data setelah petani yang diberi penyuluhan itu memanen hasilnya.  Perubahannya adalah perbedaan pendapatan sebelum dan sesudah penyuluhan</a:t>
            </a:r>
            <a:r>
              <a:rPr lang="id-ID" dirty="0" smtClean="0"/>
              <a:t>. </a:t>
            </a:r>
            <a:endParaRPr lang="id-ID" dirty="0"/>
          </a:p>
        </p:txBody>
      </p:sp>
    </p:spTree>
    <p:extLst>
      <p:ext uri="{BB962C8B-B14F-4D97-AF65-F5344CB8AC3E}">
        <p14:creationId xmlns:p14="http://schemas.microsoft.com/office/powerpoint/2010/main" val="163922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endParaRPr lang="id-ID" dirty="0"/>
          </a:p>
        </p:txBody>
      </p:sp>
      <p:sp>
        <p:nvSpPr>
          <p:cNvPr id="3" name="Content Placeholder 2"/>
          <p:cNvSpPr>
            <a:spLocks noGrp="1"/>
          </p:cNvSpPr>
          <p:nvPr>
            <p:ph idx="1"/>
          </p:nvPr>
        </p:nvSpPr>
        <p:spPr>
          <a:xfrm>
            <a:off x="457200" y="1484784"/>
            <a:ext cx="8229600" cy="4641379"/>
          </a:xfrm>
        </p:spPr>
        <p:txBody>
          <a:bodyPr/>
          <a:lstStyle/>
          <a:p>
            <a:pPr marL="0" indent="0">
              <a:buNone/>
            </a:pPr>
            <a:endParaRPr lang="id-ID" dirty="0"/>
          </a:p>
        </p:txBody>
      </p:sp>
      <p:sp>
        <p:nvSpPr>
          <p:cNvPr id="4" name="Rectangle 3"/>
          <p:cNvSpPr/>
          <p:nvPr/>
        </p:nvSpPr>
        <p:spPr>
          <a:xfrm>
            <a:off x="1763688" y="404664"/>
            <a:ext cx="5904656" cy="7200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000" dirty="0" smtClean="0"/>
              <a:t>Kelompok Eksperimen dan Kelompok Pengendali </a:t>
            </a:r>
            <a:endParaRPr lang="id-ID" sz="2000" dirty="0"/>
          </a:p>
        </p:txBody>
      </p:sp>
      <p:sp>
        <p:nvSpPr>
          <p:cNvPr id="5" name="Rectangle 4"/>
          <p:cNvSpPr/>
          <p:nvPr/>
        </p:nvSpPr>
        <p:spPr>
          <a:xfrm>
            <a:off x="537798" y="1556792"/>
            <a:ext cx="8064896" cy="108012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sz="2000" dirty="0" smtClean="0"/>
              <a:t>Bila terdapat dugaan-dugaan, maka peneliti melakukan pretest pada kedua kelompok tetapi hanya menyelenggarakan perlakuan(treatment) dengan cara memasukkan variabel independen kepada satu kelompok. </a:t>
            </a:r>
            <a:endParaRPr lang="id-ID" sz="2000" dirty="0"/>
          </a:p>
        </p:txBody>
      </p:sp>
      <p:sp>
        <p:nvSpPr>
          <p:cNvPr id="7" name="Rectangle 6"/>
          <p:cNvSpPr/>
          <p:nvPr/>
        </p:nvSpPr>
        <p:spPr>
          <a:xfrm>
            <a:off x="524724" y="2852936"/>
            <a:ext cx="8064896" cy="864096"/>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id-ID" sz="2000" dirty="0" smtClean="0"/>
              <a:t>Suatu kelompok tanpa perlakuan harus menunjukkan perubahan dalam variabel dependen yang dapat dihubungkan hanya dengan variabel dari luar. </a:t>
            </a:r>
            <a:endParaRPr lang="id-ID" sz="2000" dirty="0"/>
          </a:p>
        </p:txBody>
      </p:sp>
      <p:sp>
        <p:nvSpPr>
          <p:cNvPr id="8" name="Rectangle 7"/>
          <p:cNvSpPr/>
          <p:nvPr/>
        </p:nvSpPr>
        <p:spPr>
          <a:xfrm>
            <a:off x="506468" y="4000586"/>
            <a:ext cx="8064896" cy="100811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sz="2000" dirty="0" smtClean="0"/>
              <a:t>Variabel dependen di dalam kelompok yang dikenai perlakuan harus menununjukkan perubahan yang lebih besar yang disebabkan oleh perubahan dari luar ditambah dengan perlakuan itu sendiri. </a:t>
            </a:r>
            <a:endParaRPr lang="id-ID" sz="2000" dirty="0"/>
          </a:p>
        </p:txBody>
      </p:sp>
      <p:sp>
        <p:nvSpPr>
          <p:cNvPr id="9" name="Rectangle 8"/>
          <p:cNvSpPr/>
          <p:nvPr/>
        </p:nvSpPr>
        <p:spPr>
          <a:xfrm>
            <a:off x="524724" y="5140290"/>
            <a:ext cx="8064896" cy="100811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2000" dirty="0" smtClean="0"/>
              <a:t>Kelompok yang dikenai perlakuan disebut kelompok eksperimen (KE). Kelompok yang tidak dikenai perlakuan disebut kelompok pengendali (KP). </a:t>
            </a:r>
            <a:endParaRPr lang="id-ID" sz="2000" dirty="0"/>
          </a:p>
        </p:txBody>
      </p:sp>
    </p:spTree>
    <p:extLst>
      <p:ext uri="{BB962C8B-B14F-4D97-AF65-F5344CB8AC3E}">
        <p14:creationId xmlns:p14="http://schemas.microsoft.com/office/powerpoint/2010/main" val="3136898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7341"/>
          </a:xfrm>
        </p:spPr>
        <p:txBody>
          <a:bodyPr/>
          <a:lstStyle/>
          <a:p>
            <a:endParaRPr lang="id-ID" dirty="0"/>
          </a:p>
        </p:txBody>
      </p:sp>
      <p:sp>
        <p:nvSpPr>
          <p:cNvPr id="3" name="Content Placeholder 2"/>
          <p:cNvSpPr>
            <a:spLocks noGrp="1"/>
          </p:cNvSpPr>
          <p:nvPr>
            <p:ph idx="1"/>
          </p:nvPr>
        </p:nvSpPr>
        <p:spPr>
          <a:xfrm>
            <a:off x="457200" y="1412776"/>
            <a:ext cx="8229600" cy="4713387"/>
          </a:xfrm>
        </p:spPr>
        <p:txBody>
          <a:bodyPr/>
          <a:lstStyle/>
          <a:p>
            <a:pPr marL="0" indent="0">
              <a:buNone/>
            </a:pPr>
            <a:endParaRPr lang="id-ID" dirty="0"/>
          </a:p>
        </p:txBody>
      </p:sp>
      <p:sp>
        <p:nvSpPr>
          <p:cNvPr id="5" name="Rectangle 4"/>
          <p:cNvSpPr/>
          <p:nvPr/>
        </p:nvSpPr>
        <p:spPr>
          <a:xfrm>
            <a:off x="2267744" y="307883"/>
            <a:ext cx="5256584" cy="864096"/>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d-ID" sz="2400" dirty="0" smtClean="0"/>
              <a:t>Berbagai Rancangan Eksperimental </a:t>
            </a:r>
            <a:endParaRPr lang="id-ID" sz="2400" dirty="0"/>
          </a:p>
        </p:txBody>
      </p:sp>
      <p:sp>
        <p:nvSpPr>
          <p:cNvPr id="6" name="Rectangle 5"/>
          <p:cNvSpPr/>
          <p:nvPr/>
        </p:nvSpPr>
        <p:spPr>
          <a:xfrm>
            <a:off x="536064" y="1412776"/>
            <a:ext cx="5548104" cy="57606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sz="2000" b="1" dirty="0" smtClean="0"/>
              <a:t>1</a:t>
            </a:r>
            <a:r>
              <a:rPr lang="id-ID" sz="2400" b="1" dirty="0" smtClean="0"/>
              <a:t>.  Rancangan Satu – dan Dua – Kelompok </a:t>
            </a:r>
            <a:endParaRPr lang="id-ID" sz="2400" b="1" dirty="0"/>
          </a:p>
        </p:txBody>
      </p:sp>
      <p:sp>
        <p:nvSpPr>
          <p:cNvPr id="7" name="Rectangle 6"/>
          <p:cNvSpPr/>
          <p:nvPr/>
        </p:nvSpPr>
        <p:spPr>
          <a:xfrm>
            <a:off x="536064" y="2132856"/>
            <a:ext cx="8140392" cy="93610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2000" dirty="0" smtClean="0"/>
              <a:t>Sebelum memulai eksperimen kita menghipotesiskan bahwa perubahan pada variabel independen adalah penyebab dari perubahan pada variabel dependen. </a:t>
            </a:r>
            <a:endParaRPr lang="id-ID" sz="2000" dirty="0"/>
          </a:p>
        </p:txBody>
      </p:sp>
      <p:sp>
        <p:nvSpPr>
          <p:cNvPr id="8" name="Rectangle 7"/>
          <p:cNvSpPr/>
          <p:nvPr/>
        </p:nvSpPr>
        <p:spPr>
          <a:xfrm>
            <a:off x="526517" y="3212976"/>
            <a:ext cx="8142146" cy="100811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000" dirty="0" smtClean="0"/>
              <a:t>Contoh : Indeks prestasi mahasiswa (variabel dependen) diperkirakan disebabkan oleh belajar kelompok. Kita memiliki sejumlah mahasiswa serta menganjurkan memasuki belajar kelompok. </a:t>
            </a:r>
            <a:endParaRPr lang="id-ID" sz="2000" dirty="0"/>
          </a:p>
        </p:txBody>
      </p:sp>
      <p:sp>
        <p:nvSpPr>
          <p:cNvPr id="12" name="Rectangle 11"/>
          <p:cNvSpPr/>
          <p:nvPr/>
        </p:nvSpPr>
        <p:spPr>
          <a:xfrm>
            <a:off x="526517" y="4437112"/>
            <a:ext cx="8140392" cy="11521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000" dirty="0" smtClean="0"/>
              <a:t>Menurut logika eksperimen bila kita mampu mengisolasikan </a:t>
            </a:r>
            <a:r>
              <a:rPr lang="id-ID" sz="2000" u="sng" dirty="0" smtClean="0"/>
              <a:t>sebab</a:t>
            </a:r>
            <a:r>
              <a:rPr lang="id-ID" sz="2000" dirty="0" smtClean="0"/>
              <a:t> yang dapat menimbulkan </a:t>
            </a:r>
            <a:r>
              <a:rPr lang="id-ID" sz="2000" u="sng" dirty="0" smtClean="0"/>
              <a:t>akibat</a:t>
            </a:r>
            <a:r>
              <a:rPr lang="id-ID" sz="2000" dirty="0" smtClean="0"/>
              <a:t> kita dapat menyatakan bahwa </a:t>
            </a:r>
            <a:r>
              <a:rPr lang="id-ID" sz="2000" u="sng" dirty="0" smtClean="0"/>
              <a:t>sebab</a:t>
            </a:r>
            <a:r>
              <a:rPr lang="id-ID" sz="2000" dirty="0" smtClean="0"/>
              <a:t> itu hanyalah satu-satunya yang dapat menimbulkan perubahan pada variabel dependen. </a:t>
            </a:r>
            <a:endParaRPr lang="id-ID" sz="2000" dirty="0"/>
          </a:p>
        </p:txBody>
      </p:sp>
    </p:spTree>
    <p:extLst>
      <p:ext uri="{BB962C8B-B14F-4D97-AF65-F5344CB8AC3E}">
        <p14:creationId xmlns:p14="http://schemas.microsoft.com/office/powerpoint/2010/main" val="548919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1030" y="274638"/>
            <a:ext cx="144017" cy="1143000"/>
          </a:xfrm>
        </p:spPr>
        <p:txBody>
          <a:bodyPr/>
          <a:lstStyle/>
          <a:p>
            <a:endParaRPr lang="id-ID" dirty="0"/>
          </a:p>
        </p:txBody>
      </p:sp>
      <p:sp>
        <p:nvSpPr>
          <p:cNvPr id="3" name="Content Placeholder 2"/>
          <p:cNvSpPr>
            <a:spLocks noGrp="1"/>
          </p:cNvSpPr>
          <p:nvPr>
            <p:ph idx="1"/>
          </p:nvPr>
        </p:nvSpPr>
        <p:spPr>
          <a:xfrm>
            <a:off x="457200" y="454656"/>
            <a:ext cx="8229600" cy="5721499"/>
          </a:xfrm>
        </p:spPr>
        <p:txBody>
          <a:bodyPr/>
          <a:lstStyle/>
          <a:p>
            <a:endParaRPr lang="id-ID" dirty="0"/>
          </a:p>
        </p:txBody>
      </p:sp>
      <p:sp>
        <p:nvSpPr>
          <p:cNvPr id="4" name="Rectangle 3"/>
          <p:cNvSpPr/>
          <p:nvPr/>
        </p:nvSpPr>
        <p:spPr>
          <a:xfrm>
            <a:off x="467544" y="442040"/>
            <a:ext cx="8208912" cy="115212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000" dirty="0" smtClean="0"/>
              <a:t>Dengan contoh diatas, banyak variabel yang dapat mempengaruhi tingginya indeks pretasi belajar, seperti misalnya lingkungan </a:t>
            </a:r>
            <a:r>
              <a:rPr lang="id-ID" sz="2000" dirty="0" smtClean="0"/>
              <a:t>tempat </a:t>
            </a:r>
            <a:r>
              <a:rPr lang="id-ID" sz="2000" dirty="0" smtClean="0"/>
              <a:t>tinggal, kesempatan belajar, motivasi dan lain sebagainya. </a:t>
            </a:r>
            <a:endParaRPr lang="id-ID" sz="2000" dirty="0"/>
          </a:p>
        </p:txBody>
      </p:sp>
      <p:sp>
        <p:nvSpPr>
          <p:cNvPr id="5" name="Rectangle 4"/>
          <p:cNvSpPr/>
          <p:nvPr/>
        </p:nvSpPr>
        <p:spPr>
          <a:xfrm>
            <a:off x="467544" y="1772816"/>
            <a:ext cx="8208912" cy="11521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smtClean="0"/>
              <a:t>Cara yang tepat untuk mengatasi persoalan ini ialah tidak menggunakan rancangan satu kelompok, tetapi menggunakan rancangan dua kelompok atau lebih termasuk satu kelompok pengendali (KP). </a:t>
            </a:r>
            <a:endParaRPr lang="id-ID" sz="2000" dirty="0"/>
          </a:p>
        </p:txBody>
      </p:sp>
      <p:sp>
        <p:nvSpPr>
          <p:cNvPr id="6" name="Rectangle 5"/>
          <p:cNvSpPr/>
          <p:nvPr/>
        </p:nvSpPr>
        <p:spPr>
          <a:xfrm>
            <a:off x="467544" y="3465004"/>
            <a:ext cx="5472608" cy="64807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sz="2400" b="1" dirty="0" smtClean="0"/>
              <a:t>2. Rancangan Satu Kelompok </a:t>
            </a:r>
            <a:endParaRPr lang="id-ID" sz="2400" b="1" dirty="0"/>
          </a:p>
        </p:txBody>
      </p:sp>
      <p:sp>
        <p:nvSpPr>
          <p:cNvPr id="8" name="Rectangle 7"/>
          <p:cNvSpPr/>
          <p:nvPr/>
        </p:nvSpPr>
        <p:spPr>
          <a:xfrm>
            <a:off x="467544" y="4437112"/>
            <a:ext cx="648072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a:t>
            </a:r>
            <a:r>
              <a:rPr lang="id-ID" sz="2000" dirty="0" smtClean="0"/>
              <a:t>. Eksperimen Sebelum dan Sesudah Perlakuan Tanpa KP</a:t>
            </a:r>
            <a:endParaRPr lang="id-ID" sz="2000" dirty="0"/>
          </a:p>
        </p:txBody>
      </p:sp>
    </p:spTree>
    <p:extLst>
      <p:ext uri="{BB962C8B-B14F-4D97-AF65-F5344CB8AC3E}">
        <p14:creationId xmlns:p14="http://schemas.microsoft.com/office/powerpoint/2010/main" val="3496761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8984" y="274638"/>
            <a:ext cx="144016" cy="1143000"/>
          </a:xfrm>
        </p:spPr>
        <p:txBody>
          <a:bodyPr/>
          <a:lstStyle/>
          <a:p>
            <a:endParaRPr lang="id-ID" dirty="0"/>
          </a:p>
        </p:txBody>
      </p:sp>
      <p:sp>
        <p:nvSpPr>
          <p:cNvPr id="3" name="Content Placeholder 2"/>
          <p:cNvSpPr>
            <a:spLocks noGrp="1"/>
          </p:cNvSpPr>
          <p:nvPr>
            <p:ph idx="1"/>
          </p:nvPr>
        </p:nvSpPr>
        <p:spPr>
          <a:xfrm>
            <a:off x="457200" y="476672"/>
            <a:ext cx="8229600" cy="5649491"/>
          </a:xfrm>
        </p:spPr>
        <p:txBody>
          <a:bodyPr/>
          <a:lstStyle/>
          <a:p>
            <a:pPr marL="0" indent="0">
              <a:buNone/>
            </a:pPr>
            <a:endParaRPr lang="id-ID" dirty="0"/>
          </a:p>
          <a:p>
            <a:pPr marL="0" indent="0">
              <a:buNone/>
            </a:pPr>
            <a:endParaRPr lang="id-ID" dirty="0" smtClean="0"/>
          </a:p>
          <a:p>
            <a:pPr marL="0" indent="0">
              <a:buNone/>
            </a:pPr>
            <a:endParaRPr lang="id-ID" dirty="0"/>
          </a:p>
          <a:p>
            <a:pPr marL="0" indent="0">
              <a:buNone/>
            </a:pPr>
            <a:endParaRPr lang="id-ID" sz="2000" dirty="0" smtClean="0"/>
          </a:p>
          <a:p>
            <a:pPr marL="0" indent="0">
              <a:buNone/>
            </a:pPr>
            <a:endParaRPr lang="id-ID" sz="2000" dirty="0"/>
          </a:p>
          <a:p>
            <a:pPr marL="0" indent="0">
              <a:buNone/>
            </a:pPr>
            <a:endParaRPr lang="id-ID" sz="2000" dirty="0" smtClean="0"/>
          </a:p>
          <a:p>
            <a:pPr marL="0" indent="0">
              <a:buNone/>
            </a:pPr>
            <a:endParaRPr lang="id-ID" sz="2000" dirty="0"/>
          </a:p>
          <a:p>
            <a:pPr marL="0" indent="0">
              <a:buNone/>
            </a:pPr>
            <a:endParaRPr lang="id-ID" sz="2000" dirty="0" smtClean="0"/>
          </a:p>
          <a:p>
            <a:pPr marL="0" indent="0">
              <a:buNone/>
            </a:pPr>
            <a:endParaRPr lang="id-ID" sz="2000" dirty="0" smtClean="0"/>
          </a:p>
          <a:p>
            <a:pPr marL="0" indent="0">
              <a:buNone/>
            </a:pPr>
            <a:endParaRPr lang="id-ID" sz="2000" dirty="0"/>
          </a:p>
          <a:p>
            <a:pPr marL="0" indent="0">
              <a:buNone/>
            </a:pPr>
            <a:endParaRPr lang="id-ID" sz="2000" dirty="0" smtClean="0"/>
          </a:p>
          <a:p>
            <a:pPr marL="0" indent="0">
              <a:buNone/>
            </a:pPr>
            <a:r>
              <a:rPr lang="id-ID" sz="2000" dirty="0" smtClean="0"/>
              <a:t>Pretest (T1)                                       Perlakuan                              Posttest (T2)</a:t>
            </a:r>
          </a:p>
          <a:p>
            <a:pPr marL="0" indent="0">
              <a:buNone/>
            </a:pPr>
            <a:endParaRPr lang="id-ID" sz="2000" dirty="0" smtClean="0"/>
          </a:p>
          <a:p>
            <a:pPr marL="0" indent="0">
              <a:buNone/>
            </a:pPr>
            <a:endParaRPr lang="id-ID" sz="2000" dirty="0"/>
          </a:p>
          <a:p>
            <a:pPr marL="0" indent="0">
              <a:buNone/>
            </a:pPr>
            <a:endParaRPr lang="id-ID" sz="2000" dirty="0"/>
          </a:p>
        </p:txBody>
      </p:sp>
      <p:sp>
        <p:nvSpPr>
          <p:cNvPr id="4" name="Rectangle 3"/>
          <p:cNvSpPr/>
          <p:nvPr/>
        </p:nvSpPr>
        <p:spPr>
          <a:xfrm>
            <a:off x="607408" y="2780928"/>
            <a:ext cx="8208912" cy="2016224"/>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r>
              <a:rPr lang="id-ID" sz="2000" dirty="0" smtClean="0"/>
              <a:t>Langkah-langkah didalam rancangan itu ialah : </a:t>
            </a:r>
          </a:p>
          <a:p>
            <a:pPr marL="342900" indent="-342900">
              <a:buAutoNum type="arabicPeriod"/>
            </a:pPr>
            <a:r>
              <a:rPr lang="id-ID" sz="2000" dirty="0" smtClean="0"/>
              <a:t>Memilih subjek-subjek yang akan diteliti</a:t>
            </a:r>
          </a:p>
          <a:p>
            <a:pPr marL="342900" indent="-342900">
              <a:buAutoNum type="arabicPeriod"/>
            </a:pPr>
            <a:r>
              <a:rPr lang="id-ID" sz="2000" dirty="0" smtClean="0"/>
              <a:t>Memilih lingkungan eksperimen </a:t>
            </a:r>
          </a:p>
          <a:p>
            <a:pPr marL="342900" indent="-342900">
              <a:buAutoNum type="arabicPeriod"/>
            </a:pPr>
            <a:r>
              <a:rPr lang="id-ID" sz="2000" dirty="0" smtClean="0"/>
              <a:t>Melakukan pretest </a:t>
            </a:r>
          </a:p>
          <a:p>
            <a:pPr marL="342900" indent="-342900">
              <a:buAutoNum type="arabicPeriod"/>
            </a:pPr>
            <a:r>
              <a:rPr lang="id-ID" sz="2000" dirty="0" smtClean="0"/>
              <a:t>Menyelenggarakan perlakuan </a:t>
            </a:r>
          </a:p>
          <a:p>
            <a:pPr marL="342900" indent="-342900">
              <a:buAutoNum type="arabicPeriod"/>
            </a:pPr>
            <a:r>
              <a:rPr lang="id-ID" sz="2000" dirty="0" smtClean="0"/>
              <a:t>Melakukan posttest</a:t>
            </a:r>
            <a:endParaRPr lang="id-ID" sz="2000" dirty="0"/>
          </a:p>
        </p:txBody>
      </p:sp>
      <p:sp>
        <p:nvSpPr>
          <p:cNvPr id="5" name="Rectangle 4"/>
          <p:cNvSpPr/>
          <p:nvPr/>
        </p:nvSpPr>
        <p:spPr>
          <a:xfrm>
            <a:off x="607408" y="5656076"/>
            <a:ext cx="7848872" cy="5040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id-ID" dirty="0" smtClean="0"/>
              <a:t>T1                                                                    X                                                    T2</a:t>
            </a:r>
            <a:endParaRPr lang="id-ID" dirty="0"/>
          </a:p>
        </p:txBody>
      </p:sp>
      <p:sp>
        <p:nvSpPr>
          <p:cNvPr id="6" name="Rectangle 5"/>
          <p:cNvSpPr/>
          <p:nvPr/>
        </p:nvSpPr>
        <p:spPr>
          <a:xfrm>
            <a:off x="607408" y="404664"/>
            <a:ext cx="8208912" cy="208823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000" dirty="0" smtClean="0"/>
              <a:t>Rancangan eksperimen yang paling sederhana ialah yang disebut rancangan eksperimen yang hanya melibatkan satu kelompok tanpa menggunakan KP. Oleh karena rancangan ini tanpa menggunakan KP, maka rancangan ini hanya dapat digunakan bila peneliti menduga bahwa variabel dari luar itu minimal, sehingga sesungguhnya semua perubahan yang tercatat didalam nilai pretest disebabkan oleh perlakuan.  </a:t>
            </a:r>
            <a:endParaRPr lang="id-ID" sz="2000" dirty="0"/>
          </a:p>
        </p:txBody>
      </p:sp>
    </p:spTree>
    <p:extLst>
      <p:ext uri="{BB962C8B-B14F-4D97-AF65-F5344CB8AC3E}">
        <p14:creationId xmlns:p14="http://schemas.microsoft.com/office/powerpoint/2010/main" val="1892554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1622</Words>
  <Application>Microsoft Office PowerPoint</Application>
  <PresentationFormat>On-screen Show (4:3)</PresentationFormat>
  <Paragraphs>142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(9)METODE PENELITIAN KUANTITATIF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PENELITIAN KUANTITATIF</dc:title>
  <dc:creator>DYAH</dc:creator>
  <cp:lastModifiedBy>Ratna Devi</cp:lastModifiedBy>
  <cp:revision>26</cp:revision>
  <dcterms:created xsi:type="dcterms:W3CDTF">2020-04-29T02:17:19Z</dcterms:created>
  <dcterms:modified xsi:type="dcterms:W3CDTF">2020-04-30T00:12:17Z</dcterms:modified>
</cp:coreProperties>
</file>