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2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" y="7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0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61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4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2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0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8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5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1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5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4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3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01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89" r:id="rId6"/>
    <p:sldLayoutId id="2147483685" r:id="rId7"/>
    <p:sldLayoutId id="2147483686" r:id="rId8"/>
    <p:sldLayoutId id="2147483687" r:id="rId9"/>
    <p:sldLayoutId id="2147483688" r:id="rId10"/>
    <p:sldLayoutId id="214748369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3">
            <a:extLst>
              <a:ext uri="{FF2B5EF4-FFF2-40B4-BE49-F238E27FC236}">
                <a16:creationId xmlns:a16="http://schemas.microsoft.com/office/drawing/2014/main" id="{278F800E-9A79-4404-8664-7512F8A316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677" b="12652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30" name="Rectangle 10">
            <a:extLst>
              <a:ext uri="{FF2B5EF4-FFF2-40B4-BE49-F238E27FC236}">
                <a16:creationId xmlns:a16="http://schemas.microsoft.com/office/drawing/2014/main" id="{C5373426-E26E-431D-959C-5DB96C0B6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1238442"/>
            <a:ext cx="3635926" cy="435575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4C1D13-1C66-480C-B966-7F9BDCFD2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277" y="1475234"/>
            <a:ext cx="3214307" cy="2901694"/>
          </a:xfrm>
        </p:spPr>
        <p:txBody>
          <a:bodyPr anchor="ctr">
            <a:normAutofit/>
          </a:bodyPr>
          <a:lstStyle/>
          <a:p>
            <a:r>
              <a:rPr lang="en-US" sz="2800" b="1" dirty="0" err="1">
                <a:solidFill>
                  <a:schemeClr val="tx1"/>
                </a:solidFill>
              </a:rPr>
              <a:t>Pertemuan</a:t>
            </a:r>
            <a:r>
              <a:rPr lang="en-US" sz="2800" b="1" dirty="0">
                <a:solidFill>
                  <a:schemeClr val="tx1"/>
                </a:solidFill>
              </a:rPr>
              <a:t> 9: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7200" b="1" dirty="0" err="1">
                <a:solidFill>
                  <a:schemeClr val="tx1"/>
                </a:solidFill>
              </a:rPr>
              <a:t>Zat</a:t>
            </a:r>
            <a:r>
              <a:rPr lang="en-US" sz="7200" b="1" dirty="0">
                <a:solidFill>
                  <a:schemeClr val="tx1"/>
                </a:solidFill>
              </a:rPr>
              <a:t> </a:t>
            </a:r>
            <a:r>
              <a:rPr lang="en-US" sz="7200" b="1" dirty="0" err="1">
                <a:solidFill>
                  <a:schemeClr val="tx1"/>
                </a:solidFill>
              </a:rPr>
              <a:t>Gizi</a:t>
            </a:r>
            <a:r>
              <a:rPr lang="en-US" sz="7200" b="1" dirty="0">
                <a:solidFill>
                  <a:schemeClr val="tx1"/>
                </a:solidFill>
              </a:rPr>
              <a:t> Makro</a:t>
            </a:r>
            <a:endParaRPr lang="en-ID" sz="4400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27EBC2-3D39-4E58-ACE5-EEB74DE53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8610" y="4608576"/>
            <a:ext cx="3205640" cy="774186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600" i="1" dirty="0"/>
              <a:t>Nurul Shofiatin Zuhro, </a:t>
            </a:r>
            <a:r>
              <a:rPr lang="en-US" sz="1600" i="1" dirty="0" err="1"/>
              <a:t>M.Pd</a:t>
            </a:r>
            <a:r>
              <a:rPr lang="en-US" sz="1600" i="1" dirty="0"/>
              <a:t>.</a:t>
            </a:r>
            <a:endParaRPr lang="en-ID" sz="1600" i="1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6950" y="4508519"/>
            <a:ext cx="31089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!!footer rectangle">
            <a:extLst>
              <a:ext uri="{FF2B5EF4-FFF2-40B4-BE49-F238E27FC236}">
                <a16:creationId xmlns:a16="http://schemas.microsoft.com/office/drawing/2014/main" id="{E239D8CC-16F4-4B2B-80F0-203C56D0D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9092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6C008-5898-40FF-A96B-725001DC3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Fungsi</a:t>
            </a:r>
            <a:r>
              <a:rPr lang="en-US" b="1" dirty="0"/>
              <a:t> Protein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84570-6633-4200-B9FB-ECE82EEA6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4998720" cy="376089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D" sz="2000" dirty="0" err="1"/>
              <a:t>Pertumbuhan</a:t>
            </a:r>
            <a:r>
              <a:rPr lang="en-ID" sz="2000" dirty="0"/>
              <a:t> dan </a:t>
            </a:r>
            <a:r>
              <a:rPr lang="en-ID" sz="2000" dirty="0" err="1"/>
              <a:t>pemeliharaan</a:t>
            </a:r>
            <a:endParaRPr lang="en-ID" sz="2000" dirty="0"/>
          </a:p>
          <a:p>
            <a:pPr marL="457200" indent="-457200">
              <a:buFont typeface="+mj-lt"/>
              <a:buAutoNum type="arabicPeriod"/>
            </a:pPr>
            <a:r>
              <a:rPr lang="en-ID" sz="2000" dirty="0" err="1"/>
              <a:t>Berperan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berbagai</a:t>
            </a:r>
            <a:r>
              <a:rPr lang="en-ID" sz="2000" dirty="0"/>
              <a:t> </a:t>
            </a:r>
            <a:r>
              <a:rPr lang="en-ID" sz="2000" dirty="0" err="1"/>
              <a:t>sekresi</a:t>
            </a:r>
            <a:r>
              <a:rPr lang="en-ID" sz="2000" dirty="0"/>
              <a:t> </a:t>
            </a:r>
            <a:r>
              <a:rPr lang="en-ID" sz="2000" dirty="0" err="1"/>
              <a:t>tubuh</a:t>
            </a:r>
            <a:endParaRPr lang="en-ID" sz="2000" dirty="0"/>
          </a:p>
          <a:p>
            <a:pPr marL="457200" indent="-457200">
              <a:buFont typeface="+mj-lt"/>
              <a:buAutoNum type="arabicPeriod"/>
            </a:pPr>
            <a:r>
              <a:rPr lang="en-ID" sz="2000" dirty="0" err="1"/>
              <a:t>Mengatur</a:t>
            </a:r>
            <a:r>
              <a:rPr lang="en-ID" sz="2000" dirty="0"/>
              <a:t> </a:t>
            </a:r>
            <a:r>
              <a:rPr lang="en-ID" sz="2000" dirty="0" err="1"/>
              <a:t>keseimbangan</a:t>
            </a:r>
            <a:r>
              <a:rPr lang="en-ID" sz="2000" dirty="0"/>
              <a:t> air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000" dirty="0" err="1"/>
              <a:t>Mengatur</a:t>
            </a:r>
            <a:r>
              <a:rPr lang="en-ID" sz="2000" dirty="0"/>
              <a:t> </a:t>
            </a:r>
            <a:r>
              <a:rPr lang="en-ID" sz="2000" dirty="0" err="1"/>
              <a:t>netralitas</a:t>
            </a:r>
            <a:r>
              <a:rPr lang="en-ID" sz="2000" dirty="0"/>
              <a:t> </a:t>
            </a:r>
            <a:r>
              <a:rPr lang="en-ID" sz="2000" dirty="0" err="1"/>
              <a:t>jaringan</a:t>
            </a:r>
            <a:r>
              <a:rPr lang="en-ID" sz="2000" dirty="0"/>
              <a:t> </a:t>
            </a:r>
            <a:r>
              <a:rPr lang="en-ID" sz="2000" dirty="0" err="1"/>
              <a:t>tubuh</a:t>
            </a:r>
            <a:endParaRPr lang="en-ID" sz="2000" dirty="0"/>
          </a:p>
          <a:p>
            <a:pPr marL="457200" indent="-457200">
              <a:buFont typeface="+mj-lt"/>
              <a:buAutoNum type="arabicPeriod"/>
            </a:pPr>
            <a:r>
              <a:rPr lang="en-ID" sz="2000" dirty="0" err="1"/>
              <a:t>Membantu</a:t>
            </a:r>
            <a:r>
              <a:rPr lang="en-ID" sz="2000" dirty="0"/>
              <a:t> </a:t>
            </a:r>
            <a:r>
              <a:rPr lang="en-ID" sz="2000" dirty="0" err="1"/>
              <a:t>pembentukan</a:t>
            </a:r>
            <a:r>
              <a:rPr lang="en-ID" sz="2000" dirty="0"/>
              <a:t> antibody</a:t>
            </a:r>
          </a:p>
          <a:p>
            <a:pPr marL="457200" indent="-457200">
              <a:buFont typeface="+mj-lt"/>
              <a:buAutoNum type="arabicPeriod"/>
            </a:pPr>
            <a:r>
              <a:rPr lang="en-ID" sz="2000" dirty="0" err="1"/>
              <a:t>Berperan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transpor</a:t>
            </a:r>
            <a:r>
              <a:rPr lang="en-ID" sz="2000" dirty="0"/>
              <a:t> </a:t>
            </a:r>
            <a:r>
              <a:rPr lang="en-ID" sz="2000" dirty="0" err="1"/>
              <a:t>zat</a:t>
            </a:r>
            <a:r>
              <a:rPr lang="en-ID" sz="2000" dirty="0"/>
              <a:t> </a:t>
            </a:r>
            <a:r>
              <a:rPr lang="en-ID" sz="2000" dirty="0" err="1"/>
              <a:t>gizi</a:t>
            </a:r>
            <a:endParaRPr lang="en-ID" sz="2000" dirty="0"/>
          </a:p>
          <a:p>
            <a:pPr marL="457200" indent="-457200">
              <a:buFont typeface="+mj-lt"/>
              <a:buAutoNum type="arabicPeriod"/>
            </a:pPr>
            <a:r>
              <a:rPr lang="en-ID" sz="2000" dirty="0" err="1"/>
              <a:t>Sumber</a:t>
            </a:r>
            <a:r>
              <a:rPr lang="en-ID" sz="2000" dirty="0"/>
              <a:t> </a:t>
            </a:r>
            <a:r>
              <a:rPr lang="en-ID" sz="2000" dirty="0" err="1"/>
              <a:t>energi</a:t>
            </a:r>
            <a:endParaRPr lang="en-ID" sz="2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B90A40-07C3-4246-A515-6D897D6E25E7}"/>
              </a:ext>
            </a:extLst>
          </p:cNvPr>
          <p:cNvSpPr txBox="1">
            <a:spLocks/>
          </p:cNvSpPr>
          <p:nvPr/>
        </p:nvSpPr>
        <p:spPr>
          <a:xfrm>
            <a:off x="6415237" y="2108200"/>
            <a:ext cx="499872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D" sz="2000" b="1" dirty="0" err="1"/>
              <a:t>Sumber</a:t>
            </a:r>
            <a:r>
              <a:rPr lang="en-ID" sz="2000" b="1" dirty="0"/>
              <a:t> Protein:</a:t>
            </a:r>
          </a:p>
          <a:p>
            <a:pPr marL="0" indent="0">
              <a:buNone/>
            </a:pPr>
            <a:r>
              <a:rPr lang="en-ID" sz="2000" dirty="0" err="1"/>
              <a:t>telur</a:t>
            </a:r>
            <a:r>
              <a:rPr lang="en-ID" sz="2000" dirty="0"/>
              <a:t>, ikan, </a:t>
            </a:r>
            <a:r>
              <a:rPr lang="en-ID" sz="2000" dirty="0" err="1"/>
              <a:t>daging</a:t>
            </a:r>
            <a:r>
              <a:rPr lang="en-ID" sz="2000" dirty="0"/>
              <a:t> (</a:t>
            </a:r>
            <a:r>
              <a:rPr lang="en-ID" sz="2000" dirty="0" err="1"/>
              <a:t>pangan</a:t>
            </a:r>
            <a:r>
              <a:rPr lang="en-ID" sz="2000" dirty="0"/>
              <a:t> </a:t>
            </a:r>
            <a:r>
              <a:rPr lang="en-ID" sz="2000" dirty="0" err="1"/>
              <a:t>hewani</a:t>
            </a:r>
            <a:r>
              <a:rPr lang="en-ID" sz="2000" dirty="0"/>
              <a:t>), </a:t>
            </a:r>
            <a:r>
              <a:rPr lang="en-ID" sz="2000" dirty="0" err="1"/>
              <a:t>serta</a:t>
            </a:r>
            <a:r>
              <a:rPr lang="en-ID" sz="2000" dirty="0"/>
              <a:t> </a:t>
            </a:r>
            <a:r>
              <a:rPr lang="en-ID" sz="2000" dirty="0" err="1"/>
              <a:t>kacang-kacangan</a:t>
            </a:r>
            <a:r>
              <a:rPr lang="en-ID" sz="2000" dirty="0"/>
              <a:t> dan </a:t>
            </a:r>
            <a:r>
              <a:rPr lang="en-ID" sz="2000" dirty="0" err="1"/>
              <a:t>biji-bijian</a:t>
            </a:r>
            <a:r>
              <a:rPr lang="en-ID" sz="2000" dirty="0"/>
              <a:t> (</a:t>
            </a:r>
            <a:r>
              <a:rPr lang="en-ID" sz="2000" dirty="0" err="1"/>
              <a:t>pangan</a:t>
            </a:r>
            <a:r>
              <a:rPr lang="en-ID" sz="2000" dirty="0"/>
              <a:t> </a:t>
            </a:r>
            <a:r>
              <a:rPr lang="en-ID" sz="2000" dirty="0" err="1"/>
              <a:t>nabati</a:t>
            </a:r>
            <a:r>
              <a:rPr lang="en-ID" sz="2000" dirty="0"/>
              <a:t>).</a:t>
            </a:r>
            <a:endParaRPr lang="en-ID" sz="2000" b="1" dirty="0"/>
          </a:p>
        </p:txBody>
      </p:sp>
    </p:spTree>
    <p:extLst>
      <p:ext uri="{BB962C8B-B14F-4D97-AF65-F5344CB8AC3E}">
        <p14:creationId xmlns:p14="http://schemas.microsoft.com/office/powerpoint/2010/main" val="3240616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1313-7536-426D-BB8E-1EC2DD693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Lemak/ Lipid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56250-D498-4CA9-92F5-A341C8890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Klasifikasi</a:t>
            </a:r>
            <a:r>
              <a:rPr lang="en-US" b="1" dirty="0"/>
              <a:t> Lemak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Lemak </a:t>
            </a:r>
            <a:r>
              <a:rPr lang="en-US" b="1" dirty="0" err="1"/>
              <a:t>Sederhana</a:t>
            </a:r>
            <a:br>
              <a:rPr lang="en-US" b="1" dirty="0"/>
            </a:br>
            <a:r>
              <a:rPr lang="en-US" b="1" dirty="0"/>
              <a:t>- </a:t>
            </a:r>
            <a:r>
              <a:rPr lang="en-ID" dirty="0"/>
              <a:t>Lemak </a:t>
            </a:r>
            <a:r>
              <a:rPr lang="en-ID" dirty="0" err="1"/>
              <a:t>netral</a:t>
            </a:r>
            <a:r>
              <a:rPr lang="en-ID" dirty="0"/>
              <a:t> </a:t>
            </a:r>
            <a:br>
              <a:rPr lang="en-ID" dirty="0"/>
            </a:br>
            <a:r>
              <a:rPr lang="en-ID" dirty="0"/>
              <a:t>- Ester </a:t>
            </a:r>
            <a:r>
              <a:rPr lang="en-ID" dirty="0" err="1"/>
              <a:t>asam</a:t>
            </a:r>
            <a:r>
              <a:rPr lang="en-ID" dirty="0"/>
              <a:t> lemak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alkohol</a:t>
            </a:r>
            <a:r>
              <a:rPr lang="en-ID" dirty="0"/>
              <a:t> </a:t>
            </a:r>
            <a:r>
              <a:rPr lang="en-ID" dirty="0" err="1"/>
              <a:t>berberat</a:t>
            </a:r>
            <a:r>
              <a:rPr lang="en-ID" dirty="0"/>
              <a:t> </a:t>
            </a:r>
            <a:r>
              <a:rPr lang="en-ID" dirty="0" err="1"/>
              <a:t>molekul</a:t>
            </a:r>
            <a:r>
              <a:rPr lang="en-ID" dirty="0"/>
              <a:t> </a:t>
            </a:r>
            <a:r>
              <a:rPr lang="en-ID" dirty="0" err="1"/>
              <a:t>tinggi</a:t>
            </a: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Lemak </a:t>
            </a:r>
            <a:r>
              <a:rPr lang="en-US" b="1" dirty="0" err="1"/>
              <a:t>Majemuk</a:t>
            </a:r>
            <a:br>
              <a:rPr lang="en-US" b="1" dirty="0"/>
            </a:br>
            <a:r>
              <a:rPr lang="en-US" dirty="0"/>
              <a:t>- </a:t>
            </a:r>
            <a:r>
              <a:rPr lang="en-ID" dirty="0" err="1"/>
              <a:t>Fosfolipid</a:t>
            </a:r>
            <a:br>
              <a:rPr lang="en-ID" dirty="0"/>
            </a:br>
            <a:r>
              <a:rPr lang="en-ID" dirty="0"/>
              <a:t>- </a:t>
            </a:r>
            <a:r>
              <a:rPr lang="en-ID" dirty="0" err="1"/>
              <a:t>Glikolipid</a:t>
            </a:r>
            <a:br>
              <a:rPr lang="en-ID" dirty="0"/>
            </a:br>
            <a:r>
              <a:rPr lang="en-ID" dirty="0"/>
              <a:t>- Lipoprotein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Lemak </a:t>
            </a:r>
            <a:r>
              <a:rPr lang="en-US" b="1" dirty="0" err="1"/>
              <a:t>Turunan</a:t>
            </a:r>
            <a:br>
              <a:rPr lang="en-US" b="1" dirty="0"/>
            </a:br>
            <a:r>
              <a:rPr lang="en-US" dirty="0"/>
              <a:t>- </a:t>
            </a:r>
            <a:r>
              <a:rPr lang="en-ID" dirty="0" err="1"/>
              <a:t>Asam</a:t>
            </a:r>
            <a:r>
              <a:rPr lang="en-ID" dirty="0"/>
              <a:t> lemak.</a:t>
            </a:r>
            <a:br>
              <a:rPr lang="en-ID" dirty="0"/>
            </a:br>
            <a:r>
              <a:rPr lang="en-ID" dirty="0"/>
              <a:t>- Sterol</a:t>
            </a:r>
          </a:p>
        </p:txBody>
      </p:sp>
    </p:spTree>
    <p:extLst>
      <p:ext uri="{BB962C8B-B14F-4D97-AF65-F5344CB8AC3E}">
        <p14:creationId xmlns:p14="http://schemas.microsoft.com/office/powerpoint/2010/main" val="192674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8E9C91B-7EAD-4562-AB0E-DFB9663AE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engertian Selubung Mielin, Sturktur, Fungsi, dampak, Komposisi">
            <a:extLst>
              <a:ext uri="{FF2B5EF4-FFF2-40B4-BE49-F238E27FC236}">
                <a16:creationId xmlns:a16="http://schemas.microsoft.com/office/drawing/2014/main" id="{C05CE328-49C1-4DE4-9CA5-A6391D3702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9511" y="905933"/>
            <a:ext cx="9204982" cy="503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164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29FE0-573B-4010-9A74-8B873C14A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Fungsi</a:t>
            </a:r>
            <a:r>
              <a:rPr lang="en-US" b="1" dirty="0"/>
              <a:t> Lemak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A2A27-D91E-4A6F-93C8-D03C5A00F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Sumber</a:t>
            </a:r>
            <a:r>
              <a:rPr lang="en-ID" sz="2000" dirty="0"/>
              <a:t> </a:t>
            </a:r>
            <a:r>
              <a:rPr lang="en-ID" sz="2000" dirty="0" err="1"/>
              <a:t>energi</a:t>
            </a:r>
            <a:endParaRPr lang="en-ID" sz="2000" dirty="0"/>
          </a:p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Pembawa</a:t>
            </a:r>
            <a:r>
              <a:rPr lang="en-ID" sz="2000" dirty="0"/>
              <a:t> vitamin </a:t>
            </a:r>
            <a:r>
              <a:rPr lang="en-ID" sz="2000" dirty="0" err="1"/>
              <a:t>larut</a:t>
            </a:r>
            <a:r>
              <a:rPr lang="en-ID" sz="2000" dirty="0"/>
              <a:t> lemak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Sumber</a:t>
            </a:r>
            <a:r>
              <a:rPr lang="en-ID" sz="2000" dirty="0"/>
              <a:t> </a:t>
            </a:r>
            <a:r>
              <a:rPr lang="en-ID" sz="2000" dirty="0" err="1"/>
              <a:t>asam</a:t>
            </a:r>
            <a:r>
              <a:rPr lang="en-ID" sz="2000" dirty="0"/>
              <a:t> lemak </a:t>
            </a:r>
            <a:r>
              <a:rPr lang="en-ID" sz="2000" dirty="0" err="1"/>
              <a:t>esensial</a:t>
            </a:r>
            <a:endParaRPr lang="en-ID" sz="2000" dirty="0"/>
          </a:p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pelindung</a:t>
            </a:r>
            <a:r>
              <a:rPr lang="en-ID" sz="2000" dirty="0"/>
              <a:t> </a:t>
            </a:r>
            <a:r>
              <a:rPr lang="en-ID" sz="2000" dirty="0" err="1"/>
              <a:t>bagian</a:t>
            </a:r>
            <a:r>
              <a:rPr lang="en-ID" sz="2000" dirty="0"/>
              <a:t> </a:t>
            </a:r>
            <a:r>
              <a:rPr lang="en-ID" sz="2000" dirty="0" err="1"/>
              <a:t>tubuh</a:t>
            </a:r>
            <a:r>
              <a:rPr lang="en-ID" sz="2000" dirty="0"/>
              <a:t> </a:t>
            </a:r>
            <a:r>
              <a:rPr lang="en-ID" sz="2000" dirty="0" err="1"/>
              <a:t>penting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138867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4E442-E1E1-4419-B3ED-C0F837DCB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Kelebihan</a:t>
            </a:r>
            <a:r>
              <a:rPr lang="en-US" b="1" dirty="0"/>
              <a:t> </a:t>
            </a:r>
            <a:r>
              <a:rPr lang="en-US" b="1" dirty="0" err="1"/>
              <a:t>Zat</a:t>
            </a:r>
            <a:r>
              <a:rPr lang="en-US" b="1" dirty="0"/>
              <a:t> </a:t>
            </a:r>
            <a:r>
              <a:rPr lang="en-US" b="1" dirty="0" err="1"/>
              <a:t>Gizi</a:t>
            </a:r>
            <a:r>
              <a:rPr lang="en-US" b="1" dirty="0"/>
              <a:t> Makro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D0D4D-56EE-4A96-94E9-F8FD10534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Obesitas</a:t>
            </a:r>
            <a:endParaRPr lang="en-ID" sz="2000" dirty="0"/>
          </a:p>
          <a:p>
            <a:pPr marL="342900" indent="-342900">
              <a:buFont typeface="+mj-lt"/>
              <a:buAutoNum type="arabicPeriod"/>
            </a:pPr>
            <a:r>
              <a:rPr lang="en-ID" sz="2000" dirty="0"/>
              <a:t>Osteoporosis, </a:t>
            </a:r>
            <a:r>
              <a:rPr lang="en-ID" sz="2000" dirty="0" err="1"/>
              <a:t>kelebihan</a:t>
            </a:r>
            <a:r>
              <a:rPr lang="en-ID" sz="2000" dirty="0"/>
              <a:t> vit. A </a:t>
            </a:r>
            <a:r>
              <a:rPr lang="en-ID" sz="2000" dirty="0" err="1"/>
              <a:t>memicu</a:t>
            </a:r>
            <a:r>
              <a:rPr lang="en-ID" sz="2000" dirty="0"/>
              <a:t> </a:t>
            </a:r>
            <a:r>
              <a:rPr lang="en-ID" sz="2000" dirty="0" err="1"/>
              <a:t>aktivitas</a:t>
            </a:r>
            <a:r>
              <a:rPr lang="en-ID" sz="2000" dirty="0"/>
              <a:t> Osteoclast yang </a:t>
            </a:r>
            <a:r>
              <a:rPr lang="en-ID" sz="2000" dirty="0" err="1"/>
              <a:t>merupakan</a:t>
            </a:r>
            <a:r>
              <a:rPr lang="en-ID" sz="2000" dirty="0"/>
              <a:t> </a:t>
            </a:r>
            <a:r>
              <a:rPr lang="en-ID" sz="2000" dirty="0" err="1"/>
              <a:t>sel</a:t>
            </a:r>
            <a:r>
              <a:rPr lang="en-ID" sz="2000" dirty="0"/>
              <a:t> </a:t>
            </a:r>
            <a:r>
              <a:rPr lang="en-ID" sz="2000" dirty="0" err="1"/>
              <a:t>penyurai</a:t>
            </a:r>
            <a:r>
              <a:rPr lang="en-ID" sz="2000" dirty="0"/>
              <a:t> </a:t>
            </a:r>
            <a:r>
              <a:rPr lang="en-ID" sz="2000" dirty="0" err="1"/>
              <a:t>tulang</a:t>
            </a:r>
            <a:r>
              <a:rPr lang="en-ID" sz="20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dirty="0"/>
              <a:t>Diabetes </a:t>
            </a:r>
            <a:r>
              <a:rPr lang="en-ID" sz="2000" dirty="0" err="1"/>
              <a:t>melitus</a:t>
            </a:r>
            <a:r>
              <a:rPr lang="en-ID" sz="2000" dirty="0"/>
              <a:t> </a:t>
            </a:r>
            <a:r>
              <a:rPr lang="en-ID" sz="2000" dirty="0" err="1"/>
              <a:t>tipe</a:t>
            </a:r>
            <a:r>
              <a:rPr lang="en-ID" sz="2000" dirty="0"/>
              <a:t> 2 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Penyakit</a:t>
            </a:r>
            <a:r>
              <a:rPr lang="en-ID" sz="2000" dirty="0"/>
              <a:t> </a:t>
            </a:r>
            <a:r>
              <a:rPr lang="en-ID" sz="2000" dirty="0" err="1"/>
              <a:t>jantung</a:t>
            </a:r>
            <a:r>
              <a:rPr lang="en-ID" sz="2000" dirty="0"/>
              <a:t> coroner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dirty="0"/>
              <a:t>Stroke, </a:t>
            </a:r>
            <a:r>
              <a:rPr lang="en-ID" sz="2000" dirty="0" err="1"/>
              <a:t>serangan</a:t>
            </a:r>
            <a:r>
              <a:rPr lang="en-ID" sz="2000" dirty="0"/>
              <a:t> </a:t>
            </a:r>
            <a:r>
              <a:rPr lang="en-ID" sz="2000" dirty="0" err="1"/>
              <a:t>jantung</a:t>
            </a:r>
            <a:endParaRPr lang="en-ID" sz="2000" dirty="0"/>
          </a:p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Penyakit</a:t>
            </a:r>
            <a:r>
              <a:rPr lang="en-ID" sz="2000" dirty="0"/>
              <a:t> metabolic </a:t>
            </a:r>
            <a:r>
              <a:rPr lang="en-ID" sz="2000" dirty="0" err="1"/>
              <a:t>lainnya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15403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B2B7E-8A02-4C16-B18C-F0ADEBF4C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Topik</a:t>
            </a:r>
            <a:r>
              <a:rPr lang="en-US" b="1" dirty="0"/>
              <a:t> </a:t>
            </a:r>
            <a:r>
              <a:rPr lang="en-US" b="1" dirty="0" err="1"/>
              <a:t>Pertemuan</a:t>
            </a:r>
            <a:r>
              <a:rPr lang="en-US" b="1" dirty="0"/>
              <a:t> 9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CE900-29C7-444D-AA3E-618D136F4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Konsep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</a:t>
            </a:r>
            <a:r>
              <a:rPr lang="en-US" sz="2000" dirty="0" err="1"/>
              <a:t>Gizi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</a:t>
            </a:r>
            <a:r>
              <a:rPr lang="en-US" sz="2000" dirty="0" err="1"/>
              <a:t>Gizi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</a:t>
            </a:r>
            <a:r>
              <a:rPr lang="en-US" sz="2000" dirty="0" err="1"/>
              <a:t>Gizi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Konsep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</a:t>
            </a:r>
            <a:r>
              <a:rPr lang="en-US" sz="2000" dirty="0" err="1"/>
              <a:t>Gizi</a:t>
            </a:r>
            <a:r>
              <a:rPr lang="en-US" sz="2000" dirty="0"/>
              <a:t> Makro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Fungsi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</a:t>
            </a:r>
            <a:r>
              <a:rPr lang="en-US" sz="2000" dirty="0" err="1"/>
              <a:t>Gizi</a:t>
            </a:r>
            <a:r>
              <a:rPr lang="en-US" sz="2000" dirty="0"/>
              <a:t> Makro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</a:t>
            </a:r>
            <a:r>
              <a:rPr lang="en-US" sz="2000" dirty="0" err="1"/>
              <a:t>Gizi</a:t>
            </a:r>
            <a:endParaRPr lang="en-US" sz="2000" dirty="0"/>
          </a:p>
          <a:p>
            <a:endParaRPr lang="en-US" sz="2000" dirty="0"/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407828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328D6-75B4-4714-B554-C8F0B2A0F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Diskusi</a:t>
            </a:r>
            <a:r>
              <a:rPr lang="en-US" b="1" dirty="0"/>
              <a:t> Awal (</a:t>
            </a:r>
            <a:r>
              <a:rPr lang="en-US" b="1" dirty="0" err="1"/>
              <a:t>Kelompok</a:t>
            </a:r>
            <a:r>
              <a:rPr lang="en-US" b="1" dirty="0"/>
              <a:t>) 30 </a:t>
            </a:r>
            <a:r>
              <a:rPr lang="en-US" b="1" dirty="0" err="1"/>
              <a:t>menit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2BA26-7802-41B2-99BF-D0FF69D4D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i="1" dirty="0" err="1"/>
              <a:t>Secara</a:t>
            </a:r>
            <a:r>
              <a:rPr lang="en-US" sz="2000" b="1" i="1" dirty="0"/>
              <a:t> </a:t>
            </a:r>
            <a:r>
              <a:rPr lang="en-US" sz="2000" b="1" i="1" dirty="0" err="1"/>
              <a:t>kelompok</a:t>
            </a:r>
            <a:r>
              <a:rPr lang="en-US" sz="2000" b="1" i="1" dirty="0"/>
              <a:t> </a:t>
            </a:r>
            <a:r>
              <a:rPr lang="en-US" sz="2000" b="1" i="1" dirty="0" err="1"/>
              <a:t>carilah</a:t>
            </a:r>
            <a:r>
              <a:rPr lang="en-US" sz="2000" b="1" i="1" dirty="0"/>
              <a:t> </a:t>
            </a:r>
            <a:r>
              <a:rPr lang="en-US" sz="2000" b="1" i="1" dirty="0" err="1"/>
              <a:t>informasi</a:t>
            </a:r>
            <a:r>
              <a:rPr lang="en-US" sz="2000" b="1" i="1" dirty="0"/>
              <a:t> </a:t>
            </a:r>
            <a:r>
              <a:rPr lang="en-US" sz="2000" b="1" i="1" dirty="0" err="1"/>
              <a:t>dari</a:t>
            </a:r>
            <a:r>
              <a:rPr lang="en-US" sz="2000" b="1" i="1" dirty="0"/>
              <a:t> </a:t>
            </a:r>
            <a:r>
              <a:rPr lang="en-US" sz="2000" b="1" i="1" dirty="0" err="1"/>
              <a:t>berbagai</a:t>
            </a:r>
            <a:r>
              <a:rPr lang="en-US" sz="2000" b="1" i="1" dirty="0"/>
              <a:t> </a:t>
            </a:r>
            <a:r>
              <a:rPr lang="en-US" sz="2000" b="1" i="1" dirty="0" err="1"/>
              <a:t>sumber</a:t>
            </a:r>
            <a:r>
              <a:rPr lang="en-US" sz="2000" b="1" i="1" dirty="0"/>
              <a:t> </a:t>
            </a:r>
            <a:r>
              <a:rPr lang="en-US" sz="2000" b="1" i="1" dirty="0" err="1"/>
              <a:t>terkait</a:t>
            </a:r>
            <a:r>
              <a:rPr lang="en-US" sz="2000" b="1" i="1" dirty="0"/>
              <a:t>:</a:t>
            </a:r>
          </a:p>
          <a:p>
            <a:pPr marL="635000" lvl="1" indent="-277813">
              <a:buFont typeface="+mj-lt"/>
              <a:buAutoNum type="alphaLcPeriod"/>
            </a:pPr>
            <a:r>
              <a:rPr lang="en-US" sz="2000" dirty="0" err="1"/>
              <a:t>Konsep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</a:t>
            </a:r>
            <a:r>
              <a:rPr lang="en-US" sz="2000" dirty="0" err="1"/>
              <a:t>Gizi</a:t>
            </a:r>
            <a:r>
              <a:rPr lang="en-US" sz="2000" dirty="0"/>
              <a:t>.</a:t>
            </a:r>
          </a:p>
          <a:p>
            <a:pPr marL="635000" lvl="1" indent="-277813">
              <a:buFont typeface="+mj-lt"/>
              <a:buAutoNum type="alphaLcPeriod"/>
            </a:pP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</a:t>
            </a:r>
            <a:r>
              <a:rPr lang="en-US" sz="2000" dirty="0" err="1"/>
              <a:t>Gizi</a:t>
            </a:r>
            <a:r>
              <a:rPr lang="en-US" sz="2000" dirty="0"/>
              <a:t> (Makro dan </a:t>
            </a:r>
            <a:r>
              <a:rPr lang="en-US" sz="2000" dirty="0" err="1"/>
              <a:t>Mikro</a:t>
            </a:r>
            <a:r>
              <a:rPr lang="en-US" sz="2000" dirty="0"/>
              <a:t>).</a:t>
            </a:r>
          </a:p>
          <a:p>
            <a:pPr marL="635000" lvl="1" indent="-277813">
              <a:buFont typeface="+mj-lt"/>
              <a:buAutoNum type="alphaLcPeriod"/>
            </a:pPr>
            <a:r>
              <a:rPr lang="en-US" sz="2000" dirty="0" err="1"/>
              <a:t>Fungsi</a:t>
            </a:r>
            <a:r>
              <a:rPr lang="en-US" sz="2000" dirty="0"/>
              <a:t> masing-masing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</a:t>
            </a:r>
            <a:r>
              <a:rPr lang="en-US" sz="2000" dirty="0" err="1"/>
              <a:t>gizi</a:t>
            </a:r>
            <a:r>
              <a:rPr lang="en-US" sz="2000" dirty="0"/>
              <a:t>.</a:t>
            </a:r>
          </a:p>
          <a:p>
            <a:pPr marL="635000" lvl="1" indent="-277813">
              <a:buFont typeface="+mj-lt"/>
              <a:buAutoNum type="alphaLcPeriod"/>
            </a:pPr>
            <a:r>
              <a:rPr lang="en-US" sz="2000" dirty="0" err="1"/>
              <a:t>Contoh</a:t>
            </a:r>
            <a:r>
              <a:rPr lang="en-US" sz="2000" dirty="0"/>
              <a:t> masing-masing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</a:t>
            </a:r>
            <a:r>
              <a:rPr lang="en-US" sz="2000" dirty="0" err="1"/>
              <a:t>gizi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559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CB72-3758-4114-8B29-F629212A0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Zat</a:t>
            </a:r>
            <a:r>
              <a:rPr lang="en-US" b="1" dirty="0"/>
              <a:t> </a:t>
            </a:r>
            <a:r>
              <a:rPr lang="en-US" b="1" dirty="0" err="1"/>
              <a:t>Gizi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2C772-DFEE-46C1-99DD-D28DA9B0F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532" y="1915695"/>
            <a:ext cx="11389895" cy="3760891"/>
          </a:xfrm>
        </p:spPr>
        <p:txBody>
          <a:bodyPr>
            <a:noAutofit/>
          </a:bodyPr>
          <a:lstStyle/>
          <a:p>
            <a:r>
              <a:rPr lang="en-US" sz="2000" b="1" dirty="0"/>
              <a:t>GIZI</a:t>
            </a:r>
          </a:p>
          <a:p>
            <a:pPr lvl="1"/>
            <a:r>
              <a:rPr lang="en-ID" sz="2000" dirty="0"/>
              <a:t>Proses </a:t>
            </a:r>
            <a:r>
              <a:rPr lang="en-ID" sz="2000" dirty="0" err="1"/>
              <a:t>organisme</a:t>
            </a:r>
            <a:r>
              <a:rPr lang="en-ID" sz="2000" dirty="0"/>
              <a:t> </a:t>
            </a:r>
            <a:r>
              <a:rPr lang="en-ID" sz="2000" dirty="0" err="1"/>
              <a:t>menggunakan</a:t>
            </a:r>
            <a:r>
              <a:rPr lang="en-ID" sz="2000" dirty="0"/>
              <a:t> </a:t>
            </a:r>
            <a:r>
              <a:rPr lang="en-ID" sz="2000" dirty="0" err="1"/>
              <a:t>makanann</a:t>
            </a:r>
            <a:r>
              <a:rPr lang="en-ID" sz="2000" dirty="0"/>
              <a:t> yang </a:t>
            </a:r>
            <a:r>
              <a:rPr lang="en-ID" sz="2000" dirty="0" err="1"/>
              <a:t>dikonsumsi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mempertahankan</a:t>
            </a:r>
            <a:r>
              <a:rPr lang="en-ID" sz="2000" dirty="0"/>
              <a:t> </a:t>
            </a:r>
            <a:r>
              <a:rPr lang="en-ID" sz="2000" dirty="0" err="1"/>
              <a:t>metabolisme</a:t>
            </a:r>
            <a:r>
              <a:rPr lang="en-ID" sz="2000" dirty="0"/>
              <a:t> dan </a:t>
            </a:r>
            <a:r>
              <a:rPr lang="en-ID" sz="2000" dirty="0" err="1"/>
              <a:t>menghasilkan</a:t>
            </a:r>
            <a:r>
              <a:rPr lang="en-ID" sz="2000" dirty="0"/>
              <a:t> </a:t>
            </a:r>
            <a:r>
              <a:rPr lang="en-ID" sz="2000" dirty="0" err="1"/>
              <a:t>energi</a:t>
            </a:r>
            <a:r>
              <a:rPr lang="en-ID" sz="2000" dirty="0"/>
              <a:t> (</a:t>
            </a:r>
            <a:r>
              <a:rPr lang="en-ID" sz="2000" dirty="0" err="1"/>
              <a:t>Suparsiasa</a:t>
            </a:r>
            <a:r>
              <a:rPr lang="en-ID" sz="2000" dirty="0"/>
              <a:t>, 2001)</a:t>
            </a:r>
          </a:p>
          <a:p>
            <a:pPr lvl="1"/>
            <a:r>
              <a:rPr lang="en-ID" sz="2000" dirty="0" err="1"/>
              <a:t>Senyawa</a:t>
            </a:r>
            <a:r>
              <a:rPr lang="en-ID" sz="2000" dirty="0"/>
              <a:t> </a:t>
            </a:r>
            <a:r>
              <a:rPr lang="en-ID" sz="2000" dirty="0" err="1"/>
              <a:t>makanan</a:t>
            </a:r>
            <a:r>
              <a:rPr lang="en-ID" sz="2000" dirty="0"/>
              <a:t> yang </a:t>
            </a:r>
            <a:r>
              <a:rPr lang="en-ID" sz="2000" dirty="0" err="1"/>
              <a:t>digunakan</a:t>
            </a:r>
            <a:r>
              <a:rPr lang="en-ID" sz="2000" dirty="0"/>
              <a:t> </a:t>
            </a:r>
            <a:r>
              <a:rPr lang="en-ID" sz="2000" dirty="0" err="1"/>
              <a:t>tubuh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fungsi</a:t>
            </a:r>
            <a:r>
              <a:rPr lang="en-ID" sz="2000" dirty="0"/>
              <a:t> </a:t>
            </a:r>
            <a:r>
              <a:rPr lang="en-ID" sz="2000" dirty="0" err="1"/>
              <a:t>fisiologis</a:t>
            </a:r>
            <a:r>
              <a:rPr lang="en-ID" sz="2000" dirty="0"/>
              <a:t>.</a:t>
            </a:r>
          </a:p>
          <a:p>
            <a:pPr lvl="1"/>
            <a:r>
              <a:rPr lang="en-ID" sz="2000" dirty="0" err="1"/>
              <a:t>Senyawa</a:t>
            </a:r>
            <a:r>
              <a:rPr lang="en-ID" sz="2000" dirty="0"/>
              <a:t> yang </a:t>
            </a:r>
            <a:r>
              <a:rPr lang="en-ID" sz="2000" dirty="0" err="1"/>
              <a:t>digunakan</a:t>
            </a:r>
            <a:r>
              <a:rPr lang="en-ID" sz="2000" dirty="0"/>
              <a:t> </a:t>
            </a:r>
            <a:r>
              <a:rPr lang="en-ID" sz="2000" dirty="0" err="1"/>
              <a:t>langsung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produksi</a:t>
            </a:r>
            <a:r>
              <a:rPr lang="en-ID" sz="2000" dirty="0"/>
              <a:t> </a:t>
            </a:r>
            <a:r>
              <a:rPr lang="en-ID" sz="2000" dirty="0" err="1"/>
              <a:t>energi</a:t>
            </a:r>
            <a:r>
              <a:rPr lang="en-ID" sz="2000" dirty="0"/>
              <a:t> yang </a:t>
            </a:r>
            <a:r>
              <a:rPr lang="en-ID" sz="2000" dirty="0" err="1"/>
              <a:t>membantu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metabolisme</a:t>
            </a:r>
            <a:r>
              <a:rPr lang="en-ID" sz="2000" dirty="0"/>
              <a:t> (</a:t>
            </a:r>
            <a:r>
              <a:rPr lang="en-ID" sz="2000" dirty="0" err="1"/>
              <a:t>koenzim</a:t>
            </a:r>
            <a:r>
              <a:rPr lang="en-ID" sz="2000" dirty="0"/>
              <a:t>),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membangun</a:t>
            </a:r>
            <a:r>
              <a:rPr lang="en-ID" sz="2000" dirty="0"/>
              <a:t> </a:t>
            </a:r>
            <a:r>
              <a:rPr lang="en-ID" sz="2000" dirty="0" err="1"/>
              <a:t>struktur</a:t>
            </a:r>
            <a:r>
              <a:rPr lang="en-ID" sz="2000" dirty="0"/>
              <a:t> </a:t>
            </a:r>
            <a:r>
              <a:rPr lang="en-ID" sz="2000" dirty="0" err="1"/>
              <a:t>tubuh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membantu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sel</a:t>
            </a:r>
            <a:r>
              <a:rPr lang="en-ID" sz="2000" dirty="0"/>
              <a:t> </a:t>
            </a:r>
            <a:r>
              <a:rPr lang="en-ID" sz="2000" dirty="0" err="1"/>
              <a:t>tertentu</a:t>
            </a:r>
            <a:r>
              <a:rPr lang="en-ID" sz="2000" dirty="0"/>
              <a:t>.</a:t>
            </a:r>
          </a:p>
          <a:p>
            <a:pPr marL="201168" lvl="1" indent="0">
              <a:buNone/>
            </a:pPr>
            <a:r>
              <a:rPr lang="en-ID" sz="2000" b="1" dirty="0"/>
              <a:t>ZAT GIZI</a:t>
            </a:r>
          </a:p>
          <a:p>
            <a:pPr lvl="1"/>
            <a:r>
              <a:rPr lang="en-ID" sz="2000" dirty="0" err="1"/>
              <a:t>Zat</a:t>
            </a:r>
            <a:r>
              <a:rPr lang="en-ID" sz="2000" dirty="0"/>
              <a:t> </a:t>
            </a:r>
            <a:r>
              <a:rPr lang="en-ID" sz="2000" dirty="0" err="1"/>
              <a:t>kimia</a:t>
            </a:r>
            <a:r>
              <a:rPr lang="en-ID" sz="2000" dirty="0"/>
              <a:t> yang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digunakan</a:t>
            </a:r>
            <a:r>
              <a:rPr lang="en-ID" sz="2000" dirty="0"/>
              <a:t> oleh </a:t>
            </a:r>
            <a:r>
              <a:rPr lang="en-ID" sz="2000" dirty="0" err="1"/>
              <a:t>organisme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mempertahankan</a:t>
            </a:r>
            <a:r>
              <a:rPr lang="en-ID" sz="2000" dirty="0"/>
              <a:t> </a:t>
            </a:r>
            <a:r>
              <a:rPr lang="en-ID" sz="2000" dirty="0" err="1"/>
              <a:t>kegiatan</a:t>
            </a:r>
            <a:r>
              <a:rPr lang="en-ID" sz="2000" dirty="0"/>
              <a:t> </a:t>
            </a:r>
            <a:r>
              <a:rPr lang="en-ID" sz="2000" dirty="0" err="1"/>
              <a:t>metabolisme</a:t>
            </a:r>
            <a:r>
              <a:rPr lang="en-ID" sz="2000" dirty="0"/>
              <a:t> </a:t>
            </a:r>
            <a:r>
              <a:rPr lang="en-ID" sz="2000" dirty="0" err="1"/>
              <a:t>tubuhnya</a:t>
            </a:r>
            <a:r>
              <a:rPr lang="en-ID" sz="2000" dirty="0"/>
              <a:t>.</a:t>
            </a:r>
          </a:p>
          <a:p>
            <a:pPr lvl="1"/>
            <a:r>
              <a:rPr lang="en-ID" sz="2000" dirty="0" err="1"/>
              <a:t>Kegiatan</a:t>
            </a:r>
            <a:r>
              <a:rPr lang="en-ID" sz="2000" dirty="0"/>
              <a:t> </a:t>
            </a:r>
            <a:r>
              <a:rPr lang="en-ID" sz="2000" dirty="0" err="1"/>
              <a:t>metabolisme</a:t>
            </a:r>
            <a:r>
              <a:rPr lang="en-ID" sz="2000" dirty="0"/>
              <a:t> : </a:t>
            </a:r>
            <a:r>
              <a:rPr lang="en-ID" sz="2000" dirty="0" err="1"/>
              <a:t>menghasilkan</a:t>
            </a:r>
            <a:r>
              <a:rPr lang="en-ID" sz="2000" dirty="0"/>
              <a:t> </a:t>
            </a:r>
            <a:r>
              <a:rPr lang="en-ID" sz="2000" dirty="0" err="1"/>
              <a:t>energi</a:t>
            </a:r>
            <a:r>
              <a:rPr lang="en-ID" sz="2000" dirty="0"/>
              <a:t>, </a:t>
            </a:r>
            <a:r>
              <a:rPr lang="en-ID" sz="2000" dirty="0" err="1"/>
              <a:t>pertumbuhan</a:t>
            </a:r>
            <a:r>
              <a:rPr lang="en-ID" sz="2000" dirty="0"/>
              <a:t>, </a:t>
            </a:r>
            <a:r>
              <a:rPr lang="en-ID" sz="2000" dirty="0" err="1"/>
              <a:t>pembentukan</a:t>
            </a:r>
            <a:r>
              <a:rPr lang="en-ID" sz="2000" dirty="0"/>
              <a:t> </a:t>
            </a:r>
            <a:r>
              <a:rPr lang="en-ID" sz="2000" dirty="0" err="1"/>
              <a:t>jaringan</a:t>
            </a:r>
            <a:r>
              <a:rPr lang="en-ID" sz="2000" dirty="0"/>
              <a:t>, dan </a:t>
            </a:r>
            <a:r>
              <a:rPr lang="en-ID" sz="2000" dirty="0" err="1"/>
              <a:t>reproduksi</a:t>
            </a:r>
            <a:endParaRPr lang="en-ID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011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B3F80-C18E-4D2E-AA65-C60733C4B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Zat</a:t>
            </a:r>
            <a:r>
              <a:rPr lang="en-US" b="1" dirty="0"/>
              <a:t> </a:t>
            </a:r>
            <a:r>
              <a:rPr lang="en-US" b="1" dirty="0" err="1"/>
              <a:t>Gizi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89004-F9E9-4466-A282-E5785E1D5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ZAT GIZI MAKRO</a:t>
            </a:r>
          </a:p>
          <a:p>
            <a:pPr lvl="1"/>
            <a:r>
              <a:rPr lang="en-ID" sz="2000" dirty="0" err="1"/>
              <a:t>Zat</a:t>
            </a:r>
            <a:r>
              <a:rPr lang="en-ID" sz="2000" dirty="0"/>
              <a:t> yang </a:t>
            </a:r>
            <a:r>
              <a:rPr lang="en-ID" sz="2000" dirty="0" err="1"/>
              <a:t>dibutuhkan</a:t>
            </a:r>
            <a:r>
              <a:rPr lang="en-ID" sz="2000" dirty="0"/>
              <a:t> </a:t>
            </a:r>
            <a:r>
              <a:rPr lang="en-ID" sz="2000" dirty="0" err="1"/>
              <a:t>tubuh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jumlah</a:t>
            </a:r>
            <a:r>
              <a:rPr lang="en-ID" sz="2000" dirty="0"/>
              <a:t> </a:t>
            </a:r>
            <a:r>
              <a:rPr lang="en-ID" sz="2000" dirty="0" err="1"/>
              <a:t>besar</a:t>
            </a:r>
            <a:r>
              <a:rPr lang="en-ID" sz="2000" dirty="0"/>
              <a:t>.</a:t>
            </a:r>
          </a:p>
          <a:p>
            <a:pPr lvl="1"/>
            <a:r>
              <a:rPr lang="sv-SE" sz="2000" dirty="0"/>
              <a:t>Makanan utama yang membina tubuh dan memberi energi</a:t>
            </a:r>
            <a:endParaRPr lang="en-US" sz="2000" dirty="0"/>
          </a:p>
          <a:p>
            <a:r>
              <a:rPr lang="en-US" sz="2000" b="1" dirty="0"/>
              <a:t>ZAT GIZI MIKRO</a:t>
            </a:r>
          </a:p>
          <a:p>
            <a:pPr lvl="1"/>
            <a:r>
              <a:rPr lang="en-ID" sz="2000" dirty="0" err="1"/>
              <a:t>Zat</a:t>
            </a:r>
            <a:r>
              <a:rPr lang="en-ID" sz="2000" dirty="0"/>
              <a:t> yang </a:t>
            </a:r>
            <a:r>
              <a:rPr lang="en-ID" sz="2000" dirty="0" err="1"/>
              <a:t>diperlukan</a:t>
            </a:r>
            <a:r>
              <a:rPr lang="en-ID" sz="2000" dirty="0"/>
              <a:t> </a:t>
            </a:r>
            <a:r>
              <a:rPr lang="en-ID" sz="2000" dirty="0" err="1"/>
              <a:t>tubuh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jumlah</a:t>
            </a:r>
            <a:r>
              <a:rPr lang="en-ID" sz="2000" dirty="0"/>
              <a:t> yang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sedikit</a:t>
            </a:r>
            <a:r>
              <a:rPr lang="en-ID" sz="2000" dirty="0"/>
              <a:t>.</a:t>
            </a:r>
            <a:endParaRPr lang="en-ID" sz="2000" b="1" dirty="0"/>
          </a:p>
        </p:txBody>
      </p:sp>
    </p:spTree>
    <p:extLst>
      <p:ext uri="{BB962C8B-B14F-4D97-AF65-F5344CB8AC3E}">
        <p14:creationId xmlns:p14="http://schemas.microsoft.com/office/powerpoint/2010/main" val="2725591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998F6-866D-4340-BAC7-249B7E391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Zat</a:t>
            </a:r>
            <a:r>
              <a:rPr lang="en-US" b="1" dirty="0"/>
              <a:t> </a:t>
            </a:r>
            <a:r>
              <a:rPr lang="en-US" b="1" dirty="0" err="1"/>
              <a:t>Gizi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1668F-E2C1-49F6-B47A-6D31BC162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Sumber</a:t>
            </a:r>
            <a:r>
              <a:rPr lang="en-ID" sz="2000" dirty="0"/>
              <a:t> </a:t>
            </a:r>
            <a:r>
              <a:rPr lang="en-ID" sz="2000" dirty="0" err="1"/>
              <a:t>zat</a:t>
            </a:r>
            <a:r>
              <a:rPr lang="en-ID" sz="2000" dirty="0"/>
              <a:t> </a:t>
            </a:r>
            <a:r>
              <a:rPr lang="en-ID" sz="2000" dirty="0" err="1"/>
              <a:t>tenaga</a:t>
            </a:r>
            <a:endParaRPr lang="en-ID" sz="2000" dirty="0"/>
          </a:p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Sumber</a:t>
            </a:r>
            <a:r>
              <a:rPr lang="en-ID" sz="2000" dirty="0"/>
              <a:t> </a:t>
            </a:r>
            <a:r>
              <a:rPr lang="en-ID" sz="2000" dirty="0" err="1"/>
              <a:t>zat</a:t>
            </a:r>
            <a:r>
              <a:rPr lang="en-ID" sz="2000" dirty="0"/>
              <a:t> </a:t>
            </a:r>
            <a:r>
              <a:rPr lang="en-ID" sz="2000" dirty="0" err="1"/>
              <a:t>pengatur</a:t>
            </a:r>
            <a:endParaRPr lang="en-ID" sz="2000" dirty="0"/>
          </a:p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Sumber</a:t>
            </a:r>
            <a:r>
              <a:rPr lang="en-ID" sz="2000" dirty="0"/>
              <a:t> </a:t>
            </a:r>
            <a:r>
              <a:rPr lang="en-ID" sz="2000" dirty="0" err="1"/>
              <a:t>zat</a:t>
            </a:r>
            <a:r>
              <a:rPr lang="en-ID" sz="2000" dirty="0"/>
              <a:t> </a:t>
            </a:r>
            <a:r>
              <a:rPr lang="en-ID" sz="2000" dirty="0" err="1"/>
              <a:t>pembangun</a:t>
            </a:r>
            <a:endParaRPr lang="en-ID" sz="2000" dirty="0"/>
          </a:p>
          <a:p>
            <a:pPr marL="342900" indent="-342900">
              <a:buFont typeface="+mj-lt"/>
              <a:buAutoNum type="arabicPeriod"/>
            </a:pP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458332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B31F2-68D4-4BCC-8D5F-15CCAA443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Zat</a:t>
            </a:r>
            <a:r>
              <a:rPr lang="en-US" b="1" dirty="0"/>
              <a:t> </a:t>
            </a:r>
            <a:r>
              <a:rPr lang="en-US" b="1" dirty="0" err="1"/>
              <a:t>Gizi</a:t>
            </a:r>
            <a:r>
              <a:rPr lang="en-US" b="1" dirty="0"/>
              <a:t> Makro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E4C8B-3510-432B-97EE-E9938D04F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Karbohidrat</a:t>
            </a:r>
            <a:br>
              <a:rPr lang="en-US" sz="2000" dirty="0"/>
            </a:br>
            <a:r>
              <a:rPr lang="en-ID" sz="2000" dirty="0" err="1"/>
              <a:t>Karbohidrat</a:t>
            </a:r>
            <a:r>
              <a:rPr lang="en-ID" sz="2000" dirty="0"/>
              <a:t> </a:t>
            </a:r>
            <a:r>
              <a:rPr lang="en-ID" sz="2000" dirty="0" err="1"/>
              <a:t>diperlukan</a:t>
            </a:r>
            <a:r>
              <a:rPr lang="en-ID" sz="2000" dirty="0"/>
              <a:t> </a:t>
            </a:r>
            <a:r>
              <a:rPr lang="en-ID" sz="2000" dirty="0" err="1"/>
              <a:t>sebgai</a:t>
            </a:r>
            <a:r>
              <a:rPr lang="en-ID" sz="2000" dirty="0"/>
              <a:t> </a:t>
            </a:r>
            <a:r>
              <a:rPr lang="en-ID" sz="2000" dirty="0" err="1"/>
              <a:t>bahan</a:t>
            </a:r>
            <a:r>
              <a:rPr lang="en-ID" sz="2000" dirty="0"/>
              <a:t> </a:t>
            </a:r>
            <a:r>
              <a:rPr lang="en-ID" sz="2000" dirty="0" err="1"/>
              <a:t>bakar</a:t>
            </a:r>
            <a:r>
              <a:rPr lang="en-ID" sz="2000" dirty="0"/>
              <a:t> </a:t>
            </a:r>
            <a:r>
              <a:rPr lang="en-ID" sz="2000" dirty="0" err="1"/>
              <a:t>tubuh</a:t>
            </a:r>
            <a:r>
              <a:rPr lang="en-ID" sz="2000" dirty="0"/>
              <a:t>, </a:t>
            </a:r>
            <a:r>
              <a:rPr lang="en-ID" sz="2000" dirty="0" err="1"/>
              <a:t>terutama</a:t>
            </a:r>
            <a:r>
              <a:rPr lang="en-ID" sz="2000" dirty="0"/>
              <a:t> </a:t>
            </a:r>
            <a:r>
              <a:rPr lang="en-ID" sz="2000" dirty="0" err="1"/>
              <a:t>sistem</a:t>
            </a:r>
            <a:r>
              <a:rPr lang="en-ID" sz="2000" dirty="0"/>
              <a:t> </a:t>
            </a:r>
            <a:r>
              <a:rPr lang="en-ID" sz="2000" dirty="0" err="1"/>
              <a:t>saraf</a:t>
            </a:r>
            <a:r>
              <a:rPr lang="en-ID" sz="2000" dirty="0"/>
              <a:t> </a:t>
            </a:r>
            <a:r>
              <a:rPr lang="en-ID" sz="2000" dirty="0" err="1"/>
              <a:t>pusat</a:t>
            </a:r>
            <a:r>
              <a:rPr lang="en-ID" sz="2000" dirty="0"/>
              <a:t> dan </a:t>
            </a:r>
            <a:r>
              <a:rPr lang="en-ID" sz="2000" dirty="0" err="1"/>
              <a:t>otak</a:t>
            </a:r>
            <a:r>
              <a:rPr lang="en-ID" sz="2000" dirty="0"/>
              <a:t> </a:t>
            </a:r>
            <a:r>
              <a:rPr lang="en-ID" sz="2000" dirty="0" err="1"/>
              <a:t>serta</a:t>
            </a:r>
            <a:r>
              <a:rPr lang="en-ID" sz="2000" dirty="0"/>
              <a:t> </a:t>
            </a:r>
            <a:r>
              <a:rPr lang="en-ID" sz="2000" dirty="0" err="1"/>
              <a:t>memberikan</a:t>
            </a:r>
            <a:r>
              <a:rPr lang="en-ID" sz="2000" dirty="0"/>
              <a:t> </a:t>
            </a:r>
            <a:r>
              <a:rPr lang="en-ID" sz="2000" dirty="0" err="1"/>
              <a:t>perlindungan</a:t>
            </a:r>
            <a:r>
              <a:rPr lang="en-ID" sz="2000" dirty="0"/>
              <a:t> </a:t>
            </a:r>
            <a:r>
              <a:rPr lang="en-ID" sz="2000" dirty="0" err="1"/>
              <a:t>terhadap</a:t>
            </a:r>
            <a:r>
              <a:rPr lang="en-ID" sz="2000" dirty="0"/>
              <a:t> </a:t>
            </a:r>
            <a:r>
              <a:rPr lang="en-ID" sz="2000" dirty="0" err="1"/>
              <a:t>penyakit</a:t>
            </a:r>
            <a:r>
              <a:rPr lang="en-ID" sz="2000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Protein</a:t>
            </a:r>
            <a:br>
              <a:rPr lang="en-US" sz="2000" dirty="0"/>
            </a:br>
            <a:r>
              <a:rPr lang="en-ID" sz="2000" dirty="0"/>
              <a:t>Protein </a:t>
            </a:r>
            <a:r>
              <a:rPr lang="en-ID" sz="2000" dirty="0" err="1"/>
              <a:t>menyediakan</a:t>
            </a:r>
            <a:r>
              <a:rPr lang="en-ID" sz="2000" dirty="0"/>
              <a:t> </a:t>
            </a:r>
            <a:r>
              <a:rPr lang="en-ID" sz="2000" dirty="0" err="1"/>
              <a:t>blok</a:t>
            </a:r>
            <a:r>
              <a:rPr lang="en-ID" sz="2000" dirty="0"/>
              <a:t> </a:t>
            </a:r>
            <a:r>
              <a:rPr lang="en-ID" sz="2000" dirty="0" err="1"/>
              <a:t>bangunan</a:t>
            </a:r>
            <a:r>
              <a:rPr lang="en-ID" sz="2000" dirty="0"/>
              <a:t> </a:t>
            </a:r>
            <a:r>
              <a:rPr lang="en-ID" sz="2000" dirty="0" err="1"/>
              <a:t>tubuh</a:t>
            </a:r>
            <a:r>
              <a:rPr lang="en-ID" sz="2000" dirty="0"/>
              <a:t>. </a:t>
            </a:r>
            <a:r>
              <a:rPr lang="en-ID" sz="2000" dirty="0" err="1"/>
              <a:t>Sel</a:t>
            </a:r>
            <a:r>
              <a:rPr lang="en-ID" sz="2000" dirty="0"/>
              <a:t>,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tulang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</a:t>
            </a:r>
            <a:r>
              <a:rPr lang="en-ID" sz="2000" dirty="0" err="1"/>
              <a:t>kulit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</a:t>
            </a:r>
            <a:r>
              <a:rPr lang="en-ID" sz="2000" dirty="0" err="1"/>
              <a:t>rambut</a:t>
            </a:r>
            <a:r>
              <a:rPr lang="en-ID" sz="2000" dirty="0"/>
              <a:t>, </a:t>
            </a:r>
            <a:r>
              <a:rPr lang="en-ID" sz="2000" dirty="0" err="1"/>
              <a:t>mengandung</a:t>
            </a:r>
            <a:r>
              <a:rPr lang="en-ID" sz="2000" dirty="0"/>
              <a:t> protein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Lemak</a:t>
            </a:r>
            <a:br>
              <a:rPr lang="en-US" sz="2000" dirty="0"/>
            </a:br>
            <a:r>
              <a:rPr lang="en-ID" sz="2000" dirty="0"/>
              <a:t>Lemak </a:t>
            </a:r>
            <a:r>
              <a:rPr lang="en-ID" sz="2000" dirty="0" err="1"/>
              <a:t>menghasilkan</a:t>
            </a:r>
            <a:r>
              <a:rPr lang="en-ID" sz="2000" dirty="0"/>
              <a:t> </a:t>
            </a:r>
            <a:r>
              <a:rPr lang="en-ID" sz="2000" dirty="0" err="1"/>
              <a:t>energi</a:t>
            </a:r>
            <a:r>
              <a:rPr lang="en-ID" sz="2000" dirty="0"/>
              <a:t> </a:t>
            </a:r>
            <a:r>
              <a:rPr lang="en-ID" sz="2000" dirty="0" err="1"/>
              <a:t>bagi</a:t>
            </a:r>
            <a:r>
              <a:rPr lang="en-ID" sz="2000" dirty="0"/>
              <a:t> </a:t>
            </a:r>
            <a:r>
              <a:rPr lang="en-ID" sz="2000" dirty="0" err="1"/>
              <a:t>tubuh</a:t>
            </a:r>
            <a:r>
              <a:rPr lang="en-ID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8251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4B8D6-11E6-44CB-ACA0-2009A7ED5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Karbohidrat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5F38-1D15-46A1-A447-764715573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095" y="2108201"/>
            <a:ext cx="7267072" cy="3760891"/>
          </a:xfrm>
        </p:spPr>
        <p:txBody>
          <a:bodyPr>
            <a:noAutofit/>
          </a:bodyPr>
          <a:lstStyle/>
          <a:p>
            <a:r>
              <a:rPr lang="en-US" sz="2000" b="1" dirty="0" err="1"/>
              <a:t>Jenis</a:t>
            </a:r>
            <a:r>
              <a:rPr lang="en-US" sz="2000" b="1" dirty="0"/>
              <a:t> </a:t>
            </a:r>
            <a:r>
              <a:rPr lang="en-US" sz="2000" b="1" dirty="0" err="1"/>
              <a:t>Karbohidrat</a:t>
            </a:r>
            <a:endParaRPr lang="en-US" sz="2000" b="1" dirty="0"/>
          </a:p>
          <a:p>
            <a:pPr marL="544068" lvl="1" indent="-342900">
              <a:buFont typeface="+mj-lt"/>
              <a:buAutoNum type="arabicPeriod"/>
            </a:pPr>
            <a:r>
              <a:rPr lang="en-US" sz="2000" dirty="0" err="1"/>
              <a:t>Monosakarida</a:t>
            </a:r>
            <a:r>
              <a:rPr lang="en-US" sz="2000" dirty="0"/>
              <a:t>(C</a:t>
            </a:r>
            <a:r>
              <a:rPr lang="en-US" sz="2000" baseline="-25000" dirty="0"/>
              <a:t>6</a:t>
            </a:r>
            <a:r>
              <a:rPr lang="en-US" sz="2000" dirty="0"/>
              <a:t>H</a:t>
            </a:r>
            <a:r>
              <a:rPr lang="en-US" sz="2000" baseline="-25000" dirty="0"/>
              <a:t>12</a:t>
            </a:r>
            <a:r>
              <a:rPr lang="en-US" sz="2000" dirty="0"/>
              <a:t>O</a:t>
            </a:r>
            <a:r>
              <a:rPr lang="en-US" sz="2000" baseline="-25000" dirty="0"/>
              <a:t>6</a:t>
            </a:r>
            <a:r>
              <a:rPr lang="en-US" sz="2000" dirty="0"/>
              <a:t>)</a:t>
            </a:r>
          </a:p>
          <a:p>
            <a:pPr marL="546100" lvl="2" indent="0">
              <a:buNone/>
            </a:pPr>
            <a:r>
              <a:rPr lang="it-IT" sz="2000" dirty="0"/>
              <a:t>Gula paling sederhana dan terdiri dari molekul tunggal. Mencakup Glukosa, Fruktosa Galaktosa</a:t>
            </a:r>
          </a:p>
          <a:p>
            <a:pPr marL="546100" lvl="1" indent="-369888">
              <a:buFont typeface="+mj-lt"/>
              <a:buAutoNum type="arabicPeriod"/>
              <a:tabLst>
                <a:tab pos="5118100" algn="l"/>
              </a:tabLst>
            </a:pPr>
            <a:r>
              <a:rPr lang="en-ID" sz="2000" dirty="0" err="1"/>
              <a:t>Disakarida</a:t>
            </a:r>
            <a:br>
              <a:rPr lang="en-ID" sz="2000" dirty="0"/>
            </a:br>
            <a:r>
              <a:rPr lang="en-ID" sz="2000" dirty="0" err="1"/>
              <a:t>Maltosa</a:t>
            </a:r>
            <a:r>
              <a:rPr lang="en-ID" sz="2000" dirty="0"/>
              <a:t>, </a:t>
            </a:r>
            <a:r>
              <a:rPr lang="en-ID" sz="2000" dirty="0" err="1"/>
              <a:t>Sukrosa</a:t>
            </a:r>
            <a:r>
              <a:rPr lang="en-ID" sz="2000" dirty="0"/>
              <a:t>, </a:t>
            </a:r>
            <a:r>
              <a:rPr lang="en-ID" sz="2000" dirty="0" err="1"/>
              <a:t>Laktosa</a:t>
            </a:r>
            <a:endParaRPr lang="en-ID" sz="2000" dirty="0"/>
          </a:p>
          <a:p>
            <a:pPr marL="546100" lvl="1" indent="-369888">
              <a:buFont typeface="+mj-lt"/>
              <a:buAutoNum type="arabicPeriod"/>
              <a:tabLst>
                <a:tab pos="5118100" algn="l"/>
              </a:tabLst>
            </a:pPr>
            <a:r>
              <a:rPr lang="en-ID" sz="2000" dirty="0" err="1"/>
              <a:t>Polisakarida</a:t>
            </a:r>
            <a:br>
              <a:rPr lang="en-ID" sz="2000" dirty="0"/>
            </a:br>
            <a:r>
              <a:rPr lang="en-ID" sz="2000" dirty="0" err="1"/>
              <a:t>Molekul</a:t>
            </a:r>
            <a:r>
              <a:rPr lang="en-ID" sz="2000" dirty="0"/>
              <a:t> </a:t>
            </a:r>
            <a:r>
              <a:rPr lang="en-ID" sz="2000" dirty="0" err="1"/>
              <a:t>baru</a:t>
            </a:r>
            <a:r>
              <a:rPr lang="en-ID" sz="2000" dirty="0"/>
              <a:t> yang </a:t>
            </a:r>
            <a:r>
              <a:rPr lang="en-ID" sz="2000" dirty="0" err="1"/>
              <a:t>dibentuk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Serangkaian</a:t>
            </a:r>
            <a:r>
              <a:rPr lang="en-ID" sz="2000" dirty="0"/>
              <a:t> </a:t>
            </a:r>
            <a:r>
              <a:rPr lang="en-ID" sz="2000" dirty="0" err="1"/>
              <a:t>monosakarida</a:t>
            </a:r>
            <a:r>
              <a:rPr lang="en-ID" sz="2000" dirty="0"/>
              <a:t> yang </a:t>
            </a:r>
            <a:r>
              <a:rPr lang="en-ID" sz="2000" dirty="0" err="1"/>
              <a:t>membentuk</a:t>
            </a:r>
            <a:r>
              <a:rPr lang="en-ID" sz="2000" dirty="0"/>
              <a:t> </a:t>
            </a:r>
            <a:r>
              <a:rPr lang="en-ID" sz="2000" dirty="0" err="1"/>
              <a:t>polimer</a:t>
            </a:r>
            <a:r>
              <a:rPr lang="en-ID" sz="2000" dirty="0"/>
              <a:t> </a:t>
            </a:r>
            <a:r>
              <a:rPr lang="en-ID" sz="2000" dirty="0" err="1"/>
              <a:t>ikatan</a:t>
            </a:r>
            <a:r>
              <a:rPr lang="en-ID" sz="2000" dirty="0"/>
              <a:t> </a:t>
            </a:r>
            <a:r>
              <a:rPr lang="en-ID" sz="2000" dirty="0" err="1"/>
              <a:t>glikosidik</a:t>
            </a:r>
            <a:r>
              <a:rPr lang="en-ID" sz="2000" dirty="0"/>
              <a:t> </a:t>
            </a:r>
            <a:r>
              <a:rPr lang="en-ID" sz="2000" dirty="0" err="1"/>
              <a:t>rantai</a:t>
            </a:r>
            <a:r>
              <a:rPr lang="en-ID" sz="2000" dirty="0"/>
              <a:t> Panjang. </a:t>
            </a:r>
            <a:r>
              <a:rPr lang="en-ID" sz="2000" dirty="0" err="1"/>
              <a:t>Pati</a:t>
            </a:r>
            <a:r>
              <a:rPr lang="en-ID" sz="2000" dirty="0"/>
              <a:t>, </a:t>
            </a:r>
            <a:r>
              <a:rPr lang="en-ID" sz="2000" dirty="0" err="1"/>
              <a:t>Glikogen</a:t>
            </a:r>
            <a:r>
              <a:rPr lang="en-ID" sz="2000" dirty="0"/>
              <a:t>, </a:t>
            </a:r>
            <a:r>
              <a:rPr lang="en-ID" sz="2000" dirty="0" err="1"/>
              <a:t>Dekstrin</a:t>
            </a:r>
            <a:r>
              <a:rPr lang="en-ID" sz="2000" dirty="0"/>
              <a:t>, </a:t>
            </a:r>
            <a:r>
              <a:rPr lang="en-ID" sz="2000" dirty="0" err="1"/>
              <a:t>Selulosa</a:t>
            </a:r>
            <a:endParaRPr lang="it-IT" sz="2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C4B3FBE-5A2B-4AA6-B003-8DDEE3CBB6B5}"/>
              </a:ext>
            </a:extLst>
          </p:cNvPr>
          <p:cNvSpPr txBox="1">
            <a:spLocks/>
          </p:cNvSpPr>
          <p:nvPr/>
        </p:nvSpPr>
        <p:spPr>
          <a:xfrm>
            <a:off x="7684167" y="2108201"/>
            <a:ext cx="3968817" cy="376089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/>
              <a:t>Fungsi</a:t>
            </a:r>
            <a:r>
              <a:rPr lang="en-US" sz="2000" b="1" dirty="0"/>
              <a:t> </a:t>
            </a:r>
            <a:r>
              <a:rPr lang="en-US" sz="2000" b="1" dirty="0" err="1"/>
              <a:t>Karbohidrat</a:t>
            </a:r>
            <a:endParaRPr lang="en-US" sz="2000" b="1" dirty="0"/>
          </a:p>
          <a:p>
            <a:pPr marL="544068" lvl="1" indent="-342900">
              <a:buFont typeface="+mj-lt"/>
              <a:buAutoNum type="arabicPeriod"/>
            </a:pPr>
            <a:r>
              <a:rPr lang="en-ID" sz="2000" dirty="0" err="1"/>
              <a:t>Sumber</a:t>
            </a:r>
            <a:r>
              <a:rPr lang="en-ID" sz="2000" dirty="0"/>
              <a:t> </a:t>
            </a:r>
            <a:r>
              <a:rPr lang="en-ID" sz="2000" dirty="0" err="1"/>
              <a:t>energi</a:t>
            </a:r>
            <a:r>
              <a:rPr lang="en-ID" sz="2000" dirty="0"/>
              <a:t> 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ID" sz="2000" dirty="0" err="1"/>
              <a:t>Pemberi</a:t>
            </a:r>
            <a:r>
              <a:rPr lang="en-ID" sz="2000" dirty="0"/>
              <a:t> rasa </a:t>
            </a:r>
            <a:r>
              <a:rPr lang="en-ID" sz="2000" dirty="0" err="1"/>
              <a:t>manis</a:t>
            </a:r>
            <a:r>
              <a:rPr lang="en-ID" sz="2000" dirty="0"/>
              <a:t>. 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ID" sz="2000" dirty="0" err="1"/>
              <a:t>Pengatur</a:t>
            </a:r>
            <a:r>
              <a:rPr lang="en-ID" sz="2000" dirty="0"/>
              <a:t> </a:t>
            </a:r>
            <a:r>
              <a:rPr lang="en-ID" sz="2000" dirty="0" err="1"/>
              <a:t>metabolisme</a:t>
            </a:r>
            <a:r>
              <a:rPr lang="en-ID" sz="2000" dirty="0"/>
              <a:t> lemak. 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ID" sz="2000" dirty="0" err="1"/>
              <a:t>Menghemat</a:t>
            </a:r>
            <a:r>
              <a:rPr lang="en-ID" sz="2000" dirty="0"/>
              <a:t> </a:t>
            </a:r>
            <a:r>
              <a:rPr lang="en-ID" sz="2000" dirty="0" err="1"/>
              <a:t>fungsi</a:t>
            </a:r>
            <a:r>
              <a:rPr lang="en-ID" sz="2000" dirty="0"/>
              <a:t> protein. 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ID" sz="2000" dirty="0" err="1"/>
              <a:t>Sumber</a:t>
            </a:r>
            <a:r>
              <a:rPr lang="en-ID" sz="2000" dirty="0"/>
              <a:t> </a:t>
            </a:r>
            <a:r>
              <a:rPr lang="en-ID" sz="2000" dirty="0" err="1"/>
              <a:t>energi</a:t>
            </a:r>
            <a:r>
              <a:rPr lang="en-ID" sz="2000" dirty="0"/>
              <a:t> </a:t>
            </a:r>
            <a:r>
              <a:rPr lang="en-ID" sz="2000" dirty="0" err="1"/>
              <a:t>utama</a:t>
            </a:r>
            <a:r>
              <a:rPr lang="en-ID" sz="2000" dirty="0"/>
              <a:t> </a:t>
            </a:r>
            <a:r>
              <a:rPr lang="en-ID" sz="2000" dirty="0" err="1"/>
              <a:t>bagi</a:t>
            </a:r>
            <a:r>
              <a:rPr lang="en-ID" sz="2000" dirty="0"/>
              <a:t> </a:t>
            </a:r>
            <a:r>
              <a:rPr lang="en-ID" sz="2000" dirty="0" err="1"/>
              <a:t>otak</a:t>
            </a:r>
            <a:r>
              <a:rPr lang="en-ID" sz="2000" dirty="0"/>
              <a:t> dan </a:t>
            </a:r>
            <a:r>
              <a:rPr lang="en-ID" sz="2000" dirty="0" err="1"/>
              <a:t>susunan</a:t>
            </a:r>
            <a:r>
              <a:rPr lang="en-ID" sz="2000" dirty="0"/>
              <a:t> </a:t>
            </a:r>
            <a:r>
              <a:rPr lang="en-ID" sz="2000" dirty="0" err="1"/>
              <a:t>syaraf</a:t>
            </a:r>
            <a:r>
              <a:rPr lang="en-ID" sz="2000" dirty="0"/>
              <a:t> </a:t>
            </a:r>
            <a:r>
              <a:rPr lang="en-ID" sz="2000" dirty="0" err="1"/>
              <a:t>pusat</a:t>
            </a:r>
            <a:r>
              <a:rPr lang="en-ID" sz="2000" dirty="0"/>
              <a:t>. 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ID" sz="2000" dirty="0" err="1"/>
              <a:t>Membantu</a:t>
            </a:r>
            <a:r>
              <a:rPr lang="en-ID" sz="2000" dirty="0"/>
              <a:t> </a:t>
            </a:r>
            <a:r>
              <a:rPr lang="en-ID" sz="2000" dirty="0" err="1"/>
              <a:t>mengeluarkan</a:t>
            </a:r>
            <a:r>
              <a:rPr lang="en-ID" sz="2000" dirty="0"/>
              <a:t> </a:t>
            </a:r>
            <a:r>
              <a:rPr lang="en-ID" sz="2000" dirty="0" err="1"/>
              <a:t>fases</a:t>
            </a:r>
            <a:r>
              <a:rPr lang="en-ID" sz="2000" dirty="0"/>
              <a:t>.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423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0BC11-D3AE-48AF-8A24-41A04E3BA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Protein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420C7-527B-41AB-9765-21AC6B0A8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Protein </a:t>
            </a:r>
            <a:r>
              <a:rPr lang="en-US" sz="2000" b="1" dirty="0" err="1"/>
              <a:t>berfungsi</a:t>
            </a:r>
            <a:r>
              <a:rPr lang="en-US" sz="2000" b="1" dirty="0"/>
              <a:t>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ID" sz="2000" b="1" dirty="0" err="1"/>
              <a:t>sebagai</a:t>
            </a:r>
            <a:r>
              <a:rPr lang="en-ID" sz="2000" b="1" dirty="0"/>
              <a:t> </a:t>
            </a:r>
            <a:r>
              <a:rPr lang="en-ID" sz="2000" b="1" dirty="0" err="1"/>
              <a:t>zat</a:t>
            </a:r>
            <a:r>
              <a:rPr lang="en-ID" sz="2000" b="1" dirty="0"/>
              <a:t> </a:t>
            </a:r>
            <a:r>
              <a:rPr lang="en-ID" sz="2000" b="1" dirty="0" err="1"/>
              <a:t>pembangun</a:t>
            </a:r>
            <a:r>
              <a:rPr lang="en-ID" sz="2000" b="1" dirty="0"/>
              <a:t> dan </a:t>
            </a:r>
            <a:r>
              <a:rPr lang="en-ID" sz="2000" b="1" dirty="0" err="1"/>
              <a:t>pemelihara</a:t>
            </a:r>
            <a:r>
              <a:rPr lang="en-ID" sz="2000" b="1" dirty="0"/>
              <a:t> </a:t>
            </a:r>
            <a:r>
              <a:rPr lang="en-ID" sz="2000" b="1" dirty="0" err="1"/>
              <a:t>sel-sel</a:t>
            </a:r>
            <a:r>
              <a:rPr lang="en-ID" sz="2000" b="1" dirty="0"/>
              <a:t> </a:t>
            </a:r>
            <a:r>
              <a:rPr lang="en-ID" sz="2000" b="1" dirty="0" err="1"/>
              <a:t>jaringan</a:t>
            </a:r>
            <a:r>
              <a:rPr lang="en-ID" sz="2000" b="1" dirty="0"/>
              <a:t> </a:t>
            </a:r>
            <a:r>
              <a:rPr lang="en-ID" sz="2000" b="1" dirty="0" err="1"/>
              <a:t>tubuh</a:t>
            </a:r>
            <a:r>
              <a:rPr lang="en-ID" sz="2000" b="1" dirty="0"/>
              <a:t>.</a:t>
            </a:r>
          </a:p>
          <a:p>
            <a:r>
              <a:rPr lang="en-ID" sz="2000" b="1" dirty="0" err="1"/>
              <a:t>Klasifikasi</a:t>
            </a:r>
            <a:r>
              <a:rPr lang="en-ID" sz="2000" b="1" dirty="0"/>
              <a:t> Protein</a:t>
            </a:r>
          </a:p>
          <a:p>
            <a:pPr lvl="1"/>
            <a:r>
              <a:rPr lang="en-ID" sz="2000" dirty="0" err="1"/>
              <a:t>Menurut</a:t>
            </a:r>
            <a:r>
              <a:rPr lang="en-ID" sz="2000" dirty="0"/>
              <a:t> </a:t>
            </a:r>
            <a:r>
              <a:rPr lang="en-ID" sz="2000" dirty="0" err="1"/>
              <a:t>kemampuan</a:t>
            </a:r>
            <a:r>
              <a:rPr lang="en-ID" sz="2000" dirty="0"/>
              <a:t> </a:t>
            </a:r>
            <a:r>
              <a:rPr lang="en-ID" sz="2000" dirty="0" err="1"/>
              <a:t>sintesis</a:t>
            </a:r>
            <a:r>
              <a:rPr lang="en-ID" sz="2000" dirty="0"/>
              <a:t> </a:t>
            </a:r>
            <a:r>
              <a:rPr lang="en-ID" sz="2000" dirty="0" err="1"/>
              <a:t>tubuh</a:t>
            </a:r>
            <a:r>
              <a:rPr lang="en-ID" sz="2000" dirty="0"/>
              <a:t> (</a:t>
            </a:r>
            <a:r>
              <a:rPr lang="en-ID" sz="2000" dirty="0" err="1"/>
              <a:t>Asam</a:t>
            </a:r>
            <a:r>
              <a:rPr lang="en-ID" sz="2000" dirty="0"/>
              <a:t> Amino): </a:t>
            </a:r>
            <a:r>
              <a:rPr lang="en-ID" sz="2000" dirty="0" err="1"/>
              <a:t>esensial</a:t>
            </a:r>
            <a:r>
              <a:rPr lang="en-ID" sz="2000" dirty="0"/>
              <a:t> dan non </a:t>
            </a:r>
            <a:r>
              <a:rPr lang="en-ID" sz="2000" dirty="0" err="1"/>
              <a:t>esensial</a:t>
            </a:r>
            <a:endParaRPr lang="en-ID" sz="2000" dirty="0"/>
          </a:p>
          <a:p>
            <a:pPr lvl="1"/>
            <a:r>
              <a:rPr lang="en-ID" sz="2000" dirty="0" err="1"/>
              <a:t>Menurut</a:t>
            </a:r>
            <a:r>
              <a:rPr lang="en-ID" sz="2000" dirty="0"/>
              <a:t> </a:t>
            </a:r>
            <a:r>
              <a:rPr lang="en-ID" sz="2000" dirty="0" err="1"/>
              <a:t>struktur</a:t>
            </a:r>
            <a:r>
              <a:rPr lang="en-ID" sz="2000" dirty="0"/>
              <a:t> </a:t>
            </a:r>
            <a:r>
              <a:rPr lang="en-ID" sz="2000" dirty="0" err="1"/>
              <a:t>susunan</a:t>
            </a:r>
            <a:r>
              <a:rPr lang="en-ID" sz="2000" dirty="0"/>
              <a:t> </a:t>
            </a:r>
            <a:r>
              <a:rPr lang="en-ID" sz="2000" dirty="0" err="1"/>
              <a:t>molekul</a:t>
            </a:r>
            <a:r>
              <a:rPr lang="en-ID" sz="2000" dirty="0"/>
              <a:t>: </a:t>
            </a:r>
            <a:r>
              <a:rPr lang="en-ID" sz="2000" dirty="0" err="1"/>
              <a:t>fibriler</a:t>
            </a:r>
            <a:r>
              <a:rPr lang="en-ID" sz="2000" dirty="0"/>
              <a:t>, globular (albumin, globulin, gluten)</a:t>
            </a:r>
          </a:p>
          <a:p>
            <a:pPr lvl="1"/>
            <a:r>
              <a:rPr lang="en-ID" sz="2000" dirty="0" err="1"/>
              <a:t>Menurut</a:t>
            </a:r>
            <a:r>
              <a:rPr lang="en-ID" sz="2000" dirty="0"/>
              <a:t> </a:t>
            </a:r>
            <a:r>
              <a:rPr lang="en-ID" sz="2000" dirty="0" err="1"/>
              <a:t>adanya</a:t>
            </a:r>
            <a:r>
              <a:rPr lang="en-ID" sz="2000" dirty="0"/>
              <a:t> </a:t>
            </a:r>
            <a:r>
              <a:rPr lang="en-ID" sz="2000" dirty="0" err="1"/>
              <a:t>senyawa</a:t>
            </a:r>
            <a:r>
              <a:rPr lang="en-ID" sz="2000" dirty="0"/>
              <a:t> lain (</a:t>
            </a:r>
            <a:r>
              <a:rPr lang="en-ID" sz="2000" dirty="0" err="1"/>
              <a:t>Konjugasi</a:t>
            </a:r>
            <a:r>
              <a:rPr lang="en-ID" sz="2000" dirty="0"/>
              <a:t>): nucleoprotein, </a:t>
            </a:r>
            <a:r>
              <a:rPr lang="en-ID" sz="2000" dirty="0" err="1"/>
              <a:t>glikoprotein</a:t>
            </a:r>
            <a:r>
              <a:rPr lang="en-ID" sz="2000" dirty="0"/>
              <a:t>, </a:t>
            </a:r>
            <a:r>
              <a:rPr lang="en-ID" sz="2000" dirty="0" err="1"/>
              <a:t>fosfoprotein</a:t>
            </a:r>
            <a:r>
              <a:rPr lang="en-ID" sz="2000" dirty="0"/>
              <a:t>, lipoprotein</a:t>
            </a:r>
          </a:p>
          <a:p>
            <a:pPr lvl="1"/>
            <a:r>
              <a:rPr lang="en-ID" sz="2000" dirty="0" err="1"/>
              <a:t>Menurut</a:t>
            </a:r>
            <a:r>
              <a:rPr lang="en-ID" sz="2000" dirty="0"/>
              <a:t> </a:t>
            </a:r>
            <a:r>
              <a:rPr lang="en-ID" sz="2000" dirty="0" err="1"/>
              <a:t>kualitas</a:t>
            </a:r>
            <a:r>
              <a:rPr lang="en-ID" sz="2000" dirty="0"/>
              <a:t> </a:t>
            </a:r>
            <a:r>
              <a:rPr lang="en-ID" sz="2000" dirty="0" err="1"/>
              <a:t>gizi</a:t>
            </a:r>
            <a:r>
              <a:rPr lang="en-ID" sz="2000" dirty="0"/>
              <a:t>:, </a:t>
            </a:r>
            <a:r>
              <a:rPr lang="en-ID" sz="2000" dirty="0" err="1"/>
              <a:t>lengkap</a:t>
            </a:r>
            <a:r>
              <a:rPr lang="en-ID" sz="2000" dirty="0"/>
              <a:t> </a:t>
            </a:r>
            <a:r>
              <a:rPr lang="en-ID" sz="2000" dirty="0" err="1"/>
              <a:t>setengah</a:t>
            </a:r>
            <a:r>
              <a:rPr lang="en-ID" sz="2000" dirty="0"/>
              <a:t> </a:t>
            </a:r>
            <a:r>
              <a:rPr lang="en-ID" sz="2000" dirty="0" err="1"/>
              <a:t>lengkap</a:t>
            </a:r>
            <a:r>
              <a:rPr lang="en-ID" sz="2000" dirty="0"/>
              <a:t>,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lengkap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9333309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2E8E8"/>
      </a:lt2>
      <a:accent1>
        <a:srgbClr val="C69996"/>
      </a:accent1>
      <a:accent2>
        <a:srgbClr val="BA9B7F"/>
      </a:accent2>
      <a:accent3>
        <a:srgbClr val="A9A580"/>
      </a:accent3>
      <a:accent4>
        <a:srgbClr val="99AA74"/>
      </a:accent4>
      <a:accent5>
        <a:srgbClr val="8DAC82"/>
      </a:accent5>
      <a:accent6>
        <a:srgbClr val="78AF80"/>
      </a:accent6>
      <a:hlink>
        <a:srgbClr val="578D90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546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Nova</vt:lpstr>
      <vt:lpstr>Arial Nova Light</vt:lpstr>
      <vt:lpstr>Calibri</vt:lpstr>
      <vt:lpstr>RetrospectVTI</vt:lpstr>
      <vt:lpstr>Pertemuan 9:  Zat Gizi Makro</vt:lpstr>
      <vt:lpstr>Topik Pertemuan 9</vt:lpstr>
      <vt:lpstr>Diskusi Awal (Kelompok) 30 menit</vt:lpstr>
      <vt:lpstr>Konsep Zat Gizi</vt:lpstr>
      <vt:lpstr>Jenis Zat Gizi</vt:lpstr>
      <vt:lpstr>Fungsi Zat Gizi</vt:lpstr>
      <vt:lpstr>Zat Gizi Makro</vt:lpstr>
      <vt:lpstr>Karbohidrat</vt:lpstr>
      <vt:lpstr>Protein</vt:lpstr>
      <vt:lpstr>Fungsi Protein</vt:lpstr>
      <vt:lpstr>Lemak/ Lipid</vt:lpstr>
      <vt:lpstr>PowerPoint Presentation</vt:lpstr>
      <vt:lpstr>Fungsi Lemak</vt:lpstr>
      <vt:lpstr>Kelebihan Zat Gizi Makro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9:  Zat Gizi Makro</dc:title>
  <dc:creator>Nurul Shofiatin Zuhro</dc:creator>
  <cp:lastModifiedBy>Nurul Shofiatin Zuhro</cp:lastModifiedBy>
  <cp:revision>20</cp:revision>
  <dcterms:created xsi:type="dcterms:W3CDTF">2021-04-21T06:56:31Z</dcterms:created>
  <dcterms:modified xsi:type="dcterms:W3CDTF">2021-04-23T03:42:02Z</dcterms:modified>
</cp:coreProperties>
</file>