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5" r:id="rId17"/>
    <p:sldId id="276" r:id="rId18"/>
    <p:sldId id="278" r:id="rId19"/>
    <p:sldId id="281" r:id="rId20"/>
    <p:sldId id="277" r:id="rId21"/>
    <p:sldId id="280"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1F61D8BB-D862-4101-935C-4830F14487D6}" type="datetimeFigureOut">
              <a:rPr lang="id-ID" smtClean="0"/>
              <a:t>14/04/2021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6561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1F61D8BB-D862-4101-935C-4830F14487D6}" type="datetimeFigureOut">
              <a:rPr lang="id-ID" smtClean="0"/>
              <a:t>14/04/2021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945726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1F61D8BB-D862-4101-935C-4830F14487D6}" type="datetimeFigureOut">
              <a:rPr lang="id-ID" smtClean="0"/>
              <a:t>14/04/2021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2748939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1F61D8BB-D862-4101-935C-4830F14487D6}" type="datetimeFigureOut">
              <a:rPr lang="id-ID" smtClean="0"/>
              <a:t>14/04/2021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768705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61D8BB-D862-4101-935C-4830F14487D6}" type="datetimeFigureOut">
              <a:rPr lang="id-ID" smtClean="0"/>
              <a:t>14/04/2021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355816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1F61D8BB-D862-4101-935C-4830F14487D6}" type="datetimeFigureOut">
              <a:rPr lang="id-ID" smtClean="0"/>
              <a:t>14/04/2021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1755086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1F61D8BB-D862-4101-935C-4830F14487D6}" type="datetimeFigureOut">
              <a:rPr lang="id-ID" smtClean="0"/>
              <a:t>14/04/2021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402395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1F61D8BB-D862-4101-935C-4830F14487D6}" type="datetimeFigureOut">
              <a:rPr lang="id-ID" smtClean="0"/>
              <a:t>14/04/2021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202738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1D8BB-D862-4101-935C-4830F14487D6}" type="datetimeFigureOut">
              <a:rPr lang="id-ID" smtClean="0"/>
              <a:t>14/04/2021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131769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61D8BB-D862-4101-935C-4830F14487D6}" type="datetimeFigureOut">
              <a:rPr lang="id-ID" smtClean="0"/>
              <a:t>14/04/2021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365036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61D8BB-D862-4101-935C-4830F14487D6}" type="datetimeFigureOut">
              <a:rPr lang="id-ID" smtClean="0"/>
              <a:t>14/04/2021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2DACE1-0DFD-4891-9DEE-191C009C0EAE}" type="slidenum">
              <a:rPr lang="id-ID" smtClean="0"/>
              <a:t>‹#›</a:t>
            </a:fld>
            <a:endParaRPr lang="id-ID"/>
          </a:p>
        </p:txBody>
      </p:sp>
    </p:spTree>
    <p:extLst>
      <p:ext uri="{BB962C8B-B14F-4D97-AF65-F5344CB8AC3E}">
        <p14:creationId xmlns:p14="http://schemas.microsoft.com/office/powerpoint/2010/main" val="413922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1D8BB-D862-4101-935C-4830F14487D6}" type="datetimeFigureOut">
              <a:rPr lang="id-ID" smtClean="0"/>
              <a:t>14/04/2021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DACE1-0DFD-4891-9DEE-191C009C0EAE}" type="slidenum">
              <a:rPr lang="id-ID" smtClean="0"/>
              <a:t>‹#›</a:t>
            </a:fld>
            <a:endParaRPr lang="id-ID"/>
          </a:p>
        </p:txBody>
      </p:sp>
    </p:spTree>
    <p:extLst>
      <p:ext uri="{BB962C8B-B14F-4D97-AF65-F5344CB8AC3E}">
        <p14:creationId xmlns:p14="http://schemas.microsoft.com/office/powerpoint/2010/main" val="2804429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827584" y="692696"/>
            <a:ext cx="7772400" cy="1470025"/>
          </a:xfrm>
          <a:prstGeom prst="rect">
            <a:avLst/>
          </a:prstGeom>
          <a:gradFill rotWithShape="1">
            <a:gsLst>
              <a:gs pos="0">
                <a:srgbClr val="7D3C4A">
                  <a:shade val="15000"/>
                  <a:satMod val="180000"/>
                </a:srgbClr>
              </a:gs>
              <a:gs pos="50000">
                <a:srgbClr val="7D3C4A">
                  <a:shade val="45000"/>
                  <a:satMod val="170000"/>
                </a:srgbClr>
              </a:gs>
              <a:gs pos="70000">
                <a:srgbClr val="7D3C4A">
                  <a:tint val="99000"/>
                  <a:shade val="65000"/>
                  <a:satMod val="155000"/>
                </a:srgbClr>
              </a:gs>
              <a:gs pos="100000">
                <a:srgbClr val="7D3C4A">
                  <a:tint val="95500"/>
                  <a:shade val="100000"/>
                  <a:satMod val="155000"/>
                </a:srgb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7D3C4A">
                <a:satMod val="300000"/>
              </a:srgbClr>
            </a:contourClr>
          </a:sp3d>
        </p:spPr>
        <p:txBody>
          <a:bodyPr rtlCol="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3600" b="0" i="0" u="none" strike="noStrike" kern="0" cap="none" spc="0" normalizeH="0" baseline="0" noProof="0" dirty="0">
                <a:ln>
                  <a:noFill/>
                </a:ln>
                <a:solidFill>
                  <a:sysClr val="window" lastClr="FFFFFF"/>
                </a:solidFill>
                <a:effectLst/>
                <a:uLnTx/>
                <a:uFillTx/>
                <a:latin typeface="Lucida Sans Unicode"/>
                <a:ea typeface="+mn-ea"/>
                <a:cs typeface="+mn-cs"/>
              </a:rPr>
              <a:t>(7) METODE PENELITIAN KUANTITATIF</a:t>
            </a:r>
          </a:p>
        </p:txBody>
      </p:sp>
      <p:sp>
        <p:nvSpPr>
          <p:cNvPr id="6" name="Subtitle 2"/>
          <p:cNvSpPr>
            <a:spLocks noGrp="1"/>
          </p:cNvSpPr>
          <p:nvPr>
            <p:ph type="subTitle" idx="1"/>
          </p:nvPr>
        </p:nvSpPr>
        <p:spPr>
          <a:xfrm>
            <a:off x="827584" y="2348880"/>
            <a:ext cx="7848872" cy="3743325"/>
          </a:xfrm>
          <a:prstGeom prst="rect">
            <a:avLst/>
          </a:prstGeom>
          <a:gradFill rotWithShape="1">
            <a:gsLst>
              <a:gs pos="0">
                <a:srgbClr val="DA1F28">
                  <a:shade val="15000"/>
                  <a:satMod val="180000"/>
                </a:srgbClr>
              </a:gs>
              <a:gs pos="50000">
                <a:srgbClr val="DA1F28">
                  <a:shade val="45000"/>
                  <a:satMod val="170000"/>
                </a:srgbClr>
              </a:gs>
              <a:gs pos="70000">
                <a:srgbClr val="DA1F28">
                  <a:tint val="99000"/>
                  <a:shade val="65000"/>
                  <a:satMod val="155000"/>
                </a:srgbClr>
              </a:gs>
              <a:gs pos="100000">
                <a:srgbClr val="DA1F28">
                  <a:tint val="95500"/>
                  <a:shade val="100000"/>
                  <a:satMod val="155000"/>
                </a:srgb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DA1F28">
                <a:satMod val="300000"/>
              </a:srgbClr>
            </a:contourClr>
          </a:sp3d>
        </p:spPr>
        <p:txBody>
          <a:bodyPr>
            <a:norm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endParaRPr kumimoji="0" lang="id-ID" sz="1800" b="0" i="0" u="none" strike="noStrike" kern="0" cap="none" spc="0" normalizeH="0" baseline="0" noProof="0" dirty="0">
              <a:ln>
                <a:noFill/>
              </a:ln>
              <a:solidFill>
                <a:sysClr val="windowText" lastClr="000000"/>
              </a:solidFill>
              <a:effectLst/>
              <a:uLnTx/>
              <a:uFillTx/>
              <a:latin typeface="Lucida Sans Unicode" pitchFamily="34" charset="0"/>
              <a:ea typeface="+mn-ea"/>
              <a:cs typeface="+mn-cs"/>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id-ID" sz="2400" b="0" i="0" u="none" strike="noStrike" kern="0" cap="none" spc="0" normalizeH="0" baseline="0" noProof="0" dirty="0">
                <a:ln>
                  <a:noFill/>
                </a:ln>
                <a:solidFill>
                  <a:sysClr val="windowText" lastClr="000000"/>
                </a:solidFill>
                <a:effectLst/>
                <a:uLnTx/>
                <a:uFillTx/>
                <a:latin typeface="Lucida Sans Unicode" pitchFamily="34" charset="0"/>
                <a:ea typeface="+mn-ea"/>
                <a:cs typeface="+mn-cs"/>
              </a:rPr>
              <a:t>Materi 6</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id-ID" sz="2400" b="0" i="0" u="none" strike="noStrike" kern="0" cap="none" spc="0" normalizeH="0" baseline="0" noProof="0" dirty="0">
                <a:ln>
                  <a:noFill/>
                </a:ln>
                <a:solidFill>
                  <a:sysClr val="windowText" lastClr="000000"/>
                </a:solidFill>
                <a:effectLst/>
                <a:uLnTx/>
                <a:uFillTx/>
                <a:latin typeface="Lucida Sans Unicode" pitchFamily="34" charset="0"/>
                <a:ea typeface="+mn-ea"/>
                <a:cs typeface="+mn-cs"/>
              </a:rPr>
              <a:t>Klas B</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id-ID" sz="2400" b="0" i="0" u="none" strike="noStrike" kern="0" cap="none" spc="0" normalizeH="0" baseline="0" noProof="0" dirty="0">
                <a:ln>
                  <a:noFill/>
                </a:ln>
                <a:solidFill>
                  <a:sysClr val="windowText" lastClr="000000"/>
                </a:solidFill>
                <a:effectLst/>
                <a:uLnTx/>
                <a:uFillTx/>
                <a:latin typeface="Lucida Sans Unicode" pitchFamily="34" charset="0"/>
                <a:ea typeface="+mn-ea"/>
                <a:cs typeface="+mn-cs"/>
              </a:rPr>
              <a:t>Proses Elaborasi (Lanjutan)</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endParaRPr kumimoji="0" lang="id-ID" sz="2400" b="0" i="0" u="none" strike="noStrike" kern="0" cap="none" spc="0" normalizeH="0" baseline="0" noProof="0" dirty="0">
              <a:ln>
                <a:noFill/>
              </a:ln>
              <a:solidFill>
                <a:sysClr val="windowText" lastClr="000000"/>
              </a:solidFill>
              <a:effectLst/>
              <a:uLnTx/>
              <a:uFillTx/>
              <a:latin typeface="Lucida Sans Unicode" pitchFamily="34" charset="0"/>
              <a:ea typeface="+mn-ea"/>
              <a:cs typeface="+mn-cs"/>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endParaRPr kumimoji="0" lang="id-ID" sz="2400" b="0" i="0" u="none" strike="noStrike" kern="0" cap="none" spc="0" normalizeH="0" baseline="0" noProof="0" dirty="0">
              <a:ln>
                <a:noFill/>
              </a:ln>
              <a:solidFill>
                <a:sysClr val="windowText" lastClr="000000"/>
              </a:solidFill>
              <a:effectLst/>
              <a:uLnTx/>
              <a:uFillTx/>
              <a:latin typeface="Lucida Sans Unicode" pitchFamily="34" charset="0"/>
              <a:ea typeface="+mn-ea"/>
              <a:cs typeface="+mn-cs"/>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id-ID" sz="2400" b="0" i="0" u="none" strike="noStrike" kern="0" cap="none" spc="0" normalizeH="0" baseline="0" noProof="0" dirty="0">
                <a:ln>
                  <a:noFill/>
                </a:ln>
                <a:solidFill>
                  <a:sysClr val="windowText" lastClr="000000"/>
                </a:solidFill>
                <a:effectLst/>
                <a:uLnTx/>
                <a:uFillTx/>
                <a:latin typeface="Lucida Sans Unicode" pitchFamily="34" charset="0"/>
                <a:ea typeface="+mn-ea"/>
                <a:cs typeface="+mn-cs"/>
              </a:rPr>
              <a:t>Pengampu:</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id-ID" sz="2400" b="0" i="0" u="none" strike="noStrike" kern="0" cap="none" spc="0" normalizeH="0" baseline="0" noProof="0" dirty="0">
                <a:ln>
                  <a:noFill/>
                </a:ln>
                <a:solidFill>
                  <a:sysClr val="windowText" lastClr="000000"/>
                </a:solidFill>
                <a:effectLst/>
                <a:uLnTx/>
                <a:uFillTx/>
                <a:latin typeface="Lucida Sans Unicode" pitchFamily="34" charset="0"/>
                <a:ea typeface="+mn-ea"/>
                <a:cs typeface="+mn-cs"/>
              </a:rPr>
              <a:t>Dr. L.V.Ratna Devi S., M.Si.</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id-ID" sz="2400" b="0" i="0" u="none" strike="noStrike" kern="0" cap="none" spc="0" normalizeH="0" baseline="0" noProof="0" dirty="0">
                <a:ln>
                  <a:noFill/>
                </a:ln>
                <a:solidFill>
                  <a:sysClr val="windowText" lastClr="000000"/>
                </a:solidFill>
                <a:effectLst/>
                <a:uLnTx/>
                <a:uFillTx/>
                <a:latin typeface="Lucida Sans Unicode" pitchFamily="34" charset="0"/>
                <a:ea typeface="+mn-ea"/>
                <a:cs typeface="+mn-cs"/>
              </a:rPr>
              <a:t>Sosiologi, FISIP, UNS</a:t>
            </a:r>
          </a:p>
        </p:txBody>
      </p:sp>
    </p:spTree>
    <p:extLst>
      <p:ext uri="{BB962C8B-B14F-4D97-AF65-F5344CB8AC3E}">
        <p14:creationId xmlns:p14="http://schemas.microsoft.com/office/powerpoint/2010/main" val="815677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id-ID" sz="2400" dirty="0"/>
              <a:t>Perhatikan baik-baik cara memberi judul tabel</a:t>
            </a:r>
          </a:p>
          <a:p>
            <a:r>
              <a:rPr lang="id-ID" sz="2400" dirty="0"/>
              <a:t>Pada tabel untuk proses elaborasi digunakan perhitungan prosentase untuk semua sel, termasuk selmuntuk jumlah.</a:t>
            </a:r>
          </a:p>
          <a:p>
            <a:r>
              <a:rPr lang="id-ID" sz="2400" dirty="0"/>
              <a:t>Hitungan 100 % ke arah vertikal bawah (mengikuti kolom, lihat contoh tabel penjelasan baris dan kolom)</a:t>
            </a:r>
          </a:p>
          <a:p>
            <a:r>
              <a:rPr lang="id-ID" sz="2400" dirty="0"/>
              <a:t>Perhitungan % pada tabel 4 adalah perhitungan contoh. Tidak dihitung dari prosentase tabel 3</a:t>
            </a:r>
          </a:p>
          <a:p>
            <a:r>
              <a:rPr lang="id-ID" sz="2400" dirty="0"/>
              <a:t>Oleh karena faktor uji adalah variabel intervening , maka pedomannya (lihat buku pak Slamet halaman 71, paragraf 2) adalah jika Pendapatan adalah variabel intervening, dan jika variabel ini digunakan untuk mengontrol, maka hubungan variabel lama bekerja (var. Independen) dengan motivasi kerja (var, dependen) harus tidak nampak</a:t>
            </a:r>
          </a:p>
          <a:p>
            <a:endParaRPr lang="id-ID" sz="2400" dirty="0"/>
          </a:p>
        </p:txBody>
      </p:sp>
    </p:spTree>
    <p:extLst>
      <p:ext uri="{BB962C8B-B14F-4D97-AF65-F5344CB8AC3E}">
        <p14:creationId xmlns:p14="http://schemas.microsoft.com/office/powerpoint/2010/main" val="93296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lnSpcReduction="10000"/>
          </a:bodyPr>
          <a:lstStyle/>
          <a:p>
            <a:r>
              <a:rPr lang="id-ID" sz="2400" dirty="0"/>
              <a:t>Maka lihatlah pada tabel 4, </a:t>
            </a:r>
            <a:r>
              <a:rPr lang="id-ID" sz="2400" b="1" dirty="0"/>
              <a:t>selisih angka prosentase (%) pada  Lama bekerja (10-14, 5-9, 1-4) dengan motivasi kerja tinggi,melalui pendapatan tinggi,  memiliki selisih &lt; 5(kurang dari 5%). Maka dapat dikatakan hubungan tidak nampak. </a:t>
            </a:r>
            <a:r>
              <a:rPr lang="id-ID" sz="2400" b="1" dirty="0">
                <a:solidFill>
                  <a:srgbClr val="FF0000"/>
                </a:solidFill>
              </a:rPr>
              <a:t>(Perhatikan baik-baik semua kata yang saya gunakan)</a:t>
            </a:r>
          </a:p>
          <a:p>
            <a:r>
              <a:rPr lang="id-ID" sz="2400" b="1" dirty="0">
                <a:solidFill>
                  <a:srgbClr val="FF0000"/>
                </a:solidFill>
              </a:rPr>
              <a:t>Maka hipotesis nol diterima, artinya hubungan variabel  lama bekerja dengan motivasi kerja tidak murni. Hubungan itu ada jika dipengaruhi oleh variabel pendapatan.</a:t>
            </a:r>
          </a:p>
          <a:p>
            <a:r>
              <a:rPr lang="id-ID" sz="2400" dirty="0"/>
              <a:t>Demikian juga dengan sel yang lain. </a:t>
            </a:r>
          </a:p>
          <a:p>
            <a:r>
              <a:rPr lang="id-ID" sz="2400" dirty="0"/>
              <a:t>Peletakan faktor uji dalam tabel, baik itu variabel luar, variabel komponen, variabel perantara, variabel pendahulu, variabel penekan, variabel pengubah arah, semuanya ada di baris diatas variabel independen (lihat tabel 4)</a:t>
            </a:r>
          </a:p>
          <a:p>
            <a:r>
              <a:rPr lang="id-ID" sz="2400" dirty="0"/>
              <a:t>Yang berbeda adalah angka prosentase yang dapat menunjukkan hilang tidaknya  hubungan</a:t>
            </a:r>
          </a:p>
        </p:txBody>
      </p:sp>
    </p:spTree>
    <p:extLst>
      <p:ext uri="{BB962C8B-B14F-4D97-AF65-F5344CB8AC3E}">
        <p14:creationId xmlns:p14="http://schemas.microsoft.com/office/powerpoint/2010/main" val="1273995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id-ID" sz="2400" dirty="0"/>
              <a:t>Untuk menganalisis hubungan, tidak harus dilihat prosentase dari seluruh tabel, tetapi dapat /cukup dilihat sel-sel baris pertama (lihat tabel 4)</a:t>
            </a:r>
          </a:p>
          <a:p>
            <a:r>
              <a:rPr lang="id-ID" sz="2400" dirty="0"/>
              <a:t>Lihat tabel 4. apa isi sel yang saya warnai hijau kuning dan merah itu? Kalau kalian jumlah secara horisontal pasti jumlajnya besar sekali prosentasenya. Ingat tabel menggunakan prosentase mengikuti kolom. Jadi isinya adalah prosentase jumlah dari variabel motivasi kerja. Lihat tabel 3, kalau jumlah motivasi yang tinggi 40 respon, yang disiti diletakkan 40% (pada sel hijau), demikian selanjutnya (sel kuning, sel merah), sehingga kalau dijumlah 100%.</a:t>
            </a:r>
          </a:p>
          <a:p>
            <a:endParaRPr lang="id-ID" sz="2400" dirty="0"/>
          </a:p>
        </p:txBody>
      </p:sp>
    </p:spTree>
    <p:extLst>
      <p:ext uri="{BB962C8B-B14F-4D97-AF65-F5344CB8AC3E}">
        <p14:creationId xmlns:p14="http://schemas.microsoft.com/office/powerpoint/2010/main" val="662216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20080"/>
          </a:xfrm>
        </p:spPr>
        <p:txBody>
          <a:bodyPr>
            <a:normAutofit/>
          </a:bodyPr>
          <a:lstStyle/>
          <a:p>
            <a:r>
              <a:rPr lang="id-ID" sz="3500" dirty="0"/>
              <a:t>YANG PERLU DIINGAT</a:t>
            </a:r>
          </a:p>
        </p:txBody>
      </p:sp>
      <p:sp>
        <p:nvSpPr>
          <p:cNvPr id="3" name="Content Placeholder 2"/>
          <p:cNvSpPr>
            <a:spLocks noGrp="1"/>
          </p:cNvSpPr>
          <p:nvPr>
            <p:ph idx="1"/>
          </p:nvPr>
        </p:nvSpPr>
        <p:spPr>
          <a:xfrm>
            <a:off x="457200" y="1052736"/>
            <a:ext cx="8229600" cy="5400600"/>
          </a:xfrm>
        </p:spPr>
        <p:txBody>
          <a:bodyPr>
            <a:normAutofit lnSpcReduction="10000"/>
          </a:bodyPr>
          <a:lstStyle/>
          <a:p>
            <a:pPr marL="0" indent="0">
              <a:buNone/>
            </a:pPr>
            <a:r>
              <a:rPr lang="id-ID" sz="2500" b="1" dirty="0"/>
              <a:t>Pedoman baku</a:t>
            </a:r>
          </a:p>
          <a:p>
            <a:r>
              <a:rPr lang="id-ID" sz="2500" dirty="0"/>
              <a:t>Jika faktor uji adalah </a:t>
            </a:r>
            <a:r>
              <a:rPr lang="id-ID" sz="2500" b="1" dirty="0"/>
              <a:t>variabel Intervening</a:t>
            </a:r>
            <a:r>
              <a:rPr lang="id-ID" sz="2500" dirty="0"/>
              <a:t>, maka hubungan variabel independent dengan variabel dependen menjadi tidak nampak/hilang (&lt; 5%), maka dapat dikatakan bahwa hubungan kedua variabel disebabkan/dipengaruhi variabel intervening</a:t>
            </a:r>
          </a:p>
          <a:p>
            <a:r>
              <a:rPr lang="id-ID" sz="2500" dirty="0"/>
              <a:t>Jika faktor uji adalah </a:t>
            </a:r>
            <a:r>
              <a:rPr lang="id-ID" sz="2500" b="1" dirty="0"/>
              <a:t>variabel komponen</a:t>
            </a:r>
            <a:r>
              <a:rPr lang="id-ID" sz="2500" dirty="0"/>
              <a:t>, maka  hubungan</a:t>
            </a:r>
            <a:r>
              <a:rPr lang="id-ID" sz="2500" dirty="0">
                <a:solidFill>
                  <a:prstClr val="black"/>
                </a:solidFill>
              </a:rPr>
              <a:t> variabel independent dengan variabel dependen memiliki hubungan yang tidak mencolok lagi/hubungan kedua variabel menjadi lebih kecil. Artinya jika sebelum memasukkan variabel komponen hubungan memiliki selisih 20%, maka setelah dimasukkan variabel komponen selisihnya menjadi 10 %. Maka dapat dikatakan bahwa hubungan kedua variabel disebabkan/dipengaruhi variabel komponen</a:t>
            </a:r>
            <a:endParaRPr lang="id-ID" sz="2500" dirty="0"/>
          </a:p>
        </p:txBody>
      </p:sp>
    </p:spTree>
    <p:extLst>
      <p:ext uri="{BB962C8B-B14F-4D97-AF65-F5344CB8AC3E}">
        <p14:creationId xmlns:p14="http://schemas.microsoft.com/office/powerpoint/2010/main" val="3071130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616624"/>
          </a:xfrm>
        </p:spPr>
        <p:txBody>
          <a:bodyPr>
            <a:normAutofit fontScale="92500" lnSpcReduction="10000"/>
          </a:bodyPr>
          <a:lstStyle/>
          <a:p>
            <a:r>
              <a:rPr lang="id-ID" sz="2500" dirty="0"/>
              <a:t>Jika faktor uji adalah </a:t>
            </a:r>
            <a:r>
              <a:rPr lang="id-ID" sz="2500" b="1" dirty="0"/>
              <a:t>variabel luar</a:t>
            </a:r>
            <a:r>
              <a:rPr lang="id-ID" sz="2500" dirty="0"/>
              <a:t>, </a:t>
            </a:r>
            <a:r>
              <a:rPr lang="id-ID" sz="2500" dirty="0">
                <a:solidFill>
                  <a:prstClr val="black"/>
                </a:solidFill>
              </a:rPr>
              <a:t>maka hubungan variabel independent dengan variabel dependen tidak muncul/tidak ada (selisihnya &lt; 5%). Maka dapat dikatakan bahwa hubungan tersebut disebabkan/dipengaruhi oleh faktor luar.</a:t>
            </a:r>
          </a:p>
          <a:p>
            <a:r>
              <a:rPr lang="id-ID" sz="2500" dirty="0"/>
              <a:t>Jika faktor uji adalah </a:t>
            </a:r>
            <a:r>
              <a:rPr lang="id-ID" sz="2500" b="1" dirty="0"/>
              <a:t>variabel pendahulu</a:t>
            </a:r>
            <a:r>
              <a:rPr lang="id-ID" sz="2500" dirty="0"/>
              <a:t>, </a:t>
            </a:r>
            <a:r>
              <a:rPr lang="id-ID" sz="2500" dirty="0">
                <a:solidFill>
                  <a:prstClr val="black"/>
                </a:solidFill>
              </a:rPr>
              <a:t>maka hubungan variabel independent dengan variabel dependen tidak akan hilang. Artinya selisih antar sel &gt; 5%. Maka dapat dikatakan bahwa hubungan tersebut disebabkan/dipengaruhi oleh variabel pendahulu</a:t>
            </a:r>
          </a:p>
          <a:p>
            <a:r>
              <a:rPr lang="id-ID" sz="2500" dirty="0"/>
              <a:t>Jika faktor uji adalah </a:t>
            </a:r>
            <a:r>
              <a:rPr lang="id-ID" sz="2500" b="1" dirty="0"/>
              <a:t>variabel penekan</a:t>
            </a:r>
            <a:r>
              <a:rPr lang="id-ID" sz="2500" dirty="0"/>
              <a:t>, </a:t>
            </a:r>
            <a:r>
              <a:rPr lang="id-ID" sz="2500" dirty="0">
                <a:solidFill>
                  <a:prstClr val="black"/>
                </a:solidFill>
              </a:rPr>
              <a:t>maka hubungan variabel independent dengan variabel dependen menjadi nampak/muncul dan kuat. Pada penggunaan variabel penekan, harus diingat bahwa hubungan var. independen dengan dependen pada awalnya tidak nampak (selisih  &lt; 5%). Setelah dimasukkan variabel penekan, hubungan nampak  dan kuat(selisih &gt; 10%). Maka dapat dikatakan bahwa hubungan tersebut disebabkan/dipengaruhi oleh var. penekan</a:t>
            </a:r>
            <a:endParaRPr lang="id-ID" sz="2500" dirty="0"/>
          </a:p>
        </p:txBody>
      </p:sp>
    </p:spTree>
    <p:extLst>
      <p:ext uri="{BB962C8B-B14F-4D97-AF65-F5344CB8AC3E}">
        <p14:creationId xmlns:p14="http://schemas.microsoft.com/office/powerpoint/2010/main" val="3982804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id-ID" sz="2500" dirty="0"/>
              <a:t>Jika faktor uji adalah variabel distorter/pengubah arah, </a:t>
            </a:r>
            <a:r>
              <a:rPr lang="id-ID" sz="2500" dirty="0">
                <a:solidFill>
                  <a:prstClr val="black"/>
                </a:solidFill>
              </a:rPr>
              <a:t>maka hubungan variabel independen dengan variabel dependen yang dilihat dari prosentase kategori –kategori variabel independent yang dihubungkan dengan kategori-kategori variabel dependen, prosentase nya berbalik berubah arah. Jika diawal kategori 1 memiliki prosentase lebih besar dari kategori 2 (misalnya), maka akan berubah arah menjadi kategori 1 memiliki prosentase yang lebih kecil dari kategori 2. (lihat contoh buku Pa. Slamet, hal 81-82). Jika terjadi perubahan arah , maka sebenarnya hubungan kedua variabel disebabkan oleh variabel distorter/pengubah arah.</a:t>
            </a:r>
            <a:endParaRPr lang="id-ID" sz="2500" dirty="0"/>
          </a:p>
        </p:txBody>
      </p:sp>
    </p:spTree>
    <p:extLst>
      <p:ext uri="{BB962C8B-B14F-4D97-AF65-F5344CB8AC3E}">
        <p14:creationId xmlns:p14="http://schemas.microsoft.com/office/powerpoint/2010/main" val="829593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2528F-B07E-4D96-91DD-D4E1437368EA}"/>
              </a:ext>
            </a:extLst>
          </p:cNvPr>
          <p:cNvSpPr>
            <a:spLocks noGrp="1"/>
          </p:cNvSpPr>
          <p:nvPr>
            <p:ph type="title"/>
          </p:nvPr>
        </p:nvSpPr>
        <p:spPr/>
        <p:txBody>
          <a:bodyPr>
            <a:normAutofit/>
          </a:bodyPr>
          <a:lstStyle/>
          <a:p>
            <a:r>
              <a:rPr lang="en-US" dirty="0"/>
              <a:t>CONTOH :</a:t>
            </a:r>
          </a:p>
        </p:txBody>
      </p:sp>
      <p:graphicFrame>
        <p:nvGraphicFramePr>
          <p:cNvPr id="4" name="Table 4">
            <a:extLst>
              <a:ext uri="{FF2B5EF4-FFF2-40B4-BE49-F238E27FC236}">
                <a16:creationId xmlns:a16="http://schemas.microsoft.com/office/drawing/2014/main" id="{F44B8AA5-CAD0-475C-8EE1-75F91BF61409}"/>
              </a:ext>
            </a:extLst>
          </p:cNvPr>
          <p:cNvGraphicFramePr>
            <a:graphicFrameLocks noGrp="1"/>
          </p:cNvGraphicFramePr>
          <p:nvPr>
            <p:ph idx="4294967295"/>
            <p:extLst>
              <p:ext uri="{D42A27DB-BD31-4B8C-83A1-F6EECF244321}">
                <p14:modId xmlns:p14="http://schemas.microsoft.com/office/powerpoint/2010/main" val="251271049"/>
              </p:ext>
            </p:extLst>
          </p:nvPr>
        </p:nvGraphicFramePr>
        <p:xfrm>
          <a:off x="1259632" y="1417638"/>
          <a:ext cx="7056784" cy="3024334"/>
        </p:xfrm>
        <a:graphic>
          <a:graphicData uri="http://schemas.openxmlformats.org/drawingml/2006/table">
            <a:tbl>
              <a:tblPr firstRow="1" bandRow="1">
                <a:tableStyleId>{72833802-FEF1-4C79-8D5D-14CF1EAF98D9}</a:tableStyleId>
              </a:tblPr>
              <a:tblGrid>
                <a:gridCol w="1764196">
                  <a:extLst>
                    <a:ext uri="{9D8B030D-6E8A-4147-A177-3AD203B41FA5}">
                      <a16:colId xmlns:a16="http://schemas.microsoft.com/office/drawing/2014/main" val="3582078447"/>
                    </a:ext>
                  </a:extLst>
                </a:gridCol>
                <a:gridCol w="1764196">
                  <a:extLst>
                    <a:ext uri="{9D8B030D-6E8A-4147-A177-3AD203B41FA5}">
                      <a16:colId xmlns:a16="http://schemas.microsoft.com/office/drawing/2014/main" val="347083328"/>
                    </a:ext>
                  </a:extLst>
                </a:gridCol>
                <a:gridCol w="1764196">
                  <a:extLst>
                    <a:ext uri="{9D8B030D-6E8A-4147-A177-3AD203B41FA5}">
                      <a16:colId xmlns:a16="http://schemas.microsoft.com/office/drawing/2014/main" val="3528911512"/>
                    </a:ext>
                  </a:extLst>
                </a:gridCol>
                <a:gridCol w="1764196">
                  <a:extLst>
                    <a:ext uri="{9D8B030D-6E8A-4147-A177-3AD203B41FA5}">
                      <a16:colId xmlns:a16="http://schemas.microsoft.com/office/drawing/2014/main" val="1050288644"/>
                    </a:ext>
                  </a:extLst>
                </a:gridCol>
              </a:tblGrid>
              <a:tr h="498289">
                <a:tc rowSpan="2">
                  <a:txBody>
                    <a:bodyPr/>
                    <a:lstStyle/>
                    <a:p>
                      <a:pPr algn="ctr"/>
                      <a:r>
                        <a:rPr lang="en-US" dirty="0" err="1"/>
                        <a:t>Pendapatan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US" dirty="0" err="1"/>
                        <a:t>Partisipasi</a:t>
                      </a:r>
                      <a:r>
                        <a:rPr lang="en-US" dirty="0"/>
                        <a:t> </a:t>
                      </a:r>
                      <a:r>
                        <a:rPr lang="en-US" dirty="0" err="1"/>
                        <a:t>Sosial</a:t>
                      </a:r>
                      <a:r>
                        <a:rPr lang="en-US"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094378"/>
                  </a:ext>
                </a:extLst>
              </a:tr>
              <a:tr h="505209">
                <a:tc vMerge="1">
                  <a:txBody>
                    <a:bodyPr/>
                    <a:lstStyle/>
                    <a:p>
                      <a:endParaRPr lang="en-US" dirty="0"/>
                    </a:p>
                  </a:txBody>
                  <a:tcPr>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175674"/>
                  </a:ext>
                </a:extLst>
              </a:tr>
              <a:tr h="505209">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4435937"/>
                  </a:ext>
                </a:extLst>
              </a:tr>
              <a:tr h="505209">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9603617"/>
                  </a:ext>
                </a:extLst>
              </a:tr>
              <a:tr h="505209">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8207854"/>
                  </a:ext>
                </a:extLst>
              </a:tr>
              <a:tr h="505209">
                <a:tc>
                  <a:txBody>
                    <a:bodyPr/>
                    <a:lstStyle/>
                    <a:p>
                      <a:pPr algn="ctr"/>
                      <a:r>
                        <a:rPr lang="en-US" dirty="0" err="1"/>
                        <a:t>Jumlah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2814895"/>
                  </a:ext>
                </a:extLst>
              </a:tr>
            </a:tbl>
          </a:graphicData>
        </a:graphic>
      </p:graphicFrame>
      <p:sp>
        <p:nvSpPr>
          <p:cNvPr id="5" name="TextBox 4">
            <a:extLst>
              <a:ext uri="{FF2B5EF4-FFF2-40B4-BE49-F238E27FC236}">
                <a16:creationId xmlns:a16="http://schemas.microsoft.com/office/drawing/2014/main" id="{5992F75C-D5D4-4138-80F0-EA19D5E87960}"/>
              </a:ext>
            </a:extLst>
          </p:cNvPr>
          <p:cNvSpPr txBox="1"/>
          <p:nvPr/>
        </p:nvSpPr>
        <p:spPr>
          <a:xfrm>
            <a:off x="1259632" y="4869160"/>
            <a:ext cx="7056784" cy="923330"/>
          </a:xfrm>
          <a:prstGeom prst="rect">
            <a:avLst/>
          </a:prstGeom>
          <a:noFill/>
        </p:spPr>
        <p:txBody>
          <a:bodyPr wrap="square" rtlCol="0">
            <a:spAutoFit/>
          </a:bodyPr>
          <a:lstStyle/>
          <a:p>
            <a:r>
              <a:rPr lang="en-US" dirty="0"/>
              <a:t>Jika </a:t>
            </a:r>
            <a:r>
              <a:rPr lang="en-US" dirty="0" err="1"/>
              <a:t>dilihat</a:t>
            </a:r>
            <a:r>
              <a:rPr lang="en-US" dirty="0"/>
              <a:t> </a:t>
            </a:r>
            <a:r>
              <a:rPr lang="en-US" dirty="0" err="1"/>
              <a:t>dari</a:t>
            </a:r>
            <a:r>
              <a:rPr lang="en-US" dirty="0"/>
              <a:t> </a:t>
            </a:r>
            <a:r>
              <a:rPr lang="en-US" b="1" dirty="0" err="1"/>
              <a:t>partisipasi</a:t>
            </a:r>
            <a:r>
              <a:rPr lang="en-US" b="1" dirty="0"/>
              <a:t> --- </a:t>
            </a:r>
            <a:r>
              <a:rPr lang="en-US" b="1" dirty="0" err="1"/>
              <a:t>pendapatan</a:t>
            </a:r>
            <a:r>
              <a:rPr lang="en-US" b="1" dirty="0"/>
              <a:t> </a:t>
            </a:r>
            <a:r>
              <a:rPr lang="en-US" dirty="0"/>
              <a:t>pada </a:t>
            </a:r>
            <a:r>
              <a:rPr lang="en-US" dirty="0" err="1"/>
              <a:t>kategori</a:t>
            </a:r>
            <a:r>
              <a:rPr lang="en-US" dirty="0"/>
              <a:t> </a:t>
            </a:r>
            <a:r>
              <a:rPr lang="en-US" b="1" dirty="0" err="1"/>
              <a:t>tinggi</a:t>
            </a:r>
            <a:r>
              <a:rPr lang="en-US" dirty="0"/>
              <a:t>, </a:t>
            </a:r>
            <a:r>
              <a:rPr lang="en-US" dirty="0" err="1"/>
              <a:t>didapat</a:t>
            </a:r>
            <a:r>
              <a:rPr lang="en-US" dirty="0"/>
              <a:t> </a:t>
            </a:r>
            <a:r>
              <a:rPr lang="en-US" dirty="0" err="1"/>
              <a:t>bahwa</a:t>
            </a:r>
            <a:r>
              <a:rPr lang="en-US" dirty="0"/>
              <a:t> </a:t>
            </a:r>
            <a:r>
              <a:rPr lang="en-US" dirty="0" err="1"/>
              <a:t>terdapat</a:t>
            </a:r>
            <a:r>
              <a:rPr lang="en-US" dirty="0"/>
              <a:t> </a:t>
            </a:r>
            <a:r>
              <a:rPr lang="en-US" dirty="0" err="1"/>
              <a:t>selisih</a:t>
            </a:r>
            <a:r>
              <a:rPr lang="en-US" dirty="0"/>
              <a:t> </a:t>
            </a:r>
            <a:r>
              <a:rPr lang="en-US" dirty="0" err="1"/>
              <a:t>antara</a:t>
            </a:r>
            <a:r>
              <a:rPr lang="en-US" dirty="0"/>
              <a:t> </a:t>
            </a:r>
            <a:r>
              <a:rPr lang="en-US" dirty="0" err="1"/>
              <a:t>partisipasi</a:t>
            </a:r>
            <a:r>
              <a:rPr lang="en-US" dirty="0"/>
              <a:t> T-S = &gt;5%, S-R = &gt;5%. </a:t>
            </a:r>
            <a:r>
              <a:rPr lang="en-US" dirty="0" err="1"/>
              <a:t>Selanjutnya</a:t>
            </a:r>
            <a:r>
              <a:rPr lang="en-US" dirty="0"/>
              <a:t> </a:t>
            </a:r>
            <a:r>
              <a:rPr lang="en-US" dirty="0" err="1"/>
              <a:t>dimasukkan</a:t>
            </a:r>
            <a:r>
              <a:rPr lang="en-US" dirty="0"/>
              <a:t> test factor intervening.</a:t>
            </a:r>
          </a:p>
        </p:txBody>
      </p:sp>
    </p:spTree>
    <p:extLst>
      <p:ext uri="{BB962C8B-B14F-4D97-AF65-F5344CB8AC3E}">
        <p14:creationId xmlns:p14="http://schemas.microsoft.com/office/powerpoint/2010/main" val="3562701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AFA13-A1C1-46DA-8A19-8BA04EE17CAE}"/>
              </a:ext>
            </a:extLst>
          </p:cNvPr>
          <p:cNvSpPr>
            <a:spLocks noGrp="1"/>
          </p:cNvSpPr>
          <p:nvPr>
            <p:ph type="title"/>
          </p:nvPr>
        </p:nvSpPr>
        <p:spPr/>
        <p:txBody>
          <a:bodyPr>
            <a:normAutofit/>
          </a:bodyPr>
          <a:lstStyle/>
          <a:p>
            <a:r>
              <a:rPr lang="en-US" b="1" dirty="0"/>
              <a:t>Test </a:t>
            </a:r>
            <a:r>
              <a:rPr lang="en-US" b="1" dirty="0" err="1"/>
              <a:t>Faktor</a:t>
            </a:r>
            <a:r>
              <a:rPr lang="en-US" b="1" dirty="0"/>
              <a:t> </a:t>
            </a:r>
            <a:r>
              <a:rPr lang="en-US" b="1" dirty="0" err="1"/>
              <a:t>Variabel</a:t>
            </a:r>
            <a:r>
              <a:rPr lang="en-US" b="1" dirty="0"/>
              <a:t> Intervening :</a:t>
            </a:r>
          </a:p>
        </p:txBody>
      </p:sp>
      <p:graphicFrame>
        <p:nvGraphicFramePr>
          <p:cNvPr id="4" name="Table 4">
            <a:extLst>
              <a:ext uri="{FF2B5EF4-FFF2-40B4-BE49-F238E27FC236}">
                <a16:creationId xmlns:a16="http://schemas.microsoft.com/office/drawing/2014/main" id="{84A12356-D359-4401-A43C-475FD178BBC8}"/>
              </a:ext>
            </a:extLst>
          </p:cNvPr>
          <p:cNvGraphicFramePr>
            <a:graphicFrameLocks noGrp="1"/>
          </p:cNvGraphicFramePr>
          <p:nvPr>
            <p:ph idx="1"/>
            <p:extLst>
              <p:ext uri="{D42A27DB-BD31-4B8C-83A1-F6EECF244321}">
                <p14:modId xmlns:p14="http://schemas.microsoft.com/office/powerpoint/2010/main" val="2451525749"/>
              </p:ext>
            </p:extLst>
          </p:nvPr>
        </p:nvGraphicFramePr>
        <p:xfrm>
          <a:off x="1043608" y="1498066"/>
          <a:ext cx="6768752" cy="4389574"/>
        </p:xfrm>
        <a:graphic>
          <a:graphicData uri="http://schemas.openxmlformats.org/drawingml/2006/table">
            <a:tbl>
              <a:tblPr firstRow="1" bandRow="1">
                <a:tableStyleId>{72833802-FEF1-4C79-8D5D-14CF1EAF98D9}</a:tableStyleId>
              </a:tblPr>
              <a:tblGrid>
                <a:gridCol w="1692188">
                  <a:extLst>
                    <a:ext uri="{9D8B030D-6E8A-4147-A177-3AD203B41FA5}">
                      <a16:colId xmlns:a16="http://schemas.microsoft.com/office/drawing/2014/main" val="3582078447"/>
                    </a:ext>
                  </a:extLst>
                </a:gridCol>
                <a:gridCol w="564063">
                  <a:extLst>
                    <a:ext uri="{9D8B030D-6E8A-4147-A177-3AD203B41FA5}">
                      <a16:colId xmlns:a16="http://schemas.microsoft.com/office/drawing/2014/main" val="347083328"/>
                    </a:ext>
                  </a:extLst>
                </a:gridCol>
                <a:gridCol w="564062">
                  <a:extLst>
                    <a:ext uri="{9D8B030D-6E8A-4147-A177-3AD203B41FA5}">
                      <a16:colId xmlns:a16="http://schemas.microsoft.com/office/drawing/2014/main" val="1594746658"/>
                    </a:ext>
                  </a:extLst>
                </a:gridCol>
                <a:gridCol w="564063">
                  <a:extLst>
                    <a:ext uri="{9D8B030D-6E8A-4147-A177-3AD203B41FA5}">
                      <a16:colId xmlns:a16="http://schemas.microsoft.com/office/drawing/2014/main" val="2529511078"/>
                    </a:ext>
                  </a:extLst>
                </a:gridCol>
                <a:gridCol w="564063">
                  <a:extLst>
                    <a:ext uri="{9D8B030D-6E8A-4147-A177-3AD203B41FA5}">
                      <a16:colId xmlns:a16="http://schemas.microsoft.com/office/drawing/2014/main" val="3528911512"/>
                    </a:ext>
                  </a:extLst>
                </a:gridCol>
                <a:gridCol w="564062">
                  <a:extLst>
                    <a:ext uri="{9D8B030D-6E8A-4147-A177-3AD203B41FA5}">
                      <a16:colId xmlns:a16="http://schemas.microsoft.com/office/drawing/2014/main" val="1574849525"/>
                    </a:ext>
                  </a:extLst>
                </a:gridCol>
                <a:gridCol w="564063">
                  <a:extLst>
                    <a:ext uri="{9D8B030D-6E8A-4147-A177-3AD203B41FA5}">
                      <a16:colId xmlns:a16="http://schemas.microsoft.com/office/drawing/2014/main" val="162594584"/>
                    </a:ext>
                  </a:extLst>
                </a:gridCol>
                <a:gridCol w="564063">
                  <a:extLst>
                    <a:ext uri="{9D8B030D-6E8A-4147-A177-3AD203B41FA5}">
                      <a16:colId xmlns:a16="http://schemas.microsoft.com/office/drawing/2014/main" val="1050288644"/>
                    </a:ext>
                  </a:extLst>
                </a:gridCol>
                <a:gridCol w="564062">
                  <a:extLst>
                    <a:ext uri="{9D8B030D-6E8A-4147-A177-3AD203B41FA5}">
                      <a16:colId xmlns:a16="http://schemas.microsoft.com/office/drawing/2014/main" val="242469606"/>
                    </a:ext>
                  </a:extLst>
                </a:gridCol>
                <a:gridCol w="564063">
                  <a:extLst>
                    <a:ext uri="{9D8B030D-6E8A-4147-A177-3AD203B41FA5}">
                      <a16:colId xmlns:a16="http://schemas.microsoft.com/office/drawing/2014/main" val="3832161479"/>
                    </a:ext>
                  </a:extLst>
                </a:gridCol>
              </a:tblGrid>
              <a:tr h="346758">
                <a:tc rowSpan="4">
                  <a:txBody>
                    <a:bodyPr/>
                    <a:lstStyle/>
                    <a:p>
                      <a:pPr algn="ctr"/>
                      <a:r>
                        <a:rPr lang="en-US" dirty="0" err="1">
                          <a:solidFill>
                            <a:sysClr val="windowText" lastClr="000000"/>
                          </a:solidFill>
                        </a:rPr>
                        <a:t>Pendapatan</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9">
                  <a:txBody>
                    <a:bodyPr/>
                    <a:lstStyle/>
                    <a:p>
                      <a:pPr algn="ctr"/>
                      <a:r>
                        <a:rPr lang="en-US" dirty="0">
                          <a:solidFill>
                            <a:sysClr val="windowText" lastClr="000000"/>
                          </a:solidFill>
                        </a:rPr>
                        <a:t>Modal </a:t>
                      </a:r>
                      <a:r>
                        <a:rPr lang="en-US" dirty="0" err="1">
                          <a:solidFill>
                            <a:sysClr val="windowText" lastClr="000000"/>
                          </a:solidFill>
                        </a:rPr>
                        <a:t>Sosial</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14722121"/>
                  </a:ext>
                </a:extLst>
              </a:tr>
              <a:tr h="341038">
                <a:tc vMerge="1">
                  <a:txBody>
                    <a:bodyPr/>
                    <a:lstStyle/>
                    <a:p>
                      <a:pPr algn="ct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dirty="0">
                          <a:solidFill>
                            <a:sysClr val="windowText" lastClr="000000"/>
                          </a:solidFill>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gridSpan="3">
                  <a:txBody>
                    <a:bodyPr/>
                    <a:lstStyle/>
                    <a:p>
                      <a:pPr algn="ctr"/>
                      <a:r>
                        <a:rPr lang="en-US" dirty="0">
                          <a:solidFill>
                            <a:sysClr val="windowText" lastClr="000000"/>
                          </a:solidFill>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gridSpan="3">
                  <a:txBody>
                    <a:bodyPr/>
                    <a:lstStyle/>
                    <a:p>
                      <a:pPr algn="ctr"/>
                      <a:r>
                        <a:rPr lang="en-US" dirty="0">
                          <a:solidFill>
                            <a:sysClr val="windowText" lastClr="000000"/>
                          </a:solidFill>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6788044"/>
                  </a:ext>
                </a:extLst>
              </a:tr>
              <a:tr h="628793">
                <a:tc vMerge="1">
                  <a:txBody>
                    <a:bodyPr/>
                    <a:lstStyle/>
                    <a:p>
                      <a:pPr algn="ctr"/>
                      <a:r>
                        <a:rPr lang="en-US" dirty="0" err="1"/>
                        <a:t>Pendapatan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US" b="1" dirty="0" err="1"/>
                        <a:t>Partisipasi</a:t>
                      </a:r>
                      <a:r>
                        <a:rPr lang="en-US" b="1" dirty="0"/>
                        <a:t> </a:t>
                      </a:r>
                      <a:r>
                        <a:rPr lang="en-US" b="1" dirty="0" err="1"/>
                        <a:t>Sosial</a:t>
                      </a:r>
                      <a:r>
                        <a:rPr lang="en-US" b="1"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Partisipasi</a:t>
                      </a:r>
                      <a:r>
                        <a:rPr lang="en-US" b="1" dirty="0"/>
                        <a:t> </a:t>
                      </a:r>
                      <a:r>
                        <a:rPr lang="en-US" b="1" dirty="0" err="1"/>
                        <a:t>Sosial</a:t>
                      </a:r>
                      <a:r>
                        <a:rPr lang="en-US" b="1"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Partisipasi</a:t>
                      </a:r>
                      <a:r>
                        <a:rPr lang="en-US" b="1" dirty="0"/>
                        <a:t> </a:t>
                      </a:r>
                      <a:r>
                        <a:rPr lang="en-US" b="1" dirty="0" err="1"/>
                        <a:t>Sosial</a:t>
                      </a:r>
                      <a:r>
                        <a:rPr lang="en-US" b="1"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094378"/>
                  </a:ext>
                </a:extLst>
              </a:tr>
              <a:tr h="465316">
                <a:tc vMerge="1">
                  <a:txBody>
                    <a:bodyPr/>
                    <a:lstStyle/>
                    <a:p>
                      <a:endParaRPr lang="en-US" dirty="0"/>
                    </a:p>
                  </a:txBody>
                  <a:tcPr>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175674"/>
                  </a:ext>
                </a:extLst>
              </a:tr>
              <a:tr h="637526">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4435937"/>
                  </a:ext>
                </a:extLst>
              </a:tr>
              <a:tr h="637526">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9603617"/>
                  </a:ext>
                </a:extLst>
              </a:tr>
              <a:tr h="637526">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8207854"/>
                  </a:ext>
                </a:extLst>
              </a:tr>
              <a:tr h="637526">
                <a:tc>
                  <a:txBody>
                    <a:bodyPr/>
                    <a:lstStyle/>
                    <a:p>
                      <a:pPr algn="ctr"/>
                      <a:r>
                        <a:rPr lang="en-US" dirty="0" err="1"/>
                        <a:t>Jumlah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2814895"/>
                  </a:ext>
                </a:extLst>
              </a:tr>
            </a:tbl>
          </a:graphicData>
        </a:graphic>
      </p:graphicFrame>
    </p:spTree>
    <p:extLst>
      <p:ext uri="{BB962C8B-B14F-4D97-AF65-F5344CB8AC3E}">
        <p14:creationId xmlns:p14="http://schemas.microsoft.com/office/powerpoint/2010/main" val="2079103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AFA13-A1C1-46DA-8A19-8BA04EE17CAE}"/>
              </a:ext>
            </a:extLst>
          </p:cNvPr>
          <p:cNvSpPr>
            <a:spLocks noGrp="1"/>
          </p:cNvSpPr>
          <p:nvPr>
            <p:ph type="title"/>
          </p:nvPr>
        </p:nvSpPr>
        <p:spPr/>
        <p:txBody>
          <a:bodyPr>
            <a:normAutofit/>
          </a:bodyPr>
          <a:lstStyle/>
          <a:p>
            <a:r>
              <a:rPr lang="en-US" b="1" dirty="0"/>
              <a:t>Test </a:t>
            </a:r>
            <a:r>
              <a:rPr lang="en-US" b="1" dirty="0" err="1"/>
              <a:t>Faktor</a:t>
            </a:r>
            <a:r>
              <a:rPr lang="en-US" b="1" dirty="0"/>
              <a:t> </a:t>
            </a:r>
            <a:r>
              <a:rPr lang="en-US" b="1" dirty="0" err="1"/>
              <a:t>Variabel</a:t>
            </a:r>
            <a:r>
              <a:rPr lang="en-US" b="1" dirty="0"/>
              <a:t> </a:t>
            </a:r>
            <a:r>
              <a:rPr lang="en-US" b="1" dirty="0" err="1"/>
              <a:t>Pendahulu</a:t>
            </a:r>
            <a:r>
              <a:rPr lang="en-US" b="1" dirty="0"/>
              <a:t> :</a:t>
            </a:r>
          </a:p>
        </p:txBody>
      </p:sp>
      <p:graphicFrame>
        <p:nvGraphicFramePr>
          <p:cNvPr id="4" name="Table 4">
            <a:extLst>
              <a:ext uri="{FF2B5EF4-FFF2-40B4-BE49-F238E27FC236}">
                <a16:creationId xmlns:a16="http://schemas.microsoft.com/office/drawing/2014/main" id="{84A12356-D359-4401-A43C-475FD178BBC8}"/>
              </a:ext>
            </a:extLst>
          </p:cNvPr>
          <p:cNvGraphicFramePr>
            <a:graphicFrameLocks noGrp="1"/>
          </p:cNvGraphicFramePr>
          <p:nvPr>
            <p:ph idx="1"/>
          </p:nvPr>
        </p:nvGraphicFramePr>
        <p:xfrm>
          <a:off x="1043608" y="1498066"/>
          <a:ext cx="6768752" cy="4389574"/>
        </p:xfrm>
        <a:graphic>
          <a:graphicData uri="http://schemas.openxmlformats.org/drawingml/2006/table">
            <a:tbl>
              <a:tblPr firstRow="1" bandRow="1">
                <a:tableStyleId>{72833802-FEF1-4C79-8D5D-14CF1EAF98D9}</a:tableStyleId>
              </a:tblPr>
              <a:tblGrid>
                <a:gridCol w="1692188">
                  <a:extLst>
                    <a:ext uri="{9D8B030D-6E8A-4147-A177-3AD203B41FA5}">
                      <a16:colId xmlns:a16="http://schemas.microsoft.com/office/drawing/2014/main" val="3582078447"/>
                    </a:ext>
                  </a:extLst>
                </a:gridCol>
                <a:gridCol w="564063">
                  <a:extLst>
                    <a:ext uri="{9D8B030D-6E8A-4147-A177-3AD203B41FA5}">
                      <a16:colId xmlns:a16="http://schemas.microsoft.com/office/drawing/2014/main" val="347083328"/>
                    </a:ext>
                  </a:extLst>
                </a:gridCol>
                <a:gridCol w="564062">
                  <a:extLst>
                    <a:ext uri="{9D8B030D-6E8A-4147-A177-3AD203B41FA5}">
                      <a16:colId xmlns:a16="http://schemas.microsoft.com/office/drawing/2014/main" val="1594746658"/>
                    </a:ext>
                  </a:extLst>
                </a:gridCol>
                <a:gridCol w="564063">
                  <a:extLst>
                    <a:ext uri="{9D8B030D-6E8A-4147-A177-3AD203B41FA5}">
                      <a16:colId xmlns:a16="http://schemas.microsoft.com/office/drawing/2014/main" val="2529511078"/>
                    </a:ext>
                  </a:extLst>
                </a:gridCol>
                <a:gridCol w="564063">
                  <a:extLst>
                    <a:ext uri="{9D8B030D-6E8A-4147-A177-3AD203B41FA5}">
                      <a16:colId xmlns:a16="http://schemas.microsoft.com/office/drawing/2014/main" val="3528911512"/>
                    </a:ext>
                  </a:extLst>
                </a:gridCol>
                <a:gridCol w="564062">
                  <a:extLst>
                    <a:ext uri="{9D8B030D-6E8A-4147-A177-3AD203B41FA5}">
                      <a16:colId xmlns:a16="http://schemas.microsoft.com/office/drawing/2014/main" val="1574849525"/>
                    </a:ext>
                  </a:extLst>
                </a:gridCol>
                <a:gridCol w="564063">
                  <a:extLst>
                    <a:ext uri="{9D8B030D-6E8A-4147-A177-3AD203B41FA5}">
                      <a16:colId xmlns:a16="http://schemas.microsoft.com/office/drawing/2014/main" val="162594584"/>
                    </a:ext>
                  </a:extLst>
                </a:gridCol>
                <a:gridCol w="564063">
                  <a:extLst>
                    <a:ext uri="{9D8B030D-6E8A-4147-A177-3AD203B41FA5}">
                      <a16:colId xmlns:a16="http://schemas.microsoft.com/office/drawing/2014/main" val="1050288644"/>
                    </a:ext>
                  </a:extLst>
                </a:gridCol>
                <a:gridCol w="564062">
                  <a:extLst>
                    <a:ext uri="{9D8B030D-6E8A-4147-A177-3AD203B41FA5}">
                      <a16:colId xmlns:a16="http://schemas.microsoft.com/office/drawing/2014/main" val="242469606"/>
                    </a:ext>
                  </a:extLst>
                </a:gridCol>
                <a:gridCol w="564063">
                  <a:extLst>
                    <a:ext uri="{9D8B030D-6E8A-4147-A177-3AD203B41FA5}">
                      <a16:colId xmlns:a16="http://schemas.microsoft.com/office/drawing/2014/main" val="3832161479"/>
                    </a:ext>
                  </a:extLst>
                </a:gridCol>
              </a:tblGrid>
              <a:tr h="346758">
                <a:tc rowSpan="4">
                  <a:txBody>
                    <a:bodyPr/>
                    <a:lstStyle/>
                    <a:p>
                      <a:pPr algn="ctr"/>
                      <a:r>
                        <a:rPr lang="en-US" dirty="0" err="1">
                          <a:solidFill>
                            <a:sysClr val="windowText" lastClr="000000"/>
                          </a:solidFill>
                        </a:rPr>
                        <a:t>Pendapatan</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9">
                  <a:txBody>
                    <a:bodyPr/>
                    <a:lstStyle/>
                    <a:p>
                      <a:pPr algn="ctr"/>
                      <a:r>
                        <a:rPr lang="en-US" dirty="0">
                          <a:solidFill>
                            <a:sysClr val="windowText" lastClr="000000"/>
                          </a:solidFill>
                        </a:rPr>
                        <a:t>Modal </a:t>
                      </a:r>
                      <a:r>
                        <a:rPr lang="en-US" dirty="0" err="1">
                          <a:solidFill>
                            <a:sysClr val="windowText" lastClr="000000"/>
                          </a:solidFill>
                        </a:rPr>
                        <a:t>Sosial</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14722121"/>
                  </a:ext>
                </a:extLst>
              </a:tr>
              <a:tr h="341038">
                <a:tc vMerge="1">
                  <a:txBody>
                    <a:bodyPr/>
                    <a:lstStyle/>
                    <a:p>
                      <a:pPr algn="ct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dirty="0">
                          <a:solidFill>
                            <a:sysClr val="windowText" lastClr="000000"/>
                          </a:solidFill>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gridSpan="3">
                  <a:txBody>
                    <a:bodyPr/>
                    <a:lstStyle/>
                    <a:p>
                      <a:pPr algn="ctr"/>
                      <a:r>
                        <a:rPr lang="en-US" dirty="0">
                          <a:solidFill>
                            <a:sysClr val="windowText" lastClr="000000"/>
                          </a:solidFill>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gridSpan="3">
                  <a:txBody>
                    <a:bodyPr/>
                    <a:lstStyle/>
                    <a:p>
                      <a:pPr algn="ctr"/>
                      <a:r>
                        <a:rPr lang="en-US" dirty="0">
                          <a:solidFill>
                            <a:sysClr val="windowText" lastClr="000000"/>
                          </a:solidFill>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6788044"/>
                  </a:ext>
                </a:extLst>
              </a:tr>
              <a:tr h="628793">
                <a:tc vMerge="1">
                  <a:txBody>
                    <a:bodyPr/>
                    <a:lstStyle/>
                    <a:p>
                      <a:pPr algn="ctr"/>
                      <a:r>
                        <a:rPr lang="en-US" dirty="0" err="1"/>
                        <a:t>Pendapatan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US" b="1" dirty="0" err="1"/>
                        <a:t>Partisipasi</a:t>
                      </a:r>
                      <a:r>
                        <a:rPr lang="en-US" b="1" dirty="0"/>
                        <a:t> </a:t>
                      </a:r>
                      <a:r>
                        <a:rPr lang="en-US" b="1" dirty="0" err="1"/>
                        <a:t>Sosial</a:t>
                      </a:r>
                      <a:r>
                        <a:rPr lang="en-US" b="1"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Partisipasi</a:t>
                      </a:r>
                      <a:r>
                        <a:rPr lang="en-US" b="1" dirty="0"/>
                        <a:t> </a:t>
                      </a:r>
                      <a:r>
                        <a:rPr lang="en-US" b="1" dirty="0" err="1"/>
                        <a:t>Sosial</a:t>
                      </a:r>
                      <a:r>
                        <a:rPr lang="en-US" b="1"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Partisipasi</a:t>
                      </a:r>
                      <a:r>
                        <a:rPr lang="en-US" b="1" dirty="0"/>
                        <a:t> </a:t>
                      </a:r>
                      <a:r>
                        <a:rPr lang="en-US" b="1" dirty="0" err="1"/>
                        <a:t>Sosial</a:t>
                      </a:r>
                      <a:r>
                        <a:rPr lang="en-US" b="1"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094378"/>
                  </a:ext>
                </a:extLst>
              </a:tr>
              <a:tr h="465316">
                <a:tc vMerge="1">
                  <a:txBody>
                    <a:bodyPr/>
                    <a:lstStyle/>
                    <a:p>
                      <a:endParaRPr lang="en-US" dirty="0"/>
                    </a:p>
                  </a:txBody>
                  <a:tcPr>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175674"/>
                  </a:ext>
                </a:extLst>
              </a:tr>
              <a:tr h="637526">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4435937"/>
                  </a:ext>
                </a:extLst>
              </a:tr>
              <a:tr h="637526">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9603617"/>
                  </a:ext>
                </a:extLst>
              </a:tr>
              <a:tr h="637526">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8207854"/>
                  </a:ext>
                </a:extLst>
              </a:tr>
              <a:tr h="637526">
                <a:tc>
                  <a:txBody>
                    <a:bodyPr/>
                    <a:lstStyle/>
                    <a:p>
                      <a:pPr algn="ctr"/>
                      <a:r>
                        <a:rPr lang="en-US" dirty="0" err="1"/>
                        <a:t>Jumlah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2814895"/>
                  </a:ext>
                </a:extLst>
              </a:tr>
            </a:tbl>
          </a:graphicData>
        </a:graphic>
      </p:graphicFrame>
    </p:spTree>
    <p:extLst>
      <p:ext uri="{BB962C8B-B14F-4D97-AF65-F5344CB8AC3E}">
        <p14:creationId xmlns:p14="http://schemas.microsoft.com/office/powerpoint/2010/main" val="1277619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AFA13-A1C1-46DA-8A19-8BA04EE17CAE}"/>
              </a:ext>
            </a:extLst>
          </p:cNvPr>
          <p:cNvSpPr>
            <a:spLocks noGrp="1"/>
          </p:cNvSpPr>
          <p:nvPr>
            <p:ph type="title"/>
          </p:nvPr>
        </p:nvSpPr>
        <p:spPr/>
        <p:txBody>
          <a:bodyPr>
            <a:normAutofit/>
          </a:bodyPr>
          <a:lstStyle/>
          <a:p>
            <a:r>
              <a:rPr lang="en-US" b="1" dirty="0"/>
              <a:t>Test </a:t>
            </a:r>
            <a:r>
              <a:rPr lang="en-US" b="1" dirty="0" err="1"/>
              <a:t>Faktor</a:t>
            </a:r>
            <a:r>
              <a:rPr lang="en-US" b="1" dirty="0"/>
              <a:t> </a:t>
            </a:r>
            <a:r>
              <a:rPr lang="en-US" b="1" dirty="0" err="1"/>
              <a:t>Variabel</a:t>
            </a:r>
            <a:r>
              <a:rPr lang="en-US" b="1" dirty="0"/>
              <a:t> </a:t>
            </a:r>
            <a:r>
              <a:rPr lang="en-US" b="1" dirty="0" err="1"/>
              <a:t>Penekan</a:t>
            </a:r>
            <a:r>
              <a:rPr lang="en-US" b="1" dirty="0"/>
              <a:t> :</a:t>
            </a:r>
          </a:p>
        </p:txBody>
      </p:sp>
      <p:graphicFrame>
        <p:nvGraphicFramePr>
          <p:cNvPr id="4" name="Table 4">
            <a:extLst>
              <a:ext uri="{FF2B5EF4-FFF2-40B4-BE49-F238E27FC236}">
                <a16:creationId xmlns:a16="http://schemas.microsoft.com/office/drawing/2014/main" id="{84A12356-D359-4401-A43C-475FD178BBC8}"/>
              </a:ext>
            </a:extLst>
          </p:cNvPr>
          <p:cNvGraphicFramePr>
            <a:graphicFrameLocks noGrp="1"/>
          </p:cNvGraphicFramePr>
          <p:nvPr>
            <p:ph idx="1"/>
            <p:extLst>
              <p:ext uri="{D42A27DB-BD31-4B8C-83A1-F6EECF244321}">
                <p14:modId xmlns:p14="http://schemas.microsoft.com/office/powerpoint/2010/main" val="1381824344"/>
              </p:ext>
            </p:extLst>
          </p:nvPr>
        </p:nvGraphicFramePr>
        <p:xfrm>
          <a:off x="1043608" y="1498066"/>
          <a:ext cx="6768752" cy="3791648"/>
        </p:xfrm>
        <a:graphic>
          <a:graphicData uri="http://schemas.openxmlformats.org/drawingml/2006/table">
            <a:tbl>
              <a:tblPr firstRow="1" bandRow="1">
                <a:tableStyleId>{72833802-FEF1-4C79-8D5D-14CF1EAF98D9}</a:tableStyleId>
              </a:tblPr>
              <a:tblGrid>
                <a:gridCol w="1692188">
                  <a:extLst>
                    <a:ext uri="{9D8B030D-6E8A-4147-A177-3AD203B41FA5}">
                      <a16:colId xmlns:a16="http://schemas.microsoft.com/office/drawing/2014/main" val="3582078447"/>
                    </a:ext>
                  </a:extLst>
                </a:gridCol>
                <a:gridCol w="564063">
                  <a:extLst>
                    <a:ext uri="{9D8B030D-6E8A-4147-A177-3AD203B41FA5}">
                      <a16:colId xmlns:a16="http://schemas.microsoft.com/office/drawing/2014/main" val="347083328"/>
                    </a:ext>
                  </a:extLst>
                </a:gridCol>
                <a:gridCol w="282031">
                  <a:extLst>
                    <a:ext uri="{9D8B030D-6E8A-4147-A177-3AD203B41FA5}">
                      <a16:colId xmlns:a16="http://schemas.microsoft.com/office/drawing/2014/main" val="1594746658"/>
                    </a:ext>
                  </a:extLst>
                </a:gridCol>
                <a:gridCol w="282031">
                  <a:extLst>
                    <a:ext uri="{9D8B030D-6E8A-4147-A177-3AD203B41FA5}">
                      <a16:colId xmlns:a16="http://schemas.microsoft.com/office/drawing/2014/main" val="3890842763"/>
                    </a:ext>
                  </a:extLst>
                </a:gridCol>
                <a:gridCol w="564063">
                  <a:extLst>
                    <a:ext uri="{9D8B030D-6E8A-4147-A177-3AD203B41FA5}">
                      <a16:colId xmlns:a16="http://schemas.microsoft.com/office/drawing/2014/main" val="2529511078"/>
                    </a:ext>
                  </a:extLst>
                </a:gridCol>
                <a:gridCol w="564063">
                  <a:extLst>
                    <a:ext uri="{9D8B030D-6E8A-4147-A177-3AD203B41FA5}">
                      <a16:colId xmlns:a16="http://schemas.microsoft.com/office/drawing/2014/main" val="3528911512"/>
                    </a:ext>
                  </a:extLst>
                </a:gridCol>
                <a:gridCol w="282031">
                  <a:extLst>
                    <a:ext uri="{9D8B030D-6E8A-4147-A177-3AD203B41FA5}">
                      <a16:colId xmlns:a16="http://schemas.microsoft.com/office/drawing/2014/main" val="1574849525"/>
                    </a:ext>
                  </a:extLst>
                </a:gridCol>
                <a:gridCol w="282031">
                  <a:extLst>
                    <a:ext uri="{9D8B030D-6E8A-4147-A177-3AD203B41FA5}">
                      <a16:colId xmlns:a16="http://schemas.microsoft.com/office/drawing/2014/main" val="3771435800"/>
                    </a:ext>
                  </a:extLst>
                </a:gridCol>
                <a:gridCol w="564063">
                  <a:extLst>
                    <a:ext uri="{9D8B030D-6E8A-4147-A177-3AD203B41FA5}">
                      <a16:colId xmlns:a16="http://schemas.microsoft.com/office/drawing/2014/main" val="162594584"/>
                    </a:ext>
                  </a:extLst>
                </a:gridCol>
                <a:gridCol w="564063">
                  <a:extLst>
                    <a:ext uri="{9D8B030D-6E8A-4147-A177-3AD203B41FA5}">
                      <a16:colId xmlns:a16="http://schemas.microsoft.com/office/drawing/2014/main" val="1050288644"/>
                    </a:ext>
                  </a:extLst>
                </a:gridCol>
                <a:gridCol w="282031">
                  <a:extLst>
                    <a:ext uri="{9D8B030D-6E8A-4147-A177-3AD203B41FA5}">
                      <a16:colId xmlns:a16="http://schemas.microsoft.com/office/drawing/2014/main" val="242469606"/>
                    </a:ext>
                  </a:extLst>
                </a:gridCol>
                <a:gridCol w="282031">
                  <a:extLst>
                    <a:ext uri="{9D8B030D-6E8A-4147-A177-3AD203B41FA5}">
                      <a16:colId xmlns:a16="http://schemas.microsoft.com/office/drawing/2014/main" val="56200"/>
                    </a:ext>
                  </a:extLst>
                </a:gridCol>
                <a:gridCol w="564063">
                  <a:extLst>
                    <a:ext uri="{9D8B030D-6E8A-4147-A177-3AD203B41FA5}">
                      <a16:colId xmlns:a16="http://schemas.microsoft.com/office/drawing/2014/main" val="3832161479"/>
                    </a:ext>
                  </a:extLst>
                </a:gridCol>
              </a:tblGrid>
              <a:tr h="687796">
                <a:tc rowSpan="2">
                  <a:txBody>
                    <a:bodyPr/>
                    <a:lstStyle/>
                    <a:p>
                      <a:pPr algn="ctr"/>
                      <a:r>
                        <a:rPr lang="en-US" dirty="0" err="1">
                          <a:solidFill>
                            <a:sysClr val="windowText" lastClr="000000"/>
                          </a:solidFill>
                        </a:rPr>
                        <a:t>Fanatisme</a:t>
                      </a:r>
                      <a:r>
                        <a:rPr lang="en-US" dirty="0">
                          <a:solidFill>
                            <a:sysClr val="windowText" lastClr="000000"/>
                          </a:solidFill>
                        </a:rPr>
                        <a:t> </a:t>
                      </a:r>
                      <a:r>
                        <a:rPr lang="en-US" dirty="0" err="1">
                          <a:solidFill>
                            <a:sysClr val="windowText" lastClr="000000"/>
                          </a:solidFill>
                        </a:rPr>
                        <a:t>Politik</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ctr"/>
                      <a:r>
                        <a:rPr lang="en-US" dirty="0">
                          <a:solidFill>
                            <a:sysClr val="windowText" lastClr="000000"/>
                          </a:solidFill>
                        </a:rPr>
                        <a:t>Pendidikan </a:t>
                      </a:r>
                      <a:r>
                        <a:rPr lang="en-US" dirty="0" err="1">
                          <a:solidFill>
                            <a:sysClr val="windowText" lastClr="000000"/>
                          </a:solidFill>
                        </a:rPr>
                        <a:t>Rendah</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r>
                        <a:rPr lang="en-US" dirty="0">
                          <a:solidFill>
                            <a:sysClr val="windowText" lastClr="000000"/>
                          </a:solidFill>
                        </a:rPr>
                        <a:t>Pendidikan Sedang</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r>
                        <a:rPr lang="en-US" dirty="0">
                          <a:solidFill>
                            <a:sysClr val="windowText" lastClr="000000"/>
                          </a:solidFill>
                        </a:rPr>
                        <a:t>Pendidikan Tinggi</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14722121"/>
                  </a:ext>
                </a:extLst>
              </a:tr>
              <a:tr h="1094109">
                <a:tc vMerge="1">
                  <a:txBody>
                    <a:bodyPr/>
                    <a:lstStyle/>
                    <a:p>
                      <a:pPr algn="ctr"/>
                      <a:r>
                        <a:rPr lang="en-US" dirty="0" err="1"/>
                        <a:t>Pendapatan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b="1" dirty="0"/>
                        <a:t>Kelas </a:t>
                      </a:r>
                      <a:r>
                        <a:rPr lang="en-US" b="1" dirty="0" err="1"/>
                        <a:t>Sosial</a:t>
                      </a:r>
                      <a:r>
                        <a:rPr lang="en-US" b="1" dirty="0"/>
                        <a:t> Bawah</a:t>
                      </a:r>
                    </a:p>
                    <a:p>
                      <a:pPr algn="ctr"/>
                      <a:r>
                        <a:rPr lang="en-US"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b="1" dirty="0"/>
                        <a:t>Kelas </a:t>
                      </a:r>
                      <a:r>
                        <a:rPr lang="en-US" b="1" dirty="0" err="1"/>
                        <a:t>Sosial</a:t>
                      </a:r>
                      <a:r>
                        <a:rPr lang="en-US" b="1" dirty="0"/>
                        <a:t> Atas </a:t>
                      </a:r>
                    </a:p>
                    <a:p>
                      <a:pPr algn="ctr"/>
                      <a:r>
                        <a:rPr lang="en-US"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b="1" dirty="0"/>
                        <a:t>Kelas </a:t>
                      </a:r>
                      <a:r>
                        <a:rPr lang="en-US" b="1" dirty="0" err="1"/>
                        <a:t>Sosial</a:t>
                      </a:r>
                      <a:r>
                        <a:rPr lang="en-US" b="1" dirty="0"/>
                        <a:t> Bawah</a:t>
                      </a:r>
                    </a:p>
                    <a:p>
                      <a:pPr algn="ctr"/>
                      <a:r>
                        <a:rPr lang="en-US"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b="1" dirty="0"/>
                        <a:t>Kelas </a:t>
                      </a:r>
                      <a:r>
                        <a:rPr lang="en-US" b="1" dirty="0" err="1"/>
                        <a:t>Sosial</a:t>
                      </a:r>
                      <a:r>
                        <a:rPr lang="en-US" b="1" dirty="0"/>
                        <a:t> Atas </a:t>
                      </a:r>
                    </a:p>
                    <a:p>
                      <a:pPr algn="ctr"/>
                      <a:r>
                        <a:rPr lang="en-US"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b="1" dirty="0"/>
                        <a:t>Kelas </a:t>
                      </a:r>
                      <a:r>
                        <a:rPr lang="en-US" b="1" dirty="0" err="1"/>
                        <a:t>Sosial</a:t>
                      </a:r>
                      <a:r>
                        <a:rPr lang="en-US" b="1" dirty="0"/>
                        <a:t> Bawah</a:t>
                      </a:r>
                    </a:p>
                    <a:p>
                      <a:pPr algn="ctr"/>
                      <a:r>
                        <a:rPr lang="en-US"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b="1" dirty="0"/>
                        <a:t>Kelas </a:t>
                      </a:r>
                      <a:r>
                        <a:rPr lang="en-US" b="1" dirty="0" err="1"/>
                        <a:t>Sosial</a:t>
                      </a:r>
                      <a:r>
                        <a:rPr lang="en-US" b="1" dirty="0"/>
                        <a:t> Atas </a:t>
                      </a:r>
                    </a:p>
                    <a:p>
                      <a:pPr algn="ctr"/>
                      <a:r>
                        <a:rPr lang="en-US"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094378"/>
                  </a:ext>
                </a:extLst>
              </a:tr>
              <a:tr h="637526">
                <a:tc>
                  <a:txBody>
                    <a:bodyPr/>
                    <a:lstStyle/>
                    <a:p>
                      <a:pPr algn="ctr"/>
                      <a:r>
                        <a:rPr lang="en-US" dirty="0" err="1"/>
                        <a:t>Fanatik</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4435937"/>
                  </a:ext>
                </a:extLst>
              </a:tr>
              <a:tr h="637526">
                <a:tc>
                  <a:txBody>
                    <a:bodyPr/>
                    <a:lstStyle/>
                    <a:p>
                      <a:pPr algn="ctr"/>
                      <a:r>
                        <a:rPr lang="en-US" dirty="0" err="1"/>
                        <a:t>Tidak</a:t>
                      </a:r>
                      <a:r>
                        <a:rPr lang="en-US" dirty="0"/>
                        <a:t> </a:t>
                      </a:r>
                      <a:r>
                        <a:rPr lang="en-US" dirty="0" err="1"/>
                        <a:t>Fanatik</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9603617"/>
                  </a:ext>
                </a:extLst>
              </a:tr>
              <a:tr h="637526">
                <a:tc>
                  <a:txBody>
                    <a:bodyPr/>
                    <a:lstStyle/>
                    <a:p>
                      <a:pPr algn="ctr"/>
                      <a:r>
                        <a:rPr lang="en-US" dirty="0" err="1"/>
                        <a:t>Jumlah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2814895"/>
                  </a:ext>
                </a:extLst>
              </a:tr>
            </a:tbl>
          </a:graphicData>
        </a:graphic>
      </p:graphicFrame>
    </p:spTree>
    <p:extLst>
      <p:ext uri="{BB962C8B-B14F-4D97-AF65-F5344CB8AC3E}">
        <p14:creationId xmlns:p14="http://schemas.microsoft.com/office/powerpoint/2010/main" val="159166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id-ID" dirty="0"/>
              <a:t>Tabel Univariate/tunggal</a:t>
            </a:r>
          </a:p>
        </p:txBody>
      </p:sp>
      <p:sp>
        <p:nvSpPr>
          <p:cNvPr id="3" name="Content Placeholder 2"/>
          <p:cNvSpPr>
            <a:spLocks noGrp="1"/>
          </p:cNvSpPr>
          <p:nvPr>
            <p:ph idx="1"/>
          </p:nvPr>
        </p:nvSpPr>
        <p:spPr>
          <a:xfrm>
            <a:off x="457200" y="1268760"/>
            <a:ext cx="8229600" cy="4857403"/>
          </a:xfrm>
        </p:spPr>
        <p:txBody>
          <a:bodyPr/>
          <a:lstStyle/>
          <a:p>
            <a:r>
              <a:rPr lang="id-ID" sz="2500" dirty="0"/>
              <a:t>Untuk membuat proses Elaborasi dibutuhkan paparan/sajian tabel</a:t>
            </a:r>
          </a:p>
          <a:p>
            <a:r>
              <a:rPr lang="id-ID" sz="2500" dirty="0"/>
              <a:t>Tabel dibawah ini adalah tabel tunggal/univariate</a:t>
            </a:r>
          </a:p>
          <a:p>
            <a:r>
              <a:rPr lang="id-ID" sz="2500" dirty="0"/>
              <a:t>Ada aturan membuat tabel (lihat tabel dibawah ini)</a:t>
            </a:r>
          </a:p>
          <a:p>
            <a:pPr marL="815975" indent="-457200">
              <a:buAutoNum type="arabicPeriod"/>
            </a:pPr>
            <a:r>
              <a:rPr lang="id-ID" sz="2500" dirty="0"/>
              <a:t>Sebuah tabel harus ada no. tabel, judul tabel, N (jumlah responden, dan sumber data</a:t>
            </a:r>
          </a:p>
          <a:p>
            <a:pPr marL="815975" indent="-457200">
              <a:buAutoNum type="arabicPeriod"/>
            </a:pPr>
            <a:r>
              <a:rPr lang="id-ID" sz="2500" dirty="0"/>
              <a:t>Harus ada kategori, jumlah dan prosentase</a:t>
            </a:r>
          </a:p>
          <a:p>
            <a:pPr marL="815975" indent="-457200">
              <a:buAutoNum type="arabicPeriod"/>
            </a:pPr>
            <a:r>
              <a:rPr lang="id-ID" sz="2500" dirty="0"/>
              <a:t>Arah penjumlahan untuk jumlah responden dan prosentase arah vertikal ke bawah.</a:t>
            </a:r>
          </a:p>
          <a:p>
            <a:pPr marL="815975" indent="-457200">
              <a:buAutoNum type="arabicPeriod"/>
            </a:pPr>
            <a:r>
              <a:rPr lang="id-ID" sz="2500" dirty="0"/>
              <a:t>Kategori sangat tergantung skala ukuran dari variabel/indikator/item</a:t>
            </a:r>
          </a:p>
          <a:p>
            <a:pPr marL="0" indent="0">
              <a:buNone/>
            </a:pPr>
            <a:endParaRPr lang="id-ID" dirty="0"/>
          </a:p>
        </p:txBody>
      </p:sp>
    </p:spTree>
    <p:extLst>
      <p:ext uri="{BB962C8B-B14F-4D97-AF65-F5344CB8AC3E}">
        <p14:creationId xmlns:p14="http://schemas.microsoft.com/office/powerpoint/2010/main" val="1845583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04955-A57B-460B-B179-35E3D71E381B}"/>
              </a:ext>
            </a:extLst>
          </p:cNvPr>
          <p:cNvSpPr>
            <a:spLocks noGrp="1"/>
          </p:cNvSpPr>
          <p:nvPr>
            <p:ph type="title"/>
          </p:nvPr>
        </p:nvSpPr>
        <p:spPr/>
        <p:txBody>
          <a:bodyPr/>
          <a:lstStyle/>
          <a:p>
            <a:r>
              <a:rPr lang="en-US" dirty="0" err="1"/>
              <a:t>Tes</a:t>
            </a:r>
            <a:r>
              <a:rPr lang="en-US" dirty="0"/>
              <a:t> </a:t>
            </a:r>
            <a:r>
              <a:rPr lang="en-US" dirty="0" err="1"/>
              <a:t>Faktor</a:t>
            </a:r>
            <a:r>
              <a:rPr lang="en-US" dirty="0"/>
              <a:t> </a:t>
            </a:r>
            <a:r>
              <a:rPr lang="en-US" dirty="0" err="1"/>
              <a:t>Variabel</a:t>
            </a:r>
            <a:r>
              <a:rPr lang="en-US" dirty="0"/>
              <a:t> </a:t>
            </a:r>
            <a:r>
              <a:rPr lang="en-US" dirty="0" err="1"/>
              <a:t>Komponen</a:t>
            </a:r>
            <a:endParaRPr lang="en-US" dirty="0"/>
          </a:p>
        </p:txBody>
      </p:sp>
      <p:graphicFrame>
        <p:nvGraphicFramePr>
          <p:cNvPr id="4" name="Table 4">
            <a:extLst>
              <a:ext uri="{FF2B5EF4-FFF2-40B4-BE49-F238E27FC236}">
                <a16:creationId xmlns:a16="http://schemas.microsoft.com/office/drawing/2014/main" id="{BDE95691-CEA9-49AB-A493-0DE65B5CD98F}"/>
              </a:ext>
            </a:extLst>
          </p:cNvPr>
          <p:cNvGraphicFramePr>
            <a:graphicFrameLocks noGrp="1"/>
          </p:cNvGraphicFramePr>
          <p:nvPr>
            <p:ph idx="1"/>
            <p:extLst>
              <p:ext uri="{D42A27DB-BD31-4B8C-83A1-F6EECF244321}">
                <p14:modId xmlns:p14="http://schemas.microsoft.com/office/powerpoint/2010/main" val="1559080063"/>
              </p:ext>
            </p:extLst>
          </p:nvPr>
        </p:nvGraphicFramePr>
        <p:xfrm>
          <a:off x="683568" y="1600200"/>
          <a:ext cx="8003232" cy="3082428"/>
        </p:xfrm>
        <a:graphic>
          <a:graphicData uri="http://schemas.openxmlformats.org/drawingml/2006/table">
            <a:tbl>
              <a:tblPr firstRow="1" bandRow="1">
                <a:tableStyleId>{72833802-FEF1-4C79-8D5D-14CF1EAF98D9}</a:tableStyleId>
              </a:tblPr>
              <a:tblGrid>
                <a:gridCol w="2667744">
                  <a:extLst>
                    <a:ext uri="{9D8B030D-6E8A-4147-A177-3AD203B41FA5}">
                      <a16:colId xmlns:a16="http://schemas.microsoft.com/office/drawing/2014/main" val="538365314"/>
                    </a:ext>
                  </a:extLst>
                </a:gridCol>
                <a:gridCol w="2667744">
                  <a:extLst>
                    <a:ext uri="{9D8B030D-6E8A-4147-A177-3AD203B41FA5}">
                      <a16:colId xmlns:a16="http://schemas.microsoft.com/office/drawing/2014/main" val="1407604184"/>
                    </a:ext>
                  </a:extLst>
                </a:gridCol>
                <a:gridCol w="2667744">
                  <a:extLst>
                    <a:ext uri="{9D8B030D-6E8A-4147-A177-3AD203B41FA5}">
                      <a16:colId xmlns:a16="http://schemas.microsoft.com/office/drawing/2014/main" val="3278007314"/>
                    </a:ext>
                  </a:extLst>
                </a:gridCol>
              </a:tblGrid>
              <a:tr h="610587">
                <a:tc rowSpan="2">
                  <a:txBody>
                    <a:bodyPr/>
                    <a:lstStyle/>
                    <a:p>
                      <a:pPr algn="ctr"/>
                      <a:r>
                        <a:rPr lang="en-US" dirty="0">
                          <a:solidFill>
                            <a:sysClr val="windowText" lastClr="000000"/>
                          </a:solidFill>
                        </a:rPr>
                        <a:t>Nilai-</a:t>
                      </a:r>
                      <a:r>
                        <a:rPr lang="en-US" dirty="0" err="1">
                          <a:solidFill>
                            <a:sysClr val="windowText" lastClr="000000"/>
                          </a:solidFill>
                        </a:rPr>
                        <a:t>nilai</a:t>
                      </a:r>
                      <a:r>
                        <a:rPr lang="en-US" dirty="0">
                          <a:solidFill>
                            <a:sysClr val="windowText" lastClr="000000"/>
                          </a:solidFill>
                        </a:rPr>
                        <a:t> Pendidikan </a:t>
                      </a:r>
                      <a:r>
                        <a:rPr lang="en-US" dirty="0" err="1">
                          <a:solidFill>
                            <a:sysClr val="windowText" lastClr="000000"/>
                          </a:solidFill>
                        </a:rPr>
                        <a:t>anak</a:t>
                      </a:r>
                      <a:r>
                        <a:rPr lang="en-US" dirty="0">
                          <a:solidFill>
                            <a:sysClr val="windowText" lastClr="000000"/>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dirty="0">
                          <a:solidFill>
                            <a:sysClr val="windowText" lastClr="000000"/>
                          </a:solidFill>
                        </a:rPr>
                        <a:t>Kelas </a:t>
                      </a:r>
                      <a:r>
                        <a:rPr lang="en-US" dirty="0" err="1">
                          <a:solidFill>
                            <a:sysClr val="windowText" lastClr="000000"/>
                          </a:solidFill>
                        </a:rPr>
                        <a:t>Sosial</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2981571"/>
                  </a:ext>
                </a:extLst>
              </a:tr>
              <a:tr h="610587">
                <a:tc v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Kelas </a:t>
                      </a:r>
                      <a:r>
                        <a:rPr lang="en-US" dirty="0" err="1"/>
                        <a:t>Pekerja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Kelas </a:t>
                      </a:r>
                      <a:r>
                        <a:rPr lang="en-US" dirty="0" err="1"/>
                        <a:t>Menengah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9802618"/>
                  </a:ext>
                </a:extLst>
              </a:tr>
              <a:tr h="610587">
                <a:tc>
                  <a:txBody>
                    <a:bodyPr/>
                    <a:lstStyle/>
                    <a:p>
                      <a:pPr algn="ctr"/>
                      <a:r>
                        <a:rPr lang="en-US" dirty="0"/>
                        <a:t>Anak yang </a:t>
                      </a:r>
                      <a:r>
                        <a:rPr lang="en-US" dirty="0" err="1"/>
                        <a:t>patuh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4833185"/>
                  </a:ext>
                </a:extLst>
              </a:tr>
              <a:tr h="610587">
                <a:tc>
                  <a:txBody>
                    <a:bodyPr/>
                    <a:lstStyle/>
                    <a:p>
                      <a:pPr algn="ctr"/>
                      <a:r>
                        <a:rPr lang="en-US" dirty="0"/>
                        <a:t>Anak yang </a:t>
                      </a:r>
                      <a:r>
                        <a:rPr lang="en-US" dirty="0" err="1"/>
                        <a:t>dapat</a:t>
                      </a:r>
                      <a:r>
                        <a:rPr lang="en-US" dirty="0"/>
                        <a:t> </a:t>
                      </a:r>
                      <a:r>
                        <a:rPr lang="en-US" dirty="0" err="1"/>
                        <a:t>mengendalikan</a:t>
                      </a:r>
                      <a:r>
                        <a:rPr lang="en-US" dirty="0"/>
                        <a:t> </a:t>
                      </a:r>
                      <a:r>
                        <a:rPr lang="en-US" dirty="0" err="1"/>
                        <a:t>diri</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5139034"/>
                  </a:ext>
                </a:extLst>
              </a:tr>
              <a:tr h="610587">
                <a:tc>
                  <a:txBody>
                    <a:bodyPr/>
                    <a:lstStyle/>
                    <a:p>
                      <a:pPr algn="ctr"/>
                      <a:r>
                        <a:rPr lang="en-US" dirty="0" err="1"/>
                        <a:t>Jumlah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6014552"/>
                  </a:ext>
                </a:extLst>
              </a:tr>
            </a:tbl>
          </a:graphicData>
        </a:graphic>
      </p:graphicFrame>
    </p:spTree>
    <p:extLst>
      <p:ext uri="{BB962C8B-B14F-4D97-AF65-F5344CB8AC3E}">
        <p14:creationId xmlns:p14="http://schemas.microsoft.com/office/powerpoint/2010/main" val="440552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790A1-CBE1-428F-B462-97E737169696}"/>
              </a:ext>
            </a:extLst>
          </p:cNvPr>
          <p:cNvSpPr>
            <a:spLocks noGrp="1"/>
          </p:cNvSpPr>
          <p:nvPr>
            <p:ph type="title"/>
          </p:nvPr>
        </p:nvSpPr>
        <p:spPr/>
        <p:txBody>
          <a:bodyPr>
            <a:normAutofit fontScale="90000"/>
          </a:bodyPr>
          <a:lstStyle/>
          <a:p>
            <a:r>
              <a:rPr lang="en-US" dirty="0" err="1"/>
              <a:t>Tes</a:t>
            </a:r>
            <a:r>
              <a:rPr lang="en-US" dirty="0"/>
              <a:t> </a:t>
            </a:r>
            <a:r>
              <a:rPr lang="en-US" dirty="0" err="1"/>
              <a:t>Faktor</a:t>
            </a:r>
            <a:r>
              <a:rPr lang="en-US" dirty="0"/>
              <a:t> </a:t>
            </a:r>
            <a:r>
              <a:rPr lang="en-US" dirty="0" err="1"/>
              <a:t>Variabel</a:t>
            </a:r>
            <a:r>
              <a:rPr lang="en-US" dirty="0"/>
              <a:t> </a:t>
            </a:r>
            <a:r>
              <a:rPr lang="en-US" dirty="0" err="1"/>
              <a:t>Perubah</a:t>
            </a:r>
            <a:r>
              <a:rPr lang="en-US" dirty="0"/>
              <a:t> </a:t>
            </a:r>
            <a:r>
              <a:rPr lang="en-US" dirty="0" err="1"/>
              <a:t>Arah</a:t>
            </a:r>
            <a:r>
              <a:rPr lang="en-US" dirty="0"/>
              <a:t> </a:t>
            </a:r>
            <a:br>
              <a:rPr lang="en-US" dirty="0"/>
            </a:br>
            <a:r>
              <a:rPr lang="en-US" dirty="0"/>
              <a:t>( Distorter)</a:t>
            </a:r>
          </a:p>
        </p:txBody>
      </p:sp>
      <p:graphicFrame>
        <p:nvGraphicFramePr>
          <p:cNvPr id="4" name="Table 4">
            <a:extLst>
              <a:ext uri="{FF2B5EF4-FFF2-40B4-BE49-F238E27FC236}">
                <a16:creationId xmlns:a16="http://schemas.microsoft.com/office/drawing/2014/main" id="{A0378780-621B-4678-89AD-7694909F172B}"/>
              </a:ext>
            </a:extLst>
          </p:cNvPr>
          <p:cNvGraphicFramePr>
            <a:graphicFrameLocks/>
          </p:cNvGraphicFramePr>
          <p:nvPr>
            <p:extLst>
              <p:ext uri="{D42A27DB-BD31-4B8C-83A1-F6EECF244321}">
                <p14:modId xmlns:p14="http://schemas.microsoft.com/office/powerpoint/2010/main" val="1243151648"/>
              </p:ext>
            </p:extLst>
          </p:nvPr>
        </p:nvGraphicFramePr>
        <p:xfrm>
          <a:off x="570384" y="1988840"/>
          <a:ext cx="8003232" cy="4061047"/>
        </p:xfrm>
        <a:graphic>
          <a:graphicData uri="http://schemas.openxmlformats.org/drawingml/2006/table">
            <a:tbl>
              <a:tblPr firstRow="1" bandRow="1">
                <a:tableStyleId>{72833802-FEF1-4C79-8D5D-14CF1EAF98D9}</a:tableStyleId>
              </a:tblPr>
              <a:tblGrid>
                <a:gridCol w="2667744">
                  <a:extLst>
                    <a:ext uri="{9D8B030D-6E8A-4147-A177-3AD203B41FA5}">
                      <a16:colId xmlns:a16="http://schemas.microsoft.com/office/drawing/2014/main" val="538365314"/>
                    </a:ext>
                  </a:extLst>
                </a:gridCol>
                <a:gridCol w="889248">
                  <a:extLst>
                    <a:ext uri="{9D8B030D-6E8A-4147-A177-3AD203B41FA5}">
                      <a16:colId xmlns:a16="http://schemas.microsoft.com/office/drawing/2014/main" val="1407604184"/>
                    </a:ext>
                  </a:extLst>
                </a:gridCol>
                <a:gridCol w="889248">
                  <a:extLst>
                    <a:ext uri="{9D8B030D-6E8A-4147-A177-3AD203B41FA5}">
                      <a16:colId xmlns:a16="http://schemas.microsoft.com/office/drawing/2014/main" val="4022501808"/>
                    </a:ext>
                  </a:extLst>
                </a:gridCol>
                <a:gridCol w="889248">
                  <a:extLst>
                    <a:ext uri="{9D8B030D-6E8A-4147-A177-3AD203B41FA5}">
                      <a16:colId xmlns:a16="http://schemas.microsoft.com/office/drawing/2014/main" val="3958576332"/>
                    </a:ext>
                  </a:extLst>
                </a:gridCol>
                <a:gridCol w="889248">
                  <a:extLst>
                    <a:ext uri="{9D8B030D-6E8A-4147-A177-3AD203B41FA5}">
                      <a16:colId xmlns:a16="http://schemas.microsoft.com/office/drawing/2014/main" val="3278007314"/>
                    </a:ext>
                  </a:extLst>
                </a:gridCol>
                <a:gridCol w="889248">
                  <a:extLst>
                    <a:ext uri="{9D8B030D-6E8A-4147-A177-3AD203B41FA5}">
                      <a16:colId xmlns:a16="http://schemas.microsoft.com/office/drawing/2014/main" val="1175948765"/>
                    </a:ext>
                  </a:extLst>
                </a:gridCol>
                <a:gridCol w="889248">
                  <a:extLst>
                    <a:ext uri="{9D8B030D-6E8A-4147-A177-3AD203B41FA5}">
                      <a16:colId xmlns:a16="http://schemas.microsoft.com/office/drawing/2014/main" val="1331062914"/>
                    </a:ext>
                  </a:extLst>
                </a:gridCol>
              </a:tblGrid>
              <a:tr h="504056">
                <a:tc rowSpan="3">
                  <a:txBody>
                    <a:bodyPr/>
                    <a:lstStyle/>
                    <a:p>
                      <a:pPr algn="ctr"/>
                      <a:r>
                        <a:rPr lang="en-US" dirty="0" err="1">
                          <a:solidFill>
                            <a:sysClr val="windowText" lastClr="000000"/>
                          </a:solidFill>
                        </a:rPr>
                        <a:t>Derajat</a:t>
                      </a:r>
                      <a:r>
                        <a:rPr lang="en-US" dirty="0">
                          <a:solidFill>
                            <a:sysClr val="windowText" lastClr="000000"/>
                          </a:solidFill>
                        </a:rPr>
                        <a:t> </a:t>
                      </a:r>
                      <a:r>
                        <a:rPr lang="en-US" dirty="0" err="1">
                          <a:solidFill>
                            <a:sysClr val="windowText" lastClr="000000"/>
                          </a:solidFill>
                        </a:rPr>
                        <a:t>Mobilitas</a:t>
                      </a:r>
                      <a:r>
                        <a:rPr lang="en-US" dirty="0">
                          <a:solidFill>
                            <a:sysClr val="windowText" lastClr="000000"/>
                          </a:solidFill>
                        </a:rPr>
                        <a:t> Status </a:t>
                      </a:r>
                      <a:r>
                        <a:rPr lang="en-US" dirty="0" err="1">
                          <a:solidFill>
                            <a:sysClr val="windowText" lastClr="000000"/>
                          </a:solidFill>
                        </a:rPr>
                        <a:t>Sosial</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dirty="0">
                          <a:solidFill>
                            <a:sysClr val="windowText" lastClr="000000"/>
                          </a:solidFill>
                        </a:rPr>
                        <a:t>Kota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3">
                  <a:txBody>
                    <a:bodyPr/>
                    <a:lstStyle/>
                    <a:p>
                      <a:pPr algn="ctr"/>
                      <a:r>
                        <a:rPr lang="en-US" dirty="0" err="1">
                          <a:solidFill>
                            <a:sysClr val="windowText" lastClr="000000"/>
                          </a:solidFill>
                        </a:rPr>
                        <a:t>Desa</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4060266"/>
                  </a:ext>
                </a:extLst>
              </a:tr>
              <a:tr h="504056">
                <a:tc vMerge="1">
                  <a:txBody>
                    <a:bodyPr/>
                    <a:lstStyle/>
                    <a:p>
                      <a:pPr algn="ctr"/>
                      <a:r>
                        <a:rPr lang="en-US" dirty="0" err="1">
                          <a:solidFill>
                            <a:sysClr val="windowText" lastClr="000000"/>
                          </a:solidFill>
                        </a:rPr>
                        <a:t>Derajat</a:t>
                      </a:r>
                      <a:r>
                        <a:rPr lang="en-US" dirty="0">
                          <a:solidFill>
                            <a:sysClr val="windowText" lastClr="000000"/>
                          </a:solidFill>
                        </a:rPr>
                        <a:t> </a:t>
                      </a:r>
                      <a:r>
                        <a:rPr lang="en-US" dirty="0" err="1">
                          <a:solidFill>
                            <a:sysClr val="windowText" lastClr="000000"/>
                          </a:solidFill>
                        </a:rPr>
                        <a:t>Mobilitas</a:t>
                      </a:r>
                      <a:r>
                        <a:rPr lang="en-US" dirty="0">
                          <a:solidFill>
                            <a:sysClr val="windowText" lastClr="000000"/>
                          </a:solidFill>
                        </a:rPr>
                        <a:t> Status </a:t>
                      </a:r>
                      <a:r>
                        <a:rPr lang="en-US" dirty="0" err="1">
                          <a:solidFill>
                            <a:sysClr val="windowText" lastClr="000000"/>
                          </a:solidFill>
                        </a:rPr>
                        <a:t>Sosial</a:t>
                      </a: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b="1" dirty="0" err="1">
                          <a:solidFill>
                            <a:sysClr val="windowText" lastClr="000000"/>
                          </a:solidFill>
                        </a:rPr>
                        <a:t>Derajat</a:t>
                      </a:r>
                      <a:r>
                        <a:rPr lang="en-US" b="1" dirty="0">
                          <a:solidFill>
                            <a:sysClr val="windowText" lastClr="000000"/>
                          </a:solidFill>
                        </a:rPr>
                        <a:t> Modal </a:t>
                      </a:r>
                      <a:r>
                        <a:rPr lang="en-US" b="1" dirty="0" err="1">
                          <a:solidFill>
                            <a:sysClr val="windowText" lastClr="000000"/>
                          </a:solidFill>
                        </a:rPr>
                        <a:t>Sosial</a:t>
                      </a:r>
                      <a:endParaRPr lang="en-US" b="1"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b="1" dirty="0" err="1">
                          <a:solidFill>
                            <a:sysClr val="windowText" lastClr="000000"/>
                          </a:solidFill>
                        </a:rPr>
                        <a:t>Derajat</a:t>
                      </a:r>
                      <a:r>
                        <a:rPr lang="en-US" b="1" dirty="0">
                          <a:solidFill>
                            <a:sysClr val="windowText" lastClr="000000"/>
                          </a:solidFill>
                        </a:rPr>
                        <a:t> Modal </a:t>
                      </a:r>
                      <a:r>
                        <a:rPr lang="en-US" b="1" dirty="0" err="1">
                          <a:solidFill>
                            <a:sysClr val="windowText" lastClr="000000"/>
                          </a:solidFill>
                        </a:rPr>
                        <a:t>Sosial</a:t>
                      </a:r>
                      <a:endParaRPr lang="en-US" b="1"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2981571"/>
                  </a:ext>
                </a:extLst>
              </a:tr>
              <a:tr h="610587">
                <a:tc v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96638"/>
                  </a:ext>
                </a:extLst>
              </a:tr>
              <a:tr h="610587">
                <a:tc>
                  <a:txBody>
                    <a:bodyPr/>
                    <a:lstStyle/>
                    <a:p>
                      <a:pPr algn="ctr"/>
                      <a:r>
                        <a:rPr lang="en-US"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4833185"/>
                  </a:ext>
                </a:extLst>
              </a:tr>
              <a:tr h="610587">
                <a:tc>
                  <a:txBody>
                    <a:bodyPr/>
                    <a:lstStyle/>
                    <a:p>
                      <a:pPr algn="ctr"/>
                      <a:r>
                        <a:rPr lang="en-US" dirty="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5139034"/>
                  </a:ext>
                </a:extLst>
              </a:tr>
              <a:tr h="610587">
                <a:tc>
                  <a:txBody>
                    <a:bodyPr/>
                    <a:lstStyle/>
                    <a:p>
                      <a:pPr algn="ctr"/>
                      <a:r>
                        <a:rPr lang="en-US"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358667"/>
                  </a:ext>
                </a:extLst>
              </a:tr>
              <a:tr h="610587">
                <a:tc>
                  <a:txBody>
                    <a:bodyPr/>
                    <a:lstStyle/>
                    <a:p>
                      <a:pPr algn="ctr"/>
                      <a:r>
                        <a:rPr lang="en-US" dirty="0" err="1"/>
                        <a:t>Jumlah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100%</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6014552"/>
                  </a:ext>
                </a:extLst>
              </a:tr>
            </a:tbl>
          </a:graphicData>
        </a:graphic>
      </p:graphicFrame>
    </p:spTree>
    <p:extLst>
      <p:ext uri="{BB962C8B-B14F-4D97-AF65-F5344CB8AC3E}">
        <p14:creationId xmlns:p14="http://schemas.microsoft.com/office/powerpoint/2010/main" val="3440919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91922763"/>
              </p:ext>
            </p:extLst>
          </p:nvPr>
        </p:nvGraphicFramePr>
        <p:xfrm>
          <a:off x="611560" y="1772816"/>
          <a:ext cx="7920880" cy="2736300"/>
        </p:xfrm>
        <a:graphic>
          <a:graphicData uri="http://schemas.openxmlformats.org/drawingml/2006/table">
            <a:tbl>
              <a:tblPr firstRow="1" firstCol="1" bandRow="1"/>
              <a:tblGrid>
                <a:gridCol w="2528915">
                  <a:extLst>
                    <a:ext uri="{9D8B030D-6E8A-4147-A177-3AD203B41FA5}">
                      <a16:colId xmlns:a16="http://schemas.microsoft.com/office/drawing/2014/main" val="20000"/>
                    </a:ext>
                  </a:extLst>
                </a:gridCol>
                <a:gridCol w="3015030">
                  <a:extLst>
                    <a:ext uri="{9D8B030D-6E8A-4147-A177-3AD203B41FA5}">
                      <a16:colId xmlns:a16="http://schemas.microsoft.com/office/drawing/2014/main" val="20001"/>
                    </a:ext>
                  </a:extLst>
                </a:gridCol>
                <a:gridCol w="2376935">
                  <a:extLst>
                    <a:ext uri="{9D8B030D-6E8A-4147-A177-3AD203B41FA5}">
                      <a16:colId xmlns:a16="http://schemas.microsoft.com/office/drawing/2014/main" val="20002"/>
                    </a:ext>
                  </a:extLst>
                </a:gridCol>
              </a:tblGrid>
              <a:tr h="547260">
                <a:tc>
                  <a:txBody>
                    <a:bodyPr/>
                    <a:lstStyle/>
                    <a:p>
                      <a:pPr algn="ctr">
                        <a:lnSpc>
                          <a:spcPct val="115000"/>
                        </a:lnSpc>
                        <a:spcAft>
                          <a:spcPts val="0"/>
                        </a:spcAft>
                      </a:pPr>
                      <a:r>
                        <a:rPr lang="id-ID" sz="2400" dirty="0">
                          <a:effectLst/>
                          <a:latin typeface="Calibri"/>
                          <a:ea typeface="Calibri"/>
                          <a:cs typeface="Times New Roman"/>
                        </a:rPr>
                        <a:t>Kategori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Jumlah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Persen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7260">
                <a:tc>
                  <a:txBody>
                    <a:bodyPr/>
                    <a:lstStyle/>
                    <a:p>
                      <a:pPr>
                        <a:lnSpc>
                          <a:spcPct val="115000"/>
                        </a:lnSpc>
                        <a:spcAft>
                          <a:spcPts val="0"/>
                        </a:spcAft>
                      </a:pPr>
                      <a:r>
                        <a:rPr lang="id-ID" sz="2400">
                          <a:effectLst/>
                          <a:latin typeface="Calibri"/>
                          <a:ea typeface="Calibri"/>
                          <a:cs typeface="Times New Roman"/>
                        </a:rPr>
                        <a:t>1-4 thn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47260">
                <a:tc>
                  <a:txBody>
                    <a:bodyPr/>
                    <a:lstStyle/>
                    <a:p>
                      <a:pPr>
                        <a:lnSpc>
                          <a:spcPct val="115000"/>
                        </a:lnSpc>
                        <a:spcAft>
                          <a:spcPts val="0"/>
                        </a:spcAft>
                      </a:pPr>
                      <a:r>
                        <a:rPr lang="id-ID" sz="2400">
                          <a:effectLst/>
                          <a:latin typeface="Calibri"/>
                          <a:ea typeface="Calibri"/>
                          <a:cs typeface="Times New Roman"/>
                        </a:rPr>
                        <a:t>5-9 hn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7260">
                <a:tc>
                  <a:txBody>
                    <a:bodyPr/>
                    <a:lstStyle/>
                    <a:p>
                      <a:pPr>
                        <a:lnSpc>
                          <a:spcPct val="115000"/>
                        </a:lnSpc>
                        <a:spcAft>
                          <a:spcPts val="0"/>
                        </a:spcAft>
                      </a:pPr>
                      <a:r>
                        <a:rPr lang="id-ID" sz="2400">
                          <a:effectLst/>
                          <a:latin typeface="Calibri"/>
                          <a:ea typeface="Calibri"/>
                          <a:cs typeface="Times New Roman"/>
                        </a:rPr>
                        <a:t>10-14 thn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7260">
                <a:tc>
                  <a:txBody>
                    <a:bodyPr/>
                    <a:lstStyle/>
                    <a:p>
                      <a:pPr>
                        <a:lnSpc>
                          <a:spcPct val="115000"/>
                        </a:lnSpc>
                        <a:spcAft>
                          <a:spcPts val="0"/>
                        </a:spcAft>
                      </a:pPr>
                      <a:r>
                        <a:rPr lang="id-ID" sz="2400" dirty="0">
                          <a:effectLst/>
                          <a:latin typeface="Calibri"/>
                          <a:ea typeface="Calibri"/>
                          <a:cs typeface="Times New Roman"/>
                        </a:rPr>
                        <a:t> jumlah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1115118" y="713021"/>
            <a:ext cx="712879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a:ln>
                  <a:noFill/>
                </a:ln>
                <a:solidFill>
                  <a:schemeClr val="tx1"/>
                </a:solidFill>
                <a:effectLst/>
                <a:ea typeface="Calibri" pitchFamily="34" charset="0"/>
                <a:cs typeface="Times New Roman" pitchFamily="18" charset="0"/>
              </a:rPr>
              <a:t>Tabel 1.  Lama Bekerja responden</a:t>
            </a:r>
            <a:endParaRPr kumimoji="0" lang="id-ID" sz="2400" b="0" i="0" u="none" strike="noStrike" cap="none" normalizeH="0" baseline="0" dirty="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a:ln>
                  <a:noFill/>
                </a:ln>
                <a:solidFill>
                  <a:schemeClr val="tx1"/>
                </a:solidFill>
                <a:effectLst/>
                <a:ea typeface="Calibri" pitchFamily="34" charset="0"/>
                <a:cs typeface="Times New Roman" pitchFamily="18" charset="0"/>
              </a:rPr>
              <a:t>(N=100)</a:t>
            </a:r>
            <a:endParaRPr kumimoji="0" lang="id-ID" sz="2400" b="0" i="0" u="none" strike="noStrike" cap="none" normalizeH="0" baseline="0" dirty="0">
              <a:ln>
                <a:noFill/>
              </a:ln>
              <a:solidFill>
                <a:schemeClr val="tx1"/>
              </a:solidFill>
              <a:effectLst/>
              <a:cs typeface="Arial" pitchFamily="34" charset="0"/>
            </a:endParaRPr>
          </a:p>
        </p:txBody>
      </p:sp>
      <p:sp>
        <p:nvSpPr>
          <p:cNvPr id="6" name="Rectangle 5"/>
          <p:cNvSpPr/>
          <p:nvPr/>
        </p:nvSpPr>
        <p:spPr>
          <a:xfrm>
            <a:off x="611560" y="4581128"/>
            <a:ext cx="2774862" cy="461665"/>
          </a:xfrm>
          <a:prstGeom prst="rect">
            <a:avLst/>
          </a:prstGeom>
        </p:spPr>
        <p:txBody>
          <a:bodyPr wrap="none">
            <a:spAutoFit/>
          </a:bodyPr>
          <a:lstStyle/>
          <a:p>
            <a:pPr lvl="0" algn="ctr" eaLnBrk="0" fontAlgn="base" hangingPunct="0">
              <a:spcBef>
                <a:spcPct val="0"/>
              </a:spcBef>
              <a:spcAft>
                <a:spcPct val="0"/>
              </a:spcAft>
            </a:pPr>
            <a:r>
              <a:rPr lang="id-ID" sz="2400" dirty="0">
                <a:solidFill>
                  <a:prstClr val="black"/>
                </a:solidFill>
                <a:ea typeface="Calibri" pitchFamily="34" charset="0"/>
                <a:cs typeface="Times New Roman" pitchFamily="18" charset="0"/>
              </a:rPr>
              <a:t>Sumber: data primer</a:t>
            </a:r>
            <a:endParaRPr lang="id-ID" sz="2400" dirty="0">
              <a:solidFill>
                <a:prstClr val="black"/>
              </a:solidFill>
              <a:cs typeface="Arial" pitchFamily="34" charset="0"/>
            </a:endParaRPr>
          </a:p>
        </p:txBody>
      </p:sp>
    </p:spTree>
    <p:extLst>
      <p:ext uri="{BB962C8B-B14F-4D97-AF65-F5344CB8AC3E}">
        <p14:creationId xmlns:p14="http://schemas.microsoft.com/office/powerpoint/2010/main" val="278802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20080"/>
          </a:xfrm>
        </p:spPr>
        <p:txBody>
          <a:bodyPr>
            <a:normAutofit/>
          </a:bodyPr>
          <a:lstStyle/>
          <a:p>
            <a:r>
              <a:rPr lang="id-ID" sz="3000" dirty="0"/>
              <a:t>Tabel bivariate/tabel silang</a:t>
            </a:r>
          </a:p>
        </p:txBody>
      </p:sp>
      <p:sp>
        <p:nvSpPr>
          <p:cNvPr id="3" name="Content Placeholder 2"/>
          <p:cNvSpPr>
            <a:spLocks noGrp="1"/>
          </p:cNvSpPr>
          <p:nvPr>
            <p:ph idx="1"/>
          </p:nvPr>
        </p:nvSpPr>
        <p:spPr>
          <a:xfrm>
            <a:off x="457200" y="1124744"/>
            <a:ext cx="8229600" cy="5001419"/>
          </a:xfrm>
        </p:spPr>
        <p:txBody>
          <a:bodyPr>
            <a:normAutofit/>
          </a:bodyPr>
          <a:lstStyle/>
          <a:p>
            <a:pPr marL="107315" indent="0">
              <a:lnSpc>
                <a:spcPct val="115000"/>
              </a:lnSpc>
              <a:spcAft>
                <a:spcPts val="0"/>
              </a:spcAft>
              <a:buNone/>
            </a:pPr>
            <a:r>
              <a:rPr lang="id-ID" sz="2400" dirty="0">
                <a:ea typeface="Calibri"/>
                <a:cs typeface="Times New Roman"/>
              </a:rPr>
              <a:t>Untuk membuat tabel silang diperlukan satu tabel tunggal lagi. Tabel tunggal berikut adalah tabel motivasi kerja responden</a:t>
            </a:r>
          </a:p>
          <a:p>
            <a:pPr marL="107315" indent="0" algn="ctr">
              <a:spcBef>
                <a:spcPts val="0"/>
              </a:spcBef>
              <a:spcAft>
                <a:spcPts val="0"/>
              </a:spcAft>
              <a:buNone/>
            </a:pPr>
            <a:endParaRPr lang="id-ID" sz="2400" dirty="0">
              <a:ea typeface="Calibri"/>
              <a:cs typeface="Times New Roman"/>
            </a:endParaRPr>
          </a:p>
          <a:p>
            <a:pPr marL="107315" indent="0" algn="ctr">
              <a:spcBef>
                <a:spcPts val="0"/>
              </a:spcBef>
              <a:spcAft>
                <a:spcPts val="0"/>
              </a:spcAft>
              <a:buNone/>
            </a:pPr>
            <a:r>
              <a:rPr lang="id-ID" sz="2400" dirty="0">
                <a:ea typeface="Calibri"/>
                <a:cs typeface="Times New Roman"/>
              </a:rPr>
              <a:t>Tabel 2. Motivasi kerja responden</a:t>
            </a:r>
          </a:p>
          <a:p>
            <a:pPr marL="107315" indent="0" algn="ctr">
              <a:spcBef>
                <a:spcPts val="0"/>
              </a:spcBef>
              <a:spcAft>
                <a:spcPts val="0"/>
              </a:spcAft>
              <a:buNone/>
            </a:pPr>
            <a:r>
              <a:rPr lang="id-ID" sz="2400" dirty="0">
                <a:ea typeface="Calibri"/>
                <a:cs typeface="Times New Roman"/>
              </a:rPr>
              <a:t>(N=100)</a:t>
            </a:r>
          </a:p>
          <a:p>
            <a:pPr marL="0" indent="0">
              <a:buNone/>
            </a:pPr>
            <a:endParaRPr lang="id-ID" sz="2400" dirty="0"/>
          </a:p>
        </p:txBody>
      </p:sp>
      <p:graphicFrame>
        <p:nvGraphicFramePr>
          <p:cNvPr id="4" name="Table 3"/>
          <p:cNvGraphicFramePr>
            <a:graphicFrameLocks noGrp="1"/>
          </p:cNvGraphicFramePr>
          <p:nvPr>
            <p:extLst>
              <p:ext uri="{D42A27DB-BD31-4B8C-83A1-F6EECF244321}">
                <p14:modId xmlns:p14="http://schemas.microsoft.com/office/powerpoint/2010/main" val="3366541109"/>
              </p:ext>
            </p:extLst>
          </p:nvPr>
        </p:nvGraphicFramePr>
        <p:xfrm>
          <a:off x="978815" y="3098997"/>
          <a:ext cx="7560840" cy="2160240"/>
        </p:xfrm>
        <a:graphic>
          <a:graphicData uri="http://schemas.openxmlformats.org/drawingml/2006/table">
            <a:tbl>
              <a:tblPr firstRow="1" firstCol="1" bandRow="1"/>
              <a:tblGrid>
                <a:gridCol w="2413965">
                  <a:extLst>
                    <a:ext uri="{9D8B030D-6E8A-4147-A177-3AD203B41FA5}">
                      <a16:colId xmlns:a16="http://schemas.microsoft.com/office/drawing/2014/main" val="20000"/>
                    </a:ext>
                  </a:extLst>
                </a:gridCol>
                <a:gridCol w="2877983">
                  <a:extLst>
                    <a:ext uri="{9D8B030D-6E8A-4147-A177-3AD203B41FA5}">
                      <a16:colId xmlns:a16="http://schemas.microsoft.com/office/drawing/2014/main" val="20001"/>
                    </a:ext>
                  </a:extLst>
                </a:gridCol>
                <a:gridCol w="2268892">
                  <a:extLst>
                    <a:ext uri="{9D8B030D-6E8A-4147-A177-3AD203B41FA5}">
                      <a16:colId xmlns:a16="http://schemas.microsoft.com/office/drawing/2014/main" val="20002"/>
                    </a:ext>
                  </a:extLst>
                </a:gridCol>
              </a:tblGrid>
              <a:tr h="432048">
                <a:tc>
                  <a:txBody>
                    <a:bodyPr/>
                    <a:lstStyle/>
                    <a:p>
                      <a:pPr algn="ctr">
                        <a:lnSpc>
                          <a:spcPct val="115000"/>
                        </a:lnSpc>
                        <a:spcAft>
                          <a:spcPts val="0"/>
                        </a:spcAft>
                      </a:pPr>
                      <a:r>
                        <a:rPr lang="id-ID" sz="2400" dirty="0">
                          <a:effectLst/>
                          <a:latin typeface="Calibri"/>
                          <a:ea typeface="Calibri"/>
                          <a:cs typeface="Times New Roman"/>
                        </a:rPr>
                        <a:t>Kategori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Jumlah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Persen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2048">
                <a:tc>
                  <a:txBody>
                    <a:bodyPr/>
                    <a:lstStyle/>
                    <a:p>
                      <a:pPr>
                        <a:lnSpc>
                          <a:spcPct val="115000"/>
                        </a:lnSpc>
                        <a:spcAft>
                          <a:spcPts val="0"/>
                        </a:spcAft>
                      </a:pPr>
                      <a:r>
                        <a:rPr lang="id-ID" sz="2400">
                          <a:effectLst/>
                          <a:latin typeface="Calibri"/>
                          <a:ea typeface="Calibri"/>
                          <a:cs typeface="Times New Roman"/>
                        </a:rPr>
                        <a:t>tinggi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2048">
                <a:tc>
                  <a:txBody>
                    <a:bodyPr/>
                    <a:lstStyle/>
                    <a:p>
                      <a:pPr>
                        <a:lnSpc>
                          <a:spcPct val="115000"/>
                        </a:lnSpc>
                        <a:spcAft>
                          <a:spcPts val="0"/>
                        </a:spcAft>
                      </a:pPr>
                      <a:r>
                        <a:rPr lang="id-ID" sz="2400">
                          <a:effectLst/>
                          <a:latin typeface="Calibri"/>
                          <a:ea typeface="Calibri"/>
                          <a:cs typeface="Times New Roman"/>
                        </a:rPr>
                        <a:t>sedang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2048">
                <a:tc>
                  <a:txBody>
                    <a:bodyPr/>
                    <a:lstStyle/>
                    <a:p>
                      <a:pPr>
                        <a:lnSpc>
                          <a:spcPct val="115000"/>
                        </a:lnSpc>
                        <a:spcAft>
                          <a:spcPts val="0"/>
                        </a:spcAft>
                      </a:pPr>
                      <a:r>
                        <a:rPr lang="id-ID" sz="2400">
                          <a:effectLst/>
                          <a:latin typeface="Calibri"/>
                          <a:ea typeface="Calibri"/>
                          <a:cs typeface="Times New Roman"/>
                        </a:rPr>
                        <a:t>rendah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a:txBody>
                    <a:bodyPr/>
                    <a:lstStyle/>
                    <a:p>
                      <a:pPr>
                        <a:lnSpc>
                          <a:spcPct val="115000"/>
                        </a:lnSpc>
                        <a:spcAft>
                          <a:spcPts val="0"/>
                        </a:spcAft>
                      </a:pPr>
                      <a:r>
                        <a:rPr lang="id-ID" sz="2400" dirty="0">
                          <a:effectLst/>
                          <a:latin typeface="Calibri"/>
                          <a:ea typeface="Calibri"/>
                          <a:cs typeface="Times New Roman"/>
                        </a:rPr>
                        <a:t> jumlah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Rectangle 4"/>
          <p:cNvSpPr/>
          <p:nvPr/>
        </p:nvSpPr>
        <p:spPr>
          <a:xfrm>
            <a:off x="985831" y="5259237"/>
            <a:ext cx="2774862" cy="492122"/>
          </a:xfrm>
          <a:prstGeom prst="rect">
            <a:avLst/>
          </a:prstGeom>
        </p:spPr>
        <p:txBody>
          <a:bodyPr wrap="none">
            <a:spAutoFit/>
          </a:bodyPr>
          <a:lstStyle/>
          <a:p>
            <a:pPr>
              <a:lnSpc>
                <a:spcPct val="115000"/>
              </a:lnSpc>
              <a:spcAft>
                <a:spcPts val="1000"/>
              </a:spcAft>
            </a:pPr>
            <a:r>
              <a:rPr lang="id-ID" sz="2400" dirty="0">
                <a:ea typeface="Calibri"/>
                <a:cs typeface="Times New Roman"/>
              </a:rPr>
              <a:t>Sumber: data primer</a:t>
            </a:r>
          </a:p>
        </p:txBody>
      </p:sp>
    </p:spTree>
    <p:extLst>
      <p:ext uri="{BB962C8B-B14F-4D97-AF65-F5344CB8AC3E}">
        <p14:creationId xmlns:p14="http://schemas.microsoft.com/office/powerpoint/2010/main" val="4117921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72608"/>
          </a:xfrm>
        </p:spPr>
        <p:txBody>
          <a:bodyPr>
            <a:normAutofit fontScale="92500" lnSpcReduction="20000"/>
          </a:bodyPr>
          <a:lstStyle/>
          <a:p>
            <a:pPr marL="0" indent="0">
              <a:buNone/>
            </a:pPr>
            <a:r>
              <a:rPr lang="id-ID" sz="2400" dirty="0"/>
              <a:t>Berikut adalah tabel silang</a:t>
            </a:r>
          </a:p>
          <a:p>
            <a:pPr marL="0" indent="0" algn="ctr">
              <a:buNone/>
            </a:pPr>
            <a:r>
              <a:rPr lang="id-ID" sz="2400" dirty="0"/>
              <a:t>Tabel 3. Hubungan antara lama bekerja dengan motivasi bekerja</a:t>
            </a:r>
          </a:p>
          <a:p>
            <a:pPr marL="0" indent="0" algn="ctr">
              <a:buNone/>
            </a:pPr>
            <a:r>
              <a:rPr lang="id-ID" sz="2400" dirty="0"/>
              <a:t>(N=100)</a:t>
            </a:r>
          </a:p>
          <a:p>
            <a:pPr marL="0" indent="0">
              <a:buNone/>
            </a:pPr>
            <a:endParaRPr lang="id-ID" dirty="0"/>
          </a:p>
          <a:p>
            <a:pPr marL="0" indent="0">
              <a:buNone/>
            </a:pPr>
            <a:endParaRPr lang="id-ID" dirty="0"/>
          </a:p>
          <a:p>
            <a:pPr marL="0" indent="0">
              <a:buNone/>
            </a:pPr>
            <a:endParaRPr lang="id-ID" dirty="0"/>
          </a:p>
          <a:p>
            <a:pPr marL="0" indent="0">
              <a:buNone/>
            </a:pPr>
            <a:endParaRPr lang="id-ID" dirty="0"/>
          </a:p>
          <a:p>
            <a:pPr marL="0" indent="0">
              <a:buNone/>
            </a:pPr>
            <a:r>
              <a:rPr lang="id-ID" dirty="0">
                <a:ea typeface="Calibri"/>
                <a:cs typeface="Times New Roman"/>
              </a:rPr>
              <a:t>  </a:t>
            </a:r>
          </a:p>
          <a:p>
            <a:pPr marL="0" indent="0">
              <a:buNone/>
            </a:pPr>
            <a:endParaRPr lang="id-ID" sz="2400" dirty="0">
              <a:ea typeface="Calibri"/>
              <a:cs typeface="Times New Roman"/>
            </a:endParaRPr>
          </a:p>
          <a:p>
            <a:pPr marL="0" indent="0">
              <a:buNone/>
            </a:pPr>
            <a:endParaRPr lang="id-ID" sz="2400" dirty="0">
              <a:ea typeface="Calibri"/>
              <a:cs typeface="Times New Roman"/>
            </a:endParaRPr>
          </a:p>
          <a:p>
            <a:pPr marL="0" indent="0">
              <a:buNone/>
            </a:pPr>
            <a:r>
              <a:rPr lang="id-ID" sz="2400" dirty="0">
                <a:ea typeface="Calibri"/>
                <a:cs typeface="Times New Roman"/>
              </a:rPr>
              <a:t>    Sumber: data primer</a:t>
            </a:r>
          </a:p>
          <a:p>
            <a:pPr marL="0" indent="0">
              <a:buNone/>
            </a:pPr>
            <a:endParaRPr lang="id-ID" sz="2400" dirty="0">
              <a:cs typeface="Times New Roman"/>
            </a:endParaRPr>
          </a:p>
          <a:p>
            <a:pPr marL="0" indent="0">
              <a:buNone/>
            </a:pPr>
            <a:r>
              <a:rPr lang="id-ID" sz="2400" dirty="0">
                <a:cs typeface="Times New Roman"/>
              </a:rPr>
              <a:t>Perhatikan!!!!</a:t>
            </a:r>
          </a:p>
          <a:p>
            <a:pPr marL="0" indent="0">
              <a:buNone/>
            </a:pPr>
            <a:r>
              <a:rPr lang="id-ID" sz="2400" dirty="0">
                <a:cs typeface="Times New Roman"/>
              </a:rPr>
              <a:t>Lama Bekerja adalah variabel Independent/yang mempengaruhi</a:t>
            </a:r>
            <a:endParaRPr lang="id-ID" sz="2400" dirty="0"/>
          </a:p>
          <a:p>
            <a:pPr marL="0" indent="0">
              <a:buNone/>
            </a:pP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4016817198"/>
              </p:ext>
            </p:extLst>
          </p:nvPr>
        </p:nvGraphicFramePr>
        <p:xfrm>
          <a:off x="755578" y="2276872"/>
          <a:ext cx="7704853" cy="2400239"/>
        </p:xfrm>
        <a:graphic>
          <a:graphicData uri="http://schemas.openxmlformats.org/drawingml/2006/table">
            <a:tbl>
              <a:tblPr firstRow="1" firstCol="1" bandRow="1"/>
              <a:tblGrid>
                <a:gridCol w="1541151">
                  <a:extLst>
                    <a:ext uri="{9D8B030D-6E8A-4147-A177-3AD203B41FA5}">
                      <a16:colId xmlns:a16="http://schemas.microsoft.com/office/drawing/2014/main" val="20000"/>
                    </a:ext>
                  </a:extLst>
                </a:gridCol>
                <a:gridCol w="1540249">
                  <a:extLst>
                    <a:ext uri="{9D8B030D-6E8A-4147-A177-3AD203B41FA5}">
                      <a16:colId xmlns:a16="http://schemas.microsoft.com/office/drawing/2014/main" val="20001"/>
                    </a:ext>
                  </a:extLst>
                </a:gridCol>
                <a:gridCol w="1541151">
                  <a:extLst>
                    <a:ext uri="{9D8B030D-6E8A-4147-A177-3AD203B41FA5}">
                      <a16:colId xmlns:a16="http://schemas.microsoft.com/office/drawing/2014/main" val="20002"/>
                    </a:ext>
                  </a:extLst>
                </a:gridCol>
                <a:gridCol w="1541151">
                  <a:extLst>
                    <a:ext uri="{9D8B030D-6E8A-4147-A177-3AD203B41FA5}">
                      <a16:colId xmlns:a16="http://schemas.microsoft.com/office/drawing/2014/main" val="20003"/>
                    </a:ext>
                  </a:extLst>
                </a:gridCol>
                <a:gridCol w="1541151">
                  <a:extLst>
                    <a:ext uri="{9D8B030D-6E8A-4147-A177-3AD203B41FA5}">
                      <a16:colId xmlns:a16="http://schemas.microsoft.com/office/drawing/2014/main" val="20004"/>
                    </a:ext>
                  </a:extLst>
                </a:gridCol>
              </a:tblGrid>
              <a:tr h="360040">
                <a:tc rowSpan="2">
                  <a:txBody>
                    <a:bodyPr/>
                    <a:lstStyle/>
                    <a:p>
                      <a:pPr>
                        <a:lnSpc>
                          <a:spcPct val="115000"/>
                        </a:lnSpc>
                        <a:spcAft>
                          <a:spcPts val="0"/>
                        </a:spcAft>
                      </a:pPr>
                      <a:r>
                        <a:rPr lang="id-ID" sz="2400" dirty="0">
                          <a:effectLst/>
                          <a:latin typeface="Calibri"/>
                          <a:ea typeface="Calibri"/>
                          <a:cs typeface="Times New Roman"/>
                        </a:rPr>
                        <a:t>Motivasi kerja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id-ID" sz="2400">
                          <a:effectLst/>
                          <a:latin typeface="Calibri"/>
                          <a:ea typeface="Calibri"/>
                          <a:cs typeface="Times New Roman"/>
                        </a:rPr>
                        <a:t>Lama Bekerja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rowSpan="2">
                  <a:txBody>
                    <a:bodyPr/>
                    <a:lstStyle/>
                    <a:p>
                      <a:pPr algn="ctr">
                        <a:lnSpc>
                          <a:spcPct val="115000"/>
                        </a:lnSpc>
                        <a:spcAft>
                          <a:spcPts val="0"/>
                        </a:spcAft>
                      </a:pPr>
                      <a:r>
                        <a:rPr lang="id-ID" sz="2400">
                          <a:effectLst/>
                          <a:latin typeface="Calibri"/>
                          <a:ea typeface="Calibri"/>
                          <a:cs typeface="Times New Roman"/>
                        </a:rPr>
                        <a:t>Jumlah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0040">
                <a:tc vMerge="1">
                  <a:txBody>
                    <a:bodyPr/>
                    <a:lstStyle/>
                    <a:p>
                      <a:endParaRPr lang="id-ID"/>
                    </a:p>
                  </a:txBody>
                  <a:tcPr/>
                </a:tc>
                <a:tc>
                  <a:txBody>
                    <a:bodyPr/>
                    <a:lstStyle/>
                    <a:p>
                      <a:pPr algn="ctr">
                        <a:lnSpc>
                          <a:spcPct val="115000"/>
                        </a:lnSpc>
                        <a:spcAft>
                          <a:spcPts val="0"/>
                        </a:spcAft>
                      </a:pPr>
                      <a:r>
                        <a:rPr lang="id-ID" sz="2400">
                          <a:effectLst/>
                          <a:latin typeface="Calibri"/>
                          <a:ea typeface="Calibri"/>
                          <a:cs typeface="Times New Roman"/>
                        </a:rPr>
                        <a:t>10 – 14 thn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5-9 thn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1-4 thn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d-ID"/>
                    </a:p>
                  </a:txBody>
                  <a:tcPr/>
                </a:tc>
                <a:extLst>
                  <a:ext uri="{0D108BD9-81ED-4DB2-BD59-A6C34878D82A}">
                    <a16:rowId xmlns:a16="http://schemas.microsoft.com/office/drawing/2014/main" val="10001"/>
                  </a:ext>
                </a:extLst>
              </a:tr>
              <a:tr h="360040">
                <a:tc>
                  <a:txBody>
                    <a:bodyPr/>
                    <a:lstStyle/>
                    <a:p>
                      <a:pPr>
                        <a:lnSpc>
                          <a:spcPct val="115000"/>
                        </a:lnSpc>
                        <a:spcAft>
                          <a:spcPts val="0"/>
                        </a:spcAft>
                      </a:pPr>
                      <a:r>
                        <a:rPr lang="id-ID" sz="2400" dirty="0">
                          <a:effectLst/>
                          <a:latin typeface="Calibri"/>
                          <a:ea typeface="Calibri"/>
                          <a:cs typeface="Times New Roman"/>
                        </a:rPr>
                        <a:t>Tinggi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0040">
                <a:tc>
                  <a:txBody>
                    <a:bodyPr/>
                    <a:lstStyle/>
                    <a:p>
                      <a:pPr>
                        <a:lnSpc>
                          <a:spcPct val="115000"/>
                        </a:lnSpc>
                        <a:spcAft>
                          <a:spcPts val="0"/>
                        </a:spcAft>
                      </a:pPr>
                      <a:r>
                        <a:rPr lang="id-ID" sz="2400" dirty="0">
                          <a:effectLst/>
                          <a:latin typeface="Calibri"/>
                          <a:ea typeface="Calibri"/>
                          <a:cs typeface="Times New Roman"/>
                        </a:rPr>
                        <a:t>Sedang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0040">
                <a:tc>
                  <a:txBody>
                    <a:bodyPr/>
                    <a:lstStyle/>
                    <a:p>
                      <a:pPr>
                        <a:lnSpc>
                          <a:spcPct val="115000"/>
                        </a:lnSpc>
                        <a:spcAft>
                          <a:spcPts val="0"/>
                        </a:spcAft>
                      </a:pPr>
                      <a:r>
                        <a:rPr lang="id-ID" sz="2400">
                          <a:effectLst/>
                          <a:latin typeface="Calibri"/>
                          <a:ea typeface="Calibri"/>
                          <a:cs typeface="Times New Roman"/>
                        </a:rPr>
                        <a:t>Rendah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0040">
                <a:tc>
                  <a:txBody>
                    <a:bodyPr/>
                    <a:lstStyle/>
                    <a:p>
                      <a:pPr>
                        <a:lnSpc>
                          <a:spcPct val="115000"/>
                        </a:lnSpc>
                        <a:spcAft>
                          <a:spcPts val="0"/>
                        </a:spcAft>
                      </a:pPr>
                      <a:r>
                        <a:rPr lang="id-ID" sz="2400">
                          <a:effectLst/>
                          <a:latin typeface="Calibri"/>
                          <a:ea typeface="Calibri"/>
                          <a:cs typeface="Times New Roman"/>
                        </a:rPr>
                        <a:t>Jumlah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a:effectLst/>
                          <a:latin typeface="Calibri"/>
                          <a:ea typeface="Calibri"/>
                          <a:cs typeface="Times New Roman"/>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7576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marL="0" lvl="0" indent="0">
              <a:buNone/>
            </a:pPr>
            <a:r>
              <a:rPr lang="id-ID" sz="2200" dirty="0">
                <a:solidFill>
                  <a:prstClr val="black"/>
                </a:solidFill>
                <a:cs typeface="Times New Roman"/>
              </a:rPr>
              <a:t>Perhatikan!!!!</a:t>
            </a:r>
          </a:p>
          <a:p>
            <a:r>
              <a:rPr lang="id-ID" sz="2200" dirty="0">
                <a:solidFill>
                  <a:prstClr val="black"/>
                </a:solidFill>
                <a:cs typeface="Times New Roman"/>
              </a:rPr>
              <a:t>Lama Bekerja adalah variabel Independent/yang mempengaruhi</a:t>
            </a:r>
          </a:p>
          <a:p>
            <a:r>
              <a:rPr lang="id-ID" sz="2200" dirty="0">
                <a:solidFill>
                  <a:prstClr val="black"/>
                </a:solidFill>
                <a:cs typeface="Times New Roman"/>
              </a:rPr>
              <a:t>Motivasi kerja adalah variabel dependent/dipengaruhi</a:t>
            </a:r>
          </a:p>
          <a:p>
            <a:r>
              <a:rPr lang="id-ID" sz="2200" dirty="0">
                <a:solidFill>
                  <a:prstClr val="black"/>
                </a:solidFill>
                <a:cs typeface="Times New Roman"/>
              </a:rPr>
              <a:t>Didalam menyebutkan hubungan variabel indendent disebutkan lebih dahulu ” </a:t>
            </a:r>
            <a:r>
              <a:rPr lang="id-ID" sz="2200" dirty="0">
                <a:solidFill>
                  <a:prstClr val="black"/>
                </a:solidFill>
              </a:rPr>
              <a:t>Hubungan antara lama bekerja dengan motivasi bekerja”. Baru kemudian variabel dependent</a:t>
            </a:r>
          </a:p>
          <a:p>
            <a:r>
              <a:rPr lang="id-ID" sz="2200" dirty="0">
                <a:solidFill>
                  <a:prstClr val="black"/>
                </a:solidFill>
              </a:rPr>
              <a:t>Didalam membuat tabel silang variabel indenpendent diletakan diatas secara horisontal (lihat tabel)</a:t>
            </a:r>
          </a:p>
          <a:p>
            <a:r>
              <a:rPr lang="id-ID" sz="2200" dirty="0">
                <a:solidFill>
                  <a:prstClr val="black"/>
                </a:solidFill>
              </a:rPr>
              <a:t>Variabel dependent diletakkan secara vertikal kebawah, lihat tabel</a:t>
            </a:r>
          </a:p>
          <a:p>
            <a:r>
              <a:rPr lang="id-ID" sz="2200" dirty="0">
                <a:solidFill>
                  <a:prstClr val="black"/>
                </a:solidFill>
              </a:rPr>
              <a:t>Jadi semua hasil pengamatan dalam variabel Lama bekerja (lihat tabel 1) ada di baris terakhir.</a:t>
            </a:r>
          </a:p>
          <a:p>
            <a:r>
              <a:rPr lang="id-ID" sz="2200" dirty="0">
                <a:solidFill>
                  <a:prstClr val="black"/>
                </a:solidFill>
              </a:rPr>
              <a:t>Semua hasil pengamatan dari variabel Motivasi kerja (lihat tabel 2) ada di kolom terakhir</a:t>
            </a:r>
          </a:p>
          <a:p>
            <a:r>
              <a:rPr lang="id-ID" sz="2200" dirty="0">
                <a:solidFill>
                  <a:prstClr val="black"/>
                </a:solidFill>
              </a:rPr>
              <a:t>Perhatikan tabel berikut, tentang kolom dan baris</a:t>
            </a:r>
          </a:p>
          <a:p>
            <a:pPr marL="0" lvl="0" indent="0">
              <a:buNone/>
            </a:pPr>
            <a:endParaRPr lang="id-ID" sz="3000" dirty="0">
              <a:solidFill>
                <a:prstClr val="black"/>
              </a:solidFill>
            </a:endParaRPr>
          </a:p>
          <a:p>
            <a:pPr marL="0" indent="0">
              <a:buNone/>
            </a:pPr>
            <a:endParaRPr lang="id-ID" sz="2400" dirty="0"/>
          </a:p>
        </p:txBody>
      </p:sp>
    </p:spTree>
    <p:extLst>
      <p:ext uri="{BB962C8B-B14F-4D97-AF65-F5344CB8AC3E}">
        <p14:creationId xmlns:p14="http://schemas.microsoft.com/office/powerpoint/2010/main" val="3172851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776864" cy="5040560"/>
          </a:xfrm>
        </p:spPr>
        <p:txBody>
          <a:bodyPr>
            <a:normAutofit fontScale="25000" lnSpcReduction="20000"/>
          </a:bodyPr>
          <a:lstStyle/>
          <a:p>
            <a:pPr>
              <a:lnSpc>
                <a:spcPct val="120000"/>
              </a:lnSpc>
              <a:spcBef>
                <a:spcPts val="0"/>
              </a:spcBef>
            </a:pPr>
            <a:r>
              <a:rPr lang="id-ID" sz="8600" dirty="0"/>
              <a:t>Pada proses elaborasi, peneliti harus memasukkan faktor uji untuk mengetahui apakah hubungan variabel indpendent dengan variabel dependent itu murni atau tidak</a:t>
            </a:r>
          </a:p>
          <a:p>
            <a:pPr>
              <a:lnSpc>
                <a:spcPct val="120000"/>
              </a:lnSpc>
              <a:spcBef>
                <a:spcPts val="0"/>
              </a:spcBef>
            </a:pPr>
            <a:r>
              <a:rPr lang="id-ID" sz="8600" dirty="0"/>
              <a:t>Tabel yang dibutuhkan adalah tabel tunggal, tabel silang, dan tabel Polyvariate</a:t>
            </a:r>
          </a:p>
          <a:p>
            <a:pPr marL="0" indent="0">
              <a:lnSpc>
                <a:spcPct val="120000"/>
              </a:lnSpc>
              <a:spcBef>
                <a:spcPts val="0"/>
              </a:spcBef>
              <a:buNone/>
            </a:pPr>
            <a:r>
              <a:rPr lang="id-ID" sz="8600" b="1" dirty="0"/>
              <a:t>Contoh:</a:t>
            </a:r>
          </a:p>
          <a:p>
            <a:pPr>
              <a:lnSpc>
                <a:spcPct val="120000"/>
              </a:lnSpc>
              <a:spcBef>
                <a:spcPts val="0"/>
              </a:spcBef>
            </a:pPr>
            <a:r>
              <a:rPr lang="id-ID" sz="8600" dirty="0"/>
              <a:t>Pada proses elaborasi, dengan memasukkan faktor uji variabel antara/intervening: </a:t>
            </a:r>
            <a:r>
              <a:rPr lang="id-ID" sz="8600" b="1" dirty="0"/>
              <a:t>Pendapatan</a:t>
            </a:r>
            <a:r>
              <a:rPr lang="id-ID" sz="8600" dirty="0"/>
              <a:t>.</a:t>
            </a:r>
          </a:p>
          <a:p>
            <a:pPr marL="450215">
              <a:lnSpc>
                <a:spcPct val="115000"/>
              </a:lnSpc>
              <a:spcAft>
                <a:spcPts val="1000"/>
              </a:spcAft>
            </a:pPr>
            <a:r>
              <a:rPr lang="id-ID" sz="8600" dirty="0"/>
              <a:t>Hipotesis nol : </a:t>
            </a:r>
            <a:r>
              <a:rPr lang="id-ID" sz="8600" dirty="0">
                <a:ea typeface="Calibri"/>
                <a:cs typeface="Times New Roman"/>
              </a:rPr>
              <a:t>H</a:t>
            </a:r>
            <a:r>
              <a:rPr lang="id-ID" sz="8600" baseline="-25000" dirty="0">
                <a:ea typeface="Calibri"/>
                <a:cs typeface="Times New Roman"/>
              </a:rPr>
              <a:t>0</a:t>
            </a:r>
            <a:r>
              <a:rPr lang="id-ID" sz="8600" dirty="0">
                <a:ea typeface="Calibri"/>
                <a:cs typeface="Times New Roman"/>
              </a:rPr>
              <a:t> </a:t>
            </a:r>
            <a:r>
              <a:rPr lang="id-ID" sz="8600" dirty="0">
                <a:cs typeface="Times New Roman"/>
              </a:rPr>
              <a:t>.....dibacanya Hnol, bukan Ho atau hongerudim. Menyatakan bahwa: “</a:t>
            </a:r>
            <a:r>
              <a:rPr lang="id-ID" sz="8600" b="1" dirty="0">
                <a:cs typeface="Times New Roman"/>
              </a:rPr>
              <a:t>Tidak ada hubungan lama bererja dengan motivasi kerja melalui pendapatan</a:t>
            </a:r>
            <a:r>
              <a:rPr lang="id-ID" sz="8600" dirty="0">
                <a:cs typeface="Times New Roman"/>
              </a:rPr>
              <a:t>”. Hipotesis alternatif (Ha): “</a:t>
            </a:r>
            <a:r>
              <a:rPr lang="id-ID" sz="8600" b="1" dirty="0">
                <a:cs typeface="Times New Roman"/>
              </a:rPr>
              <a:t>Ada </a:t>
            </a:r>
            <a:r>
              <a:rPr lang="id-ID" sz="8600" b="1" dirty="0">
                <a:solidFill>
                  <a:prstClr val="black"/>
                </a:solidFill>
                <a:cs typeface="Times New Roman"/>
              </a:rPr>
              <a:t>hubungan lama bererja dengan motivasi kerja melalui pendapatan</a:t>
            </a:r>
          </a:p>
          <a:p>
            <a:pPr marL="450215">
              <a:lnSpc>
                <a:spcPct val="115000"/>
              </a:lnSpc>
              <a:spcAft>
                <a:spcPts val="1000"/>
              </a:spcAft>
            </a:pPr>
            <a:endParaRPr lang="id-ID" sz="5300" b="1" dirty="0">
              <a:cs typeface="Times New Roman"/>
            </a:endParaRPr>
          </a:p>
          <a:p>
            <a:pPr marL="107315" indent="0">
              <a:lnSpc>
                <a:spcPct val="115000"/>
              </a:lnSpc>
              <a:spcAft>
                <a:spcPts val="1000"/>
              </a:spcAft>
              <a:buNone/>
            </a:pPr>
            <a:r>
              <a:rPr lang="id-ID" sz="2600" baseline="-25000" dirty="0">
                <a:ea typeface="Calibri"/>
                <a:cs typeface="Times New Roman"/>
              </a:rPr>
              <a:t>  </a:t>
            </a:r>
            <a:endParaRPr lang="id-ID" sz="2600" dirty="0">
              <a:ea typeface="Calibri"/>
              <a:cs typeface="Times New Roman"/>
            </a:endParaRPr>
          </a:p>
          <a:p>
            <a:endParaRPr lang="id-ID" sz="2400" dirty="0"/>
          </a:p>
        </p:txBody>
      </p:sp>
    </p:spTree>
    <p:extLst>
      <p:ext uri="{BB962C8B-B14F-4D97-AF65-F5344CB8AC3E}">
        <p14:creationId xmlns:p14="http://schemas.microsoft.com/office/powerpoint/2010/main" val="2542756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indent="0">
              <a:buNone/>
            </a:pPr>
            <a:endParaRPr lang="id-ID" dirty="0"/>
          </a:p>
          <a:p>
            <a:pPr marL="0" indent="0">
              <a:buNone/>
            </a:pPr>
            <a:endParaRPr lang="id-ID"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8333670"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8341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fontScale="92500" lnSpcReduction="10000"/>
          </a:bodyPr>
          <a:lstStyle/>
          <a:p>
            <a:r>
              <a:rPr lang="id-ID" sz="2400" dirty="0"/>
              <a:t>Tabel dibawah ini adalah hasil dari proses elaborasi</a:t>
            </a:r>
          </a:p>
          <a:p>
            <a:r>
              <a:rPr lang="id-ID" sz="2400" dirty="0"/>
              <a:t>Saya menggunakan variabel lama bekerja dan motivasi kerja dan faktor uji  variabel pendapatan</a:t>
            </a:r>
          </a:p>
          <a:p>
            <a:r>
              <a:rPr lang="id-ID" sz="2400" dirty="0"/>
              <a:t>Perhatikan cara meletakkan faktor uji</a:t>
            </a:r>
          </a:p>
          <a:p>
            <a:pPr marL="0" indent="0">
              <a:buNone/>
            </a:pPr>
            <a:r>
              <a:rPr lang="id-ID" sz="2400" dirty="0"/>
              <a:t>Tabel 4. Hubungan Lama Bekerja, Pendapatan dan Motivasi Kerja</a:t>
            </a:r>
          </a:p>
          <a:p>
            <a:pPr>
              <a:lnSpc>
                <a:spcPct val="115000"/>
              </a:lnSpc>
              <a:spcAft>
                <a:spcPts val="1000"/>
              </a:spcAft>
            </a:pPr>
            <a:r>
              <a:rPr lang="id-ID" sz="2400" dirty="0"/>
              <a:t>                                           (N=100)</a:t>
            </a:r>
            <a:endParaRPr lang="id-ID" sz="2000" dirty="0">
              <a:ea typeface="Calibri"/>
              <a:cs typeface="Times New Roman"/>
            </a:endParaRPr>
          </a:p>
          <a:p>
            <a:pPr marL="0" indent="0">
              <a:buNone/>
            </a:pPr>
            <a:endParaRPr lang="id-ID" sz="2400" dirty="0">
              <a:ea typeface="Calibri"/>
              <a:cs typeface="Times New Roman"/>
            </a:endParaRPr>
          </a:p>
          <a:p>
            <a:pPr marL="0" indent="0">
              <a:buNone/>
            </a:pPr>
            <a:endParaRPr lang="id-ID" sz="2400" dirty="0">
              <a:ea typeface="Calibri"/>
              <a:cs typeface="Times New Roman"/>
            </a:endParaRPr>
          </a:p>
          <a:p>
            <a:pPr marL="0" indent="0">
              <a:buNone/>
            </a:pPr>
            <a:endParaRPr lang="id-ID" sz="2400" dirty="0">
              <a:ea typeface="Calibri"/>
              <a:cs typeface="Times New Roman"/>
            </a:endParaRPr>
          </a:p>
          <a:p>
            <a:pPr marL="0" indent="0">
              <a:buNone/>
            </a:pPr>
            <a:endParaRPr lang="id-ID" sz="2400" dirty="0">
              <a:ea typeface="Calibri"/>
              <a:cs typeface="Times New Roman"/>
            </a:endParaRPr>
          </a:p>
          <a:p>
            <a:pPr marL="0" indent="0">
              <a:buNone/>
            </a:pPr>
            <a:endParaRPr lang="id-ID" sz="2400" dirty="0">
              <a:ea typeface="Calibri"/>
              <a:cs typeface="Times New Roman"/>
            </a:endParaRPr>
          </a:p>
          <a:p>
            <a:pPr marL="0" indent="0">
              <a:buNone/>
            </a:pPr>
            <a:endParaRPr lang="id-ID" sz="2400" dirty="0">
              <a:ea typeface="Calibri"/>
              <a:cs typeface="Times New Roman"/>
            </a:endParaRPr>
          </a:p>
          <a:p>
            <a:pPr marL="0" indent="0">
              <a:buNone/>
            </a:pPr>
            <a:endParaRPr lang="id-ID" sz="2400" dirty="0">
              <a:ea typeface="Calibri"/>
              <a:cs typeface="Times New Roman"/>
            </a:endParaRPr>
          </a:p>
          <a:p>
            <a:pPr marL="0" indent="0">
              <a:buNone/>
            </a:pPr>
            <a:endParaRPr lang="id-ID" sz="2400" dirty="0">
              <a:ea typeface="Calibri"/>
              <a:cs typeface="Times New Roman"/>
            </a:endParaRPr>
          </a:p>
          <a:p>
            <a:pPr marL="0" indent="0">
              <a:buNone/>
            </a:pPr>
            <a:r>
              <a:rPr lang="id-ID" sz="2400" dirty="0">
                <a:ea typeface="Calibri"/>
                <a:cs typeface="Times New Roman"/>
              </a:rPr>
              <a:t>Sumber: data primer</a:t>
            </a:r>
            <a:endParaRPr lang="id-ID" sz="2400" dirty="0"/>
          </a:p>
        </p:txBody>
      </p:sp>
      <p:graphicFrame>
        <p:nvGraphicFramePr>
          <p:cNvPr id="5" name="Table 4"/>
          <p:cNvGraphicFramePr>
            <a:graphicFrameLocks noGrp="1"/>
          </p:cNvGraphicFramePr>
          <p:nvPr>
            <p:extLst>
              <p:ext uri="{D42A27DB-BD31-4B8C-83A1-F6EECF244321}">
                <p14:modId xmlns:p14="http://schemas.microsoft.com/office/powerpoint/2010/main" val="2832234040"/>
              </p:ext>
            </p:extLst>
          </p:nvPr>
        </p:nvGraphicFramePr>
        <p:xfrm>
          <a:off x="971600" y="2780928"/>
          <a:ext cx="7272799" cy="2592288"/>
        </p:xfrm>
        <a:graphic>
          <a:graphicData uri="http://schemas.openxmlformats.org/drawingml/2006/table">
            <a:tbl>
              <a:tblPr firstRow="1" firstCol="1" bandRow="1"/>
              <a:tblGrid>
                <a:gridCol w="1454246">
                  <a:extLst>
                    <a:ext uri="{9D8B030D-6E8A-4147-A177-3AD203B41FA5}">
                      <a16:colId xmlns:a16="http://schemas.microsoft.com/office/drawing/2014/main" val="20000"/>
                    </a:ext>
                  </a:extLst>
                </a:gridCol>
                <a:gridCol w="484748">
                  <a:extLst>
                    <a:ext uri="{9D8B030D-6E8A-4147-A177-3AD203B41FA5}">
                      <a16:colId xmlns:a16="http://schemas.microsoft.com/office/drawing/2014/main" val="20001"/>
                    </a:ext>
                  </a:extLst>
                </a:gridCol>
                <a:gridCol w="484748">
                  <a:extLst>
                    <a:ext uri="{9D8B030D-6E8A-4147-A177-3AD203B41FA5}">
                      <a16:colId xmlns:a16="http://schemas.microsoft.com/office/drawing/2014/main" val="20002"/>
                    </a:ext>
                  </a:extLst>
                </a:gridCol>
                <a:gridCol w="484748">
                  <a:extLst>
                    <a:ext uri="{9D8B030D-6E8A-4147-A177-3AD203B41FA5}">
                      <a16:colId xmlns:a16="http://schemas.microsoft.com/office/drawing/2014/main" val="20003"/>
                    </a:ext>
                  </a:extLst>
                </a:gridCol>
                <a:gridCol w="484748">
                  <a:extLst>
                    <a:ext uri="{9D8B030D-6E8A-4147-A177-3AD203B41FA5}">
                      <a16:colId xmlns:a16="http://schemas.microsoft.com/office/drawing/2014/main" val="20004"/>
                    </a:ext>
                  </a:extLst>
                </a:gridCol>
                <a:gridCol w="484748">
                  <a:extLst>
                    <a:ext uri="{9D8B030D-6E8A-4147-A177-3AD203B41FA5}">
                      <a16:colId xmlns:a16="http://schemas.microsoft.com/office/drawing/2014/main" val="20005"/>
                    </a:ext>
                  </a:extLst>
                </a:gridCol>
                <a:gridCol w="484748">
                  <a:extLst>
                    <a:ext uri="{9D8B030D-6E8A-4147-A177-3AD203B41FA5}">
                      <a16:colId xmlns:a16="http://schemas.microsoft.com/office/drawing/2014/main" val="20006"/>
                    </a:ext>
                  </a:extLst>
                </a:gridCol>
                <a:gridCol w="484748">
                  <a:extLst>
                    <a:ext uri="{9D8B030D-6E8A-4147-A177-3AD203B41FA5}">
                      <a16:colId xmlns:a16="http://schemas.microsoft.com/office/drawing/2014/main" val="20007"/>
                    </a:ext>
                  </a:extLst>
                </a:gridCol>
                <a:gridCol w="484748">
                  <a:extLst>
                    <a:ext uri="{9D8B030D-6E8A-4147-A177-3AD203B41FA5}">
                      <a16:colId xmlns:a16="http://schemas.microsoft.com/office/drawing/2014/main" val="20008"/>
                    </a:ext>
                  </a:extLst>
                </a:gridCol>
                <a:gridCol w="485536">
                  <a:extLst>
                    <a:ext uri="{9D8B030D-6E8A-4147-A177-3AD203B41FA5}">
                      <a16:colId xmlns:a16="http://schemas.microsoft.com/office/drawing/2014/main" val="20009"/>
                    </a:ext>
                  </a:extLst>
                </a:gridCol>
                <a:gridCol w="1455033">
                  <a:extLst>
                    <a:ext uri="{9D8B030D-6E8A-4147-A177-3AD203B41FA5}">
                      <a16:colId xmlns:a16="http://schemas.microsoft.com/office/drawing/2014/main" val="20010"/>
                    </a:ext>
                  </a:extLst>
                </a:gridCol>
              </a:tblGrid>
              <a:tr h="324036">
                <a:tc rowSpan="3">
                  <a:txBody>
                    <a:bodyPr/>
                    <a:lstStyle/>
                    <a:p>
                      <a:pPr>
                        <a:lnSpc>
                          <a:spcPct val="115000"/>
                        </a:lnSpc>
                        <a:spcAft>
                          <a:spcPts val="0"/>
                        </a:spcAft>
                      </a:pPr>
                      <a:r>
                        <a:rPr lang="id-ID" sz="1800" dirty="0">
                          <a:effectLst/>
                          <a:latin typeface="Calibri"/>
                          <a:ea typeface="Calibri"/>
                          <a:cs typeface="Times New Roman"/>
                        </a:rPr>
                        <a:t> </a:t>
                      </a:r>
                    </a:p>
                    <a:p>
                      <a:pPr>
                        <a:lnSpc>
                          <a:spcPct val="115000"/>
                        </a:lnSpc>
                        <a:spcAft>
                          <a:spcPts val="0"/>
                        </a:spcAft>
                      </a:pPr>
                      <a:r>
                        <a:rPr lang="id-ID" sz="1800" dirty="0">
                          <a:effectLst/>
                          <a:latin typeface="Calibri"/>
                          <a:ea typeface="Calibri"/>
                          <a:cs typeface="Times New Roman"/>
                        </a:rPr>
                        <a:t>Motivasi Kerja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algn="ctr">
                        <a:lnSpc>
                          <a:spcPct val="115000"/>
                        </a:lnSpc>
                        <a:spcAft>
                          <a:spcPts val="0"/>
                        </a:spcAft>
                      </a:pPr>
                      <a:r>
                        <a:rPr lang="id-ID" sz="1800" dirty="0">
                          <a:effectLst/>
                          <a:latin typeface="Calibri"/>
                          <a:ea typeface="Calibri"/>
                          <a:cs typeface="Times New Roman"/>
                        </a:rPr>
                        <a:t>Pendapatan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3">
                  <a:txBody>
                    <a:bodyPr/>
                    <a:lstStyle/>
                    <a:p>
                      <a:pPr>
                        <a:lnSpc>
                          <a:spcPct val="115000"/>
                        </a:lnSpc>
                        <a:spcAft>
                          <a:spcPts val="0"/>
                        </a:spcAft>
                      </a:pPr>
                      <a:r>
                        <a:rPr lang="id-ID" sz="1800">
                          <a:effectLst/>
                          <a:latin typeface="Calibri"/>
                          <a:ea typeface="Calibri"/>
                          <a:cs typeface="Times New Roman"/>
                        </a:rPr>
                        <a:t> </a:t>
                      </a:r>
                    </a:p>
                    <a:p>
                      <a:pPr>
                        <a:lnSpc>
                          <a:spcPct val="115000"/>
                        </a:lnSpc>
                        <a:spcAft>
                          <a:spcPts val="0"/>
                        </a:spcAft>
                      </a:pPr>
                      <a:r>
                        <a:rPr lang="id-ID" sz="1800">
                          <a:effectLst/>
                          <a:latin typeface="Calibri"/>
                          <a:ea typeface="Calibri"/>
                          <a:cs typeface="Times New Roman"/>
                        </a:rPr>
                        <a:t>Jumlah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4036">
                <a:tc vMerge="1">
                  <a:txBody>
                    <a:bodyPr/>
                    <a:lstStyle/>
                    <a:p>
                      <a:endParaRPr lang="id-ID"/>
                    </a:p>
                  </a:txBody>
                  <a:tcPr/>
                </a:tc>
                <a:tc gridSpan="3">
                  <a:txBody>
                    <a:bodyPr/>
                    <a:lstStyle/>
                    <a:p>
                      <a:pPr>
                        <a:lnSpc>
                          <a:spcPct val="115000"/>
                        </a:lnSpc>
                        <a:spcAft>
                          <a:spcPts val="0"/>
                        </a:spcAft>
                      </a:pPr>
                      <a:r>
                        <a:rPr lang="id-ID" sz="1800" dirty="0">
                          <a:effectLst/>
                          <a:latin typeface="Calibri"/>
                          <a:ea typeface="Calibri"/>
                          <a:cs typeface="Times New Roman"/>
                        </a:rPr>
                        <a:t>Tinggi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gridSpan="3">
                  <a:txBody>
                    <a:bodyPr/>
                    <a:lstStyle/>
                    <a:p>
                      <a:pPr>
                        <a:lnSpc>
                          <a:spcPct val="115000"/>
                        </a:lnSpc>
                        <a:spcAft>
                          <a:spcPts val="0"/>
                        </a:spcAft>
                      </a:pPr>
                      <a:r>
                        <a:rPr lang="id-ID" sz="1800" dirty="0">
                          <a:effectLst/>
                          <a:latin typeface="Calibri"/>
                          <a:ea typeface="Calibri"/>
                          <a:cs typeface="Times New Roman"/>
                        </a:rPr>
                        <a:t>Sedang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gridSpan="3">
                  <a:txBody>
                    <a:bodyPr/>
                    <a:lstStyle/>
                    <a:p>
                      <a:pPr>
                        <a:lnSpc>
                          <a:spcPct val="115000"/>
                        </a:lnSpc>
                        <a:spcAft>
                          <a:spcPts val="0"/>
                        </a:spcAft>
                      </a:pPr>
                      <a:r>
                        <a:rPr lang="id-ID" sz="1800" dirty="0">
                          <a:effectLst/>
                          <a:latin typeface="Calibri"/>
                          <a:ea typeface="Calibri"/>
                          <a:cs typeface="Times New Roman"/>
                        </a:rPr>
                        <a:t>Rendah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vMerge="1">
                  <a:txBody>
                    <a:bodyPr/>
                    <a:lstStyle/>
                    <a:p>
                      <a:endParaRPr lang="id-ID"/>
                    </a:p>
                  </a:txBody>
                  <a:tcPr/>
                </a:tc>
                <a:extLst>
                  <a:ext uri="{0D108BD9-81ED-4DB2-BD59-A6C34878D82A}">
                    <a16:rowId xmlns:a16="http://schemas.microsoft.com/office/drawing/2014/main" val="10001"/>
                  </a:ext>
                </a:extLst>
              </a:tr>
              <a:tr h="324036">
                <a:tc vMerge="1">
                  <a:txBody>
                    <a:bodyPr/>
                    <a:lstStyle/>
                    <a:p>
                      <a:endParaRPr lang="id-ID"/>
                    </a:p>
                  </a:txBody>
                  <a:tcPr/>
                </a:tc>
                <a:tc gridSpan="3">
                  <a:txBody>
                    <a:bodyPr/>
                    <a:lstStyle/>
                    <a:p>
                      <a:pPr>
                        <a:lnSpc>
                          <a:spcPct val="115000"/>
                        </a:lnSpc>
                        <a:spcAft>
                          <a:spcPts val="0"/>
                        </a:spcAft>
                      </a:pPr>
                      <a:r>
                        <a:rPr lang="id-ID" sz="1800">
                          <a:effectLst/>
                          <a:latin typeface="Calibri"/>
                          <a:ea typeface="Calibri"/>
                          <a:cs typeface="Times New Roman"/>
                        </a:rPr>
                        <a:t>Lama Bekerja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gridSpan="3">
                  <a:txBody>
                    <a:bodyPr/>
                    <a:lstStyle/>
                    <a:p>
                      <a:pPr>
                        <a:lnSpc>
                          <a:spcPct val="115000"/>
                        </a:lnSpc>
                        <a:spcAft>
                          <a:spcPts val="0"/>
                        </a:spcAft>
                      </a:pPr>
                      <a:r>
                        <a:rPr lang="id-ID" sz="1800" dirty="0">
                          <a:effectLst/>
                          <a:latin typeface="Calibri"/>
                          <a:ea typeface="Calibri"/>
                          <a:cs typeface="Times New Roman"/>
                        </a:rPr>
                        <a:t>Lama bekerja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gridSpan="3">
                  <a:txBody>
                    <a:bodyPr/>
                    <a:lstStyle/>
                    <a:p>
                      <a:pPr>
                        <a:lnSpc>
                          <a:spcPct val="115000"/>
                        </a:lnSpc>
                        <a:spcAft>
                          <a:spcPts val="0"/>
                        </a:spcAft>
                      </a:pPr>
                      <a:r>
                        <a:rPr lang="id-ID" sz="1800" dirty="0">
                          <a:effectLst/>
                          <a:latin typeface="Calibri"/>
                          <a:ea typeface="Calibri"/>
                          <a:cs typeface="Times New Roman"/>
                        </a:rPr>
                        <a:t>Lama bekerja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vMerge="1">
                  <a:txBody>
                    <a:bodyPr/>
                    <a:lstStyle/>
                    <a:p>
                      <a:endParaRPr lang="id-ID"/>
                    </a:p>
                  </a:txBody>
                  <a:tcPr/>
                </a:tc>
                <a:extLst>
                  <a:ext uri="{0D108BD9-81ED-4DB2-BD59-A6C34878D82A}">
                    <a16:rowId xmlns:a16="http://schemas.microsoft.com/office/drawing/2014/main" val="10002"/>
                  </a:ext>
                </a:extLst>
              </a:tr>
              <a:tr h="324036">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050" dirty="0">
                          <a:effectLst/>
                          <a:latin typeface="Calibri"/>
                          <a:ea typeface="Calibri"/>
                          <a:cs typeface="Times New Roman"/>
                        </a:rPr>
                        <a:t>10-14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050" dirty="0">
                          <a:effectLst/>
                          <a:latin typeface="Calibri"/>
                          <a:ea typeface="Calibri"/>
                          <a:cs typeface="Times New Roman"/>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050" dirty="0">
                          <a:effectLst/>
                          <a:latin typeface="Calibri"/>
                          <a:ea typeface="Calibri"/>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050" dirty="0">
                          <a:effectLst/>
                          <a:latin typeface="Calibri"/>
                          <a:ea typeface="Calibri"/>
                          <a:cs typeface="Times New Roman"/>
                        </a:rPr>
                        <a:t>10-14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050" dirty="0">
                          <a:effectLst/>
                          <a:latin typeface="Calibri"/>
                          <a:ea typeface="Calibri"/>
                          <a:cs typeface="Times New Roman"/>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050" dirty="0">
                          <a:effectLst/>
                          <a:latin typeface="Calibri"/>
                          <a:ea typeface="Calibri"/>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050" dirty="0">
                          <a:effectLst/>
                          <a:latin typeface="Calibri"/>
                          <a:ea typeface="Calibri"/>
                          <a:cs typeface="Times New Roman"/>
                        </a:rPr>
                        <a:t>10-14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050" dirty="0">
                          <a:effectLst/>
                          <a:latin typeface="Calibri"/>
                          <a:ea typeface="Calibri"/>
                          <a:cs typeface="Times New Roman"/>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050" dirty="0">
                          <a:effectLst/>
                          <a:latin typeface="Calibri"/>
                          <a:ea typeface="Calibri"/>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4036">
                <a:tc>
                  <a:txBody>
                    <a:bodyPr/>
                    <a:lstStyle/>
                    <a:p>
                      <a:pPr>
                        <a:lnSpc>
                          <a:spcPct val="115000"/>
                        </a:lnSpc>
                        <a:spcAft>
                          <a:spcPts val="0"/>
                        </a:spcAft>
                      </a:pPr>
                      <a:r>
                        <a:rPr lang="id-ID" sz="1800">
                          <a:effectLst/>
                          <a:latin typeface="Calibri"/>
                          <a:ea typeface="Calibri"/>
                          <a:cs typeface="Times New Roman"/>
                        </a:rPr>
                        <a:t>Tinggi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solidFill>
                            <a:srgbClr val="FF0000"/>
                          </a:solidFill>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4"/>
                  </a:ext>
                </a:extLst>
              </a:tr>
              <a:tr h="324036">
                <a:tc>
                  <a:txBody>
                    <a:bodyPr/>
                    <a:lstStyle/>
                    <a:p>
                      <a:pPr>
                        <a:lnSpc>
                          <a:spcPct val="115000"/>
                        </a:lnSpc>
                        <a:spcAft>
                          <a:spcPts val="0"/>
                        </a:spcAft>
                      </a:pPr>
                      <a:r>
                        <a:rPr lang="id-ID" sz="1800">
                          <a:effectLst/>
                          <a:latin typeface="Calibri"/>
                          <a:ea typeface="Calibri"/>
                          <a:cs typeface="Times New Roman"/>
                        </a:rPr>
                        <a:t>Sedang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324036">
                <a:tc>
                  <a:txBody>
                    <a:bodyPr/>
                    <a:lstStyle/>
                    <a:p>
                      <a:pPr>
                        <a:lnSpc>
                          <a:spcPct val="115000"/>
                        </a:lnSpc>
                        <a:spcAft>
                          <a:spcPts val="0"/>
                        </a:spcAft>
                      </a:pPr>
                      <a:r>
                        <a:rPr lang="id-ID" sz="1800">
                          <a:effectLst/>
                          <a:latin typeface="Calibri"/>
                          <a:ea typeface="Calibri"/>
                          <a:cs typeface="Times New Roman"/>
                        </a:rPr>
                        <a:t>Rendah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8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6"/>
                  </a:ext>
                </a:extLst>
              </a:tr>
              <a:tr h="324036">
                <a:tc>
                  <a:txBody>
                    <a:bodyPr/>
                    <a:lstStyle/>
                    <a:p>
                      <a:pPr>
                        <a:lnSpc>
                          <a:spcPct val="115000"/>
                        </a:lnSpc>
                        <a:spcAft>
                          <a:spcPts val="0"/>
                        </a:spcAft>
                      </a:pPr>
                      <a:r>
                        <a:rPr lang="id-ID" sz="1800">
                          <a:effectLst/>
                          <a:latin typeface="Calibri"/>
                          <a:ea typeface="Calibri"/>
                          <a:cs typeface="Times New Roman"/>
                        </a:rPr>
                        <a:t>Jumlah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effectLst/>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10166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1600</Words>
  <Application>Microsoft Office PowerPoint</Application>
  <PresentationFormat>On-screen Show (4:3)</PresentationFormat>
  <Paragraphs>386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Lucida Sans Unicode</vt:lpstr>
      <vt:lpstr>Office Theme</vt:lpstr>
      <vt:lpstr>(7) METODE PENELITIAN KUANTITATIF</vt:lpstr>
      <vt:lpstr>Tabel Univariate/tunggal</vt:lpstr>
      <vt:lpstr>PowerPoint Presentation</vt:lpstr>
      <vt:lpstr>Tabel bivariate/tabel silang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YANG PERLU DIINGAT</vt:lpstr>
      <vt:lpstr>PowerPoint Presentation</vt:lpstr>
      <vt:lpstr>PowerPoint Presentation</vt:lpstr>
      <vt:lpstr>CONTOH :</vt:lpstr>
      <vt:lpstr>Test Faktor Variabel Intervening :</vt:lpstr>
      <vt:lpstr>Test Faktor Variabel Pendahulu :</vt:lpstr>
      <vt:lpstr>Test Faktor Variabel Penekan :</vt:lpstr>
      <vt:lpstr>Tes Faktor Variabel Komponen</vt:lpstr>
      <vt:lpstr>Tes Faktor Variabel Perubah Arah  ( Distorter)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METODE PENELITIAN KUANTITATIF</dc:title>
  <dc:creator>Ratna Devi</dc:creator>
  <cp:lastModifiedBy>arumtriastuti15@gmail.com</cp:lastModifiedBy>
  <cp:revision>35</cp:revision>
  <dcterms:created xsi:type="dcterms:W3CDTF">2020-04-08T20:07:36Z</dcterms:created>
  <dcterms:modified xsi:type="dcterms:W3CDTF">2021-04-14T04:17:43Z</dcterms:modified>
</cp:coreProperties>
</file>