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47"/>
  </p:notesMasterIdLst>
  <p:sldIdLst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4" r:id="rId18"/>
    <p:sldId id="275" r:id="rId19"/>
    <p:sldId id="276" r:id="rId20"/>
    <p:sldId id="272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7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384" autoAdjust="0"/>
  </p:normalViewPr>
  <p:slideViewPr>
    <p:cSldViewPr snapToGrid="0">
      <p:cViewPr varScale="1">
        <p:scale>
          <a:sx n="63" d="100"/>
          <a:sy n="63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A2FDA-66C9-479C-B6D1-76437D0E195F}" type="datetimeFigureOut">
              <a:rPr lang="en-US" smtClean="0"/>
              <a:t>18-Mar-21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75E3E-0ADF-4F10-A194-AF78DF395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Classic : </a:t>
            </a:r>
            <a:r>
              <a:rPr lang="en-US" altLang="en-US" dirty="0" err="1">
                <a:latin typeface="Arial" panose="020B0604020202020204" pitchFamily="34" charset="0"/>
              </a:rPr>
              <a:t>Besarnya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didasarkan</a:t>
            </a:r>
            <a:r>
              <a:rPr lang="en-US" altLang="en-US" dirty="0">
                <a:latin typeface="Arial" panose="020B0604020202020204" pitchFamily="34" charset="0"/>
              </a:rPr>
              <a:t> pada </a:t>
            </a:r>
            <a:r>
              <a:rPr lang="en-US" altLang="en-US" dirty="0" err="1">
                <a:latin typeface="Arial" panose="020B0604020202020204" pitchFamily="34" charset="0"/>
              </a:rPr>
              <a:t>pemikiran</a:t>
            </a:r>
            <a:r>
              <a:rPr lang="en-US" altLang="en-US" dirty="0">
                <a:latin typeface="Arial" panose="020B0604020202020204" pitchFamily="34" charset="0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</a:rPr>
              <a:t>logis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</a:rPr>
              <a:t>Contoh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</a:rPr>
              <a:t>Probabilitas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munculnya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mata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dadu</a:t>
            </a:r>
            <a:r>
              <a:rPr lang="en-US" altLang="en-US" dirty="0">
                <a:latin typeface="Arial" panose="020B0604020202020204" pitchFamily="34" charset="0"/>
              </a:rPr>
              <a:t> 5 </a:t>
            </a:r>
            <a:r>
              <a:rPr lang="en-US" altLang="en-US" dirty="0" err="1">
                <a:latin typeface="Arial" panose="020B0604020202020204" pitchFamily="34" charset="0"/>
              </a:rPr>
              <a:t>adalah</a:t>
            </a:r>
            <a:r>
              <a:rPr lang="en-US" altLang="en-US" dirty="0">
                <a:latin typeface="Arial" panose="020B0604020202020204" pitchFamily="34" charset="0"/>
              </a:rPr>
              <a:t> 1/6 </a:t>
            </a:r>
            <a:r>
              <a:rPr lang="en-US" altLang="en-US" dirty="0" err="1">
                <a:latin typeface="Arial" panose="020B0604020202020204" pitchFamily="34" charset="0"/>
              </a:rPr>
              <a:t>karena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sebuah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dadu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terdapat</a:t>
            </a:r>
            <a:r>
              <a:rPr lang="en-US" altLang="en-US" dirty="0">
                <a:latin typeface="Arial" panose="020B0604020202020204" pitchFamily="34" charset="0"/>
              </a:rPr>
              <a:t> 6 </a:t>
            </a:r>
            <a:r>
              <a:rPr lang="en-US" altLang="en-US" dirty="0" err="1">
                <a:latin typeface="Arial" panose="020B0604020202020204" pitchFamily="34" charset="0"/>
              </a:rPr>
              <a:t>mata</a:t>
            </a:r>
            <a:r>
              <a:rPr lang="en-US" altLang="en-US" dirty="0">
                <a:latin typeface="Arial" panose="020B0604020202020204" pitchFamily="34" charset="0"/>
              </a:rPr>
              <a:t>. Jika </a:t>
            </a:r>
            <a:r>
              <a:rPr lang="en-US" altLang="en-US" dirty="0" err="1">
                <a:latin typeface="Arial" panose="020B0604020202020204" pitchFamily="34" charset="0"/>
              </a:rPr>
              <a:t>probabilitas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terjadinya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peristiwa</a:t>
            </a:r>
            <a:r>
              <a:rPr lang="en-US" altLang="en-US" dirty="0">
                <a:latin typeface="Arial" panose="020B0604020202020204" pitchFamily="34" charset="0"/>
              </a:rPr>
              <a:t> A </a:t>
            </a:r>
            <a:r>
              <a:rPr lang="en-US" altLang="en-US" dirty="0" err="1">
                <a:latin typeface="Arial" panose="020B0604020202020204" pitchFamily="34" charset="0"/>
              </a:rPr>
              <a:t>adalah</a:t>
            </a:r>
            <a:r>
              <a:rPr lang="en-US" altLang="en-US" dirty="0">
                <a:latin typeface="Arial" panose="020B0604020202020204" pitchFamily="34" charset="0"/>
              </a:rPr>
              <a:t> P(A) </a:t>
            </a:r>
            <a:r>
              <a:rPr lang="en-US" altLang="en-US" dirty="0" err="1">
                <a:latin typeface="Arial" panose="020B0604020202020204" pitchFamily="34" charset="0"/>
              </a:rPr>
              <a:t>maka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probabilitas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tidak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terjadinya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peristiwa</a:t>
            </a:r>
            <a:r>
              <a:rPr lang="en-US" altLang="en-US" dirty="0">
                <a:latin typeface="Arial" panose="020B0604020202020204" pitchFamily="34" charset="0"/>
              </a:rPr>
              <a:t> A </a:t>
            </a:r>
            <a:r>
              <a:rPr lang="en-US" altLang="en-US" dirty="0" err="1">
                <a:latin typeface="Arial" panose="020B0604020202020204" pitchFamily="34" charset="0"/>
              </a:rPr>
              <a:t>adalah</a:t>
            </a:r>
            <a:r>
              <a:rPr lang="en-US" altLang="en-US" dirty="0">
                <a:latin typeface="Arial" panose="020B0604020202020204" pitchFamily="34" charset="0"/>
              </a:rPr>
              <a:t> P(A’)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</a:rPr>
              <a:t>Frek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Relatif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Contoh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</a:rPr>
              <a:t>Dalam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pelemparan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sebuah</a:t>
            </a:r>
            <a:r>
              <a:rPr lang="en-US" altLang="en-US" dirty="0">
                <a:latin typeface="Arial" panose="020B0604020202020204" pitchFamily="34" charset="0"/>
              </a:rPr>
              <a:t> uang </a:t>
            </a:r>
            <a:r>
              <a:rPr lang="en-US" altLang="en-US" dirty="0" err="1">
                <a:latin typeface="Arial" panose="020B0604020202020204" pitchFamily="34" charset="0"/>
              </a:rPr>
              <a:t>logam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sekian</a:t>
            </a:r>
            <a:r>
              <a:rPr lang="en-US" altLang="en-US" dirty="0">
                <a:latin typeface="Arial" panose="020B0604020202020204" pitchFamily="34" charset="0"/>
              </a:rPr>
              <a:t> kali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</a:rPr>
              <a:t>Subjektif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Misalnya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dalam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pemilihan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seorang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pegawai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dari</a:t>
            </a:r>
            <a:r>
              <a:rPr lang="en-US" altLang="en-US" dirty="0">
                <a:latin typeface="Arial" panose="020B0604020202020204" pitchFamily="34" charset="0"/>
              </a:rPr>
              <a:t> 3 </a:t>
            </a:r>
            <a:r>
              <a:rPr lang="en-US" altLang="en-US" dirty="0" err="1">
                <a:latin typeface="Arial" panose="020B0604020202020204" pitchFamily="34" charset="0"/>
              </a:rPr>
              <a:t>calon</a:t>
            </a:r>
            <a:r>
              <a:rPr lang="en-US" altLang="en-US" dirty="0">
                <a:latin typeface="Arial" panose="020B0604020202020204" pitchFamily="34" charset="0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</a:rPr>
              <a:t>sama</a:t>
            </a:r>
            <a:r>
              <a:rPr lang="en-US" altLang="en-US" dirty="0">
                <a:latin typeface="Arial" panose="020B0604020202020204" pitchFamily="34" charset="0"/>
              </a:rPr>
              <a:t> – </a:t>
            </a:r>
            <a:r>
              <a:rPr lang="en-US" altLang="en-US" dirty="0" err="1">
                <a:latin typeface="Arial" panose="020B0604020202020204" pitchFamily="34" charset="0"/>
              </a:rPr>
              <a:t>sama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pandai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lincah</a:t>
            </a:r>
            <a:r>
              <a:rPr lang="en-US" altLang="en-US" dirty="0">
                <a:latin typeface="Arial" panose="020B0604020202020204" pitchFamily="34" charset="0"/>
              </a:rPr>
              <a:t> dan </a:t>
            </a:r>
            <a:r>
              <a:rPr lang="en-US" altLang="en-US" dirty="0" err="1">
                <a:latin typeface="Arial" panose="020B0604020202020204" pitchFamily="34" charset="0"/>
              </a:rPr>
              <a:t>tanggung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jawab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5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masuknya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C (Posterior)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C (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masuknya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prior), </a:t>
            </a:r>
            <a:r>
              <a:rPr lang="en-US" dirty="0" err="1"/>
              <a:t>dikali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pada </a:t>
            </a:r>
            <a:r>
              <a:rPr lang="en-US" dirty="0" err="1"/>
              <a:t>kelas</a:t>
            </a:r>
            <a:r>
              <a:rPr lang="en-US" dirty="0"/>
              <a:t> C (</a:t>
            </a:r>
            <a:r>
              <a:rPr lang="en-US" dirty="0" err="1"/>
              <a:t>disebut</a:t>
            </a:r>
            <a:r>
              <a:rPr lang="en-US" dirty="0"/>
              <a:t> juga likelihood),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 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global ( </a:t>
            </a:r>
            <a:r>
              <a:rPr lang="en-US" dirty="0" err="1"/>
              <a:t>disebut</a:t>
            </a:r>
            <a:r>
              <a:rPr lang="en-US" dirty="0"/>
              <a:t> juga evidence/predictor prior probability). Nilai Evidence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pada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. Nilai </a:t>
            </a:r>
            <a:r>
              <a:rPr lang="en-US" dirty="0" err="1"/>
              <a:t>dari</a:t>
            </a:r>
            <a:r>
              <a:rPr lang="en-US" dirty="0"/>
              <a:t> posterior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posterior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diklasifikasikan</a:t>
            </a:r>
            <a:r>
              <a:rPr lang="en-US" dirty="0"/>
              <a:t>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75E3E-0ADF-4F10-A194-AF78DF3956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18-Mar-21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18-Mar-21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18-Mar-21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18-Mar-21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18-Mar-21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18-Mar-21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18-Mar-21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18-Mar-21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18-Mar-21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18-Mar-21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18-Mar-21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18-Mar-21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PROBABILITAS – STATISTIK TERAPAN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PTIK UNS 2021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566D-EE00-41AA-8182-ECBB59C0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Irisan</a:t>
            </a:r>
            <a:r>
              <a:rPr lang="en-US" dirty="0"/>
              <a:t>, </a:t>
            </a:r>
            <a:r>
              <a:rPr lang="en-US" dirty="0" err="1"/>
              <a:t>gabungan</a:t>
            </a:r>
            <a:r>
              <a:rPr lang="en-US" dirty="0"/>
              <a:t> dan </a:t>
            </a:r>
            <a:r>
              <a:rPr lang="en-US" dirty="0" err="1"/>
              <a:t>komplemen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9F6A4-D48A-41D5-97AA-8FFF7AE5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11757"/>
            <a:ext cx="11029615" cy="2109851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 err="1"/>
              <a:t>Komplemen</a:t>
            </a:r>
            <a:r>
              <a:rPr lang="en-US" altLang="en-US" b="1" dirty="0"/>
              <a:t> </a:t>
            </a:r>
            <a:r>
              <a:rPr lang="en-US" altLang="en-US" b="1" dirty="0" err="1"/>
              <a:t>Suatu</a:t>
            </a:r>
            <a:r>
              <a:rPr lang="en-US" altLang="en-US" b="1" dirty="0"/>
              <a:t> </a:t>
            </a:r>
            <a:r>
              <a:rPr lang="en-US" altLang="en-US" b="1" dirty="0" err="1"/>
              <a:t>Kejadian</a:t>
            </a:r>
            <a:endParaRPr lang="en-US" altLang="en-US" b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 err="1"/>
              <a:t>Komplemen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kejadian</a:t>
            </a:r>
            <a:r>
              <a:rPr lang="en-US" altLang="en-US" dirty="0"/>
              <a:t> A,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A’,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S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termasuk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36B15A-3BC2-4FFD-9837-4318019D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407" y="3883799"/>
            <a:ext cx="3124193" cy="24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9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566D-EE00-41AA-8182-ECBB59C0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Irisan</a:t>
            </a:r>
            <a:r>
              <a:rPr lang="en-US" dirty="0"/>
              <a:t>, </a:t>
            </a:r>
            <a:r>
              <a:rPr lang="en-US" dirty="0" err="1"/>
              <a:t>gabungan</a:t>
            </a:r>
            <a:r>
              <a:rPr lang="en-US" dirty="0"/>
              <a:t> dan </a:t>
            </a:r>
            <a:r>
              <a:rPr lang="en-US" dirty="0" err="1"/>
              <a:t>komplemen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9F6A4-D48A-41D5-97AA-8FFF7AE5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11757"/>
            <a:ext cx="11029615" cy="5145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 err="1"/>
              <a:t>Contoh</a:t>
            </a:r>
            <a:endParaRPr lang="en-US" altLang="en-US" sz="2800" b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 err="1"/>
              <a:t>Percobaan</a:t>
            </a:r>
            <a:r>
              <a:rPr lang="en-US" altLang="en-US" dirty="0"/>
              <a:t> : </a:t>
            </a:r>
            <a:r>
              <a:rPr lang="en-US" altLang="en-US" dirty="0" err="1"/>
              <a:t>pelemparan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dadu</a:t>
            </a:r>
            <a:r>
              <a:rPr lang="en-US" altLang="en-US" dirty="0"/>
              <a:t> dan </a:t>
            </a:r>
            <a:r>
              <a:rPr lang="en-US" altLang="en-US" dirty="0" err="1"/>
              <a:t>mencatat</a:t>
            </a:r>
            <a:r>
              <a:rPr lang="en-US" altLang="en-US" dirty="0"/>
              <a:t> </a:t>
            </a:r>
            <a:r>
              <a:rPr lang="en-US" altLang="en-US" dirty="0" err="1"/>
              <a:t>angka</a:t>
            </a:r>
            <a:r>
              <a:rPr lang="en-US" altLang="en-US" dirty="0"/>
              <a:t> yang </a:t>
            </a:r>
            <a:r>
              <a:rPr lang="en-US" altLang="en-US" dirty="0" err="1"/>
              <a:t>muncul</a:t>
            </a: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/>
              <a:t>Ruang </a:t>
            </a:r>
            <a:r>
              <a:rPr lang="en-US" altLang="en-US" b="1" dirty="0" err="1"/>
              <a:t>Sampel</a:t>
            </a:r>
            <a:r>
              <a:rPr lang="en-US" altLang="en-US" b="1" dirty="0"/>
              <a:t> </a:t>
            </a:r>
            <a:r>
              <a:rPr lang="en-US" altLang="en-US" dirty="0"/>
              <a:t>: S:{1,2,3,4,5,6}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A=</a:t>
            </a:r>
            <a:r>
              <a:rPr lang="en-US" altLang="en-US" dirty="0" err="1"/>
              <a:t>Kejadian</a:t>
            </a:r>
            <a:r>
              <a:rPr lang="en-US" altLang="en-US" dirty="0"/>
              <a:t> </a:t>
            </a:r>
            <a:r>
              <a:rPr lang="en-US" altLang="en-US" dirty="0" err="1"/>
              <a:t>munculnya</a:t>
            </a:r>
            <a:r>
              <a:rPr lang="en-US" altLang="en-US" dirty="0"/>
              <a:t> </a:t>
            </a:r>
            <a:r>
              <a:rPr lang="en-US" altLang="en-US" dirty="0" err="1"/>
              <a:t>angka</a:t>
            </a:r>
            <a:r>
              <a:rPr lang="en-US" altLang="en-US" dirty="0"/>
              <a:t> </a:t>
            </a:r>
            <a:r>
              <a:rPr lang="en-US" altLang="en-US" dirty="0" err="1"/>
              <a:t>genap</a:t>
            </a:r>
            <a:r>
              <a:rPr lang="en-US" altLang="en-US" dirty="0"/>
              <a:t> ={2,4,6}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B=</a:t>
            </a:r>
            <a:r>
              <a:rPr lang="en-US" altLang="en-US" dirty="0" err="1"/>
              <a:t>Kejadian</a:t>
            </a:r>
            <a:r>
              <a:rPr lang="en-US" altLang="en-US" dirty="0"/>
              <a:t> </a:t>
            </a:r>
            <a:r>
              <a:rPr lang="en-US" altLang="en-US" dirty="0" err="1"/>
              <a:t>munculnya</a:t>
            </a:r>
            <a:r>
              <a:rPr lang="en-US" altLang="en-US" dirty="0"/>
              <a:t> </a:t>
            </a:r>
            <a:r>
              <a:rPr lang="en-US" altLang="en-US" dirty="0" err="1"/>
              <a:t>angka</a:t>
            </a:r>
            <a:r>
              <a:rPr lang="en-US" altLang="en-US" dirty="0"/>
              <a:t> 5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={5,6}</a:t>
            </a:r>
          </a:p>
          <a:p>
            <a:r>
              <a:rPr lang="en-US" altLang="en-US" b="1" dirty="0" err="1"/>
              <a:t>Irisan</a:t>
            </a:r>
            <a:r>
              <a:rPr lang="en-US" altLang="en-US" b="1" dirty="0"/>
              <a:t> A dan B 		</a:t>
            </a:r>
            <a:r>
              <a:rPr lang="en-US" altLang="en-US" dirty="0"/>
              <a:t>= 		  	={6}</a:t>
            </a:r>
          </a:p>
          <a:p>
            <a:r>
              <a:rPr lang="en-US" altLang="en-US" b="1" dirty="0" err="1"/>
              <a:t>Gabungan</a:t>
            </a:r>
            <a:r>
              <a:rPr lang="en-US" altLang="en-US" b="1" dirty="0"/>
              <a:t> A dan B 	</a:t>
            </a:r>
            <a:r>
              <a:rPr lang="en-US" altLang="en-US" dirty="0"/>
              <a:t>=    			= {2,4,5,6}</a:t>
            </a:r>
          </a:p>
          <a:p>
            <a:r>
              <a:rPr lang="en-US" altLang="en-US" b="1" dirty="0" err="1"/>
              <a:t>Komplemen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A</a:t>
            </a:r>
            <a:r>
              <a:rPr lang="en-US" altLang="en-US" dirty="0"/>
              <a:t> 	= A’			={1,3,5}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E907F788-9FC3-43F5-B4C9-D641912D0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453492"/>
              </p:ext>
            </p:extLst>
          </p:nvPr>
        </p:nvGraphicFramePr>
        <p:xfrm>
          <a:off x="3147822" y="4463796"/>
          <a:ext cx="723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586" imgH="228501" progId="Equation.3">
                  <p:embed/>
                </p:oleObj>
              </mc:Choice>
              <mc:Fallback>
                <p:oleObj name="Equation" r:id="rId2" imgW="723586" imgH="228501" progId="Equation.3">
                  <p:embed/>
                  <p:pic>
                    <p:nvPicPr>
                      <p:cNvPr id="18441" name="Object 11">
                        <a:extLst>
                          <a:ext uri="{FF2B5EF4-FFF2-40B4-BE49-F238E27FC236}">
                            <a16:creationId xmlns:a16="http://schemas.microsoft.com/office/drawing/2014/main" id="{0EAFF771-DB7C-4167-84FA-08B190D520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822" y="4463796"/>
                        <a:ext cx="723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355D66AA-2094-49A7-ABD6-CFAB27BA0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117861"/>
              </p:ext>
            </p:extLst>
          </p:nvPr>
        </p:nvGraphicFramePr>
        <p:xfrm>
          <a:off x="3147822" y="4852825"/>
          <a:ext cx="723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586" imgH="228501" progId="Equation.3">
                  <p:embed/>
                </p:oleObj>
              </mc:Choice>
              <mc:Fallback>
                <p:oleObj name="Equation" r:id="rId4" imgW="723586" imgH="228501" progId="Equation.3">
                  <p:embed/>
                  <p:pic>
                    <p:nvPicPr>
                      <p:cNvPr id="18443" name="Object 13">
                        <a:extLst>
                          <a:ext uri="{FF2B5EF4-FFF2-40B4-BE49-F238E27FC236}">
                            <a16:creationId xmlns:a16="http://schemas.microsoft.com/office/drawing/2014/main" id="{268F19D1-9126-4225-8566-7B3D8FE28E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822" y="4852825"/>
                        <a:ext cx="723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70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87FC-526A-47F9-8CA1-00149EAB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Probabilitas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9180-AEF8-4DB6-8D85-02BE77417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Probabilitas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yang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mengukur</a:t>
            </a:r>
            <a:r>
              <a:rPr lang="en-US" altLang="en-US" dirty="0"/>
              <a:t> </a:t>
            </a:r>
            <a:r>
              <a:rPr lang="en-US" altLang="en-US" dirty="0" err="1"/>
              <a:t>tingkat</a:t>
            </a:r>
            <a:r>
              <a:rPr lang="en-US" altLang="en-US" dirty="0"/>
              <a:t> </a:t>
            </a:r>
            <a:r>
              <a:rPr lang="en-US" altLang="en-US" dirty="0" err="1"/>
              <a:t>terjadinya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kejadian</a:t>
            </a:r>
            <a:r>
              <a:rPr lang="en-US" altLang="en-US" dirty="0"/>
              <a:t> yang </a:t>
            </a:r>
            <a:r>
              <a:rPr lang="en-US" altLang="en-US" dirty="0" err="1"/>
              <a:t>acak</a:t>
            </a:r>
            <a:r>
              <a:rPr lang="en-US" altLang="en-US" dirty="0"/>
              <a:t>. </a:t>
            </a:r>
          </a:p>
          <a:p>
            <a:pPr eaLnBrk="1" hangingPunct="1"/>
            <a:r>
              <a:rPr lang="en-US" altLang="en-US" dirty="0" err="1"/>
              <a:t>Probabilitas</a:t>
            </a:r>
            <a:r>
              <a:rPr lang="en-US" altLang="en-US" dirty="0"/>
              <a:t> </a:t>
            </a:r>
            <a:r>
              <a:rPr lang="en-US" altLang="en-US" dirty="0" err="1"/>
              <a:t>biasanya</a:t>
            </a:r>
            <a:r>
              <a:rPr lang="en-US" altLang="en-US" dirty="0"/>
              <a:t>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desimal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pecahan</a:t>
            </a:r>
            <a:r>
              <a:rPr lang="en-US" altLang="en-US" dirty="0"/>
              <a:t> dan </a:t>
            </a:r>
            <a:r>
              <a:rPr lang="en-US" altLang="en-US" dirty="0" err="1"/>
              <a:t>besarnya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0 dan 1. </a:t>
            </a:r>
          </a:p>
          <a:p>
            <a:pPr eaLnBrk="1" hangingPunct="1"/>
            <a:r>
              <a:rPr lang="en-US" altLang="en-US" dirty="0" err="1"/>
              <a:t>Probabilitas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0 </a:t>
            </a:r>
            <a:r>
              <a:rPr lang="en-US" altLang="en-US" dirty="0" err="1"/>
              <a:t>berarti</a:t>
            </a:r>
            <a:r>
              <a:rPr lang="en-US" altLang="en-US" dirty="0"/>
              <a:t> </a:t>
            </a:r>
            <a:r>
              <a:rPr lang="en-US" altLang="en-US" dirty="0" err="1"/>
              <a:t>sesuatu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pernah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. </a:t>
            </a:r>
          </a:p>
          <a:p>
            <a:pPr eaLnBrk="1" hangingPunct="1"/>
            <a:r>
              <a:rPr lang="en-US" altLang="en-US" dirty="0" err="1"/>
              <a:t>Probabilitas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1 </a:t>
            </a:r>
            <a:r>
              <a:rPr lang="en-US" altLang="en-US" dirty="0" err="1"/>
              <a:t>berarti</a:t>
            </a:r>
            <a:r>
              <a:rPr lang="en-US" altLang="en-US" dirty="0"/>
              <a:t> </a:t>
            </a:r>
            <a:r>
              <a:rPr lang="en-US" altLang="en-US" dirty="0" err="1"/>
              <a:t>sesuatu</a:t>
            </a:r>
            <a:r>
              <a:rPr lang="en-US" altLang="en-US" dirty="0"/>
              <a:t> </a:t>
            </a:r>
            <a:r>
              <a:rPr lang="en-US" altLang="en-US" dirty="0" err="1"/>
              <a:t>pasti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60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CD67-D8C5-446F-AB9E-D2953B86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Probabilitas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2F2A0-2D54-4BA9-A042-019909DB4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terjadi</a:t>
            </a:r>
            <a:endParaRPr lang="en-US" dirty="0"/>
          </a:p>
          <a:p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A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P(A)</a:t>
            </a:r>
          </a:p>
          <a:p>
            <a:endParaRPr lang="en-US" dirty="0"/>
          </a:p>
          <a:p>
            <a:r>
              <a:rPr lang="en-US" dirty="0"/>
              <a:t>Jika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percobaan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N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berkemungkinan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dan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n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A,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A </a:t>
            </a:r>
            <a:r>
              <a:rPr lang="en-US" dirty="0" err="1"/>
              <a:t>adalah</a:t>
            </a:r>
            <a:endParaRPr lang="en-US" dirty="0"/>
          </a:p>
          <a:p>
            <a:pPr marL="3240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674A0-3DCC-410C-AAB4-677F4A6F3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24" y="3877180"/>
            <a:ext cx="1540810" cy="412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975011-8B31-45C2-84E0-E21BC69C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24" y="5034333"/>
            <a:ext cx="1288745" cy="79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9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E95F-E91D-4B55-B845-10BFFFA9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7B8A-059B-4481-886F-7DFC724C6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Percobaan</a:t>
            </a:r>
            <a:r>
              <a:rPr lang="en-US" sz="1800" dirty="0"/>
              <a:t> </a:t>
            </a:r>
            <a:r>
              <a:rPr lang="en-US" sz="1800" dirty="0" err="1"/>
              <a:t>pelemparan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dadu</a:t>
            </a:r>
            <a:endParaRPr lang="en-US" sz="1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Misal</a:t>
            </a:r>
            <a:r>
              <a:rPr lang="en-US" sz="1800" dirty="0"/>
              <a:t> A </a:t>
            </a:r>
            <a:r>
              <a:rPr lang="en-US" sz="1800" dirty="0" err="1"/>
              <a:t>kejadian</a:t>
            </a:r>
            <a:r>
              <a:rPr lang="en-US" sz="1800" dirty="0"/>
              <a:t> </a:t>
            </a:r>
            <a:r>
              <a:rPr lang="en-US" sz="1800" dirty="0" err="1"/>
              <a:t>munculnya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r>
              <a:rPr lang="en-US" sz="1800" dirty="0"/>
              <a:t> </a:t>
            </a:r>
            <a:r>
              <a:rPr lang="en-US" sz="1800" dirty="0" err="1"/>
              <a:t>genap</a:t>
            </a:r>
            <a:endParaRPr lang="en-US" sz="1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yang </a:t>
            </a:r>
            <a:r>
              <a:rPr lang="en-US" sz="1800" dirty="0" err="1"/>
              <a:t>mungkin</a:t>
            </a:r>
            <a:r>
              <a:rPr lang="en-US" sz="1800" dirty="0"/>
              <a:t> N = 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yang </a:t>
            </a:r>
            <a:r>
              <a:rPr lang="en-US" sz="1800" dirty="0" err="1"/>
              <a:t>mungkin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kejadian</a:t>
            </a:r>
            <a:r>
              <a:rPr lang="en-US" sz="1800" dirty="0"/>
              <a:t> A, n=3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Probabilitas</a:t>
            </a:r>
            <a:r>
              <a:rPr lang="en-US" sz="1800" dirty="0"/>
              <a:t> </a:t>
            </a:r>
            <a:r>
              <a:rPr lang="en-US" sz="1800" dirty="0" err="1"/>
              <a:t>kejadian</a:t>
            </a:r>
            <a:r>
              <a:rPr lang="en-US" sz="1800" dirty="0"/>
              <a:t> A, P(A) 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endParaRPr lang="en-US" dirty="0"/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5F2A3DB4-EA9A-4B70-98B7-A96ADD625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3602" y="4810192"/>
          <a:ext cx="1231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495000" progId="Equation.3">
                  <p:embed/>
                </p:oleObj>
              </mc:Choice>
              <mc:Fallback>
                <p:oleObj name="Equation" r:id="rId2" imgW="1231560" imgH="495000" progId="Equation.3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5F2A3DB4-EA9A-4B70-98B7-A96ADD625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602" y="4810192"/>
                        <a:ext cx="1231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700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E95F-E91D-4B55-B845-10BFFFA9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7B8A-059B-4481-886F-7DFC724C6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2853706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Percobaan</a:t>
            </a:r>
            <a:r>
              <a:rPr lang="en-US" altLang="en-US" dirty="0"/>
              <a:t> </a:t>
            </a:r>
            <a:r>
              <a:rPr lang="en-US" altLang="en-US" dirty="0" err="1"/>
              <a:t>pengambilan</a:t>
            </a:r>
            <a:r>
              <a:rPr lang="en-US" altLang="en-US" dirty="0"/>
              <a:t> </a:t>
            </a:r>
            <a:r>
              <a:rPr lang="en-US" altLang="en-US" dirty="0" err="1"/>
              <a:t>selembar</a:t>
            </a:r>
            <a:r>
              <a:rPr lang="en-US" altLang="en-US" dirty="0"/>
              <a:t> </a:t>
            </a:r>
            <a:r>
              <a:rPr lang="en-US" altLang="en-US" dirty="0" err="1"/>
              <a:t>kartu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52 </a:t>
            </a:r>
            <a:r>
              <a:rPr lang="en-US" altLang="en-US" dirty="0" err="1"/>
              <a:t>kartu</a:t>
            </a:r>
            <a:r>
              <a:rPr lang="en-US" altLang="en-US" dirty="0"/>
              <a:t> bridge.</a:t>
            </a:r>
          </a:p>
          <a:p>
            <a:pPr eaLnBrk="1" hangingPunct="1"/>
            <a:r>
              <a:rPr lang="en-US" altLang="en-US" dirty="0" err="1"/>
              <a:t>Misal</a:t>
            </a:r>
            <a:r>
              <a:rPr lang="en-US" altLang="en-US" dirty="0"/>
              <a:t> B </a:t>
            </a:r>
            <a:r>
              <a:rPr lang="en-US" altLang="en-US" dirty="0" err="1"/>
              <a:t>kejadian</a:t>
            </a:r>
            <a:r>
              <a:rPr lang="en-US" altLang="en-US" dirty="0"/>
              <a:t> </a:t>
            </a:r>
            <a:r>
              <a:rPr lang="en-US" altLang="en-US" dirty="0" err="1"/>
              <a:t>terpilihnya</a:t>
            </a:r>
            <a:r>
              <a:rPr lang="en-US" altLang="en-US" dirty="0"/>
              <a:t> </a:t>
            </a:r>
            <a:r>
              <a:rPr lang="en-US" altLang="en-US" dirty="0" err="1"/>
              <a:t>kartu</a:t>
            </a:r>
            <a:r>
              <a:rPr lang="en-US" altLang="en-US" dirty="0"/>
              <a:t> heart</a:t>
            </a:r>
          </a:p>
          <a:p>
            <a:pPr eaLnBrk="1" hangingPunct="1"/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seluruh</a:t>
            </a:r>
            <a:r>
              <a:rPr lang="en-US" altLang="en-US" dirty="0"/>
              <a:t> </a:t>
            </a:r>
            <a:r>
              <a:rPr lang="en-US" altLang="en-US" dirty="0" err="1"/>
              <a:t>hasil</a:t>
            </a:r>
            <a:r>
              <a:rPr lang="en-US" altLang="en-US" dirty="0"/>
              <a:t> yang </a:t>
            </a:r>
            <a:r>
              <a:rPr lang="en-US" altLang="en-US" dirty="0" err="1"/>
              <a:t>mungkin</a:t>
            </a:r>
            <a:r>
              <a:rPr lang="en-US" altLang="en-US" dirty="0"/>
              <a:t> N = 52</a:t>
            </a:r>
          </a:p>
          <a:p>
            <a:pPr eaLnBrk="1" hangingPunct="1"/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seluruh</a:t>
            </a:r>
            <a:r>
              <a:rPr lang="en-US" altLang="en-US" dirty="0"/>
              <a:t> </a:t>
            </a:r>
            <a:r>
              <a:rPr lang="en-US" altLang="en-US" dirty="0" err="1"/>
              <a:t>hasil</a:t>
            </a:r>
            <a:r>
              <a:rPr lang="en-US" altLang="en-US" dirty="0"/>
              <a:t> yang </a:t>
            </a:r>
            <a:r>
              <a:rPr lang="en-US" altLang="en-US" dirty="0" err="1"/>
              <a:t>mungkin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kejadian</a:t>
            </a:r>
            <a:r>
              <a:rPr lang="en-US" altLang="en-US" dirty="0"/>
              <a:t> B, n=13</a:t>
            </a:r>
          </a:p>
          <a:p>
            <a:pPr eaLnBrk="1" hangingPunct="1"/>
            <a:r>
              <a:rPr lang="en-US" altLang="en-US" dirty="0" err="1"/>
              <a:t>Probabilitas</a:t>
            </a:r>
            <a:r>
              <a:rPr lang="en-US" altLang="en-US" dirty="0"/>
              <a:t> </a:t>
            </a:r>
            <a:r>
              <a:rPr lang="en-US" altLang="en-US" dirty="0" err="1"/>
              <a:t>kejadian</a:t>
            </a:r>
            <a:r>
              <a:rPr lang="en-US" altLang="en-US" dirty="0"/>
              <a:t> B, P(B) ?</a:t>
            </a:r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41144C15-B5D2-4678-A9CF-C417EF85A5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46498"/>
              </p:ext>
            </p:extLst>
          </p:nvPr>
        </p:nvGraphicFramePr>
        <p:xfrm>
          <a:off x="4087238" y="5122626"/>
          <a:ext cx="1371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95300" progId="Equation.3">
                  <p:embed/>
                </p:oleObj>
              </mc:Choice>
              <mc:Fallback>
                <p:oleObj name="Equation" r:id="rId2" imgW="1371600" imgH="495300" progId="Equation.3">
                  <p:embed/>
                  <p:pic>
                    <p:nvPicPr>
                      <p:cNvPr id="26636" name="Object 7">
                        <a:extLst>
                          <a:ext uri="{FF2B5EF4-FFF2-40B4-BE49-F238E27FC236}">
                            <a16:creationId xmlns:a16="http://schemas.microsoft.com/office/drawing/2014/main" id="{8870ACD7-278B-4C68-9EAC-072E5614F9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238" y="5122626"/>
                        <a:ext cx="1371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59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E95F-E91D-4B55-B845-10BFFFA9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7B8A-059B-4481-886F-7DFC724C6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2853706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kotak</a:t>
            </a:r>
            <a:r>
              <a:rPr lang="en-US" altLang="en-US" dirty="0"/>
              <a:t>, </a:t>
            </a:r>
            <a:r>
              <a:rPr lang="en-US" altLang="en-US" dirty="0" err="1"/>
              <a:t>terdapat</a:t>
            </a:r>
            <a:r>
              <a:rPr lang="en-US" altLang="en-US" dirty="0"/>
              <a:t> 4 bola </a:t>
            </a:r>
            <a:r>
              <a:rPr lang="en-US" altLang="en-US" dirty="0" err="1"/>
              <a:t>merah</a:t>
            </a:r>
            <a:r>
              <a:rPr lang="en-US" altLang="en-US" dirty="0"/>
              <a:t> dan 6 bola </a:t>
            </a:r>
            <a:r>
              <a:rPr lang="en-US" altLang="en-US" dirty="0" err="1"/>
              <a:t>putih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Jika </a:t>
            </a:r>
            <a:r>
              <a:rPr lang="en-US" altLang="en-US" dirty="0" err="1"/>
              <a:t>empat</a:t>
            </a:r>
            <a:r>
              <a:rPr lang="en-US" altLang="en-US" dirty="0"/>
              <a:t> bola </a:t>
            </a:r>
            <a:r>
              <a:rPr lang="en-US" altLang="en-US" dirty="0" err="1"/>
              <a:t>diambil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random, </a:t>
            </a:r>
            <a:r>
              <a:rPr lang="en-US" altLang="en-US" dirty="0" err="1"/>
              <a:t>probabilitas</a:t>
            </a:r>
            <a:r>
              <a:rPr lang="en-US" altLang="en-US" dirty="0"/>
              <a:t> </a:t>
            </a:r>
            <a:r>
              <a:rPr lang="en-US" altLang="en-US" dirty="0" err="1"/>
              <a:t>terpilih</a:t>
            </a:r>
            <a:r>
              <a:rPr lang="en-US" altLang="en-US" dirty="0"/>
              <a:t> 2 bola </a:t>
            </a:r>
            <a:r>
              <a:rPr lang="en-US" altLang="en-US" dirty="0" err="1"/>
              <a:t>merah</a:t>
            </a:r>
            <a:r>
              <a:rPr lang="en-US" altLang="en-US" dirty="0"/>
              <a:t> dan 2 bola </a:t>
            </a:r>
            <a:r>
              <a:rPr lang="en-US" altLang="en-US" dirty="0" err="1"/>
              <a:t>putih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 err="1"/>
              <a:t>Gunakan</a:t>
            </a:r>
            <a:r>
              <a:rPr lang="en-US" altLang="en-US" dirty="0"/>
              <a:t> </a:t>
            </a:r>
            <a:r>
              <a:rPr lang="en-US" altLang="en-US" dirty="0" err="1"/>
              <a:t>kombinasi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611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6EC9-2F8C-45D2-AE53-47BCA14D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22C21-2DA8-418F-A3A7-31F7D9669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1. </a:t>
            </a:r>
            <a:r>
              <a:rPr lang="en-US" b="1" dirty="0" err="1"/>
              <a:t>Pendekatan</a:t>
            </a:r>
            <a:r>
              <a:rPr lang="en-US" b="1" dirty="0"/>
              <a:t> </a:t>
            </a:r>
            <a:r>
              <a:rPr lang="en-US" b="1" dirty="0" err="1"/>
              <a:t>Klasik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Jika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percobaan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percobaan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2. </a:t>
            </a:r>
            <a:r>
              <a:rPr lang="en-US" b="1" dirty="0" err="1"/>
              <a:t>Pendekatan</a:t>
            </a:r>
            <a:r>
              <a:rPr lang="en-US" b="1" dirty="0"/>
              <a:t> </a:t>
            </a:r>
            <a:r>
              <a:rPr lang="en-US" b="1" dirty="0" err="1"/>
              <a:t>Frekuensi</a:t>
            </a:r>
            <a:r>
              <a:rPr lang="en-US" b="1" dirty="0"/>
              <a:t> </a:t>
            </a:r>
            <a:r>
              <a:rPr lang="en-US" b="1" dirty="0" err="1"/>
              <a:t>Relatif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empiris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percobaan</a:t>
            </a:r>
            <a:r>
              <a:rPr lang="en-US" dirty="0"/>
              <a:t>, </a:t>
            </a:r>
            <a:r>
              <a:rPr lang="en-US" dirty="0" err="1"/>
              <a:t>dirumuskan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=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3. </a:t>
            </a:r>
            <a:r>
              <a:rPr lang="en-US" b="1" dirty="0" err="1"/>
              <a:t>Pendekatan</a:t>
            </a:r>
            <a:r>
              <a:rPr lang="en-US" b="1" dirty="0"/>
              <a:t> </a:t>
            </a:r>
            <a:r>
              <a:rPr lang="en-US" b="1" dirty="0" err="1"/>
              <a:t>Subjektif</a:t>
            </a:r>
            <a:r>
              <a:rPr lang="en-US" b="1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/ </a:t>
            </a:r>
            <a:r>
              <a:rPr lang="en-US" dirty="0" err="1"/>
              <a:t>pendapat</a:t>
            </a:r>
            <a:r>
              <a:rPr lang="en-US" dirty="0"/>
              <a:t> yang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5CF44BEF-5C2B-4B73-BB5E-D75A10557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109417"/>
              </p:ext>
            </p:extLst>
          </p:nvPr>
        </p:nvGraphicFramePr>
        <p:xfrm>
          <a:off x="4775200" y="4260850"/>
          <a:ext cx="33750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00320" imgH="558720" progId="Equation.3">
                  <p:embed/>
                </p:oleObj>
              </mc:Choice>
              <mc:Fallback>
                <p:oleObj name="Equation" r:id="rId3" imgW="4000320" imgH="558720" progId="Equation.3">
                  <p:embed/>
                  <p:pic>
                    <p:nvPicPr>
                      <p:cNvPr id="14344" name="Object 9">
                        <a:extLst>
                          <a:ext uri="{FF2B5EF4-FFF2-40B4-BE49-F238E27FC236}">
                            <a16:creationId xmlns:a16="http://schemas.microsoft.com/office/drawing/2014/main" id="{B8E57EDB-4048-49CC-A4D1-125900A14F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4260850"/>
                        <a:ext cx="337502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34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E46DE-9595-4877-8BEF-3397DA60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: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bebas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5A8D5-A679-4003-9942-D9806E8F0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Jika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yang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yang lain.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 err="1"/>
              <a:t>Contoh</a:t>
            </a:r>
            <a:r>
              <a:rPr lang="en-US" b="1" i="1" dirty="0"/>
              <a:t>: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Ketika </a:t>
            </a:r>
            <a:r>
              <a:rPr lang="en-US" dirty="0" err="1"/>
              <a:t>melempar</a:t>
            </a:r>
            <a:r>
              <a:rPr lang="en-US" dirty="0"/>
              <a:t> </a:t>
            </a:r>
            <a:r>
              <a:rPr lang="en-US" dirty="0" err="1"/>
              <a:t>koin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kali,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lemparan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lemparan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Ketika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set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 (52 </a:t>
            </a:r>
            <a:r>
              <a:rPr lang="en-US" dirty="0" err="1"/>
              <a:t>kartu</a:t>
            </a:r>
            <a:r>
              <a:rPr lang="en-US" dirty="0"/>
              <a:t>), </a:t>
            </a:r>
            <a:r>
              <a:rPr lang="en-US" dirty="0" err="1"/>
              <a:t>kejadian</a:t>
            </a:r>
            <a:r>
              <a:rPr lang="en-US" dirty="0"/>
              <a:t> '</a:t>
            </a:r>
            <a:r>
              <a:rPr lang="en-US" dirty="0" err="1"/>
              <a:t>mendapatkan</a:t>
            </a:r>
            <a:r>
              <a:rPr lang="en-US" dirty="0"/>
              <a:t> raja (K)' pada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dan </a:t>
            </a:r>
            <a:r>
              <a:rPr lang="en-US" dirty="0" err="1"/>
              <a:t>kejadian</a:t>
            </a:r>
            <a:r>
              <a:rPr lang="en-US" dirty="0"/>
              <a:t> '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hitam</a:t>
            </a:r>
            <a:r>
              <a:rPr lang="en-US" dirty="0"/>
              <a:t>' pada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tidak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. </a:t>
            </a:r>
            <a:r>
              <a:rPr lang="en-US" dirty="0" err="1"/>
              <a:t>Peluang</a:t>
            </a:r>
            <a:r>
              <a:rPr lang="en-US" dirty="0"/>
              <a:t> pada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yang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.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yang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dikembalikan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set </a:t>
            </a:r>
            <a:r>
              <a:rPr lang="en-US" dirty="0" err="1"/>
              <a:t>semula</a:t>
            </a:r>
            <a:r>
              <a:rPr lang="en-US" dirty="0"/>
              <a:t> (</a:t>
            </a:r>
            <a:r>
              <a:rPr lang="en-US" dirty="0" err="1"/>
              <a:t>sehingga</a:t>
            </a:r>
            <a:r>
              <a:rPr lang="en-US" dirty="0"/>
              <a:t> set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, 52 </a:t>
            </a:r>
            <a:r>
              <a:rPr lang="en-US" dirty="0" err="1"/>
              <a:t>kartu</a:t>
            </a:r>
            <a:r>
              <a:rPr lang="en-US" dirty="0"/>
              <a:t>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, A dan B,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, P(A∩B),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masing-masing </a:t>
            </a:r>
            <a:r>
              <a:rPr lang="en-US" dirty="0" err="1"/>
              <a:t>kejadian</a:t>
            </a:r>
            <a:r>
              <a:rPr lang="en-US" dirty="0"/>
              <a:t>. ∩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"</a:t>
            </a:r>
            <a:r>
              <a:rPr lang="en-US" b="1" dirty="0"/>
              <a:t>dan</a:t>
            </a:r>
            <a:r>
              <a:rPr lang="en-US" dirty="0"/>
              <a:t>" </a:t>
            </a:r>
            <a:r>
              <a:rPr lang="en-US" dirty="0" err="1"/>
              <a:t>atau</a:t>
            </a:r>
            <a:r>
              <a:rPr lang="en-US" dirty="0"/>
              <a:t> "</a:t>
            </a:r>
            <a:r>
              <a:rPr lang="en-US" b="1" dirty="0" err="1"/>
              <a:t>irisan</a:t>
            </a:r>
            <a:r>
              <a:rPr lang="en-US" dirty="0"/>
              <a:t>".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P(A∩B)=P(A)×P(B)</a:t>
            </a:r>
            <a:r>
              <a:rPr lang="en-US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melempar</a:t>
            </a:r>
            <a:r>
              <a:rPr lang="en-US" dirty="0"/>
              <a:t> </a:t>
            </a:r>
            <a:r>
              <a:rPr lang="en-US" dirty="0" err="1"/>
              <a:t>koin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kali,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'</a:t>
            </a:r>
            <a:r>
              <a:rPr lang="en-US" dirty="0" err="1"/>
              <a:t>kepala</a:t>
            </a:r>
            <a:r>
              <a:rPr lang="en-US" dirty="0"/>
              <a:t>’ (K ) pada </a:t>
            </a:r>
            <a:r>
              <a:rPr lang="en-US" dirty="0" err="1"/>
              <a:t>lemparan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'</a:t>
            </a:r>
            <a:r>
              <a:rPr lang="en-US" dirty="0" err="1"/>
              <a:t>ekor</a:t>
            </a:r>
            <a:r>
              <a:rPr lang="en-US" dirty="0"/>
              <a:t>' (E) pada </a:t>
            </a:r>
            <a:r>
              <a:rPr lang="en-US" dirty="0" err="1"/>
              <a:t>lemparan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adalah</a:t>
            </a: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	P(K∩E)=P(K)×P(E)=0.5×0.5=0.25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41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E4B0-6A66-4748-A4F0-9283AE7B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: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Terpisah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46A82-B33D-410D-8C62-F5A46777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371221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Jika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 err="1"/>
              <a:t>Contoh</a:t>
            </a:r>
            <a:r>
              <a:rPr lang="en-US" b="1" i="1" dirty="0"/>
              <a:t>: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Ketika </a:t>
            </a:r>
            <a:r>
              <a:rPr lang="en-US" dirty="0" err="1"/>
              <a:t>melempar</a:t>
            </a:r>
            <a:r>
              <a:rPr lang="en-US" dirty="0"/>
              <a:t> </a:t>
            </a:r>
            <a:r>
              <a:rPr lang="en-US" dirty="0" err="1"/>
              <a:t>sekeping</a:t>
            </a:r>
            <a:r>
              <a:rPr lang="en-US" dirty="0"/>
              <a:t> </a:t>
            </a:r>
            <a:r>
              <a:rPr lang="en-US" dirty="0" err="1"/>
              <a:t>koin</a:t>
            </a:r>
            <a:r>
              <a:rPr lang="en-US" dirty="0"/>
              <a:t>, </a:t>
            </a:r>
            <a:r>
              <a:rPr lang="en-US" dirty="0" err="1"/>
              <a:t>kejadian</a:t>
            </a:r>
            <a:r>
              <a:rPr lang="en-US" dirty="0"/>
              <a:t> '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' dan </a:t>
            </a:r>
            <a:r>
              <a:rPr lang="en-US" dirty="0" err="1"/>
              <a:t>kejadian</a:t>
            </a:r>
            <a:r>
              <a:rPr lang="en-US" dirty="0"/>
              <a:t> '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ekor</a:t>
            </a:r>
            <a:r>
              <a:rPr lang="en-US" dirty="0"/>
              <a:t>'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,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Ketika </a:t>
            </a:r>
            <a:r>
              <a:rPr lang="en-US" dirty="0" err="1"/>
              <a:t>melempar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dadu</a:t>
            </a:r>
            <a:r>
              <a:rPr lang="en-US" dirty="0"/>
              <a:t> </a:t>
            </a:r>
            <a:r>
              <a:rPr lang="en-US" dirty="0" err="1"/>
              <a:t>bermata</a:t>
            </a:r>
            <a:r>
              <a:rPr lang="en-US" dirty="0"/>
              <a:t> 6, </a:t>
            </a:r>
            <a:r>
              <a:rPr lang="en-US" dirty="0" err="1"/>
              <a:t>kejadian</a:t>
            </a:r>
            <a:r>
              <a:rPr lang="en-US" dirty="0"/>
              <a:t> '</a:t>
            </a:r>
            <a:r>
              <a:rPr lang="en-US" dirty="0" err="1"/>
              <a:t>mendapat</a:t>
            </a:r>
            <a:r>
              <a:rPr lang="en-US" dirty="0"/>
              <a:t> 1' dan </a:t>
            </a:r>
            <a:r>
              <a:rPr lang="en-US" dirty="0" err="1"/>
              <a:t>kejadian</a:t>
            </a:r>
            <a:r>
              <a:rPr lang="en-US" dirty="0"/>
              <a:t> '</a:t>
            </a:r>
            <a:r>
              <a:rPr lang="en-US" dirty="0" err="1"/>
              <a:t>mendapat</a:t>
            </a:r>
            <a:r>
              <a:rPr lang="en-US" dirty="0"/>
              <a:t> 4'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,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.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'</a:t>
            </a:r>
            <a:r>
              <a:rPr lang="en-US" dirty="0" err="1"/>
              <a:t>mendapat</a:t>
            </a:r>
            <a:r>
              <a:rPr lang="en-US" dirty="0"/>
              <a:t> 3' dan </a:t>
            </a:r>
            <a:r>
              <a:rPr lang="en-US" dirty="0" err="1"/>
              <a:t>kejadian</a:t>
            </a:r>
            <a:r>
              <a:rPr lang="en-US" dirty="0"/>
              <a:t> '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'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tidak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,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. (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3, yang juga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, A dan B, </a:t>
            </a:r>
            <a:r>
              <a:rPr lang="en-US" dirty="0" err="1"/>
              <a:t>peluang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, P(A∪B),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masing-masing </a:t>
            </a:r>
            <a:r>
              <a:rPr lang="en-US" dirty="0" err="1"/>
              <a:t>kejadian</a:t>
            </a:r>
            <a:r>
              <a:rPr lang="en-US" dirty="0"/>
              <a:t>. ∪ </a:t>
            </a:r>
            <a:r>
              <a:rPr lang="en-US" dirty="0" err="1"/>
              <a:t>adalah</a:t>
            </a:r>
            <a:r>
              <a:rPr lang="en-US" dirty="0"/>
              <a:t> symbol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"</a:t>
            </a:r>
            <a:r>
              <a:rPr lang="en-US" b="1" dirty="0" err="1"/>
              <a:t>gabungan</a:t>
            </a:r>
            <a:r>
              <a:rPr lang="en-US" dirty="0"/>
              <a:t>".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P(A∪B)=P(A)+P(B)</a:t>
            </a:r>
            <a:r>
              <a:rPr lang="en-US" dirty="0"/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bola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keranjang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3 bola </a:t>
            </a:r>
            <a:r>
              <a:rPr lang="en-US" dirty="0" err="1"/>
              <a:t>biru</a:t>
            </a:r>
            <a:r>
              <a:rPr lang="en-US" dirty="0"/>
              <a:t>, 2 bola </a:t>
            </a:r>
            <a:r>
              <a:rPr lang="en-US" dirty="0" err="1"/>
              <a:t>hijau</a:t>
            </a:r>
            <a:r>
              <a:rPr lang="en-US" dirty="0"/>
              <a:t>, dan 5 bola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bola </a:t>
            </a:r>
            <a:r>
              <a:rPr lang="en-US" dirty="0" err="1"/>
              <a:t>biru</a:t>
            </a:r>
            <a:r>
              <a:rPr lang="en-US" dirty="0"/>
              <a:t> (B)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(M)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P(B∪M)=P(B)+P(M)=3/10+5/10=8/10=0.8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8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0BDC-BD4D-429C-B0DC-7A52D7E7B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Ruang </a:t>
            </a:r>
            <a:r>
              <a:rPr lang="en-US" dirty="0" err="1"/>
              <a:t>Sampel</a:t>
            </a:r>
            <a:r>
              <a:rPr lang="en-US" dirty="0"/>
              <a:t>,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dan </a:t>
            </a:r>
            <a:r>
              <a:rPr lang="en-US" dirty="0" err="1"/>
              <a:t>kejadian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DFE85-502E-4C4E-8748-212552FA0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Ruang </a:t>
            </a:r>
            <a:r>
              <a:rPr lang="en-US" b="1" dirty="0" err="1"/>
              <a:t>Sampel</a:t>
            </a:r>
            <a:r>
              <a:rPr lang="en-US" b="1" dirty="0"/>
              <a:t>: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(outcome)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percobaan</a:t>
            </a:r>
            <a:r>
              <a:rPr lang="en-US" dirty="0"/>
              <a:t> (experiment)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percobaan</a:t>
            </a:r>
            <a:r>
              <a:rPr lang="en-US" dirty="0"/>
              <a:t>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  </a:t>
            </a:r>
            <a:r>
              <a:rPr lang="en-US" b="1" dirty="0" err="1"/>
              <a:t>Titik</a:t>
            </a:r>
            <a:r>
              <a:rPr lang="en-US" b="1" dirty="0"/>
              <a:t> </a:t>
            </a:r>
            <a:r>
              <a:rPr lang="en-US" b="1" dirty="0" err="1"/>
              <a:t>Sampel</a:t>
            </a:r>
            <a:r>
              <a:rPr lang="en-US" dirty="0"/>
              <a:t> (sample point)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sampel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/>
              <a:t>Kejadian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b="1" dirty="0" err="1"/>
              <a:t>peristiwa</a:t>
            </a:r>
            <a:r>
              <a:rPr lang="en-US" b="1" dirty="0"/>
              <a:t> (event)</a:t>
            </a:r>
            <a:r>
              <a:rPr lang="en-US" dirty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–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percobaan</a:t>
            </a:r>
            <a:r>
              <a:rPr lang="en-US" dirty="0"/>
              <a:t> (experiment),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sample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60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E4B0-6A66-4748-A4F0-9283AE7B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: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Terpisah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46A82-B33D-410D-8C62-F5A46777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3712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terjadinya</a:t>
            </a:r>
            <a:r>
              <a:rPr lang="en-US" altLang="en-US" dirty="0"/>
              <a:t> salah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keduanya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endParaRPr lang="en-US" altLang="en-US" dirty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/>
              <a:t>P(A∪B)=P(A)+P(B)−P(A∩B)</a:t>
            </a:r>
            <a:r>
              <a:rPr lang="en-US" altLang="en-US" dirty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 err="1"/>
              <a:t>dimana</a:t>
            </a:r>
            <a:r>
              <a:rPr lang="en-US" altLang="en-US" dirty="0"/>
              <a:t> P(A∩B)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kejadian</a:t>
            </a:r>
            <a:r>
              <a:rPr lang="en-US" altLang="en-US" dirty="0"/>
              <a:t> A dan </a:t>
            </a:r>
            <a:r>
              <a:rPr lang="en-US" altLang="en-US" dirty="0" err="1"/>
              <a:t>kejadian</a:t>
            </a:r>
            <a:r>
              <a:rPr lang="en-US" altLang="en-US" dirty="0"/>
              <a:t> </a:t>
            </a:r>
            <a:r>
              <a:rPr lang="en-US" altLang="en-US" dirty="0" err="1"/>
              <a:t>Bterjadi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bersamaan</a:t>
            </a:r>
            <a:r>
              <a:rPr lang="en-US" altLang="en-US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 err="1"/>
              <a:t>Contoh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</a:p>
          <a:p>
            <a:pPr eaLnBrk="1" hangingPunct="1">
              <a:defRPr/>
            </a:pPr>
            <a:r>
              <a:rPr lang="en-US" altLang="en-US" dirty="0" err="1"/>
              <a:t>ketika</a:t>
            </a:r>
            <a:r>
              <a:rPr lang="en-US" altLang="en-US" dirty="0"/>
              <a:t> </a:t>
            </a:r>
            <a:r>
              <a:rPr lang="en-US" altLang="en-US" dirty="0" err="1"/>
              <a:t>mengambil</a:t>
            </a:r>
            <a:r>
              <a:rPr lang="en-US" altLang="en-US" dirty="0"/>
              <a:t> </a:t>
            </a:r>
            <a:r>
              <a:rPr lang="en-US" altLang="en-US" dirty="0" err="1"/>
              <a:t>kartu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set </a:t>
            </a:r>
            <a:r>
              <a:rPr lang="en-US" altLang="en-US" dirty="0" err="1"/>
              <a:t>kartu</a:t>
            </a:r>
            <a:r>
              <a:rPr lang="en-US" altLang="en-US" dirty="0"/>
              <a:t> </a:t>
            </a:r>
            <a:r>
              <a:rPr lang="en-US" altLang="en-US" dirty="0" err="1"/>
              <a:t>permainan</a:t>
            </a:r>
            <a:r>
              <a:rPr lang="en-US" altLang="en-US" dirty="0"/>
              <a:t> (52 </a:t>
            </a:r>
            <a:r>
              <a:rPr lang="en-US" altLang="en-US" dirty="0" err="1"/>
              <a:t>kartu</a:t>
            </a:r>
            <a:r>
              <a:rPr lang="en-US" altLang="en-US" dirty="0"/>
              <a:t>), </a:t>
            </a: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mendapat</a:t>
            </a:r>
            <a:r>
              <a:rPr lang="en-US" altLang="en-US" dirty="0"/>
              <a:t> </a:t>
            </a:r>
            <a:r>
              <a:rPr lang="en-US" altLang="en-US" dirty="0" err="1"/>
              <a:t>kartu</a:t>
            </a:r>
            <a:r>
              <a:rPr lang="en-US" altLang="en-US" dirty="0"/>
              <a:t> </a:t>
            </a:r>
            <a:r>
              <a:rPr lang="en-US" altLang="en-US" dirty="0" err="1"/>
              <a:t>merah</a:t>
            </a:r>
            <a:r>
              <a:rPr lang="en-US" altLang="en-US" dirty="0"/>
              <a:t> (M) </a:t>
            </a:r>
            <a:r>
              <a:rPr lang="en-US" altLang="en-US" dirty="0" err="1"/>
              <a:t>atau</a:t>
            </a:r>
            <a:r>
              <a:rPr lang="en-US" altLang="en-US" dirty="0"/>
              <a:t> raja (K)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</a:p>
          <a:p>
            <a:pPr eaLnBrk="1" hangingPunct="1">
              <a:defRPr/>
            </a:pPr>
            <a:r>
              <a:rPr lang="en-US" altLang="en-US" dirty="0"/>
              <a:t>P(M∪K)=P(M)+P(K)−P(M∩K)=26/52+4/52−2/52=28/52=7/13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kartu</a:t>
            </a:r>
            <a:r>
              <a:rPr lang="en-US" altLang="en-US" dirty="0"/>
              <a:t>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merah</a:t>
            </a:r>
            <a:r>
              <a:rPr lang="en-US" altLang="en-US" dirty="0"/>
              <a:t>, raja,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keduanya</a:t>
            </a:r>
            <a:r>
              <a:rPr lang="en-US" altLang="en-US" dirty="0"/>
              <a:t> (</a:t>
            </a:r>
            <a:r>
              <a:rPr lang="en-US" altLang="en-US" dirty="0" err="1"/>
              <a:t>yaitu</a:t>
            </a:r>
            <a:r>
              <a:rPr lang="en-US" altLang="en-US" dirty="0"/>
              <a:t> raja </a:t>
            </a:r>
            <a:r>
              <a:rPr lang="en-US" altLang="en-US" dirty="0" err="1"/>
              <a:t>merah</a:t>
            </a:r>
            <a:r>
              <a:rPr lang="en-US" altLang="en-US" dirty="0"/>
              <a:t>). Jadi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mengurangi</a:t>
            </a:r>
            <a:r>
              <a:rPr lang="en-US" altLang="en-US" dirty="0"/>
              <a:t> </a:t>
            </a: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kartu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raja </a:t>
            </a:r>
            <a:r>
              <a:rPr lang="en-US" altLang="en-US" dirty="0" err="1"/>
              <a:t>merah</a:t>
            </a:r>
            <a:r>
              <a:rPr lang="en-US" altLang="en-US" dirty="0"/>
              <a:t>,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termasuk</a:t>
            </a:r>
            <a:r>
              <a:rPr lang="en-US" altLang="en-US" dirty="0"/>
              <a:t> </a:t>
            </a:r>
            <a:r>
              <a:rPr lang="en-US" altLang="en-US" dirty="0" err="1"/>
              <a:t>ketika</a:t>
            </a:r>
            <a:r>
              <a:rPr lang="en-US" altLang="en-US" dirty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menghitung</a:t>
            </a:r>
            <a:r>
              <a:rPr lang="en-US" altLang="en-US" dirty="0"/>
              <a:t> </a:t>
            </a: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kartu</a:t>
            </a:r>
            <a:r>
              <a:rPr lang="en-US" altLang="en-US" dirty="0"/>
              <a:t> </a:t>
            </a:r>
            <a:r>
              <a:rPr lang="en-US" altLang="en-US" dirty="0" err="1"/>
              <a:t>merah</a:t>
            </a:r>
            <a:r>
              <a:rPr lang="en-US" altLang="en-US" dirty="0"/>
              <a:t> dan </a:t>
            </a: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kartu</a:t>
            </a:r>
            <a:r>
              <a:rPr lang="en-US" altLang="en-US" dirty="0"/>
              <a:t> raja.</a:t>
            </a:r>
          </a:p>
        </p:txBody>
      </p:sp>
    </p:spTree>
    <p:extLst>
      <p:ext uri="{BB962C8B-B14F-4D97-AF65-F5344CB8AC3E}">
        <p14:creationId xmlns:p14="http://schemas.microsoft.com/office/powerpoint/2010/main" val="748057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2B90-FCD8-484D-85DF-1DDD8DF2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kombinasi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E5CEE-05ED-4B29-8584-66DBB0A27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urutan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b="1" dirty="0" err="1"/>
              <a:t>kombinasi</a:t>
            </a:r>
            <a:r>
              <a:rPr lang="en-US" b="1" dirty="0"/>
              <a:t> </a:t>
            </a:r>
            <a:r>
              <a:rPr lang="en-US" dirty="0" err="1"/>
              <a:t>dari</a:t>
            </a:r>
            <a:r>
              <a:rPr lang="en-US" dirty="0"/>
              <a:t> n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berlainan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r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8454BDAF-1EB3-4B8D-B9E3-7620DA4EF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363694"/>
              </p:ext>
            </p:extLst>
          </p:nvPr>
        </p:nvGraphicFramePr>
        <p:xfrm>
          <a:off x="5087836" y="4821744"/>
          <a:ext cx="1854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533400" progId="Equation.3">
                  <p:embed/>
                </p:oleObj>
              </mc:Choice>
              <mc:Fallback>
                <p:oleObj name="Equation" r:id="rId2" imgW="1854200" imgH="533400" progId="Equation.3">
                  <p:embed/>
                  <p:pic>
                    <p:nvPicPr>
                      <p:cNvPr id="36878" name="Object 6">
                        <a:extLst>
                          <a:ext uri="{FF2B5EF4-FFF2-40B4-BE49-F238E27FC236}">
                            <a16:creationId xmlns:a16="http://schemas.microsoft.com/office/drawing/2014/main" id="{08FAAD0A-F85D-4CF1-BC57-00AB50113A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36" y="4821744"/>
                        <a:ext cx="1854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998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5D52-A106-4DA2-B8EA-468313BC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Permutasi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20F9C-A011-41E1-B13D-6CB2A4508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en-US" dirty="0"/>
              <a:t>Permutasi merupakan susunan dari suatu  himpunan obyek yang dapat dibentuk dengan memperhatikan urutan</a:t>
            </a:r>
          </a:p>
          <a:p>
            <a:pPr eaLnBrk="1" hangingPunct="1"/>
            <a:r>
              <a:rPr lang="sv-SE" altLang="en-US" dirty="0"/>
              <a:t>Jumlah permutasi dari n elemen adalah n! = n (n-1)!=n(n-1)(n-2)……..1</a:t>
            </a:r>
          </a:p>
          <a:p>
            <a:pPr eaLnBrk="1" hangingPunct="1"/>
            <a:r>
              <a:rPr lang="sv-SE" altLang="en-US" dirty="0"/>
              <a:t>Jumlah permutasi yang dibentuk dari n elemen berlainan bila diambil  r sekaligus </a:t>
            </a:r>
          </a:p>
          <a:p>
            <a:endParaRPr lang="en-US" dirty="0"/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B6781D00-7ACA-473E-A19D-C46E1AFED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315536"/>
              </p:ext>
            </p:extLst>
          </p:nvPr>
        </p:nvGraphicFramePr>
        <p:xfrm>
          <a:off x="5251449" y="5116850"/>
          <a:ext cx="168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367" imgH="533169" progId="Equation.3">
                  <p:embed/>
                </p:oleObj>
              </mc:Choice>
              <mc:Fallback>
                <p:oleObj name="Equation" r:id="rId2" imgW="1688367" imgH="533169" progId="Equation.3">
                  <p:embed/>
                  <p:pic>
                    <p:nvPicPr>
                      <p:cNvPr id="34832" name="Object 9">
                        <a:extLst>
                          <a:ext uri="{FF2B5EF4-FFF2-40B4-BE49-F238E27FC236}">
                            <a16:creationId xmlns:a16="http://schemas.microsoft.com/office/drawing/2014/main" id="{DE8E5006-31EC-427C-A881-7D5A821FBE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49" y="5116850"/>
                        <a:ext cx="1689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251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02E5-CAB9-499B-8534-CD7E3C5C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Permutasi</a:t>
            </a:r>
            <a:r>
              <a:rPr lang="en-US" dirty="0"/>
              <a:t> </a:t>
            </a:r>
            <a:r>
              <a:rPr lang="en-US" dirty="0" err="1"/>
              <a:t>siklis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F2181-779D-4E07-8FD0-2F500DB23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v-SE" altLang="en-US" dirty="0"/>
          </a:p>
          <a:p>
            <a:pPr eaLnBrk="1" hangingPunct="1"/>
            <a:r>
              <a:rPr lang="sv-SE" altLang="en-US" dirty="0"/>
              <a:t> Banyaknya permutasi n benda berlainan yang disusun melingkar adalah (n-1)!</a:t>
            </a:r>
          </a:p>
          <a:p>
            <a:pPr eaLnBrk="1" hangingPunct="1"/>
            <a:r>
              <a:rPr lang="sv-SE" altLang="en-US" dirty="0"/>
              <a:t>Banyaknya permutasi yang berlainan dari n obyek bila   adalah jumlah elemen jenis pertama,   adalah jumlah elemen jenis, …..,  jumlah elemen ke –k adalah </a:t>
            </a:r>
          </a:p>
          <a:p>
            <a:endParaRPr lang="en-US" dirty="0"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F2AE73ED-1C77-4BAD-BE98-3DC2D46D9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394893"/>
              </p:ext>
            </p:extLst>
          </p:nvPr>
        </p:nvGraphicFramePr>
        <p:xfrm>
          <a:off x="5184167" y="5072603"/>
          <a:ext cx="1155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647640" progId="Equation.3">
                  <p:embed/>
                </p:oleObj>
              </mc:Choice>
              <mc:Fallback>
                <p:oleObj name="Equation" r:id="rId2" imgW="1155600" imgH="647640" progId="Equation.3">
                  <p:embed/>
                  <p:pic>
                    <p:nvPicPr>
                      <p:cNvPr id="34830" name="Object 6">
                        <a:extLst>
                          <a:ext uri="{FF2B5EF4-FFF2-40B4-BE49-F238E27FC236}">
                            <a16:creationId xmlns:a16="http://schemas.microsoft.com/office/drawing/2014/main" id="{519D5712-BF78-4507-9692-F10D93A463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167" y="5072603"/>
                        <a:ext cx="1155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717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E51F5-17E4-4C15-8113-B82B6636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48BBD-C6DD-452C-A371-053B04481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4143982"/>
            <a:ext cx="11029615" cy="2529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err="1"/>
              <a:t>Trus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/>
              <a:t>bedanya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probabilitas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masa SMA?</a:t>
            </a:r>
          </a:p>
          <a:p>
            <a:pPr marL="0" indent="0" algn="ctr">
              <a:buNone/>
            </a:pPr>
            <a:r>
              <a:rPr lang="en-US" sz="2400" dirty="0"/>
              <a:t>Dimana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menerapkan</a:t>
            </a:r>
            <a:r>
              <a:rPr lang="en-US" sz="2400" dirty="0"/>
              <a:t> </a:t>
            </a:r>
            <a:r>
              <a:rPr lang="en-US" sz="2400" dirty="0" err="1"/>
              <a:t>probabilitas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?</a:t>
            </a:r>
          </a:p>
          <a:p>
            <a:pPr marL="0" indent="0" algn="ctr">
              <a:buNone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!?</a:t>
            </a:r>
          </a:p>
          <a:p>
            <a:pPr marL="0" indent="0" algn="ctr">
              <a:buNone/>
            </a:pPr>
            <a:r>
              <a:rPr lang="en-US" sz="2400" dirty="0"/>
              <a:t>Hah!?</a:t>
            </a:r>
          </a:p>
          <a:p>
            <a:endParaRPr lang="en-US" sz="2400" dirty="0"/>
          </a:p>
        </p:txBody>
      </p:sp>
      <p:pic>
        <p:nvPicPr>
          <p:cNvPr id="4" name="Picture 2" descr="Hasil gambar untuk chotto matte kudasai meme">
            <a:extLst>
              <a:ext uri="{FF2B5EF4-FFF2-40B4-BE49-F238E27FC236}">
                <a16:creationId xmlns:a16="http://schemas.microsoft.com/office/drawing/2014/main" id="{9EC86599-E25C-4CC1-82B4-7F871027F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86" y="702156"/>
            <a:ext cx="5419826" cy="37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07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8110-CB80-443B-AF42-D62268B20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C0C40-0B27-419A-A8B1-072DC43B2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1D412-7A95-4EC6-A99A-2444A9DA6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84" y="624715"/>
            <a:ext cx="5967793" cy="639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A606-C0E4-433D-BBF7-68287F92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Naïve Bayes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FA64D-963C-4575-800C-353B4DA5C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Algoritma</a:t>
            </a:r>
            <a:r>
              <a:rPr lang="en-US" b="1" dirty="0"/>
              <a:t> Naive Bayes</a:t>
            </a:r>
            <a:r>
              <a:rPr lang="en-US" dirty="0"/>
              <a:t> 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dan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dikemukakan</a:t>
            </a:r>
            <a:r>
              <a:rPr lang="en-US" dirty="0"/>
              <a:t> oleh </a:t>
            </a:r>
            <a:r>
              <a:rPr lang="en-US" dirty="0" err="1"/>
              <a:t>ilmuwan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 Thomas Bayes. </a:t>
            </a:r>
          </a:p>
          <a:p>
            <a:pPr eaLnBrk="1" hangingPunct="1"/>
            <a:r>
              <a:rPr lang="en-US" b="1" dirty="0" err="1"/>
              <a:t>Algoritma</a:t>
            </a:r>
            <a:r>
              <a:rPr lang="en-US" b="1" dirty="0"/>
              <a:t> Naive Bayes</a:t>
            </a:r>
            <a:r>
              <a:rPr lang="en-US" dirty="0"/>
              <a:t> 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di masa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di masa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Bayes. </a:t>
            </a:r>
          </a:p>
          <a:p>
            <a:pPr eaLnBrk="1" hangingPunct="1"/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dr</a:t>
            </a:r>
            <a:r>
              <a:rPr lang="en-US" dirty="0"/>
              <a:t> Naïve Bayes Classifier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(naïf)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independensi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masing-masing </a:t>
            </a:r>
            <a:r>
              <a:rPr lang="en-US" dirty="0" err="1"/>
              <a:t>kondisi</a:t>
            </a:r>
            <a:r>
              <a:rPr lang="en-US" dirty="0"/>
              <a:t> / </a:t>
            </a:r>
            <a:r>
              <a:rPr lang="en-US" dirty="0" err="1"/>
              <a:t>kejadian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mengklasifikasi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, </a:t>
            </a:r>
            <a:r>
              <a:rPr lang="en-US" dirty="0" err="1"/>
              <a:t>deteksi</a:t>
            </a:r>
            <a:r>
              <a:rPr lang="en-US" dirty="0"/>
              <a:t> dan filtering spam.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27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A606-C0E4-433D-BBF7-68287F92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Naïve Bayes</a:t>
            </a:r>
            <a:endParaRPr lang="en-US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EC20B0ED-1C01-4238-91AC-366524BB9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79" y="2266545"/>
            <a:ext cx="8769642" cy="3464550"/>
          </a:xfrm>
        </p:spPr>
      </p:pic>
    </p:spTree>
    <p:extLst>
      <p:ext uri="{BB962C8B-B14F-4D97-AF65-F5344CB8AC3E}">
        <p14:creationId xmlns:p14="http://schemas.microsoft.com/office/powerpoint/2010/main" val="2160275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A606-C0E4-433D-BBF7-68287F92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Naïve Bayes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C9D333-2A08-46F1-8259-B3BBCC260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800" b="1" dirty="0" err="1"/>
              <a:t>Kelebihan</a:t>
            </a:r>
            <a:r>
              <a:rPr lang="en-US" sz="1800" b="1" dirty="0"/>
              <a:t> </a:t>
            </a:r>
            <a:r>
              <a:rPr lang="en-US" sz="1800" b="1" dirty="0" err="1"/>
              <a:t>Algoritma</a:t>
            </a:r>
            <a:r>
              <a:rPr lang="en-US" sz="1800" b="1" dirty="0"/>
              <a:t> Naive Bayes :</a:t>
            </a:r>
            <a:endParaRPr lang="en-US" sz="1800" dirty="0">
              <a:effectLst/>
            </a:endParaRPr>
          </a:p>
          <a:p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memerlukan</a:t>
            </a:r>
            <a:r>
              <a:rPr lang="en-US" sz="1800" dirty="0"/>
              <a:t> </a:t>
            </a:r>
            <a:r>
              <a:rPr lang="en-US" sz="1800" dirty="0" err="1"/>
              <a:t>jumlah</a:t>
            </a:r>
            <a:r>
              <a:rPr lang="en-US" sz="1800" dirty="0"/>
              <a:t> data </a:t>
            </a:r>
            <a:r>
              <a:rPr lang="en-US" sz="1800" dirty="0" err="1"/>
              <a:t>sedikit</a:t>
            </a:r>
            <a:r>
              <a:rPr lang="en-US" sz="1800" dirty="0"/>
              <a:t> yang </a:t>
            </a:r>
            <a:r>
              <a:rPr lang="en-US" sz="1800" dirty="0" err="1"/>
              <a:t>dibutuhkan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klasifikasi</a:t>
            </a:r>
            <a:r>
              <a:rPr lang="en-US" sz="1800" dirty="0"/>
              <a:t>.</a:t>
            </a:r>
          </a:p>
          <a:p>
            <a:r>
              <a:rPr lang="en-US" sz="1800" dirty="0"/>
              <a:t>Bisa </a:t>
            </a:r>
            <a:r>
              <a:rPr lang="en-US" sz="1800" dirty="0" err="1"/>
              <a:t>dipakai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data </a:t>
            </a:r>
            <a:r>
              <a:rPr lang="en-US" sz="1800" dirty="0" err="1"/>
              <a:t>kuantitatif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kualitatif</a:t>
            </a:r>
            <a:endParaRPr lang="en-US" sz="1800" dirty="0"/>
          </a:p>
          <a:p>
            <a:r>
              <a:rPr lang="en-US" sz="1800" dirty="0" err="1"/>
              <a:t>Cepat</a:t>
            </a:r>
            <a:r>
              <a:rPr lang="en-US" sz="1800" dirty="0"/>
              <a:t>, </a:t>
            </a:r>
            <a:r>
              <a:rPr lang="en-US" sz="1800" dirty="0" err="1"/>
              <a:t>efisien</a:t>
            </a:r>
            <a:r>
              <a:rPr lang="en-US" sz="1800" dirty="0"/>
              <a:t>, dan </a:t>
            </a:r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dibuat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Kokoh</a:t>
            </a:r>
            <a:r>
              <a:rPr lang="en-US" sz="1800" dirty="0"/>
              <a:t> pada </a:t>
            </a:r>
            <a:r>
              <a:rPr lang="en-US" sz="1800" dirty="0" err="1"/>
              <a:t>atribut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relevan</a:t>
            </a:r>
            <a:r>
              <a:rPr lang="en-US" sz="1800" dirty="0"/>
              <a:t>.</a:t>
            </a:r>
          </a:p>
          <a:p>
            <a:r>
              <a:rPr lang="en-US" sz="1800" dirty="0"/>
              <a:t>Bisa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klasifikasi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biner </a:t>
            </a:r>
            <a:r>
              <a:rPr lang="en-US" sz="1800" dirty="0" err="1"/>
              <a:t>ataupun</a:t>
            </a:r>
            <a:r>
              <a:rPr lang="en-US" sz="1800" dirty="0"/>
              <a:t> multiclass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b="1" dirty="0" err="1"/>
              <a:t>Kekurangan</a:t>
            </a:r>
            <a:r>
              <a:rPr lang="en-US" sz="1800" b="1" dirty="0"/>
              <a:t> </a:t>
            </a:r>
            <a:r>
              <a:rPr lang="en-US" sz="1800" b="1" dirty="0" err="1"/>
              <a:t>Algoritma</a:t>
            </a:r>
            <a:r>
              <a:rPr lang="en-US" sz="1800" b="1" dirty="0"/>
              <a:t> Naive Bayes :</a:t>
            </a:r>
          </a:p>
          <a:p>
            <a:r>
              <a:rPr lang="en-US" sz="1800" dirty="0" err="1"/>
              <a:t>Asumsi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masing-masing </a:t>
            </a:r>
            <a:r>
              <a:rPr lang="en-US" sz="1800" dirty="0" err="1"/>
              <a:t>variabel</a:t>
            </a:r>
            <a:r>
              <a:rPr lang="en-US" sz="1800" dirty="0"/>
              <a:t> </a:t>
            </a:r>
            <a:r>
              <a:rPr lang="en-US" sz="1800" dirty="0" err="1"/>
              <a:t>independen</a:t>
            </a:r>
            <a:r>
              <a:rPr lang="en-US" sz="1800" dirty="0"/>
              <a:t>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berkurangnya</a:t>
            </a:r>
            <a:r>
              <a:rPr lang="en-US" sz="1800" dirty="0"/>
              <a:t> </a:t>
            </a:r>
            <a:r>
              <a:rPr lang="en-US" sz="1800" dirty="0" err="1"/>
              <a:t>akurasi</a:t>
            </a:r>
            <a:endParaRPr lang="en-US" sz="1800" dirty="0"/>
          </a:p>
          <a:p>
            <a:r>
              <a:rPr lang="en-US" sz="1800" dirty="0" err="1"/>
              <a:t>Probabilitas</a:t>
            </a:r>
            <a:r>
              <a:rPr lang="en-US" sz="1800" dirty="0"/>
              <a:t> </a:t>
            </a:r>
            <a:r>
              <a:rPr lang="en-US" sz="1800" dirty="0" err="1"/>
              <a:t>kondisionalnya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boleh</a:t>
            </a:r>
            <a:r>
              <a:rPr lang="en-US" sz="1800" dirty="0"/>
              <a:t> </a:t>
            </a:r>
            <a:r>
              <a:rPr lang="en-US" sz="1800" dirty="0" err="1"/>
              <a:t>bernilai</a:t>
            </a:r>
            <a:r>
              <a:rPr lang="en-US" sz="1800" dirty="0"/>
              <a:t> </a:t>
            </a:r>
            <a:r>
              <a:rPr lang="en-US" sz="1800" dirty="0" err="1"/>
              <a:t>nol</a:t>
            </a:r>
            <a:endParaRPr lang="en-US" sz="1800" dirty="0"/>
          </a:p>
          <a:p>
            <a:r>
              <a:rPr lang="en-US" sz="1800" dirty="0" err="1"/>
              <a:t>Keakuratannya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diukur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probabilitas</a:t>
            </a:r>
            <a:r>
              <a:rPr lang="en-US" sz="1800" dirty="0"/>
              <a:t> </a:t>
            </a:r>
            <a:r>
              <a:rPr lang="en-US" sz="1800" dirty="0" err="1"/>
              <a:t>saja</a:t>
            </a:r>
            <a:r>
              <a:rPr lang="en-US" sz="1800" dirty="0"/>
              <a:t>. </a:t>
            </a:r>
            <a:r>
              <a:rPr lang="en-US" sz="1800" dirty="0" err="1"/>
              <a:t>Butuh</a:t>
            </a:r>
            <a:r>
              <a:rPr lang="en-US" sz="1800" dirty="0"/>
              <a:t> </a:t>
            </a:r>
            <a:r>
              <a:rPr lang="en-US" sz="1800" dirty="0" err="1"/>
              <a:t>bukti-bukti</a:t>
            </a:r>
            <a:r>
              <a:rPr lang="en-US" sz="1800" dirty="0"/>
              <a:t> lain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membuktikannya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keputusan</a:t>
            </a:r>
            <a:r>
              <a:rPr lang="en-US" sz="1800" dirty="0"/>
              <a:t>, </a:t>
            </a:r>
            <a:r>
              <a:rPr lang="en-US" sz="1800" dirty="0" err="1"/>
              <a:t>diperlukan</a:t>
            </a:r>
            <a:r>
              <a:rPr lang="en-US" sz="1800" dirty="0"/>
              <a:t> </a:t>
            </a:r>
            <a:r>
              <a:rPr lang="en-US" sz="1800" dirty="0" err="1"/>
              <a:t>pengetahuan</a:t>
            </a:r>
            <a:r>
              <a:rPr lang="en-US" sz="1800" dirty="0"/>
              <a:t> </a:t>
            </a:r>
            <a:r>
              <a:rPr lang="en-US" sz="1800" dirty="0" err="1"/>
              <a:t>awal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pengetahuan</a:t>
            </a:r>
            <a:r>
              <a:rPr lang="en-US" sz="1800" dirty="0"/>
              <a:t> </a:t>
            </a:r>
            <a:r>
              <a:rPr lang="en-US" sz="1800" dirty="0" err="1"/>
              <a:t>mengenai</a:t>
            </a:r>
            <a:r>
              <a:rPr lang="en-US" sz="1800" dirty="0"/>
              <a:t> masa </a:t>
            </a:r>
            <a:r>
              <a:rPr lang="en-US" sz="1800" dirty="0" err="1"/>
              <a:t>sebelumnya</a:t>
            </a:r>
            <a:r>
              <a:rPr lang="en-US" sz="1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45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A606-C0E4-433D-BBF7-68287F92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Naïve Bayes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C9D333-2A08-46F1-8259-B3BBCC260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Tahapan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proses </a:t>
            </a:r>
            <a:r>
              <a:rPr lang="en-US" sz="2400" dirty="0" err="1"/>
              <a:t>algoritma</a:t>
            </a:r>
            <a:r>
              <a:rPr lang="en-US" sz="2400" dirty="0"/>
              <a:t> Naive Bayes :</a:t>
            </a:r>
          </a:p>
          <a:p>
            <a:r>
              <a:rPr lang="en-US" sz="2400" dirty="0" err="1">
                <a:effectLst/>
              </a:rPr>
              <a:t>Menghitung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jumlah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kelas</a:t>
            </a:r>
            <a:r>
              <a:rPr lang="en-US" sz="2400" dirty="0">
                <a:effectLst/>
              </a:rPr>
              <a:t> / label.</a:t>
            </a:r>
          </a:p>
          <a:p>
            <a:r>
              <a:rPr lang="en-US" sz="2400" dirty="0" err="1">
                <a:effectLst/>
              </a:rPr>
              <a:t>Menghitung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Jumlah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Kasus</a:t>
            </a:r>
            <a:r>
              <a:rPr lang="en-US" sz="2400" dirty="0">
                <a:effectLst/>
              </a:rPr>
              <a:t> Per Kelas</a:t>
            </a:r>
          </a:p>
          <a:p>
            <a:r>
              <a:rPr lang="en-US" sz="2400" dirty="0" err="1">
                <a:effectLst/>
              </a:rPr>
              <a:t>Kalikan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Semua</a:t>
            </a:r>
            <a:r>
              <a:rPr lang="en-US" sz="2400" dirty="0">
                <a:effectLst/>
              </a:rPr>
              <a:t> Variable Kelas</a:t>
            </a:r>
          </a:p>
          <a:p>
            <a:r>
              <a:rPr lang="en-US" sz="2400" dirty="0" err="1">
                <a:effectLst/>
              </a:rPr>
              <a:t>Bandingkan</a:t>
            </a:r>
            <a:r>
              <a:rPr lang="en-US" sz="2400" dirty="0">
                <a:effectLst/>
              </a:rPr>
              <a:t> Hasil Per Kelas</a:t>
            </a:r>
          </a:p>
        </p:txBody>
      </p:sp>
    </p:spTree>
    <p:extLst>
      <p:ext uri="{BB962C8B-B14F-4D97-AF65-F5344CB8AC3E}">
        <p14:creationId xmlns:p14="http://schemas.microsoft.com/office/powerpoint/2010/main" val="549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CDFA-EBCF-4185-9DB6-25A56407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Ruang </a:t>
            </a:r>
            <a:r>
              <a:rPr lang="en-US" dirty="0" err="1"/>
              <a:t>Sampel</a:t>
            </a:r>
            <a:r>
              <a:rPr lang="en-US" dirty="0"/>
              <a:t>,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dan </a:t>
            </a:r>
            <a:r>
              <a:rPr lang="en-US" dirty="0" err="1"/>
              <a:t>kejadian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0660-C223-4DEA-BDC1-5EB0C5983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err="1"/>
              <a:t>Contoh</a:t>
            </a:r>
            <a:r>
              <a:rPr lang="en-US" altLang="en-US" sz="2400" b="1" dirty="0"/>
              <a:t> :</a:t>
            </a:r>
          </a:p>
          <a:p>
            <a:pPr eaLnBrk="1" hangingPunct="1"/>
            <a:r>
              <a:rPr lang="en-US" altLang="en-US" sz="2400" b="1" dirty="0" err="1"/>
              <a:t>Percobaan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pelemparan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dadu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kemudian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mencatat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muncul</a:t>
            </a:r>
            <a:endParaRPr lang="en-US" altLang="en-US" sz="2400" dirty="0"/>
          </a:p>
          <a:p>
            <a:pPr lvl="1" eaLnBrk="1" hangingPunct="1"/>
            <a:r>
              <a:rPr lang="en-US" altLang="en-US" sz="2000" b="1" dirty="0"/>
              <a:t>Ruang </a:t>
            </a:r>
            <a:r>
              <a:rPr lang="en-US" altLang="en-US" sz="2000" b="1" dirty="0" err="1"/>
              <a:t>Sampel</a:t>
            </a:r>
            <a:r>
              <a:rPr lang="en-US" altLang="en-US" sz="2000" b="1" dirty="0"/>
              <a:t> </a:t>
            </a:r>
            <a:r>
              <a:rPr lang="en-US" altLang="en-US" sz="2000" dirty="0"/>
              <a:t>: S:{1,2,3,4,5,6}</a:t>
            </a:r>
          </a:p>
          <a:p>
            <a:pPr lvl="1" eaLnBrk="1" hangingPunct="1"/>
            <a:r>
              <a:rPr lang="en-US" altLang="en-US" sz="2000" b="1" dirty="0"/>
              <a:t>A=</a:t>
            </a:r>
            <a:r>
              <a:rPr lang="en-US" altLang="en-US" sz="2000" b="1" dirty="0" err="1"/>
              <a:t>Kejadian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munculnya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angka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genap</a:t>
            </a:r>
            <a:r>
              <a:rPr lang="en-US" altLang="en-US" sz="2000" b="1" dirty="0"/>
              <a:t> </a:t>
            </a:r>
            <a:r>
              <a:rPr lang="en-US" altLang="en-US" sz="2000" dirty="0"/>
              <a:t>={2,4,6}</a:t>
            </a:r>
          </a:p>
          <a:p>
            <a:pPr lvl="1" eaLnBrk="1" hangingPunct="1"/>
            <a:r>
              <a:rPr lang="en-US" altLang="en-US" sz="2000" b="1" dirty="0"/>
              <a:t>B=</a:t>
            </a:r>
            <a:r>
              <a:rPr lang="en-US" altLang="en-US" sz="2000" b="1" dirty="0" err="1"/>
              <a:t>Kejadian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munculnya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angka</a:t>
            </a:r>
            <a:r>
              <a:rPr lang="en-US" altLang="en-US" sz="2000" b="1" dirty="0"/>
              <a:t> 5 </a:t>
            </a:r>
            <a:r>
              <a:rPr lang="en-US" altLang="en-US" sz="2000" b="1" dirty="0" err="1"/>
              <a:t>atau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lebih</a:t>
            </a:r>
            <a:r>
              <a:rPr lang="en-US" altLang="en-US" sz="2000" b="1" dirty="0"/>
              <a:t> </a:t>
            </a:r>
            <a:r>
              <a:rPr lang="en-US" altLang="en-US" sz="2000" dirty="0"/>
              <a:t>={5,6}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17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E0EB-6FA2-42CB-A6EE-7DDF6CB2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Naïve Bayes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67BC5-5EE6-471B-9E94-6887F50C3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x</a:t>
            </a:r>
            <a:r>
              <a:rPr lang="en-US" dirty="0"/>
              <a:t> : Data </a:t>
            </a:r>
            <a:r>
              <a:rPr lang="en-US" dirty="0" err="1"/>
              <a:t>dengan</a:t>
            </a:r>
            <a:r>
              <a:rPr lang="en-US" dirty="0"/>
              <a:t> class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diketahui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c</a:t>
            </a:r>
            <a:r>
              <a:rPr lang="en-US" dirty="0"/>
              <a:t> : </a:t>
            </a:r>
            <a:r>
              <a:rPr lang="en-US" dirty="0" err="1"/>
              <a:t>Hipotesis</a:t>
            </a:r>
            <a:r>
              <a:rPr lang="en-US" dirty="0"/>
              <a:t> data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class </a:t>
            </a:r>
            <a:r>
              <a:rPr lang="en-US" dirty="0" err="1"/>
              <a:t>spesifik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P(</a:t>
            </a:r>
            <a:r>
              <a:rPr lang="en-US" b="1" i="1" dirty="0" err="1"/>
              <a:t>c|x</a:t>
            </a:r>
            <a:r>
              <a:rPr lang="en-US" b="1" i="1" dirty="0"/>
              <a:t>)</a:t>
            </a:r>
            <a:r>
              <a:rPr lang="en-US" dirty="0"/>
              <a:t> :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(posterior probability)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P(c)</a:t>
            </a:r>
            <a:r>
              <a:rPr lang="en-US" dirty="0"/>
              <a:t> :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(prior probability)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P(</a:t>
            </a:r>
            <a:r>
              <a:rPr lang="en-US" b="1" i="1" dirty="0" err="1"/>
              <a:t>x|c</a:t>
            </a:r>
            <a:r>
              <a:rPr lang="en-US" b="1" i="1" dirty="0"/>
              <a:t>)</a:t>
            </a:r>
            <a:r>
              <a:rPr lang="en-US" dirty="0"/>
              <a:t> :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pada </a:t>
            </a:r>
            <a:r>
              <a:rPr lang="en-US" dirty="0" err="1"/>
              <a:t>hipotesis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P(x)</a:t>
            </a:r>
            <a:r>
              <a:rPr lang="en-US" dirty="0"/>
              <a:t> : </a:t>
            </a:r>
            <a:r>
              <a:rPr lang="en-US" dirty="0" err="1"/>
              <a:t>Probabilitas</a:t>
            </a:r>
            <a:r>
              <a:rPr lang="en-US" dirty="0"/>
              <a:t> x</a:t>
            </a:r>
          </a:p>
          <a:p>
            <a:endParaRPr lang="en-US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1C2022D0-B022-4FEB-AB27-10CDDE20A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23" y="4158107"/>
            <a:ext cx="3857625" cy="2038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D09969-B623-4E4D-AEF1-34843DA62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707" y="1927112"/>
            <a:ext cx="46101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0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4E7D-3C67-43E6-86D6-6FD6C41D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Naïve Bayes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35952-CA06-478A-9CE2-6601B6F3A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27251-6697-4BE5-B134-A32C07BE7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2257261"/>
            <a:ext cx="11209959" cy="39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86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E60FC-B942-493F-8B3A-FAA52C9A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65DF-C459-4D86-A95C-F6F2B968D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57A07-4C1C-4E84-B94C-8BFB8C18C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31" y="702156"/>
            <a:ext cx="8887557" cy="57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52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254B-A806-47BC-A644-6965A87E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F9EC-FA21-4E21-AC0E-4A531A524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0" y="2340864"/>
            <a:ext cx="11029615" cy="363448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P(Ci)</a:t>
            </a:r>
            <a:br>
              <a:rPr lang="en-US" b="1" dirty="0"/>
            </a:br>
            <a:r>
              <a:rPr lang="en-US" dirty="0"/>
              <a:t>P(STATUS KELULUSAN = “TEPAT”)  = 8/15</a:t>
            </a:r>
            <a:br>
              <a:rPr lang="en-US" dirty="0"/>
            </a:br>
            <a:r>
              <a:rPr lang="en-US" dirty="0"/>
              <a:t>P(STATUS KELULUSAN = “TERLAMBAT”) = 7/15</a:t>
            </a:r>
          </a:p>
          <a:p>
            <a:endParaRPr lang="en-US" dirty="0"/>
          </a:p>
          <a:p>
            <a:r>
              <a:rPr lang="en-US" b="1" dirty="0"/>
              <a:t>P(</a:t>
            </a:r>
            <a:r>
              <a:rPr lang="en-US" b="1" dirty="0" err="1"/>
              <a:t>X|Ci</a:t>
            </a:r>
            <a:r>
              <a:rPr lang="en-US" b="1" dirty="0"/>
              <a:t>)</a:t>
            </a:r>
            <a:br>
              <a:rPr lang="en-US" b="1" dirty="0"/>
            </a:br>
            <a:r>
              <a:rPr lang="en-US" dirty="0"/>
              <a:t>P(JENIS KELAMIN = “LAKI – LAKI” | STATUS KELULUSAN = “TEPAT”) = 5/8</a:t>
            </a:r>
            <a:br>
              <a:rPr lang="en-US" dirty="0"/>
            </a:br>
            <a:r>
              <a:rPr lang="en-US" dirty="0"/>
              <a:t>P(JENIS KELAMIN = “LAKI – LAKI” | STATUS KELULUSAN = “TERLAMBAT”) = 3/7</a:t>
            </a:r>
            <a:br>
              <a:rPr lang="en-US" dirty="0"/>
            </a:br>
            <a:r>
              <a:rPr lang="en-US" dirty="0"/>
              <a:t>P(STATUS MAHASISWA = “MAHASISWA” | STATUS KELULUSAN = “TEPAT”) = 5/8</a:t>
            </a:r>
            <a:br>
              <a:rPr lang="en-US" dirty="0"/>
            </a:br>
            <a:r>
              <a:rPr lang="en-US" dirty="0"/>
              <a:t>P(STATUS MAHASISWA = “MAHASISWA” | STATUS KELULUSAN = “TERLAMBAT”) = 3/7</a:t>
            </a:r>
            <a:br>
              <a:rPr lang="en-US" dirty="0"/>
            </a:br>
            <a:r>
              <a:rPr lang="en-US" dirty="0"/>
              <a:t>P(STATUS PRENIKAHAN = “BELUM” | STATUS KELULUSAN = “TEPAT”) = 4/8</a:t>
            </a:r>
            <a:br>
              <a:rPr lang="en-US" dirty="0"/>
            </a:br>
            <a:r>
              <a:rPr lang="en-US" dirty="0"/>
              <a:t>P(STATUS PRENIKAHAN = “BELUM” | STATUS KELULUSAN = “TERLAMBAT”) = 4/7</a:t>
            </a:r>
            <a:br>
              <a:rPr lang="en-US" dirty="0"/>
            </a:br>
            <a:r>
              <a:rPr lang="en-US" dirty="0"/>
              <a:t>P(IPK = “2.70” | STATUS KELULUSAN = “TEPAT”) = 0/8</a:t>
            </a:r>
            <a:br>
              <a:rPr lang="en-US" dirty="0"/>
            </a:br>
            <a:r>
              <a:rPr lang="en-US" dirty="0"/>
              <a:t>P(IPK = “2.70” | STATUS KELULUSAN = “TERLAMBAT”) = 1/7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D7311-752C-4883-A816-DA407BF9F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054454"/>
            <a:ext cx="11047083" cy="8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08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254B-A806-47BC-A644-6965A87E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F9EC-FA21-4E21-AC0E-4A531A524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0" y="2340864"/>
            <a:ext cx="11029615" cy="3634486"/>
          </a:xfrm>
        </p:spPr>
        <p:txBody>
          <a:bodyPr>
            <a:normAutofit/>
          </a:bodyPr>
          <a:lstStyle/>
          <a:p>
            <a:r>
              <a:rPr lang="en-US" dirty="0"/>
              <a:t>P(X|</a:t>
            </a:r>
            <a:r>
              <a:rPr lang="en-US" b="1" dirty="0"/>
              <a:t>STATUS KELULUSAN</a:t>
            </a:r>
            <a:r>
              <a:rPr lang="en-US" dirty="0"/>
              <a:t> = “TEPAT”) = P(</a:t>
            </a:r>
            <a:r>
              <a:rPr lang="en-US" b="1" dirty="0"/>
              <a:t>KELAMIN</a:t>
            </a:r>
            <a:r>
              <a:rPr lang="en-US" dirty="0"/>
              <a:t> = “LAKI – LAKI”, </a:t>
            </a:r>
            <a:r>
              <a:rPr lang="en-US" b="1" dirty="0"/>
              <a:t>STATUS MAHASISWA</a:t>
            </a:r>
            <a:r>
              <a:rPr lang="en-US" dirty="0"/>
              <a:t> = “MAHASISWA”, </a:t>
            </a:r>
            <a:r>
              <a:rPr lang="en-US" b="1" dirty="0"/>
              <a:t>STATUS PERNIKAHAN</a:t>
            </a:r>
            <a:r>
              <a:rPr lang="en-US" dirty="0"/>
              <a:t> = “BELUM”, </a:t>
            </a:r>
            <a:r>
              <a:rPr lang="en-US" b="1" dirty="0"/>
              <a:t>IPK</a:t>
            </a:r>
            <a:r>
              <a:rPr lang="en-US" dirty="0"/>
              <a:t> = 2.70 | </a:t>
            </a:r>
            <a:r>
              <a:rPr lang="en-US" b="1" dirty="0"/>
              <a:t>STATUS KELULUSAN</a:t>
            </a:r>
            <a:r>
              <a:rPr lang="en-US" dirty="0"/>
              <a:t> = “TEPAT”)</a:t>
            </a:r>
            <a:br>
              <a:rPr lang="en-US" dirty="0"/>
            </a:br>
            <a:r>
              <a:rPr lang="en-US" dirty="0"/>
              <a:t>= 5/8 * 5/8 * 4/8 * 0/8</a:t>
            </a:r>
            <a:br>
              <a:rPr lang="en-US" dirty="0"/>
            </a:br>
            <a:r>
              <a:rPr lang="en-US" dirty="0"/>
              <a:t>= 0</a:t>
            </a:r>
          </a:p>
          <a:p>
            <a:br>
              <a:rPr lang="en-US" dirty="0"/>
            </a:br>
            <a:r>
              <a:rPr lang="en-US" dirty="0"/>
              <a:t>P(X|</a:t>
            </a:r>
            <a:r>
              <a:rPr lang="en-US" b="1" dirty="0"/>
              <a:t>STATUS KELULUSAN</a:t>
            </a:r>
            <a:r>
              <a:rPr lang="en-US" dirty="0"/>
              <a:t> = “TERLAMBAT”) = P(</a:t>
            </a:r>
            <a:r>
              <a:rPr lang="en-US" b="1" dirty="0"/>
              <a:t>KELAMIN</a:t>
            </a:r>
            <a:r>
              <a:rPr lang="en-US" dirty="0"/>
              <a:t> = “LAKI – LAKI”, </a:t>
            </a:r>
            <a:r>
              <a:rPr lang="en-US" b="1" dirty="0"/>
              <a:t>STATUS MAHASISWA</a:t>
            </a:r>
            <a:r>
              <a:rPr lang="en-US" dirty="0"/>
              <a:t> = “MAHASISWA”, </a:t>
            </a:r>
            <a:r>
              <a:rPr lang="en-US" b="1" dirty="0"/>
              <a:t>STATUS PERNIKAHAN</a:t>
            </a:r>
            <a:r>
              <a:rPr lang="en-US" dirty="0"/>
              <a:t> = “BELUM”, </a:t>
            </a:r>
            <a:r>
              <a:rPr lang="en-US" b="1" dirty="0"/>
              <a:t>IPK</a:t>
            </a:r>
            <a:r>
              <a:rPr lang="en-US" dirty="0"/>
              <a:t> = 2.70 | </a:t>
            </a:r>
            <a:r>
              <a:rPr lang="en-US" b="1" dirty="0"/>
              <a:t>STATUS KELULUSAN</a:t>
            </a:r>
            <a:r>
              <a:rPr lang="en-US" dirty="0"/>
              <a:t> = “TERLAMBAT”)</a:t>
            </a:r>
            <a:br>
              <a:rPr lang="en-US" dirty="0"/>
            </a:br>
            <a:r>
              <a:rPr lang="en-US" dirty="0"/>
              <a:t>= 3/7 * 3/7 * 4/7 * 1/7</a:t>
            </a:r>
            <a:br>
              <a:rPr lang="en-US" dirty="0"/>
            </a:br>
            <a:r>
              <a:rPr lang="en-US" dirty="0"/>
              <a:t>= 0.43 * 0.43 * 0.57 * 0.14</a:t>
            </a:r>
            <a:br>
              <a:rPr lang="en-US" dirty="0"/>
            </a:br>
            <a:r>
              <a:rPr lang="en-US" dirty="0"/>
              <a:t>= 0,014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D7311-752C-4883-A816-DA407BF9F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054454"/>
            <a:ext cx="11047083" cy="8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02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254B-A806-47BC-A644-6965A87E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F9EC-FA21-4E21-AC0E-4A531A524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40" y="1472665"/>
            <a:ext cx="11029615" cy="3634486"/>
          </a:xfrm>
        </p:spPr>
        <p:txBody>
          <a:bodyPr>
            <a:normAutofit/>
          </a:bodyPr>
          <a:lstStyle/>
          <a:p>
            <a:r>
              <a:rPr lang="en-US" b="1" dirty="0"/>
              <a:t>P(</a:t>
            </a:r>
            <a:r>
              <a:rPr lang="en-US" b="1" dirty="0" err="1"/>
              <a:t>X|Ci</a:t>
            </a:r>
            <a:r>
              <a:rPr lang="en-US" b="1" dirty="0"/>
              <a:t>)*P(Ci)</a:t>
            </a:r>
            <a:br>
              <a:rPr lang="en-US" b="1" dirty="0"/>
            </a:br>
            <a:r>
              <a:rPr lang="en-US" dirty="0"/>
              <a:t>P(X|</a:t>
            </a:r>
            <a:r>
              <a:rPr lang="en-US" b="1" dirty="0"/>
              <a:t>STATUS KELULUSAN</a:t>
            </a:r>
            <a:r>
              <a:rPr lang="en-US" dirty="0"/>
              <a:t> = “TEPAT”)*P(</a:t>
            </a:r>
            <a:r>
              <a:rPr lang="en-US" b="1" dirty="0"/>
              <a:t>STATUS KELULUSAN</a:t>
            </a:r>
            <a:r>
              <a:rPr lang="en-US" dirty="0"/>
              <a:t> = “TEPAT”) = 0 * 8/15 = 0</a:t>
            </a:r>
          </a:p>
          <a:p>
            <a:br>
              <a:rPr lang="en-US" dirty="0"/>
            </a:br>
            <a:r>
              <a:rPr lang="en-US" dirty="0"/>
              <a:t>P(X|</a:t>
            </a:r>
            <a:r>
              <a:rPr lang="en-US" b="1" dirty="0"/>
              <a:t>STATUS KELULUSAN</a:t>
            </a:r>
            <a:r>
              <a:rPr lang="en-US" dirty="0"/>
              <a:t> = “TERLAMBAT”)*P(</a:t>
            </a:r>
            <a:r>
              <a:rPr lang="en-US" b="1" dirty="0"/>
              <a:t>STATUS KELULUSAN</a:t>
            </a:r>
            <a:r>
              <a:rPr lang="en-US" dirty="0"/>
              <a:t> = “TERLAMBAT”) = 0.014 * 7/15 = </a:t>
            </a:r>
            <a:r>
              <a:rPr lang="en-US" b="1" dirty="0"/>
              <a:t>0.0069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D7311-752C-4883-A816-DA407BF9F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054454"/>
            <a:ext cx="11047083" cy="836422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2D9794D-46E0-4034-A43F-46248D4106EC}"/>
              </a:ext>
            </a:extLst>
          </p:cNvPr>
          <p:cNvSpPr/>
          <p:nvPr/>
        </p:nvSpPr>
        <p:spPr>
          <a:xfrm rot="16200000">
            <a:off x="6317912" y="3195802"/>
            <a:ext cx="2246586" cy="4958121"/>
          </a:xfrm>
          <a:prstGeom prst="wedgeEllipseCallout">
            <a:avLst>
              <a:gd name="adj1" fmla="val 175673"/>
              <a:gd name="adj2" fmla="val 59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TERLAMBAT</a:t>
            </a:r>
          </a:p>
        </p:txBody>
      </p:sp>
    </p:spTree>
    <p:extLst>
      <p:ext uri="{BB962C8B-B14F-4D97-AF65-F5344CB8AC3E}">
        <p14:creationId xmlns:p14="http://schemas.microsoft.com/office/powerpoint/2010/main" val="38815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33D1-ACFB-462B-B1E2-7EDD6C43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CA60A-5493-4BAA-A105-B5EBD53D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2157984"/>
          </a:xfrm>
        </p:spPr>
        <p:txBody>
          <a:bodyPr>
            <a:normAutofit fontScale="77500" lnSpcReduction="20000"/>
          </a:bodyPr>
          <a:lstStyle/>
          <a:p>
            <a:r>
              <a:rPr lang="en-US" sz="2000" b="1" dirty="0"/>
              <a:t>Laplace Correction (Laplacian Estimator)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b="1" dirty="0"/>
              <a:t>additive smoothing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menangani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probabilitas</a:t>
            </a:r>
            <a:r>
              <a:rPr lang="en-US" sz="2000" dirty="0"/>
              <a:t> 0 (</a:t>
            </a:r>
            <a:r>
              <a:rPr lang="en-US" sz="2000" dirty="0" err="1"/>
              <a:t>nol</a:t>
            </a:r>
            <a:r>
              <a:rPr lang="en-US" sz="2000" dirty="0"/>
              <a:t>). Dari </a:t>
            </a:r>
            <a:r>
              <a:rPr lang="en-US" sz="2000" dirty="0" err="1"/>
              <a:t>sekian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data di training set, pada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perhitungan</a:t>
            </a:r>
            <a:r>
              <a:rPr lang="en-US" sz="2000" dirty="0"/>
              <a:t> </a:t>
            </a:r>
            <a:r>
              <a:rPr lang="en-US" sz="2000" dirty="0" err="1"/>
              <a:t>datanya</a:t>
            </a:r>
            <a:r>
              <a:rPr lang="en-US" sz="2000" dirty="0"/>
              <a:t> </a:t>
            </a:r>
            <a:r>
              <a:rPr lang="en-US" sz="2000" dirty="0" err="1"/>
              <a:t>ditambah</a:t>
            </a:r>
            <a:r>
              <a:rPr lang="en-US" sz="2000" dirty="0"/>
              <a:t> 1 (</a:t>
            </a:r>
            <a:r>
              <a:rPr lang="en-US" sz="2000" dirty="0" err="1"/>
              <a:t>satu</a:t>
            </a:r>
            <a:r>
              <a:rPr lang="en-US" sz="2000" dirty="0"/>
              <a:t>) dan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perbedaan</a:t>
            </a:r>
            <a:r>
              <a:rPr lang="en-US" sz="2000" dirty="0"/>
              <a:t> yang </a:t>
            </a:r>
            <a:r>
              <a:rPr lang="en-US" sz="2000" dirty="0" err="1"/>
              <a:t>berarti</a:t>
            </a:r>
            <a:r>
              <a:rPr lang="en-US" sz="2000" dirty="0"/>
              <a:t> pada </a:t>
            </a:r>
            <a:r>
              <a:rPr lang="en-US" sz="2000" dirty="0" err="1"/>
              <a:t>estimasi</a:t>
            </a:r>
            <a:r>
              <a:rPr lang="en-US" sz="2000" dirty="0"/>
              <a:t> </a:t>
            </a:r>
            <a:r>
              <a:rPr lang="en-US" sz="2000" dirty="0" err="1"/>
              <a:t>probabilitas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menghindari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probabilitas</a:t>
            </a:r>
            <a:r>
              <a:rPr lang="en-US" sz="2000" dirty="0"/>
              <a:t> 0 (</a:t>
            </a:r>
            <a:r>
              <a:rPr lang="en-US" sz="2000" dirty="0" err="1"/>
              <a:t>nol</a:t>
            </a:r>
            <a:r>
              <a:rPr lang="en-US" sz="2000" dirty="0"/>
              <a:t>).</a:t>
            </a:r>
          </a:p>
          <a:p>
            <a:r>
              <a:rPr lang="en-US" sz="2000" dirty="0" err="1"/>
              <a:t>Ditemukan</a:t>
            </a:r>
            <a:r>
              <a:rPr lang="en-US" sz="2000" dirty="0"/>
              <a:t> oleh Pierre Laplace</a:t>
            </a:r>
          </a:p>
          <a:p>
            <a:r>
              <a:rPr lang="en-US" sz="2000" dirty="0"/>
              <a:t>Kurang </a:t>
            </a:r>
            <a:r>
              <a:rPr lang="en-US" sz="2000" dirty="0" err="1"/>
              <a:t>akurat</a:t>
            </a:r>
            <a:r>
              <a:rPr lang="en-US" sz="2000" dirty="0"/>
              <a:t> pada dataset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tuple </a:t>
            </a:r>
            <a:r>
              <a:rPr lang="en-US" sz="2000" dirty="0" err="1"/>
              <a:t>sedikit</a:t>
            </a:r>
            <a:endParaRPr lang="en-US" sz="2000" dirty="0"/>
          </a:p>
          <a:p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akurat</a:t>
            </a:r>
            <a:r>
              <a:rPr lang="en-US" sz="2000" dirty="0"/>
              <a:t> pada data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tuple </a:t>
            </a:r>
            <a:r>
              <a:rPr lang="en-US" sz="2000" dirty="0" err="1"/>
              <a:t>banyak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3870C-862A-4886-91F9-C647AFCF3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9" y="4688076"/>
            <a:ext cx="28575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86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3EC4-D906-4266-9621-4B5544F3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E111-526C-4169-BB92-BFF68392A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contoh</a:t>
            </a:r>
            <a:r>
              <a:rPr lang="en-US" sz="1800" dirty="0"/>
              <a:t>, </a:t>
            </a:r>
            <a:r>
              <a:rPr lang="en-US" sz="1800" dirty="0" err="1"/>
              <a:t>asumsikan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data set </a:t>
            </a:r>
            <a:r>
              <a:rPr lang="en-US" sz="1800" dirty="0" err="1"/>
              <a:t>pembelian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barang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class </a:t>
            </a:r>
            <a:r>
              <a:rPr lang="en-US" sz="1800" b="1" dirty="0"/>
              <a:t>buy=yes</a:t>
            </a:r>
            <a:r>
              <a:rPr lang="en-US" sz="1800" dirty="0"/>
              <a:t> di </a:t>
            </a:r>
            <a:r>
              <a:rPr lang="en-US" sz="1800" dirty="0" err="1"/>
              <a:t>suatu</a:t>
            </a:r>
            <a:r>
              <a:rPr lang="en-US" sz="1800" dirty="0"/>
              <a:t> training set, </a:t>
            </a:r>
            <a:r>
              <a:rPr lang="en-US" sz="1800" dirty="0" err="1"/>
              <a:t>memiliki</a:t>
            </a:r>
            <a:r>
              <a:rPr lang="en-US" sz="1800" dirty="0"/>
              <a:t> 1000 (</a:t>
            </a:r>
            <a:r>
              <a:rPr lang="en-US" sz="1800" dirty="0" err="1"/>
              <a:t>seribu</a:t>
            </a:r>
            <a:r>
              <a:rPr lang="en-US" sz="1800" dirty="0"/>
              <a:t>) </a:t>
            </a:r>
            <a:r>
              <a:rPr lang="en-US" sz="1800" dirty="0" err="1"/>
              <a:t>sampel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Variabel</a:t>
            </a:r>
            <a:r>
              <a:rPr lang="en-US" sz="1800" dirty="0"/>
              <a:t> yang </a:t>
            </a:r>
            <a:r>
              <a:rPr lang="en-US" sz="1800" dirty="0" err="1"/>
              <a:t>dimiliki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income.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0 (</a:t>
            </a:r>
            <a:r>
              <a:rPr lang="en-US" sz="1800" dirty="0" err="1"/>
              <a:t>nol</a:t>
            </a:r>
            <a:r>
              <a:rPr lang="en-US" sz="1800" dirty="0"/>
              <a:t>) </a:t>
            </a:r>
            <a:r>
              <a:rPr lang="en-US" sz="1800" dirty="0" err="1"/>
              <a:t>sampel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i="1" dirty="0"/>
              <a:t>income=low</a:t>
            </a:r>
            <a:r>
              <a:rPr lang="en-US" sz="18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990 </a:t>
            </a:r>
            <a:r>
              <a:rPr lang="en-US" sz="1800" dirty="0" err="1"/>
              <a:t>sampel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i="1" dirty="0"/>
              <a:t>income=medium</a:t>
            </a:r>
            <a:r>
              <a:rPr lang="en-US" sz="18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10 </a:t>
            </a:r>
            <a:r>
              <a:rPr lang="en-US" sz="1800" dirty="0" err="1"/>
              <a:t>sampel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i="1" dirty="0"/>
              <a:t>income=high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54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4C17-3A10-441A-82DA-406338B6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A0B76-F4B8-4019-A31C-EAD03B565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Probabilitas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kejadian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tanpa</a:t>
            </a:r>
            <a:r>
              <a:rPr lang="en-US" sz="1800" dirty="0"/>
              <a:t> Laplacian Correction </a:t>
            </a:r>
            <a:r>
              <a:rPr lang="en-US" sz="1800" dirty="0" err="1"/>
              <a:t>adalah</a:t>
            </a:r>
            <a:r>
              <a:rPr lang="en-US" sz="1800" dirty="0"/>
              <a:t> 0, 0.990 (</a:t>
            </a:r>
            <a:r>
              <a:rPr lang="en-US" sz="1800" dirty="0" err="1"/>
              <a:t>dari</a:t>
            </a:r>
            <a:r>
              <a:rPr lang="en-US" sz="1800" dirty="0"/>
              <a:t> 990/1000), dan 0.010 (</a:t>
            </a:r>
            <a:r>
              <a:rPr lang="en-US" sz="1800" dirty="0" err="1"/>
              <a:t>dari</a:t>
            </a:r>
            <a:r>
              <a:rPr lang="en-US" sz="1800" dirty="0"/>
              <a:t> 10/1000).</a:t>
            </a:r>
          </a:p>
          <a:p>
            <a:r>
              <a:rPr lang="en-US" sz="1800" dirty="0" err="1"/>
              <a:t>Menggunakan</a:t>
            </a:r>
            <a:r>
              <a:rPr lang="en-US" sz="1800" dirty="0"/>
              <a:t> Laplacian Correction, </a:t>
            </a:r>
            <a:r>
              <a:rPr lang="en-US" sz="1800" dirty="0" err="1"/>
              <a:t>diasumsikan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1 </a:t>
            </a:r>
            <a:r>
              <a:rPr lang="en-US" sz="1800" dirty="0" err="1"/>
              <a:t>sampel</a:t>
            </a:r>
            <a:r>
              <a:rPr lang="en-US" sz="1800" dirty="0"/>
              <a:t> </a:t>
            </a:r>
            <a:r>
              <a:rPr lang="en-US" sz="1800" dirty="0" err="1"/>
              <a:t>lagi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masing – masing </a:t>
            </a:r>
            <a:r>
              <a:rPr lang="en-US" sz="1800" dirty="0" err="1"/>
              <a:t>nilai</a:t>
            </a:r>
            <a:r>
              <a:rPr lang="en-US" sz="1800" dirty="0"/>
              <a:t> income.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didapatkanlah</a:t>
            </a:r>
            <a:r>
              <a:rPr lang="en-US" sz="1800" dirty="0"/>
              <a:t> </a:t>
            </a:r>
            <a:r>
              <a:rPr lang="en-US" sz="1800" dirty="0" err="1"/>
              <a:t>probabilitas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/>
              <a:t> (</a:t>
            </a:r>
            <a:r>
              <a:rPr lang="en-US" sz="1800" dirty="0" err="1"/>
              <a:t>dibulatkan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3 </a:t>
            </a:r>
            <a:r>
              <a:rPr lang="en-US" sz="1800" dirty="0" err="1"/>
              <a:t>angka</a:t>
            </a:r>
            <a:r>
              <a:rPr lang="en-US" sz="1800" dirty="0"/>
              <a:t> </a:t>
            </a:r>
            <a:r>
              <a:rPr lang="en-US" sz="1800" dirty="0" err="1"/>
              <a:t>dibelakang</a:t>
            </a:r>
            <a:r>
              <a:rPr lang="en-US" sz="1800" dirty="0"/>
              <a:t> </a:t>
            </a:r>
            <a:r>
              <a:rPr lang="en-US" sz="1800" dirty="0" err="1"/>
              <a:t>koma</a:t>
            </a:r>
            <a:r>
              <a:rPr lang="en-US" sz="1800" dirty="0"/>
              <a:t>): </a:t>
            </a:r>
          </a:p>
          <a:p>
            <a:r>
              <a:rPr lang="en-US" sz="1800" dirty="0"/>
              <a:t>1/1003 = </a:t>
            </a:r>
            <a:r>
              <a:rPr lang="en-US" sz="1800" b="1" dirty="0"/>
              <a:t>0.001</a:t>
            </a:r>
            <a:r>
              <a:rPr lang="en-US" sz="1800" dirty="0"/>
              <a:t> | 991/1003 = </a:t>
            </a:r>
            <a:r>
              <a:rPr lang="en-US" sz="1800" b="1" dirty="0"/>
              <a:t>0.988</a:t>
            </a:r>
            <a:r>
              <a:rPr lang="en-US" sz="1800" dirty="0"/>
              <a:t> | 11/1003 = </a:t>
            </a:r>
            <a:r>
              <a:rPr lang="en-US" sz="1800" b="1" dirty="0"/>
              <a:t>0.011</a:t>
            </a:r>
            <a:endParaRPr lang="en-US" sz="1800" dirty="0"/>
          </a:p>
          <a:p>
            <a:r>
              <a:rPr lang="en-US" sz="1800" dirty="0" err="1"/>
              <a:t>Probabilitas</a:t>
            </a:r>
            <a:r>
              <a:rPr lang="en-US" sz="1800" dirty="0"/>
              <a:t> yang “</a:t>
            </a:r>
            <a:r>
              <a:rPr lang="en-US" sz="1800" dirty="0" err="1"/>
              <a:t>dibenarkan</a:t>
            </a:r>
            <a:r>
              <a:rPr lang="en-US" sz="1800" dirty="0"/>
              <a:t>” </a:t>
            </a:r>
            <a:r>
              <a:rPr lang="en-US" sz="1800" dirty="0" err="1"/>
              <a:t>hasilnya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berbeda</a:t>
            </a:r>
            <a:r>
              <a:rPr lang="en-US" sz="1800" dirty="0"/>
              <a:t> </a:t>
            </a:r>
            <a:r>
              <a:rPr lang="en-US" sz="1800" dirty="0" err="1"/>
              <a:t>jauh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probabilitas</a:t>
            </a:r>
            <a:r>
              <a:rPr lang="en-US" sz="1800" dirty="0"/>
              <a:t> </a:t>
            </a:r>
            <a:r>
              <a:rPr lang="en-US" sz="1800" dirty="0" err="1"/>
              <a:t>sebelumnya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probabilitas</a:t>
            </a:r>
            <a:r>
              <a:rPr lang="en-US" sz="1800" dirty="0"/>
              <a:t> 0 (</a:t>
            </a:r>
            <a:r>
              <a:rPr lang="en-US" sz="1800" dirty="0" err="1"/>
              <a:t>nol</a:t>
            </a:r>
            <a:r>
              <a:rPr lang="en-US" sz="1800" dirty="0"/>
              <a:t>)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dihindari</a:t>
            </a:r>
            <a:r>
              <a:rPr lang="en-US" sz="1800" dirty="0"/>
              <a:t>.</a:t>
            </a:r>
          </a:p>
          <a:p>
            <a:pPr algn="ctr"/>
            <a:endParaRPr lang="en-US" sz="1800" b="1" dirty="0">
              <a:solidFill>
                <a:srgbClr val="FF0000"/>
              </a:solidFill>
            </a:endParaRPr>
          </a:p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Terapkan</a:t>
            </a:r>
            <a:r>
              <a:rPr lang="en-US" sz="1800" b="1" dirty="0">
                <a:solidFill>
                  <a:srgbClr val="FF0000"/>
                </a:solidFill>
              </a:rPr>
              <a:t> Laplacian correction pada </a:t>
            </a:r>
            <a:r>
              <a:rPr lang="en-US" sz="1800" b="1" dirty="0" err="1">
                <a:solidFill>
                  <a:srgbClr val="FF0000"/>
                </a:solidFill>
              </a:rPr>
              <a:t>soal</a:t>
            </a:r>
            <a:r>
              <a:rPr lang="en-US" sz="1800" b="1" dirty="0">
                <a:solidFill>
                  <a:srgbClr val="FF0000"/>
                </a:solidFill>
              </a:rPr>
              <a:t> naïve bayes </a:t>
            </a:r>
            <a:r>
              <a:rPr lang="en-US" sz="1800" b="1">
                <a:solidFill>
                  <a:srgbClr val="FF0000"/>
                </a:solidFill>
              </a:rPr>
              <a:t>sebelumnya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24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43E04-7289-441E-A1BE-2925D3C4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F951-FDC5-4C3A-AA20-223673679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>
              <a:defRPr/>
            </a:pP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kotak</a:t>
            </a:r>
            <a:r>
              <a:rPr lang="en-US" sz="1800" dirty="0"/>
              <a:t> </a:t>
            </a:r>
            <a:r>
              <a:rPr lang="en-US" sz="1800" dirty="0" err="1"/>
              <a:t>berisi</a:t>
            </a:r>
            <a:r>
              <a:rPr lang="en-US" sz="1800" dirty="0"/>
              <a:t> 5 bola </a:t>
            </a:r>
            <a:r>
              <a:rPr lang="en-US" sz="1800" dirty="0" err="1"/>
              <a:t>merah</a:t>
            </a:r>
            <a:r>
              <a:rPr lang="en-US" sz="1800" dirty="0"/>
              <a:t>, 3 bola </a:t>
            </a:r>
            <a:r>
              <a:rPr lang="en-US" sz="1800" dirty="0" err="1"/>
              <a:t>putih</a:t>
            </a:r>
            <a:r>
              <a:rPr lang="en-US" sz="1800" dirty="0"/>
              <a:t> dan 1 bola </a:t>
            </a:r>
            <a:r>
              <a:rPr lang="en-US" sz="1800" dirty="0" err="1"/>
              <a:t>biru</a:t>
            </a:r>
            <a:r>
              <a:rPr lang="en-US" sz="1800" dirty="0"/>
              <a:t>. Dari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kotak</a:t>
            </a:r>
            <a:r>
              <a:rPr lang="en-US" sz="1800" dirty="0"/>
              <a:t> </a:t>
            </a:r>
            <a:r>
              <a:rPr lang="en-US" sz="1800" dirty="0" err="1"/>
              <a:t>diambil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random </a:t>
            </a:r>
            <a:r>
              <a:rPr lang="en-US" sz="1800" dirty="0" err="1"/>
              <a:t>sebuah</a:t>
            </a:r>
            <a:r>
              <a:rPr lang="en-US" sz="1800" dirty="0"/>
              <a:t> bola </a:t>
            </a:r>
            <a:r>
              <a:rPr lang="en-US" sz="1800" dirty="0" err="1"/>
              <a:t>berturut-turut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pengembalian</a:t>
            </a:r>
            <a:r>
              <a:rPr lang="en-US" sz="1800" dirty="0"/>
              <a:t> </a:t>
            </a:r>
            <a:r>
              <a:rPr lang="en-US" sz="1800" dirty="0" err="1"/>
              <a:t>sebanyak</a:t>
            </a:r>
            <a:r>
              <a:rPr lang="en-US" sz="1800" dirty="0"/>
              <a:t> 2 kali. </a:t>
            </a:r>
            <a:r>
              <a:rPr lang="en-US" sz="1800" dirty="0" err="1"/>
              <a:t>Tentukan</a:t>
            </a:r>
            <a:r>
              <a:rPr lang="en-US" sz="1800" dirty="0"/>
              <a:t> </a:t>
            </a:r>
            <a:r>
              <a:rPr lang="en-US" sz="1800" dirty="0" err="1"/>
              <a:t>probabilitas</a:t>
            </a:r>
            <a:r>
              <a:rPr lang="en-US" sz="1800" dirty="0"/>
              <a:t> </a:t>
            </a:r>
            <a:r>
              <a:rPr lang="en-US" sz="1800" dirty="0" err="1"/>
              <a:t>didapat</a:t>
            </a:r>
            <a:r>
              <a:rPr lang="en-US" sz="1800" dirty="0"/>
              <a:t>:</a:t>
            </a:r>
          </a:p>
          <a:p>
            <a:pPr marL="742950" indent="0" eaLnBrk="1" hangingPunct="1">
              <a:buFont typeface="Arial" panose="020B0604020202020204" pitchFamily="34" charset="0"/>
              <a:buNone/>
              <a:defRPr/>
            </a:pPr>
            <a:r>
              <a:rPr lang="en-US" sz="1800" dirty="0"/>
              <a:t>a. I </a:t>
            </a:r>
            <a:r>
              <a:rPr lang="en-US" sz="1800" dirty="0" err="1"/>
              <a:t>merah</a:t>
            </a:r>
            <a:r>
              <a:rPr lang="en-US" sz="1800" dirty="0"/>
              <a:t> dan II </a:t>
            </a:r>
            <a:r>
              <a:rPr lang="en-US" sz="1800" dirty="0" err="1"/>
              <a:t>putih</a:t>
            </a:r>
            <a:endParaRPr lang="en-US" sz="1800" dirty="0"/>
          </a:p>
          <a:p>
            <a:pPr marL="742950" indent="0" eaLnBrk="1" hangingPunct="1">
              <a:buFont typeface="Arial" panose="020B0604020202020204" pitchFamily="34" charset="0"/>
              <a:buNone/>
              <a:defRPr/>
            </a:pPr>
            <a:r>
              <a:rPr lang="en-US" sz="1800" dirty="0"/>
              <a:t>b. </a:t>
            </a:r>
            <a:r>
              <a:rPr lang="en-US" sz="1800" dirty="0" err="1"/>
              <a:t>Warna</a:t>
            </a:r>
            <a:r>
              <a:rPr lang="en-US" sz="1800" dirty="0"/>
              <a:t> </a:t>
            </a:r>
            <a:r>
              <a:rPr lang="en-US" sz="1800" dirty="0" err="1"/>
              <a:t>merah</a:t>
            </a:r>
            <a:r>
              <a:rPr lang="en-US" sz="1800" dirty="0"/>
              <a:t> dan </a:t>
            </a:r>
            <a:r>
              <a:rPr lang="en-US" sz="1800" dirty="0" err="1"/>
              <a:t>biru</a:t>
            </a:r>
            <a:r>
              <a:rPr lang="en-US" sz="1800" dirty="0"/>
              <a:t> pada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percobaan</a:t>
            </a:r>
            <a:r>
              <a:rPr lang="en-US" sz="1800" dirty="0"/>
              <a:t> </a:t>
            </a:r>
            <a:r>
              <a:rPr lang="en-US" sz="1800" dirty="0" err="1"/>
              <a:t>pengambilan</a:t>
            </a:r>
            <a:endParaRPr lang="en-US" sz="1800" dirty="0"/>
          </a:p>
          <a:p>
            <a:pPr marL="742950" indent="0" eaLnBrk="1" hangingPunct="1">
              <a:buFont typeface="Arial" panose="020B0604020202020204" pitchFamily="34" charset="0"/>
              <a:buNone/>
              <a:defRPr/>
            </a:pPr>
            <a:r>
              <a:rPr lang="en-US" sz="1800" dirty="0"/>
              <a:t>c. </a:t>
            </a:r>
            <a:r>
              <a:rPr lang="en-US" sz="1800" dirty="0" err="1"/>
              <a:t>kedua-duanya</a:t>
            </a:r>
            <a:r>
              <a:rPr lang="en-US" sz="1800" dirty="0"/>
              <a:t> </a:t>
            </a:r>
            <a:r>
              <a:rPr lang="en-US" sz="1800" dirty="0" err="1"/>
              <a:t>berwarna</a:t>
            </a:r>
            <a:r>
              <a:rPr lang="en-US" sz="1800" dirty="0"/>
              <a:t> </a:t>
            </a:r>
            <a:r>
              <a:rPr lang="en-US" sz="1800" dirty="0" err="1"/>
              <a:t>sama</a:t>
            </a:r>
            <a:endParaRPr lang="en-US" sz="1800" dirty="0"/>
          </a:p>
          <a:p>
            <a:pPr marL="742950" indent="0" eaLnBrk="1" hangingPunct="1">
              <a:buFont typeface="Arial" panose="020B0604020202020204" pitchFamily="34" charset="0"/>
              <a:buNone/>
              <a:defRPr/>
            </a:pPr>
            <a:r>
              <a:rPr lang="en-US" sz="1800" dirty="0"/>
              <a:t>d. Salah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berwarna</a:t>
            </a:r>
            <a:r>
              <a:rPr lang="en-US" sz="1800" dirty="0"/>
              <a:t> </a:t>
            </a:r>
            <a:r>
              <a:rPr lang="en-US" sz="1800" dirty="0" err="1"/>
              <a:t>kuning</a:t>
            </a:r>
            <a:endParaRPr lang="en-US" sz="1800" dirty="0"/>
          </a:p>
          <a:p>
            <a:pPr marL="742950" indent="0" eaLnBrk="1" hangingPunct="1">
              <a:buFont typeface="Arial" panose="020B0604020202020204" pitchFamily="34" charset="0"/>
              <a:buNone/>
              <a:defRPr/>
            </a:pPr>
            <a:r>
              <a:rPr lang="en-US" sz="1800" dirty="0"/>
              <a:t>e. Yang </a:t>
            </a:r>
            <a:r>
              <a:rPr lang="en-US" sz="1800" dirty="0" err="1"/>
              <a:t>kedua</a:t>
            </a:r>
            <a:r>
              <a:rPr lang="en-US" sz="1800" dirty="0"/>
              <a:t> </a:t>
            </a:r>
            <a:r>
              <a:rPr lang="en-US" sz="1800" dirty="0" err="1"/>
              <a:t>bukan</a:t>
            </a:r>
            <a:r>
              <a:rPr lang="en-US" sz="1800" dirty="0"/>
              <a:t> </a:t>
            </a:r>
            <a:r>
              <a:rPr lang="en-US" sz="1800" dirty="0" err="1"/>
              <a:t>hitam</a:t>
            </a:r>
            <a:endParaRPr lang="en-US" sz="1800" dirty="0"/>
          </a:p>
          <a:p>
            <a:pPr marL="742950" indent="0" eaLnBrk="1" hangingPunct="1"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pertemuan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20 orang yang </a:t>
            </a:r>
            <a:r>
              <a:rPr lang="en-US" sz="1800" dirty="0" err="1"/>
              <a:t>belum</a:t>
            </a:r>
            <a:r>
              <a:rPr lang="en-US" sz="1800" dirty="0"/>
              <a:t>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kenal</a:t>
            </a:r>
            <a:r>
              <a:rPr lang="en-US" sz="1800" dirty="0"/>
              <a:t>. Agar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kenal</a:t>
            </a:r>
            <a:r>
              <a:rPr lang="en-US" sz="1800" dirty="0"/>
              <a:t>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berjabat</a:t>
            </a:r>
            <a:r>
              <a:rPr lang="en-US" sz="1800" dirty="0"/>
              <a:t> </a:t>
            </a:r>
            <a:r>
              <a:rPr lang="en-US" sz="1800" dirty="0" err="1"/>
              <a:t>tangan</a:t>
            </a:r>
            <a:r>
              <a:rPr lang="en-US" sz="1800" dirty="0"/>
              <a:t>. </a:t>
            </a:r>
            <a:r>
              <a:rPr lang="en-US" sz="1800" dirty="0" err="1"/>
              <a:t>Berapa</a:t>
            </a:r>
            <a:r>
              <a:rPr lang="en-US" sz="1800" dirty="0"/>
              <a:t> </a:t>
            </a:r>
            <a:r>
              <a:rPr lang="en-US" sz="1800" dirty="0" err="1"/>
              <a:t>banyaknya</a:t>
            </a:r>
            <a:r>
              <a:rPr lang="en-US" sz="1800" dirty="0"/>
              <a:t> </a:t>
            </a:r>
            <a:r>
              <a:rPr lang="en-US" sz="1800" dirty="0" err="1"/>
              <a:t>jabat</a:t>
            </a:r>
            <a:r>
              <a:rPr lang="en-US" sz="1800" dirty="0"/>
              <a:t> </a:t>
            </a:r>
            <a:r>
              <a:rPr lang="en-US" sz="1800" dirty="0" err="1"/>
              <a:t>tangan</a:t>
            </a:r>
            <a:r>
              <a:rPr lang="en-US" sz="1800" dirty="0"/>
              <a:t> yang </a:t>
            </a:r>
            <a:r>
              <a:rPr lang="en-US" sz="1800" dirty="0" err="1"/>
              <a:t>terjadi</a:t>
            </a:r>
            <a:r>
              <a:rPr lang="en-US" sz="1800" dirty="0"/>
              <a:t>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0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CDFA-EBCF-4185-9DB6-25A56407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Ruang </a:t>
            </a:r>
            <a:r>
              <a:rPr lang="en-US" dirty="0" err="1"/>
              <a:t>Sampel</a:t>
            </a:r>
            <a:r>
              <a:rPr lang="en-US" dirty="0"/>
              <a:t>,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dan </a:t>
            </a:r>
            <a:r>
              <a:rPr lang="en-US" dirty="0" err="1"/>
              <a:t>kejadian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0660-C223-4DEA-BDC1-5EB0C5983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err="1"/>
              <a:t>Contoh</a:t>
            </a:r>
            <a:r>
              <a:rPr lang="en-US" altLang="en-US" sz="2400" b="1" dirty="0"/>
              <a:t> :</a:t>
            </a:r>
          </a:p>
          <a:p>
            <a:pPr eaLnBrk="1" hangingPunct="1"/>
            <a:r>
              <a:rPr lang="en-US" altLang="en-US" sz="2400" b="1" dirty="0" err="1"/>
              <a:t>Percobaan</a:t>
            </a:r>
            <a:r>
              <a:rPr lang="en-US" altLang="en-US" sz="2400" b="1" dirty="0"/>
              <a:t> : </a:t>
            </a:r>
            <a:r>
              <a:rPr lang="en-US" altLang="en-US" sz="2400" dirty="0" err="1"/>
              <a:t>pelemparan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dadu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mencatat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muncul</a:t>
            </a:r>
            <a:endParaRPr lang="en-US" altLang="en-US" sz="2400" dirty="0"/>
          </a:p>
          <a:p>
            <a:pPr lvl="1"/>
            <a:r>
              <a:rPr lang="en-US" altLang="en-US" sz="2100" b="1" dirty="0"/>
              <a:t>Ruang </a:t>
            </a:r>
            <a:r>
              <a:rPr lang="en-US" altLang="en-US" sz="2100" b="1" dirty="0" err="1"/>
              <a:t>Sampel</a:t>
            </a:r>
            <a:r>
              <a:rPr lang="en-US" altLang="en-US" sz="2100" b="1" dirty="0"/>
              <a:t> : </a:t>
            </a:r>
            <a:r>
              <a:rPr lang="en-US" altLang="en-US" sz="2100" dirty="0"/>
              <a:t>S:{(1,1), (1, 2), ….,(6,6)},</a:t>
            </a:r>
            <a:r>
              <a:rPr lang="en-US" altLang="en-US" sz="2100" dirty="0" err="1"/>
              <a:t>ada</a:t>
            </a:r>
            <a:r>
              <a:rPr lang="en-US" altLang="en-US" sz="2100" dirty="0"/>
              <a:t> 36 </a:t>
            </a:r>
            <a:r>
              <a:rPr lang="en-US" altLang="en-US" sz="2100" dirty="0" err="1"/>
              <a:t>kemungkinan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yaitu</a:t>
            </a:r>
            <a:r>
              <a:rPr lang="en-US" altLang="en-US" sz="2100" dirty="0"/>
              <a:t> 6^2 </a:t>
            </a:r>
            <a:r>
              <a:rPr lang="en-US" altLang="en-US" sz="2100" b="1" dirty="0"/>
              <a:t> </a:t>
            </a:r>
          </a:p>
          <a:p>
            <a:pPr lvl="1"/>
            <a:r>
              <a:rPr lang="en-US" altLang="en-US" sz="2100" b="1" dirty="0"/>
              <a:t>A=</a:t>
            </a:r>
            <a:r>
              <a:rPr lang="en-US" altLang="en-US" sz="2100" b="1" dirty="0" err="1"/>
              <a:t>Kejadian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munculnya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angka</a:t>
            </a:r>
            <a:r>
              <a:rPr lang="en-US" altLang="en-US" sz="2100" b="1" dirty="0"/>
              <a:t> yang </a:t>
            </a:r>
            <a:r>
              <a:rPr lang="en-US" altLang="en-US" sz="2100" b="1" dirty="0" err="1"/>
              <a:t>sama</a:t>
            </a:r>
            <a:r>
              <a:rPr lang="en-US" altLang="en-US" sz="2100" b="1" dirty="0"/>
              <a:t> pada </a:t>
            </a:r>
            <a:r>
              <a:rPr lang="en-US" altLang="en-US" sz="2100" b="1" dirty="0" err="1"/>
              <a:t>kedua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dadu</a:t>
            </a:r>
            <a:r>
              <a:rPr lang="en-US" altLang="en-US" sz="2100" b="1" dirty="0"/>
              <a:t> </a:t>
            </a:r>
            <a:r>
              <a:rPr lang="en-US" altLang="en-US" sz="2100" dirty="0"/>
              <a:t>={(1,1),(2,2),(3,3),(4,4),(5,5),(6,6)}, </a:t>
            </a:r>
            <a:r>
              <a:rPr lang="en-US" altLang="en-US" sz="2100" dirty="0" err="1"/>
              <a:t>ada</a:t>
            </a:r>
            <a:r>
              <a:rPr lang="en-US" altLang="en-US" sz="2100" dirty="0"/>
              <a:t> 6</a:t>
            </a:r>
          </a:p>
          <a:p>
            <a:pPr lvl="1"/>
            <a:r>
              <a:rPr lang="en-US" altLang="en-US" sz="2100" b="1" dirty="0"/>
              <a:t>B=</a:t>
            </a:r>
            <a:r>
              <a:rPr lang="en-US" altLang="en-US" sz="2100" b="1" dirty="0" err="1"/>
              <a:t>Kejadian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munculnya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jumlah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angka</a:t>
            </a:r>
            <a:r>
              <a:rPr lang="en-US" altLang="en-US" sz="2100" b="1" dirty="0"/>
              <a:t> 10  </a:t>
            </a:r>
            <a:r>
              <a:rPr lang="en-US" altLang="en-US" sz="2100" b="1" dirty="0" err="1"/>
              <a:t>atau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lebih</a:t>
            </a:r>
            <a:r>
              <a:rPr lang="en-US" altLang="en-US" sz="2100" b="1" dirty="0"/>
              <a:t> </a:t>
            </a:r>
            <a:r>
              <a:rPr lang="en-US" altLang="en-US" sz="2100" dirty="0"/>
              <a:t>={(4,6),(5,5),(5,6),(6,4),(6,5),(6,6)}, </a:t>
            </a:r>
            <a:r>
              <a:rPr lang="en-US" altLang="en-US" sz="2100" dirty="0" err="1"/>
              <a:t>ada</a:t>
            </a:r>
            <a:r>
              <a:rPr lang="en-US" altLang="en-US" sz="2100" dirty="0"/>
              <a:t> 6 </a:t>
            </a:r>
            <a:r>
              <a:rPr lang="en-US" altLang="en-US" sz="2100" dirty="0" err="1"/>
              <a:t>kemungkinan</a:t>
            </a:r>
            <a:endParaRPr lang="en-US" alt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50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43E04-7289-441E-A1BE-2925D3C4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F951-FDC5-4C3A-AA20-223673679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4 bola </a:t>
            </a:r>
            <a:r>
              <a:rPr lang="en-US" altLang="en-US" sz="2400" dirty="0" err="1"/>
              <a:t>merah</a:t>
            </a:r>
            <a:r>
              <a:rPr lang="en-US" altLang="en-US" sz="2400" dirty="0"/>
              <a:t> dan 3 bola </a:t>
            </a:r>
            <a:r>
              <a:rPr lang="en-US" altLang="en-US" sz="2400" dirty="0" err="1"/>
              <a:t>biru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kotak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7 bola </a:t>
            </a:r>
            <a:r>
              <a:rPr lang="en-US" altLang="en-US" sz="2400" dirty="0" err="1"/>
              <a:t>merah</a:t>
            </a:r>
            <a:r>
              <a:rPr lang="en-US" altLang="en-US" sz="2400" dirty="0"/>
              <a:t> dan 3 bola </a:t>
            </a:r>
            <a:r>
              <a:rPr lang="en-US" altLang="en-US" sz="2400" dirty="0" err="1"/>
              <a:t>putih</a:t>
            </a:r>
            <a:r>
              <a:rPr lang="en-US" altLang="en-US" sz="2400" dirty="0"/>
              <a:t>. Dari masing-masing </a:t>
            </a:r>
            <a:r>
              <a:rPr lang="en-US" altLang="en-US" sz="2400" dirty="0" err="1"/>
              <a:t>kotak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diambil</a:t>
            </a:r>
            <a:r>
              <a:rPr lang="en-US" altLang="en-US" sz="2400" dirty="0"/>
              <a:t> 1 bola. </a:t>
            </a:r>
            <a:r>
              <a:rPr lang="en-US" altLang="en-US" sz="2400" dirty="0" err="1"/>
              <a:t>Peluang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terambil</a:t>
            </a:r>
            <a:r>
              <a:rPr lang="en-US" altLang="en-US" sz="2400" dirty="0"/>
              <a:t> bola </a:t>
            </a:r>
            <a:r>
              <a:rPr lang="en-US" altLang="en-US" sz="2400" dirty="0" err="1"/>
              <a:t>merah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 dan bola </a:t>
            </a:r>
            <a:r>
              <a:rPr lang="en-US" altLang="en-US" sz="2400" dirty="0" err="1"/>
              <a:t>putih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?</a:t>
            </a:r>
          </a:p>
          <a:p>
            <a:endParaRPr lang="en-US" altLang="en-US" sz="2400" dirty="0"/>
          </a:p>
          <a:p>
            <a:pPr algn="just"/>
            <a:r>
              <a:rPr lang="en-US" altLang="en-US" sz="2400" dirty="0"/>
              <a:t>Pada </a:t>
            </a:r>
            <a:r>
              <a:rPr lang="en-US" altLang="en-US" sz="2400" dirty="0" err="1"/>
              <a:t>pelemparan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dadu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tentukanlah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probabilitas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munculnya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dadu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7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11.</a:t>
            </a:r>
          </a:p>
          <a:p>
            <a:endParaRPr lang="en-US" altLang="en-US" sz="2400" dirty="0"/>
          </a:p>
          <a:p>
            <a:pPr algn="just"/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puluh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ukuran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bahan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identik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diberikan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nomor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20. Dari </a:t>
            </a:r>
            <a:r>
              <a:rPr lang="en-US" altLang="en-US" sz="2400" dirty="0" err="1"/>
              <a:t>kumpulan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diambil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acak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Berapakah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peluang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terambilnya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12 </a:t>
            </a:r>
            <a:r>
              <a:rPr lang="en-US" altLang="en-US" sz="2400" u="sng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habis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dibagi</a:t>
            </a:r>
            <a:r>
              <a:rPr lang="en-US" altLang="en-US" sz="2400" dirty="0"/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2851512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C4F5-1A23-4FAF-B67A-399903B0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8F923-7426-4F56-AB80-FC3C6D682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kelompok</a:t>
            </a:r>
            <a:r>
              <a:rPr lang="en-US" altLang="en-US" dirty="0"/>
              <a:t> yang </a:t>
            </a:r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3 orang </a:t>
            </a:r>
            <a:r>
              <a:rPr lang="en-US" altLang="en-US" dirty="0" err="1"/>
              <a:t>pria</a:t>
            </a:r>
            <a:r>
              <a:rPr lang="en-US" altLang="en-US" dirty="0"/>
              <a:t> dan 2 orang </a:t>
            </a:r>
            <a:r>
              <a:rPr lang="en-US" altLang="en-US" dirty="0" err="1"/>
              <a:t>wanita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3 orang </a:t>
            </a:r>
            <a:r>
              <a:rPr lang="en-US" altLang="en-US" dirty="0" err="1"/>
              <a:t>pengurus</a:t>
            </a:r>
            <a:r>
              <a:rPr lang="en-US" altLang="en-US" dirty="0"/>
              <a:t>. </a:t>
            </a:r>
            <a:r>
              <a:rPr lang="en-US" altLang="en-US" dirty="0" err="1"/>
              <a:t>Berapa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yang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dibentuk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pemilihan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pengurus</a:t>
            </a:r>
            <a:r>
              <a:rPr lang="en-US" altLang="en-US" dirty="0"/>
              <a:t> </a:t>
            </a:r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2 orang </a:t>
            </a:r>
            <a:r>
              <a:rPr lang="en-US" altLang="en-US" dirty="0" err="1"/>
              <a:t>pria</a:t>
            </a:r>
            <a:r>
              <a:rPr lang="en-US" altLang="en-US" dirty="0"/>
              <a:t> dan 1 orang </a:t>
            </a:r>
            <a:r>
              <a:rPr lang="en-US" altLang="en-US" dirty="0" err="1"/>
              <a:t>wanita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pPr algn="just"/>
            <a:r>
              <a:rPr lang="en-US" altLang="en-US" dirty="0" err="1"/>
              <a:t>Seorang</a:t>
            </a:r>
            <a:r>
              <a:rPr lang="en-US" altLang="en-US" dirty="0"/>
              <a:t> </a:t>
            </a:r>
            <a:r>
              <a:rPr lang="en-US" altLang="en-US" dirty="0" err="1"/>
              <a:t>peternak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membeli</a:t>
            </a:r>
            <a:r>
              <a:rPr lang="en-US" altLang="en-US" dirty="0"/>
              <a:t> 3 </a:t>
            </a:r>
            <a:r>
              <a:rPr lang="en-US" altLang="en-US" dirty="0" err="1"/>
              <a:t>ekor</a:t>
            </a:r>
            <a:r>
              <a:rPr lang="en-US" altLang="en-US" dirty="0"/>
              <a:t> </a:t>
            </a:r>
            <a:r>
              <a:rPr lang="en-US" altLang="en-US" dirty="0" err="1"/>
              <a:t>ayam</a:t>
            </a:r>
            <a:r>
              <a:rPr lang="en-US" altLang="en-US" dirty="0"/>
              <a:t> dan 2 </a:t>
            </a:r>
            <a:r>
              <a:rPr lang="en-US" altLang="en-US" dirty="0" err="1"/>
              <a:t>ekor</a:t>
            </a:r>
            <a:r>
              <a:rPr lang="en-US" altLang="en-US" dirty="0"/>
              <a:t> </a:t>
            </a:r>
            <a:r>
              <a:rPr lang="en-US" altLang="en-US" dirty="0" err="1"/>
              <a:t>kambing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seorang</a:t>
            </a:r>
            <a:r>
              <a:rPr lang="en-US" altLang="en-US" dirty="0"/>
              <a:t> </a:t>
            </a:r>
            <a:r>
              <a:rPr lang="en-US" altLang="en-US" dirty="0" err="1"/>
              <a:t>pedagang</a:t>
            </a:r>
            <a:r>
              <a:rPr lang="en-US" altLang="en-US" dirty="0"/>
              <a:t> yang </a:t>
            </a:r>
            <a:r>
              <a:rPr lang="en-US" altLang="en-US" dirty="0" err="1"/>
              <a:t>memiliki</a:t>
            </a:r>
            <a:r>
              <a:rPr lang="en-US" altLang="en-US" dirty="0"/>
              <a:t> 6 </a:t>
            </a:r>
            <a:r>
              <a:rPr lang="en-US" altLang="en-US" dirty="0" err="1"/>
              <a:t>ekor</a:t>
            </a:r>
            <a:r>
              <a:rPr lang="en-US" altLang="en-US" dirty="0"/>
              <a:t> </a:t>
            </a:r>
            <a:r>
              <a:rPr lang="en-US" altLang="en-US" dirty="0" err="1"/>
              <a:t>ayam</a:t>
            </a:r>
            <a:r>
              <a:rPr lang="en-US" altLang="en-US" dirty="0"/>
              <a:t> dan 4 </a:t>
            </a:r>
            <a:r>
              <a:rPr lang="en-US" altLang="en-US" dirty="0" err="1"/>
              <a:t>ekor</a:t>
            </a:r>
            <a:r>
              <a:rPr lang="en-US" altLang="en-US" dirty="0"/>
              <a:t> </a:t>
            </a:r>
            <a:r>
              <a:rPr lang="en-US" altLang="en-US" dirty="0" err="1"/>
              <a:t>kambing</a:t>
            </a:r>
            <a:r>
              <a:rPr lang="en-US" altLang="en-US" dirty="0"/>
              <a:t>.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berapa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peternak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ternak-ternak</a:t>
            </a:r>
            <a:r>
              <a:rPr lang="en-US" altLang="en-US" dirty="0"/>
              <a:t> yang di </a:t>
            </a:r>
            <a:r>
              <a:rPr lang="en-US" altLang="en-US" dirty="0" err="1"/>
              <a:t>inginkannya</a:t>
            </a:r>
            <a:r>
              <a:rPr lang="en-US" altLang="en-US" dirty="0"/>
              <a:t>?</a:t>
            </a:r>
          </a:p>
          <a:p>
            <a:endParaRPr lang="en-US" altLang="en-US" dirty="0"/>
          </a:p>
          <a:p>
            <a:pPr algn="just"/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kelompok</a:t>
            </a:r>
            <a:r>
              <a:rPr lang="en-US" altLang="en-US" dirty="0"/>
              <a:t> </a:t>
            </a:r>
            <a:r>
              <a:rPr lang="en-US" altLang="en-US" dirty="0" err="1"/>
              <a:t>belajar</a:t>
            </a:r>
            <a:r>
              <a:rPr lang="en-US" altLang="en-US" dirty="0"/>
              <a:t> yang </a:t>
            </a:r>
            <a:r>
              <a:rPr lang="en-US" altLang="en-US" dirty="0" err="1"/>
              <a:t>beranggotakan</a:t>
            </a:r>
            <a:r>
              <a:rPr lang="en-US" altLang="en-US" dirty="0"/>
              <a:t> </a:t>
            </a:r>
            <a:r>
              <a:rPr lang="en-US" altLang="en-US" dirty="0" err="1"/>
              <a:t>empat</a:t>
            </a:r>
            <a:r>
              <a:rPr lang="en-US" altLang="en-US" dirty="0"/>
              <a:t> orang (A, B, C dan D)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ketua</a:t>
            </a:r>
            <a:r>
              <a:rPr lang="en-US" altLang="en-US" dirty="0"/>
              <a:t> dan wakil </a:t>
            </a:r>
            <a:r>
              <a:rPr lang="en-US" altLang="en-US" dirty="0" err="1"/>
              <a:t>ketua</a:t>
            </a:r>
            <a:r>
              <a:rPr lang="en-US" altLang="en-US" dirty="0"/>
              <a:t> </a:t>
            </a:r>
            <a:r>
              <a:rPr lang="en-US" altLang="en-US" dirty="0" err="1"/>
              <a:t>kelompok</a:t>
            </a:r>
            <a:r>
              <a:rPr lang="en-US" altLang="en-US" dirty="0"/>
              <a:t>. Ada </a:t>
            </a:r>
            <a:r>
              <a:rPr lang="en-US" altLang="en-US" dirty="0" err="1"/>
              <a:t>berapa</a:t>
            </a:r>
            <a:r>
              <a:rPr lang="en-US" altLang="en-US" dirty="0"/>
              <a:t> </a:t>
            </a:r>
            <a:r>
              <a:rPr lang="en-US" altLang="en-US" dirty="0" err="1"/>
              <a:t>alternatif</a:t>
            </a:r>
            <a:r>
              <a:rPr lang="en-US" altLang="en-US" dirty="0"/>
              <a:t> </a:t>
            </a:r>
            <a:r>
              <a:rPr lang="en-US" altLang="en-US" dirty="0" err="1"/>
              <a:t>susunan</a:t>
            </a:r>
            <a:r>
              <a:rPr lang="en-US" altLang="en-US" dirty="0"/>
              <a:t> </a:t>
            </a:r>
            <a:r>
              <a:rPr lang="en-US" altLang="en-US" dirty="0" err="1"/>
              <a:t>ketua</a:t>
            </a:r>
            <a:r>
              <a:rPr lang="en-US" altLang="en-US" dirty="0"/>
              <a:t> dan wakil </a:t>
            </a:r>
            <a:r>
              <a:rPr lang="en-US" altLang="en-US" dirty="0" err="1"/>
              <a:t>ketua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dipilih</a:t>
            </a:r>
            <a:r>
              <a:rPr lang="en-US" altLang="en-US" dirty="0"/>
              <a:t>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14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4689-CC04-4598-B404-CDA9E244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5C137-29AA-4308-BF3B-B845A8383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 </a:t>
            </a:r>
            <a:r>
              <a:rPr lang="en-US" dirty="0" err="1"/>
              <a:t>putra</a:t>
            </a:r>
            <a:r>
              <a:rPr lang="en-US" dirty="0"/>
              <a:t> dan 3 </a:t>
            </a:r>
            <a:r>
              <a:rPr lang="en-US" dirty="0" err="1"/>
              <a:t>putri</a:t>
            </a:r>
            <a:r>
              <a:rPr lang="en-US" dirty="0"/>
              <a:t>. Jika </a:t>
            </a:r>
            <a:r>
              <a:rPr lang="en-US" dirty="0" err="1"/>
              <a:t>terdapat</a:t>
            </a:r>
            <a:r>
              <a:rPr lang="en-US" dirty="0"/>
              <a:t> 15 </a:t>
            </a:r>
            <a:r>
              <a:rPr lang="en-US" dirty="0" err="1"/>
              <a:t>pelamar</a:t>
            </a:r>
            <a:r>
              <a:rPr lang="en-US" dirty="0"/>
              <a:t>, 9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putra</a:t>
            </a:r>
            <a:r>
              <a:rPr lang="en-US" dirty="0"/>
              <a:t>.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menyeleksi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!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permutasi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duduk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8 orang </a:t>
            </a:r>
            <a:r>
              <a:rPr lang="en-US" dirty="0" err="1"/>
              <a:t>disediakan</a:t>
            </a:r>
            <a:r>
              <a:rPr lang="en-US" dirty="0"/>
              <a:t> 4 </a:t>
            </a:r>
            <a:r>
              <a:rPr lang="en-US" dirty="0" err="1"/>
              <a:t>kursi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salah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padanya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duduk </a:t>
            </a:r>
            <a:r>
              <a:rPr lang="en-US" dirty="0" err="1"/>
              <a:t>dikursi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“MATEMATIKA”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6 bola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, 3 bola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, dan 1 bola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.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3 bola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.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terambilnya</a:t>
            </a:r>
            <a:r>
              <a:rPr lang="en-US" dirty="0"/>
              <a:t> 2 bola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dan 1 bola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kuning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5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CDFA-EBCF-4185-9DB6-25A56407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Ruang </a:t>
            </a:r>
            <a:r>
              <a:rPr lang="en-US" dirty="0" err="1"/>
              <a:t>Sampel</a:t>
            </a:r>
            <a:r>
              <a:rPr lang="en-US" dirty="0"/>
              <a:t>,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dan </a:t>
            </a:r>
            <a:r>
              <a:rPr lang="en-US" dirty="0" err="1"/>
              <a:t>kejadian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0660-C223-4DEA-BDC1-5EB0C5983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b="1" dirty="0" err="1"/>
              <a:t>Contoh</a:t>
            </a:r>
            <a:r>
              <a:rPr lang="en-US" altLang="en-US" sz="2400" b="1" dirty="0"/>
              <a:t> :</a:t>
            </a:r>
          </a:p>
          <a:p>
            <a:pPr eaLnBrk="1" hangingPunct="1"/>
            <a:r>
              <a:rPr lang="en-US" altLang="en-US" sz="2400" b="1" dirty="0" err="1"/>
              <a:t>Percobaan</a:t>
            </a:r>
            <a:r>
              <a:rPr lang="en-US" altLang="en-US" sz="2400" b="1" dirty="0"/>
              <a:t>: </a:t>
            </a:r>
            <a:r>
              <a:rPr lang="en-US" altLang="en-US" sz="2400" dirty="0" err="1"/>
              <a:t>Pelemparan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(uang </a:t>
            </a:r>
            <a:r>
              <a:rPr lang="en-US" altLang="en-US" sz="2400" dirty="0" err="1"/>
              <a:t>logam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bersamaan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mencatat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banyaknya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muka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muncul</a:t>
            </a:r>
            <a:r>
              <a:rPr lang="en-US" altLang="en-US" sz="2400" dirty="0"/>
              <a:t> (M: </a:t>
            </a:r>
            <a:r>
              <a:rPr lang="en-US" altLang="en-US" sz="2400" dirty="0" err="1"/>
              <a:t>muka</a:t>
            </a:r>
            <a:r>
              <a:rPr lang="en-US" altLang="en-US" sz="2400" dirty="0"/>
              <a:t>, B: </a:t>
            </a:r>
            <a:r>
              <a:rPr lang="en-US" altLang="en-US" sz="2400" dirty="0" err="1"/>
              <a:t>belakang</a:t>
            </a:r>
            <a:r>
              <a:rPr lang="en-US" altLang="en-US" sz="2400" dirty="0"/>
              <a:t>)</a:t>
            </a:r>
          </a:p>
          <a:p>
            <a:pPr lvl="1"/>
            <a:r>
              <a:rPr lang="en-US" altLang="en-US" sz="2400" b="1" dirty="0"/>
              <a:t>Ruang </a:t>
            </a:r>
            <a:r>
              <a:rPr lang="en-US" altLang="en-US" sz="2400" b="1" dirty="0" err="1"/>
              <a:t>Sampel</a:t>
            </a:r>
            <a:r>
              <a:rPr lang="en-US" altLang="en-US" sz="2400" b="1" dirty="0"/>
              <a:t> </a:t>
            </a:r>
            <a:r>
              <a:rPr lang="en-US" altLang="en-US" sz="2400" dirty="0"/>
              <a:t>: S={0,1,2}</a:t>
            </a:r>
          </a:p>
          <a:p>
            <a:pPr lvl="1"/>
            <a:r>
              <a:rPr lang="en-US" altLang="en-US" sz="2400" b="1" dirty="0"/>
              <a:t>A= </a:t>
            </a:r>
            <a:r>
              <a:rPr lang="en-US" altLang="en-US" sz="2400" b="1" dirty="0" err="1"/>
              <a:t>kejadian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tidak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ada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muka</a:t>
            </a:r>
            <a:r>
              <a:rPr lang="en-US" altLang="en-US" sz="2400" b="1" dirty="0"/>
              <a:t> yang </a:t>
            </a:r>
            <a:r>
              <a:rPr lang="en-US" altLang="en-US" sz="2400" b="1" dirty="0" err="1"/>
              <a:t>muncul</a:t>
            </a:r>
            <a:r>
              <a:rPr lang="en-US" altLang="en-US" sz="2400" b="1" dirty="0"/>
              <a:t> = </a:t>
            </a:r>
            <a:r>
              <a:rPr lang="en-US" altLang="en-US" sz="2400" dirty="0"/>
              <a:t>{0}, BB</a:t>
            </a:r>
          </a:p>
          <a:p>
            <a:pPr lvl="1"/>
            <a:r>
              <a:rPr lang="en-US" altLang="en-US" sz="2400" b="1" dirty="0"/>
              <a:t>B=</a:t>
            </a:r>
            <a:r>
              <a:rPr lang="en-US" altLang="en-US" sz="2400" b="1" dirty="0" err="1"/>
              <a:t>Kejadian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banyaknya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muka</a:t>
            </a:r>
            <a:r>
              <a:rPr lang="en-US" altLang="en-US" sz="2400" b="1" dirty="0"/>
              <a:t> yang </a:t>
            </a:r>
            <a:r>
              <a:rPr lang="en-US" altLang="en-US" sz="2400" b="1" dirty="0" err="1"/>
              <a:t>muncul</a:t>
            </a:r>
            <a:r>
              <a:rPr lang="en-US" altLang="en-US" sz="2400" b="1" dirty="0"/>
              <a:t> 1 </a:t>
            </a:r>
            <a:r>
              <a:rPr lang="en-US" altLang="en-US" sz="2400" b="1" dirty="0" err="1"/>
              <a:t>atau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kurang</a:t>
            </a:r>
            <a:r>
              <a:rPr lang="en-US" altLang="en-US" sz="2400" b="1" dirty="0"/>
              <a:t> =</a:t>
            </a:r>
            <a:r>
              <a:rPr lang="en-US" altLang="en-US" sz="2400" dirty="0"/>
              <a:t>{0,1}, BB, BM, MB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2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BC04-0AA8-4D39-8EA3-86D72C3A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sampel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306EF-ACA3-4E8A-8B48-E16535542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000" b="1" dirty="0" err="1"/>
              <a:t>Dua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hasil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atau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lebih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tidak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dapat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terjadi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secara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bersamaan</a:t>
            </a:r>
            <a:r>
              <a:rPr lang="en-US" altLang="en-US" sz="2000" b="1" dirty="0"/>
              <a:t>. </a:t>
            </a:r>
            <a:r>
              <a:rPr lang="en-US" altLang="en-US" sz="2000" dirty="0" err="1"/>
              <a:t>Misalnya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melempar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satu</a:t>
            </a:r>
            <a:r>
              <a:rPr lang="en-US" altLang="en-US" sz="2000" dirty="0"/>
              <a:t> uang </a:t>
            </a:r>
            <a:r>
              <a:rPr lang="en-US" altLang="en-US" sz="2000" dirty="0" err="1"/>
              <a:t>koin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sekali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hasilnya</a:t>
            </a:r>
            <a:r>
              <a:rPr lang="en-US" altLang="en-US" sz="2000" dirty="0"/>
              <a:t>  </a:t>
            </a:r>
            <a:r>
              <a:rPr lang="en-US" altLang="en-US" sz="2000" i="1" dirty="0"/>
              <a:t>B / M 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bisa</a:t>
            </a:r>
            <a:r>
              <a:rPr lang="en-US" altLang="en-US" sz="2000" dirty="0"/>
              <a:t>  </a:t>
            </a:r>
            <a:r>
              <a:rPr lang="en-US" altLang="en-US" sz="2000" i="1" dirty="0"/>
              <a:t>BB</a:t>
            </a:r>
            <a:r>
              <a:rPr lang="en-US" altLang="en-US" sz="2000" dirty="0"/>
              <a:t>. Jika </a:t>
            </a:r>
            <a:r>
              <a:rPr lang="en-US" altLang="en-US" sz="2000" dirty="0" err="1"/>
              <a:t>melempar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dua</a:t>
            </a:r>
            <a:r>
              <a:rPr lang="en-US" altLang="en-US" sz="2000" dirty="0"/>
              <a:t> kali </a:t>
            </a:r>
            <a:r>
              <a:rPr lang="en-US" altLang="en-US" sz="2000" dirty="0" err="1"/>
              <a:t>hasilnya</a:t>
            </a:r>
            <a:r>
              <a:rPr lang="en-US" altLang="en-US" sz="2000" dirty="0"/>
              <a:t> </a:t>
            </a:r>
            <a:r>
              <a:rPr lang="en-US" altLang="en-US" sz="2000" i="1" dirty="0"/>
              <a:t>BB / BM / MB / MM</a:t>
            </a:r>
          </a:p>
          <a:p>
            <a:pPr eaLnBrk="1" hangingPunct="1"/>
            <a:r>
              <a:rPr lang="en-US" altLang="en-US" sz="2000" b="1" dirty="0"/>
              <a:t>Harus </a:t>
            </a:r>
            <a:r>
              <a:rPr lang="en-US" altLang="en-US" sz="2000" b="1" dirty="0" err="1"/>
              <a:t>terbagi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habis</a:t>
            </a:r>
            <a:r>
              <a:rPr lang="en-US" altLang="en-US" sz="2000" b="1" dirty="0"/>
              <a:t> </a:t>
            </a:r>
            <a:r>
              <a:rPr lang="en-US" altLang="en-US" sz="2000" dirty="0" err="1"/>
              <a:t>artinya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harus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memuat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seluruh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kemungkinan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hasil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Misal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jika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melempar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dadu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sekali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maka</a:t>
            </a:r>
            <a:r>
              <a:rPr lang="en-US" altLang="en-US" sz="2000" dirty="0"/>
              <a:t> S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{1,2,…,6}.</a:t>
            </a:r>
          </a:p>
          <a:p>
            <a:pPr eaLnBrk="1" hangingPunct="1"/>
            <a:r>
              <a:rPr lang="en-US" sz="2000" b="1" dirty="0"/>
              <a:t>Hasil </a:t>
            </a:r>
            <a:r>
              <a:rPr lang="en-US" sz="2000" b="1" dirty="0" err="1"/>
              <a:t>eksperimen</a:t>
            </a:r>
            <a:r>
              <a:rPr lang="en-US" sz="2000" b="1" dirty="0"/>
              <a:t> </a:t>
            </a:r>
            <a:r>
              <a:rPr lang="en-US" sz="2000" b="1" dirty="0" err="1"/>
              <a:t>berbeda</a:t>
            </a:r>
            <a:r>
              <a:rPr lang="en-US" sz="2000" b="1" dirty="0"/>
              <a:t> – </a:t>
            </a:r>
            <a:r>
              <a:rPr lang="en-US" sz="2000" b="1" dirty="0" err="1"/>
              <a:t>beda</a:t>
            </a:r>
            <a:r>
              <a:rPr lang="en-US" sz="2000" b="1" dirty="0"/>
              <a:t> </a:t>
            </a:r>
            <a:r>
              <a:rPr lang="en-US" sz="2000" b="1" dirty="0" err="1"/>
              <a:t>sehingga</a:t>
            </a:r>
            <a:r>
              <a:rPr lang="en-US" sz="2000" b="1" dirty="0"/>
              <a:t> </a:t>
            </a:r>
            <a:r>
              <a:rPr lang="en-US" sz="2000" b="1" dirty="0" err="1"/>
              <a:t>bersifat</a:t>
            </a:r>
            <a:r>
              <a:rPr lang="en-US" sz="2000" b="1" dirty="0"/>
              <a:t> </a:t>
            </a:r>
            <a:r>
              <a:rPr lang="en-US" sz="2000" b="1" dirty="0" err="1"/>
              <a:t>acak</a:t>
            </a:r>
            <a:r>
              <a:rPr lang="en-US" sz="2000" dirty="0"/>
              <a:t>,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istilah</a:t>
            </a:r>
            <a:r>
              <a:rPr lang="en-US" sz="2000" dirty="0"/>
              <a:t> variable </a:t>
            </a:r>
            <a:r>
              <a:rPr lang="en-US" sz="2000" dirty="0" err="1"/>
              <a:t>acak</a:t>
            </a:r>
            <a:r>
              <a:rPr lang="en-US" sz="2000" dirty="0"/>
              <a:t> dg </a:t>
            </a:r>
            <a:r>
              <a:rPr lang="en-US" sz="2000" dirty="0" err="1"/>
              <a:t>simbol</a:t>
            </a:r>
            <a:r>
              <a:rPr lang="en-US" sz="2000" dirty="0"/>
              <a:t> X. </a:t>
            </a:r>
          </a:p>
        </p:txBody>
      </p:sp>
    </p:spTree>
    <p:extLst>
      <p:ext uri="{BB962C8B-B14F-4D97-AF65-F5344CB8AC3E}">
        <p14:creationId xmlns:p14="http://schemas.microsoft.com/office/powerpoint/2010/main" val="154321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CDE7-C2C6-450F-9832-2A6C472E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sampel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EB3E1-0A43-4A8F-88AC-EB7026DE2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CONTOH :</a:t>
            </a:r>
            <a:r>
              <a:rPr lang="en-US" dirty="0"/>
              <a:t> uang </a:t>
            </a:r>
            <a:r>
              <a:rPr lang="en-US" dirty="0" err="1"/>
              <a:t>logam</a:t>
            </a:r>
            <a:r>
              <a:rPr lang="en-US" dirty="0"/>
              <a:t> Rp50 </a:t>
            </a:r>
            <a:r>
              <a:rPr lang="en-US" dirty="0" err="1"/>
              <a:t>dilempar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kali Jika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burung</a:t>
            </a:r>
            <a:r>
              <a:rPr lang="en-US" dirty="0"/>
              <a:t>  (B)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 dan 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burung</a:t>
            </a:r>
            <a:r>
              <a:rPr lang="en-US" dirty="0"/>
              <a:t> (M)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0.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sampelnya</a:t>
            </a:r>
            <a:r>
              <a:rPr lang="en-US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 = {BBB, BBM, BMB, MBB, BMM, MBM, MMB, MMM}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 = 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Jika X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burung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3x </a:t>
            </a:r>
            <a:r>
              <a:rPr lang="en-US" dirty="0" err="1"/>
              <a:t>lemparan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X = 0, 1, 2, 3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X = 0 </a:t>
            </a:r>
            <a:r>
              <a:rPr lang="en-US" dirty="0">
                <a:sym typeface="Wingdings" panose="05000000000000000000" pitchFamily="2" charset="2"/>
              </a:rPr>
              <a:t> MMM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ym typeface="Wingdings" panose="05000000000000000000" pitchFamily="2" charset="2"/>
              </a:rPr>
              <a:t>X = 1  BMM, MBM, MMB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X = 2 </a:t>
            </a:r>
            <a:r>
              <a:rPr lang="en-US" dirty="0">
                <a:sym typeface="Wingdings" panose="05000000000000000000" pitchFamily="2" charset="2"/>
              </a:rPr>
              <a:t> BBM, BMB, MBB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ym typeface="Wingdings" panose="05000000000000000000" pitchFamily="2" charset="2"/>
              </a:rPr>
              <a:t>X = 3  BBB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5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566D-EE00-41AA-8182-ECBB59C0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Irisan</a:t>
            </a:r>
            <a:r>
              <a:rPr lang="en-US" dirty="0"/>
              <a:t>, </a:t>
            </a:r>
            <a:r>
              <a:rPr lang="en-US" dirty="0" err="1"/>
              <a:t>gabungan</a:t>
            </a:r>
            <a:r>
              <a:rPr lang="en-US" dirty="0"/>
              <a:t> dan </a:t>
            </a:r>
            <a:r>
              <a:rPr lang="en-US" dirty="0" err="1"/>
              <a:t>komplemen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9F6A4-D48A-41D5-97AA-8FFF7AE5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11757"/>
            <a:ext cx="11029615" cy="3634486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 err="1"/>
              <a:t>Irisan</a:t>
            </a:r>
            <a:r>
              <a:rPr lang="en-US" altLang="en-US" b="1" dirty="0"/>
              <a:t> </a:t>
            </a:r>
            <a:r>
              <a:rPr lang="en-US" altLang="en-US" b="1" dirty="0" err="1"/>
              <a:t>dua</a:t>
            </a:r>
            <a:r>
              <a:rPr lang="en-US" altLang="en-US" b="1" dirty="0"/>
              <a:t> </a:t>
            </a:r>
            <a:r>
              <a:rPr lang="en-US" altLang="en-US" b="1" dirty="0" err="1"/>
              <a:t>Kejadian</a:t>
            </a:r>
            <a:endParaRPr lang="en-US" altLang="en-US" b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 err="1"/>
              <a:t>Irisan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kejadian</a:t>
            </a:r>
            <a:r>
              <a:rPr lang="en-US" altLang="en-US" dirty="0"/>
              <a:t> A dan B,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              ,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kejadian</a:t>
            </a:r>
            <a:r>
              <a:rPr lang="en-US" altLang="en-US" dirty="0"/>
              <a:t> yang </a:t>
            </a:r>
            <a:r>
              <a:rPr lang="en-US" altLang="en-US" dirty="0" err="1"/>
              <a:t>elemennya</a:t>
            </a:r>
            <a:r>
              <a:rPr lang="en-US" altLang="en-US" dirty="0"/>
              <a:t> </a:t>
            </a:r>
            <a:r>
              <a:rPr lang="en-US" altLang="en-US" dirty="0" err="1"/>
              <a:t>termasuk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A dan B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 dirty="0"/>
          </a:p>
          <a:p>
            <a:endParaRPr lang="en-US" dirty="0"/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723C84DB-0EA4-4B2F-A666-B6A5AA696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15808"/>
              </p:ext>
            </p:extLst>
          </p:nvPr>
        </p:nvGraphicFramePr>
        <p:xfrm>
          <a:off x="5068443" y="2959418"/>
          <a:ext cx="711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228600" progId="Equation.3">
                  <p:embed/>
                </p:oleObj>
              </mc:Choice>
              <mc:Fallback>
                <p:oleObj name="Equation" r:id="rId2" imgW="711000" imgH="228600" progId="Equation.3">
                  <p:embed/>
                  <p:pic>
                    <p:nvPicPr>
                      <p:cNvPr id="16393" name="Object 6">
                        <a:extLst>
                          <a:ext uri="{FF2B5EF4-FFF2-40B4-BE49-F238E27FC236}">
                            <a16:creationId xmlns:a16="http://schemas.microsoft.com/office/drawing/2014/main" id="{8C5E59BE-B62F-48A0-952B-C7D63F510B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443" y="2959418"/>
                        <a:ext cx="711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3AED7F7-5C77-46C3-BC05-0F084F211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480" y="3616190"/>
            <a:ext cx="3352800" cy="26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5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566D-EE00-41AA-8182-ECBB59C0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Irisan</a:t>
            </a:r>
            <a:r>
              <a:rPr lang="en-US" dirty="0"/>
              <a:t>, </a:t>
            </a:r>
            <a:r>
              <a:rPr lang="en-US" dirty="0" err="1"/>
              <a:t>gabungan</a:t>
            </a:r>
            <a:r>
              <a:rPr lang="en-US" dirty="0"/>
              <a:t> dan </a:t>
            </a:r>
            <a:r>
              <a:rPr lang="en-US" dirty="0" err="1"/>
              <a:t>komplemen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9F6A4-D48A-41D5-97AA-8FFF7AE5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11757"/>
            <a:ext cx="11029615" cy="25121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 err="1"/>
              <a:t>Gabungan</a:t>
            </a:r>
            <a:r>
              <a:rPr lang="en-US" altLang="en-US" b="1" dirty="0"/>
              <a:t> </a:t>
            </a:r>
            <a:r>
              <a:rPr lang="en-US" altLang="en-US" b="1" dirty="0" err="1"/>
              <a:t>dua</a:t>
            </a:r>
            <a:r>
              <a:rPr lang="en-US" altLang="en-US" b="1" dirty="0"/>
              <a:t> </a:t>
            </a:r>
            <a:r>
              <a:rPr lang="en-US" altLang="en-US" b="1" dirty="0" err="1"/>
              <a:t>Kejadian</a:t>
            </a:r>
            <a:endParaRPr lang="en-US" altLang="en-US" b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 err="1"/>
              <a:t>Gabungan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kejadian</a:t>
            </a:r>
            <a:r>
              <a:rPr lang="en-US" altLang="en-US" dirty="0"/>
              <a:t> A dan B,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             ,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kejadian</a:t>
            </a:r>
            <a:r>
              <a:rPr lang="en-US" altLang="en-US" dirty="0"/>
              <a:t> yang </a:t>
            </a:r>
            <a:r>
              <a:rPr lang="en-US" altLang="en-US" dirty="0" err="1"/>
              <a:t>mengandung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yang </a:t>
            </a:r>
            <a:r>
              <a:rPr lang="en-US" altLang="en-US" dirty="0" err="1"/>
              <a:t>termasuk</a:t>
            </a:r>
            <a:r>
              <a:rPr lang="en-US" altLang="en-US" dirty="0"/>
              <a:t>  A </a:t>
            </a:r>
            <a:r>
              <a:rPr lang="en-US" altLang="en-US" dirty="0" err="1"/>
              <a:t>atau</a:t>
            </a:r>
            <a:r>
              <a:rPr lang="en-US" altLang="en-US" dirty="0"/>
              <a:t> B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keduanya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059B7-B194-4B14-A1C4-F30ED2DA6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443" y="3328825"/>
            <a:ext cx="3962400" cy="3276600"/>
          </a:xfrm>
          <a:prstGeom prst="rect">
            <a:avLst/>
          </a:prstGeom>
        </p:spPr>
      </p:pic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D9523A36-AD0B-456F-BEE0-5C79F4DDD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789514"/>
              </p:ext>
            </p:extLst>
          </p:nvPr>
        </p:nvGraphicFramePr>
        <p:xfrm>
          <a:off x="5523738" y="2788716"/>
          <a:ext cx="723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586" imgH="228501" progId="Equation.3">
                  <p:embed/>
                </p:oleObj>
              </mc:Choice>
              <mc:Fallback>
                <p:oleObj name="Equation" r:id="rId3" imgW="723586" imgH="228501" progId="Equation.3">
                  <p:embed/>
                  <p:pic>
                    <p:nvPicPr>
                      <p:cNvPr id="16395" name="Object 10">
                        <a:extLst>
                          <a:ext uri="{FF2B5EF4-FFF2-40B4-BE49-F238E27FC236}">
                            <a16:creationId xmlns:a16="http://schemas.microsoft.com/office/drawing/2014/main" id="{6597B677-7C97-4349-AE48-9106B95CFE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738" y="2788716"/>
                        <a:ext cx="723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30793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{006B89AD-A474-4B36-A707-CE5871E376A5}tf33552983_win32</Template>
  <TotalTime>133</TotalTime>
  <Words>3104</Words>
  <Application>Microsoft Office PowerPoint</Application>
  <PresentationFormat>Widescreen</PresentationFormat>
  <Paragraphs>243</Paragraphs>
  <Slides>42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Franklin Gothic Book</vt:lpstr>
      <vt:lpstr>Franklin Gothic Demi</vt:lpstr>
      <vt:lpstr>Wingdings 2</vt:lpstr>
      <vt:lpstr>DividendVTI</vt:lpstr>
      <vt:lpstr>Microsoft Equation 3.0</vt:lpstr>
      <vt:lpstr>Equation</vt:lpstr>
      <vt:lpstr>PROBABILITAS – STATISTIK TERAPAN </vt:lpstr>
      <vt:lpstr>Ruang Sampel, titik sampel dan kejadian</vt:lpstr>
      <vt:lpstr>Ruang Sampel, titik sampel dan kejadian</vt:lpstr>
      <vt:lpstr>Ruang Sampel, titik sampel dan kejadian</vt:lpstr>
      <vt:lpstr>Ruang Sampel, titik sampel dan kejadian</vt:lpstr>
      <vt:lpstr>Syarat ruang sampel</vt:lpstr>
      <vt:lpstr>Syarat ruang sampel</vt:lpstr>
      <vt:lpstr>Irisan, gabungan dan komplemen</vt:lpstr>
      <vt:lpstr>Irisan, gabungan dan komplemen</vt:lpstr>
      <vt:lpstr>Irisan, gabungan dan komplemen</vt:lpstr>
      <vt:lpstr>Irisan, gabungan dan komplemen</vt:lpstr>
      <vt:lpstr>Probabilitas</vt:lpstr>
      <vt:lpstr>Probabilitas</vt:lpstr>
      <vt:lpstr>Contoh probabilitas</vt:lpstr>
      <vt:lpstr>Contoh probabilitas</vt:lpstr>
      <vt:lpstr>Contoh probabilitas</vt:lpstr>
      <vt:lpstr>Pendekatan probabilitas</vt:lpstr>
      <vt:lpstr>Aturan probabilitas: saling bebas</vt:lpstr>
      <vt:lpstr>Aturan probabilitas: saling Terpisah</vt:lpstr>
      <vt:lpstr>Aturan probabilitas: tidak saling Terpisah</vt:lpstr>
      <vt:lpstr>kombinasi</vt:lpstr>
      <vt:lpstr>Permutasi</vt:lpstr>
      <vt:lpstr>Permutasi siklis</vt:lpstr>
      <vt:lpstr>PowerPoint Presentation</vt:lpstr>
      <vt:lpstr>PowerPoint Presentation</vt:lpstr>
      <vt:lpstr>Naïve Bayes</vt:lpstr>
      <vt:lpstr>Naïve Bayes</vt:lpstr>
      <vt:lpstr>Naïve Bayes</vt:lpstr>
      <vt:lpstr>Naïve Bayes</vt:lpstr>
      <vt:lpstr>Naïve Bayes</vt:lpstr>
      <vt:lpstr>Naïve Bayes</vt:lpstr>
      <vt:lpstr>contoh</vt:lpstr>
      <vt:lpstr>PowerPoint Presentation</vt:lpstr>
      <vt:lpstr>PowerPoint Presentation</vt:lpstr>
      <vt:lpstr>PowerPoint Presentation</vt:lpstr>
      <vt:lpstr>Laplace correction</vt:lpstr>
      <vt:lpstr>Laplace correction</vt:lpstr>
      <vt:lpstr>Laplace correction</vt:lpstr>
      <vt:lpstr>Latihan</vt:lpstr>
      <vt:lpstr>Latihan</vt:lpstr>
      <vt:lpstr>Latihan</vt:lpstr>
      <vt:lpstr>Latihan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PROBABILITAS – STATISTIK TERAPAN</dc:title>
  <dc:creator>nurcahya.pradana@gmail.com</dc:creator>
  <cp:lastModifiedBy>nurcahya.pradana@gmail.com</cp:lastModifiedBy>
  <cp:revision>14</cp:revision>
  <dcterms:created xsi:type="dcterms:W3CDTF">2021-03-18T14:33:02Z</dcterms:created>
  <dcterms:modified xsi:type="dcterms:W3CDTF">2021-03-18T16:46:56Z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