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9" r:id="rId6"/>
    <p:sldId id="267" r:id="rId7"/>
    <p:sldId id="277" r:id="rId8"/>
    <p:sldId id="273" r:id="rId9"/>
    <p:sldId id="274" r:id="rId10"/>
    <p:sldId id="275" r:id="rId11"/>
    <p:sldId id="276" r:id="rId12"/>
    <p:sldId id="270" r:id="rId13"/>
    <p:sldId id="271" r:id="rId14"/>
    <p:sldId id="272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indonesia.com/2014/01/uji-validitas-product-momen-spss.html" TargetMode="External"/><Relationship Id="rId2" Type="http://schemas.openxmlformats.org/officeDocument/2006/relationships/hyperlink" Target="https://qmc.binus.ac.id/2014/11/01/u-j-i-v-a-l-i-d-i-t-a-s-d-a-n-u-j-i-r-e-l-i-a-b-i-l-i-t-a-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ssstatistik.com/uji-validitas-dan-reliabilitas-dengan-sps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 err="1"/>
              <a:t>Validitas</a:t>
            </a:r>
            <a:r>
              <a:rPr lang="en-US" dirty="0"/>
              <a:t> dan </a:t>
            </a:r>
            <a:r>
              <a:rPr lang="en-US" dirty="0" err="1"/>
              <a:t>Reliabilitas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PTIK UNS - 2021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07CB-065E-4B64-B15A-C4138AA9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Validitas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B3DDC-49EA-4F09-97F4-B2898C05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. </a:t>
            </a:r>
          </a:p>
          <a:p>
            <a:r>
              <a:rPr lang="en-US" dirty="0"/>
              <a:t>7. Tingkat </a:t>
            </a:r>
            <a:r>
              <a:rPr lang="en-US" dirty="0" err="1"/>
              <a:t>kesulitan</a:t>
            </a:r>
            <a:r>
              <a:rPr lang="en-US" dirty="0"/>
              <a:t> item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</a:p>
          <a:p>
            <a:r>
              <a:rPr lang="en-US" dirty="0"/>
              <a:t>8.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item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. </a:t>
            </a:r>
          </a:p>
          <a:p>
            <a:r>
              <a:rPr lang="en-US" dirty="0"/>
              <a:t>9.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runtut</a:t>
            </a:r>
            <a:r>
              <a:rPr lang="en-US" dirty="0"/>
              <a:t>. </a:t>
            </a:r>
          </a:p>
          <a:p>
            <a:r>
              <a:rPr lang="en-US" dirty="0"/>
              <a:t>10. Pola </a:t>
            </a:r>
            <a:r>
              <a:rPr lang="en-US" dirty="0" err="1"/>
              <a:t>jawaban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ditebak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pada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jawabannya</a:t>
            </a:r>
            <a:r>
              <a:rPr lang="en-US" dirty="0"/>
              <a:t> A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B </a:t>
            </a:r>
            <a:r>
              <a:rPr lang="en-US" dirty="0" err="1"/>
              <a:t>semua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D, C, B, A, D, C, B, A, dan </a:t>
            </a:r>
            <a:r>
              <a:rPr lang="en-US" dirty="0" err="1"/>
              <a:t>sebagainya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1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2ECA-053C-4575-A887-8B893961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Reliabilitas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5381-2AF2-4743-AE69-5F85024D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1.Jumlah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</a:p>
          <a:p>
            <a:r>
              <a:rPr lang="en-US" dirty="0"/>
              <a:t>2.Penyebaran </a:t>
            </a:r>
            <a:r>
              <a:rPr lang="en-US" dirty="0" err="1"/>
              <a:t>skor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sebaran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reliabel</a:t>
            </a:r>
            <a:r>
              <a:rPr lang="en-US" dirty="0"/>
              <a:t> </a:t>
            </a:r>
          </a:p>
          <a:p>
            <a:r>
              <a:rPr lang="en-US" dirty="0"/>
              <a:t>3.Objektivitas,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r>
              <a:rPr lang="en-US" dirty="0"/>
              <a:t>4.Tingkat </a:t>
            </a:r>
            <a:r>
              <a:rPr lang="en-US" dirty="0" err="1"/>
              <a:t>kesilitan</a:t>
            </a:r>
            <a:r>
              <a:rPr lang="en-US" dirty="0"/>
              <a:t>,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,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reliabilitas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85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D7B7-C982-4EA6-A3A9-2714FA8C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Validitas</a:t>
            </a:r>
            <a:r>
              <a:rPr lang="en-US" dirty="0"/>
              <a:t> –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Pearson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91CE3-F369-4300-A1C7-88E66411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  <a:latin typeface="g_d0_f4"/>
              </a:rPr>
              <a:t>Analisis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ini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dilakukan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mengkorelasikan</a:t>
            </a:r>
            <a:r>
              <a:rPr lang="en-US" dirty="0">
                <a:effectLst/>
                <a:latin typeface="g_d0_f4"/>
              </a:rPr>
              <a:t> masing-masing </a:t>
            </a:r>
            <a:r>
              <a:rPr lang="en-US" dirty="0" err="1">
                <a:effectLst/>
                <a:latin typeface="g_d0_f4"/>
              </a:rPr>
              <a:t>skor</a:t>
            </a:r>
            <a:r>
              <a:rPr lang="en-US" dirty="0">
                <a:effectLst/>
                <a:latin typeface="g_d0_f4"/>
              </a:rPr>
              <a:t> item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skor</a:t>
            </a:r>
            <a:r>
              <a:rPr lang="en-US" dirty="0">
                <a:effectLst/>
                <a:latin typeface="g_d0_f4"/>
              </a:rPr>
              <a:t> total. Skor total </a:t>
            </a:r>
            <a:r>
              <a:rPr lang="en-US" dirty="0" err="1">
                <a:effectLst/>
                <a:latin typeface="g_d0_f4"/>
              </a:rPr>
              <a:t>adalah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penj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umlahan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dari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keseluruhan</a:t>
            </a:r>
            <a:r>
              <a:rPr lang="en-US" dirty="0">
                <a:effectLst/>
                <a:latin typeface="g_d0_f4"/>
              </a:rPr>
              <a:t> item. Item-item </a:t>
            </a:r>
            <a:r>
              <a:rPr lang="en-US" dirty="0" err="1">
                <a:effectLst/>
                <a:latin typeface="g_d0_f4"/>
              </a:rPr>
              <a:t>pertanyaan</a:t>
            </a:r>
            <a:r>
              <a:rPr lang="en-US" dirty="0">
                <a:effectLst/>
                <a:latin typeface="g_d0_f4"/>
              </a:rPr>
              <a:t> yang </a:t>
            </a:r>
            <a:r>
              <a:rPr lang="en-US" dirty="0" err="1">
                <a:effectLst/>
                <a:latin typeface="g_d0_f4"/>
              </a:rPr>
              <a:t>ber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korelasi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signifikan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skor</a:t>
            </a:r>
            <a:r>
              <a:rPr lang="en-US" dirty="0">
                <a:effectLst/>
                <a:latin typeface="g_d0_f4"/>
              </a:rPr>
              <a:t> total </a:t>
            </a:r>
            <a:r>
              <a:rPr lang="en-US" dirty="0" err="1">
                <a:effectLst/>
                <a:latin typeface="g_d0_f4"/>
              </a:rPr>
              <a:t>menunjukkan</a:t>
            </a:r>
            <a:r>
              <a:rPr lang="en-US" dirty="0">
                <a:effectLst/>
                <a:latin typeface="g_d0_f4"/>
              </a:rPr>
              <a:t> item-item </a:t>
            </a:r>
            <a:r>
              <a:rPr lang="en-US" dirty="0" err="1">
                <a:effectLst/>
                <a:latin typeface="g_d0_f4"/>
              </a:rPr>
              <a:t>tersebut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mampu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memberikan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dukungan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dalam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mengungkap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apa</a:t>
            </a:r>
            <a:r>
              <a:rPr lang="en-US" dirty="0">
                <a:effectLst/>
                <a:latin typeface="g_d0_f4"/>
              </a:rPr>
              <a:t> yang </a:t>
            </a:r>
            <a:r>
              <a:rPr lang="en-US" dirty="0" err="1">
                <a:effectLst/>
                <a:latin typeface="g_d0_f4"/>
              </a:rPr>
              <a:t>ingin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diungkap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53E26-B5AF-43E2-BBEA-3E406C15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25" y="3988646"/>
            <a:ext cx="4258269" cy="1267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A692F3-DB9B-408B-9B16-D6A86EA7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93" y="3845751"/>
            <a:ext cx="3210373" cy="15527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0F74A-CE63-4C82-84E5-9BB8FEF371D3}"/>
              </a:ext>
            </a:extLst>
          </p:cNvPr>
          <p:cNvSpPr txBox="1"/>
          <p:nvPr/>
        </p:nvSpPr>
        <p:spPr>
          <a:xfrm>
            <a:off x="1036320" y="5714149"/>
            <a:ext cx="10768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g_d0_f4"/>
              </a:rPr>
              <a:t>Nilai r </a:t>
            </a:r>
            <a:r>
              <a:rPr lang="en-US" dirty="0" err="1">
                <a:effectLst/>
                <a:latin typeface="g_d0_f4"/>
              </a:rPr>
              <a:t>hitung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dicocokkan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r </a:t>
            </a:r>
            <a:r>
              <a:rPr lang="en-US" dirty="0" err="1">
                <a:effectLst/>
                <a:latin typeface="g_d0_f4"/>
              </a:rPr>
              <a:t>tabel</a:t>
            </a:r>
            <a:r>
              <a:rPr lang="en-US" dirty="0">
                <a:effectLst/>
                <a:latin typeface="g_d0_f4"/>
              </a:rPr>
              <a:t> product moment pada </a:t>
            </a:r>
            <a:r>
              <a:rPr lang="en-US" dirty="0" err="1">
                <a:effectLst/>
                <a:latin typeface="g_d0_f4"/>
              </a:rPr>
              <a:t>taraf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signifikan</a:t>
            </a:r>
            <a:r>
              <a:rPr lang="en-US" dirty="0">
                <a:effectLst/>
                <a:latin typeface="g_d0_f4"/>
              </a:rPr>
              <a:t> 5%. Jika r </a:t>
            </a:r>
            <a:r>
              <a:rPr lang="en-US" dirty="0" err="1">
                <a:effectLst/>
                <a:latin typeface="g_d0_f4"/>
              </a:rPr>
              <a:t>hitung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lebih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besar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dari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rtabel</a:t>
            </a:r>
            <a:r>
              <a:rPr lang="en-US" dirty="0">
                <a:effectLst/>
                <a:latin typeface="g_d0_f4"/>
              </a:rPr>
              <a:t> 5%. </a:t>
            </a:r>
            <a:r>
              <a:rPr lang="en-US" dirty="0" err="1">
                <a:effectLst/>
                <a:latin typeface="g_d0_f4"/>
              </a:rPr>
              <a:t>Maka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butir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soal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tersebut</a:t>
            </a:r>
            <a:r>
              <a:rPr lang="en-US" dirty="0">
                <a:effectLst/>
                <a:latin typeface="g_d0_f4"/>
              </a:rPr>
              <a:t> valid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6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3C70-CBDB-4F8D-9112-66981DFE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Reliabilitas</a:t>
            </a:r>
            <a:r>
              <a:rPr lang="en-US" dirty="0"/>
              <a:t> – Alpha Cronbach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2D7C8-647C-4B96-8DE2-7365A5FAA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reliablilitas</a:t>
            </a:r>
            <a:r>
              <a:rPr lang="en-US" dirty="0"/>
              <a:t> pada </a:t>
            </a:r>
            <a:r>
              <a:rPr lang="en-US" dirty="0" err="1"/>
              <a:t>angket</a:t>
            </a:r>
            <a:r>
              <a:rPr lang="en-US" dirty="0"/>
              <a:t> dan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bertingkat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B524C2-2023-4A28-A31C-8C943115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54" y="3415716"/>
            <a:ext cx="3033638" cy="807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8E30EE-3866-418C-80F4-2459E8D9A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61" y="3057658"/>
            <a:ext cx="6236375" cy="20629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C567FC-F970-4002-A3C1-91B4B9A8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682374"/>
            <a:ext cx="6052039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7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E7EF-BC6A-40CB-B401-26BACE7F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0604B-7C41-49D0-A829-F5EAB13D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g_d0_f3"/>
              </a:rPr>
              <a:t>ANGKET MOTIVASI BERPRESTASI </a:t>
            </a:r>
            <a:r>
              <a:rPr lang="en-US" dirty="0" err="1">
                <a:effectLst/>
                <a:latin typeface="g_d0_f4"/>
              </a:rPr>
              <a:t>Petunjuk</a:t>
            </a:r>
            <a:r>
              <a:rPr lang="en-US" dirty="0">
                <a:effectLst/>
                <a:latin typeface="g_d0_f4"/>
              </a:rPr>
              <a:t>: </a:t>
            </a:r>
            <a:r>
              <a:rPr lang="en-US" dirty="0" err="1">
                <a:effectLst/>
                <a:latin typeface="g_d0_f4"/>
              </a:rPr>
              <a:t>Berikut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disajikan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pernyataan-pernyataan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atau</a:t>
            </a:r>
            <a:r>
              <a:rPr lang="en-US" dirty="0">
                <a:effectLst/>
                <a:latin typeface="g_d0_f4"/>
              </a:rPr>
              <a:t> statemen </a:t>
            </a:r>
            <a:r>
              <a:rPr lang="en-US" dirty="0" err="1">
                <a:effectLst/>
                <a:latin typeface="g_d0_f4"/>
              </a:rPr>
              <a:t>tentang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Motivasi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Berprestasi</a:t>
            </a:r>
            <a:r>
              <a:rPr lang="en-US" dirty="0">
                <a:effectLst/>
                <a:latin typeface="g_d0_f4"/>
              </a:rPr>
              <a:t>. </a:t>
            </a:r>
            <a:r>
              <a:rPr lang="en-US" dirty="0" err="1">
                <a:effectLst/>
                <a:latin typeface="g_d0_f4"/>
              </a:rPr>
              <a:t>Silahkan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menyatakan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persepsi</a:t>
            </a:r>
            <a:r>
              <a:rPr lang="en-US" dirty="0">
                <a:effectLst/>
                <a:latin typeface="g_d0_f4"/>
              </a:rPr>
              <a:t> Anda </a:t>
            </a:r>
            <a:r>
              <a:rPr lang="en-US" dirty="0" err="1">
                <a:effectLst/>
                <a:latin typeface="g_d0_f4"/>
              </a:rPr>
              <a:t>tentang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Motivasi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Berprestasi</a:t>
            </a:r>
            <a:r>
              <a:rPr lang="en-US" dirty="0">
                <a:effectLst/>
                <a:latin typeface="g_d0_f4"/>
              </a:rPr>
              <a:t> di </a:t>
            </a:r>
            <a:r>
              <a:rPr lang="en-US" dirty="0" err="1">
                <a:effectLst/>
                <a:latin typeface="g_d0_f4"/>
              </a:rPr>
              <a:t>sekolah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tempat</a:t>
            </a:r>
            <a:r>
              <a:rPr lang="en-US" dirty="0">
                <a:effectLst/>
                <a:latin typeface="g_d0_f4"/>
              </a:rPr>
              <a:t> Anda </a:t>
            </a:r>
            <a:r>
              <a:rPr lang="en-US" dirty="0" err="1">
                <a:effectLst/>
                <a:latin typeface="g_d0_f4"/>
              </a:rPr>
              <a:t>bekerja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melingkari</a:t>
            </a:r>
            <a:r>
              <a:rPr lang="en-US" dirty="0">
                <a:effectLst/>
                <a:latin typeface="g_d0_f4"/>
              </a:rPr>
              <a:t> pada </a:t>
            </a:r>
            <a:r>
              <a:rPr lang="en-US" dirty="0" err="1">
                <a:effectLst/>
                <a:latin typeface="g_d0_f4"/>
              </a:rPr>
              <a:t>kolom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skala</a:t>
            </a:r>
            <a:r>
              <a:rPr lang="en-US" dirty="0">
                <a:effectLst/>
                <a:latin typeface="g_d0_f4"/>
              </a:rPr>
              <a:t>. </a:t>
            </a:r>
            <a:r>
              <a:rPr lang="en-US" dirty="0" err="1">
                <a:effectLst/>
                <a:latin typeface="g_d0_f4"/>
              </a:rPr>
              <a:t>Sejauh</a:t>
            </a:r>
            <a:r>
              <a:rPr lang="en-US" dirty="0">
                <a:effectLst/>
                <a:latin typeface="g_d0_f4"/>
              </a:rPr>
              <a:t> mana </a:t>
            </a:r>
            <a:r>
              <a:rPr lang="en-US" dirty="0" err="1">
                <a:effectLst/>
                <a:latin typeface="g_d0_f4"/>
              </a:rPr>
              <a:t>persetujuan</a:t>
            </a:r>
            <a:r>
              <a:rPr lang="en-US" dirty="0">
                <a:effectLst/>
                <a:latin typeface="g_d0_f4"/>
              </a:rPr>
              <a:t> Anda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pernyataan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ini</a:t>
            </a:r>
            <a:r>
              <a:rPr lang="en-US" dirty="0">
                <a:effectLst/>
                <a:latin typeface="g_d0_f4"/>
              </a:rPr>
              <a:t>? , </a:t>
            </a:r>
          </a:p>
          <a:p>
            <a:r>
              <a:rPr lang="en-US" dirty="0">
                <a:effectLst/>
                <a:latin typeface="g_d0_f4"/>
              </a:rPr>
              <a:t>Jika </a:t>
            </a:r>
            <a:r>
              <a:rPr lang="en-US" dirty="0" err="1">
                <a:effectLst/>
                <a:latin typeface="g_d0_f4"/>
              </a:rPr>
              <a:t>anda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pilih</a:t>
            </a:r>
            <a:r>
              <a:rPr lang="en-US" dirty="0">
                <a:effectLst/>
                <a:latin typeface="g_d0_f4"/>
              </a:rPr>
              <a:t>: </a:t>
            </a:r>
          </a:p>
          <a:p>
            <a:r>
              <a:rPr lang="en-US" dirty="0">
                <a:effectLst/>
                <a:latin typeface="g_d0_f4"/>
              </a:rPr>
              <a:t>1 = </a:t>
            </a:r>
            <a:r>
              <a:rPr lang="en-US" dirty="0" err="1">
                <a:effectLst/>
                <a:latin typeface="g_d0_f4"/>
              </a:rPr>
              <a:t>sangat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tidak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setuju</a:t>
            </a:r>
            <a:r>
              <a:rPr lang="en-US" dirty="0">
                <a:effectLst/>
                <a:latin typeface="g_d0_f4"/>
              </a:rPr>
              <a:t> (STS) </a:t>
            </a:r>
          </a:p>
          <a:p>
            <a:r>
              <a:rPr lang="en-US" dirty="0">
                <a:effectLst/>
                <a:latin typeface="g_d0_f4"/>
              </a:rPr>
              <a:t>2 = </a:t>
            </a:r>
            <a:r>
              <a:rPr lang="en-US" dirty="0" err="1">
                <a:effectLst/>
                <a:latin typeface="g_d0_f4"/>
              </a:rPr>
              <a:t>tidak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setuju</a:t>
            </a:r>
            <a:r>
              <a:rPr lang="en-US" dirty="0">
                <a:effectLst/>
                <a:latin typeface="g_d0_f4"/>
              </a:rPr>
              <a:t> (TS) </a:t>
            </a:r>
          </a:p>
          <a:p>
            <a:r>
              <a:rPr lang="en-US" dirty="0">
                <a:effectLst/>
                <a:latin typeface="g_d0_f4"/>
              </a:rPr>
              <a:t>3 = </a:t>
            </a:r>
            <a:r>
              <a:rPr lang="en-US" dirty="0" err="1">
                <a:effectLst/>
                <a:latin typeface="g_d0_f4"/>
              </a:rPr>
              <a:t>setuju</a:t>
            </a:r>
            <a:r>
              <a:rPr lang="en-US" dirty="0">
                <a:effectLst/>
                <a:latin typeface="g_d0_f4"/>
              </a:rPr>
              <a:t> (S) </a:t>
            </a:r>
          </a:p>
          <a:p>
            <a:r>
              <a:rPr lang="en-US" dirty="0">
                <a:effectLst/>
                <a:latin typeface="g_d0_f4"/>
              </a:rPr>
              <a:t>4 = </a:t>
            </a:r>
            <a:r>
              <a:rPr lang="en-US" dirty="0" err="1">
                <a:effectLst/>
                <a:latin typeface="g_d0_f4"/>
              </a:rPr>
              <a:t>sangat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setuju</a:t>
            </a:r>
            <a:r>
              <a:rPr lang="en-US" dirty="0">
                <a:effectLst/>
                <a:latin typeface="g_d0_f4"/>
              </a:rPr>
              <a:t>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6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B9D6-B3CC-4160-B2A1-57408CD0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90B2-A55C-4450-AFD9-3D770548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D8EA9-37B2-485B-8AD0-1CAB3C5E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92" y="685417"/>
            <a:ext cx="5249008" cy="5487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51604-C4F4-4180-AD95-272268A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10" y="1265464"/>
            <a:ext cx="5229955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6395-2AB6-4E25-967B-EC53613A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E84A-6F2C-48B4-B323-563BF435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0D526-81EA-4D0B-B4F9-FEFE48E8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55" y="0"/>
            <a:ext cx="5000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84CED-4432-4D0F-B28D-DC9E2EA0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2FC2-10B7-491C-B5C7-E16D11CF6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255264" cy="3760891"/>
          </a:xfrm>
        </p:spPr>
        <p:txBody>
          <a:bodyPr/>
          <a:lstStyle/>
          <a:p>
            <a:r>
              <a:rPr lang="en-US" b="1" dirty="0"/>
              <a:t>Hasil Uji </a:t>
            </a:r>
            <a:r>
              <a:rPr lang="en-US" b="1" dirty="0" err="1"/>
              <a:t>Validitas</a:t>
            </a:r>
            <a:endParaRPr lang="en-US" b="1" dirty="0"/>
          </a:p>
          <a:p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/>
              <a:t>r </a:t>
            </a:r>
            <a:r>
              <a:rPr lang="en-US" b="1" dirty="0" err="1"/>
              <a:t>hitung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dibanding</a:t>
            </a:r>
            <a:r>
              <a:rPr lang="en-US" b="1" dirty="0"/>
              <a:t> r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en-US" dirty="0" err="1"/>
              <a:t>mengindikasikan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butir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b="1" dirty="0"/>
              <a:t>valid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421F4-904B-43C9-891C-BE4375A5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925" y="286603"/>
            <a:ext cx="6630325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782-0AA4-44D0-97F6-2A23CB24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8CE3D6-3DDC-4036-B62D-5A87535B9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352" y="525441"/>
            <a:ext cx="4713624" cy="44989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8E6D2-2F1B-4727-8CB3-D2C42C6A48D3}"/>
              </a:ext>
            </a:extLst>
          </p:cNvPr>
          <p:cNvSpPr txBox="1"/>
          <p:nvPr/>
        </p:nvSpPr>
        <p:spPr>
          <a:xfrm>
            <a:off x="1282839" y="5024420"/>
            <a:ext cx="9872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g_d0_f4"/>
              </a:rPr>
              <a:t>Dari </a:t>
            </a:r>
            <a:r>
              <a:rPr lang="en-US" dirty="0" err="1">
                <a:effectLst/>
                <a:latin typeface="g_d0_f4"/>
              </a:rPr>
              <a:t>hasil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analisis</a:t>
            </a:r>
            <a:r>
              <a:rPr lang="en-US" dirty="0">
                <a:effectLst/>
                <a:latin typeface="g_d0_f4"/>
              </a:rPr>
              <a:t> di </a:t>
            </a:r>
            <a:r>
              <a:rPr lang="en-US" dirty="0" err="1">
                <a:effectLst/>
                <a:latin typeface="g_d0_f4"/>
              </a:rPr>
              <a:t>dapat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nilai</a:t>
            </a:r>
            <a:r>
              <a:rPr lang="en-US" dirty="0">
                <a:effectLst/>
                <a:latin typeface="g_d0_f4"/>
              </a:rPr>
              <a:t> Alpha </a:t>
            </a:r>
            <a:r>
              <a:rPr lang="en-US" dirty="0" err="1">
                <a:effectLst/>
                <a:latin typeface="g_d0_f4"/>
              </a:rPr>
              <a:t>sebesar</a:t>
            </a:r>
            <a:r>
              <a:rPr lang="en-US" dirty="0">
                <a:effectLst/>
                <a:latin typeface="g_d0_f4"/>
              </a:rPr>
              <a:t> 0.741, </a:t>
            </a:r>
            <a:r>
              <a:rPr lang="en-US" dirty="0" err="1">
                <a:effectLst/>
                <a:latin typeface="g_d0_f4"/>
              </a:rPr>
              <a:t>sedangkan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nilai</a:t>
            </a:r>
            <a:r>
              <a:rPr lang="en-US" dirty="0">
                <a:effectLst/>
                <a:latin typeface="g_d0_f4"/>
              </a:rPr>
              <a:t> r </a:t>
            </a:r>
            <a:r>
              <a:rPr lang="en-US" dirty="0" err="1">
                <a:effectLst/>
                <a:latin typeface="g_d0_f4"/>
              </a:rPr>
              <a:t>kritis</a:t>
            </a:r>
            <a:r>
              <a:rPr lang="en-US" dirty="0">
                <a:effectLst/>
                <a:latin typeface="g_d0_f4"/>
              </a:rPr>
              <a:t> (uji 2 </a:t>
            </a:r>
            <a:r>
              <a:rPr lang="en-US" dirty="0" err="1">
                <a:effectLst/>
                <a:latin typeface="g_d0_f4"/>
              </a:rPr>
              <a:t>sisi</a:t>
            </a:r>
            <a:r>
              <a:rPr lang="en-US" dirty="0">
                <a:effectLst/>
                <a:latin typeface="g_d0_f4"/>
              </a:rPr>
              <a:t>) pada </a:t>
            </a:r>
            <a:r>
              <a:rPr lang="en-US" dirty="0" err="1">
                <a:effectLst/>
                <a:latin typeface="g_d0_f4"/>
              </a:rPr>
              <a:t>signifikansi</a:t>
            </a:r>
            <a:r>
              <a:rPr lang="en-US" dirty="0">
                <a:effectLst/>
                <a:latin typeface="g_d0_f4"/>
              </a:rPr>
              <a:t> 5% </a:t>
            </a:r>
            <a:r>
              <a:rPr lang="en-US" dirty="0" err="1">
                <a:effectLst/>
                <a:latin typeface="g_d0_f4"/>
              </a:rPr>
              <a:t>dengan</a:t>
            </a:r>
            <a:r>
              <a:rPr lang="en-US" dirty="0">
                <a:effectLst/>
                <a:latin typeface="g_d0_f4"/>
              </a:rPr>
              <a:t> n = 32 (df=n-2= 30), di </a:t>
            </a:r>
            <a:r>
              <a:rPr lang="en-US" dirty="0" err="1">
                <a:effectLst/>
                <a:latin typeface="g_d0_f4"/>
              </a:rPr>
              <a:t>dapat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sebesar</a:t>
            </a:r>
            <a:r>
              <a:rPr lang="en-US" dirty="0">
                <a:effectLst/>
                <a:latin typeface="g_d0_f4"/>
              </a:rPr>
              <a:t> 0.3494,. </a:t>
            </a:r>
            <a:r>
              <a:rPr lang="en-US" dirty="0" err="1">
                <a:effectLst/>
                <a:latin typeface="g_d0_f4"/>
              </a:rPr>
              <a:t>maka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dapat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disimpulkan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bahwa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butir-butir</a:t>
            </a:r>
            <a:r>
              <a:rPr lang="en-US" dirty="0">
                <a:effectLst/>
                <a:latin typeface="g_d0_f4"/>
              </a:rPr>
              <a:t> instrument </a:t>
            </a:r>
            <a:r>
              <a:rPr lang="en-US" dirty="0" err="1">
                <a:effectLst/>
                <a:latin typeface="g_d0_f4"/>
              </a:rPr>
              <a:t>penelitian</a:t>
            </a:r>
            <a:r>
              <a:rPr lang="en-US" dirty="0">
                <a:effectLst/>
                <a:latin typeface="g_d0_f4"/>
              </a:rPr>
              <a:t> </a:t>
            </a:r>
            <a:r>
              <a:rPr lang="en-US" dirty="0" err="1">
                <a:effectLst/>
                <a:latin typeface="g_d0_f4"/>
              </a:rPr>
              <a:t>tersebut</a:t>
            </a:r>
            <a:r>
              <a:rPr lang="en-US" dirty="0">
                <a:effectLst/>
                <a:latin typeface="g_d0_f4"/>
              </a:rPr>
              <a:t> reliable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91556-269D-48E8-994D-3104F7FEB0BC}"/>
              </a:ext>
            </a:extLst>
          </p:cNvPr>
          <p:cNvSpPr txBox="1"/>
          <p:nvPr/>
        </p:nvSpPr>
        <p:spPr>
          <a:xfrm>
            <a:off x="1282839" y="2042452"/>
            <a:ext cx="220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g_d0_f4"/>
              </a:rPr>
              <a:t>Hasil Uji </a:t>
            </a:r>
            <a:r>
              <a:rPr lang="en-US" dirty="0" err="1">
                <a:effectLst/>
                <a:latin typeface="g_d0_f4"/>
              </a:rPr>
              <a:t>Reliabilitas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4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DF5F-14D2-4F0F-B249-E476E2D5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9DDB-9165-41D9-9D0C-5801F27C0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https://qmc.binus.ac.id/2014/11/01/u-j-i-v-a-l-i-d-i-t-a-s-d-a-n-u-j-i-r-e-l-i-a-b-i-l-i-t-a-s/</a:t>
            </a:r>
            <a:endParaRPr lang="en-US" dirty="0"/>
          </a:p>
          <a:p>
            <a:r>
              <a:rPr lang="en-US" dirty="0">
                <a:hlinkClick r:id="rId3"/>
              </a:rPr>
              <a:t>https://www.spssindonesia.com/2014/01/uji-validitas-product-momen-spss.html</a:t>
            </a:r>
            <a:endParaRPr lang="en-US" dirty="0"/>
          </a:p>
          <a:p>
            <a:r>
              <a:rPr lang="en-US" dirty="0">
                <a:hlinkClick r:id="rId4"/>
              </a:rPr>
              <a:t>https://www.spssstatistik.com/uji-validitas-dan-reliabilitas-dengan-spss/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03E5-909C-4779-B0DC-37E6CEFD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535E-2406-464E-B99D-26B3EAE0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</a:t>
            </a:r>
            <a:r>
              <a:rPr lang="en-US" i="1" dirty="0"/>
              <a:t> validity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arti </a:t>
            </a:r>
            <a:r>
              <a:rPr lang="en-US" dirty="0" err="1"/>
              <a:t>sejauh</a:t>
            </a:r>
            <a:r>
              <a:rPr lang="en-US" dirty="0"/>
              <a:t> mana </a:t>
            </a:r>
            <a:r>
              <a:rPr lang="en-US" dirty="0" err="1"/>
              <a:t>ketepatan</a:t>
            </a:r>
            <a:r>
              <a:rPr lang="en-US" dirty="0"/>
              <a:t> dan </a:t>
            </a:r>
            <a:r>
              <a:rPr lang="en-US" dirty="0" err="1"/>
              <a:t>kecermatan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ukurannya</a:t>
            </a:r>
            <a:r>
              <a:rPr lang="en-US" dirty="0"/>
              <a:t> (</a:t>
            </a:r>
            <a:r>
              <a:rPr lang="en-US" dirty="0" err="1"/>
              <a:t>Azwar</a:t>
            </a:r>
            <a:r>
              <a:rPr lang="en-US" dirty="0"/>
              <a:t> 1986).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oleh </a:t>
            </a:r>
            <a:r>
              <a:rPr lang="en-US" dirty="0" err="1"/>
              <a:t>peneliti</a:t>
            </a:r>
            <a:r>
              <a:rPr lang="en-US" dirty="0"/>
              <a:t> (Cooper dan Schindler,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Zulganef</a:t>
            </a:r>
            <a:r>
              <a:rPr lang="en-US" dirty="0"/>
              <a:t>, 2006).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 (</a:t>
            </a:r>
            <a:r>
              <a:rPr lang="en-US" dirty="0" err="1"/>
              <a:t>Sugiharto</a:t>
            </a:r>
            <a:r>
              <a:rPr lang="en-US" dirty="0"/>
              <a:t> dan </a:t>
            </a:r>
            <a:r>
              <a:rPr lang="en-US" dirty="0" err="1"/>
              <a:t>Sitinjak</a:t>
            </a:r>
            <a:r>
              <a:rPr lang="en-US" dirty="0"/>
              <a:t>, 2006)</a:t>
            </a:r>
          </a:p>
          <a:p>
            <a:pPr marL="0" indent="0" algn="just">
              <a:buNone/>
            </a:pPr>
            <a:r>
              <a:rPr lang="en-US" b="1" dirty="0" err="1"/>
              <a:t>Validitas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menyatakan</a:t>
            </a:r>
            <a:r>
              <a:rPr lang="en-US" b="1" dirty="0"/>
              <a:t> </a:t>
            </a:r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ketepatan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sebenarnya</a:t>
            </a:r>
            <a:r>
              <a:rPr lang="en-US" b="1" dirty="0"/>
              <a:t> yang </a:t>
            </a:r>
            <a:r>
              <a:rPr lang="en-US" b="1" dirty="0" err="1"/>
              <a:t>diukur</a:t>
            </a:r>
            <a:r>
              <a:rPr lang="en-US" b="1" dirty="0"/>
              <a:t>. Uji </a:t>
            </a:r>
            <a:r>
              <a:rPr lang="en-US" b="1" dirty="0" err="1"/>
              <a:t>validitas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uji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sejauh</a:t>
            </a:r>
            <a:r>
              <a:rPr lang="en-US" b="1" dirty="0"/>
              <a:t> mana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mengukur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diukur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9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969A-5619-4C17-A35E-10DCAF17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Reliabilitas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2CC5-2A80-4335-898A-57627F89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Reliabilitas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reliability.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reliability (</a:t>
            </a:r>
            <a:r>
              <a:rPr lang="en-US" dirty="0" err="1"/>
              <a:t>reliabilitas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keajegan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(</a:t>
            </a:r>
            <a:r>
              <a:rPr lang="en-US" dirty="0" err="1"/>
              <a:t>Walizer</a:t>
            </a:r>
            <a:r>
              <a:rPr lang="en-US" dirty="0"/>
              <a:t>, 1987). </a:t>
            </a:r>
          </a:p>
          <a:p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reliabilitas</a:t>
            </a:r>
            <a:r>
              <a:rPr lang="en-US" dirty="0"/>
              <a:t> </a:t>
            </a:r>
            <a:r>
              <a:rPr lang="en-US" dirty="0" err="1"/>
              <a:t>menunjuk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mengungkap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dilapangan</a:t>
            </a:r>
            <a:r>
              <a:rPr lang="en-US" dirty="0"/>
              <a:t> (</a:t>
            </a:r>
            <a:r>
              <a:rPr lang="en-US" dirty="0" err="1"/>
              <a:t>Sugiharto</a:t>
            </a:r>
            <a:r>
              <a:rPr lang="en-US" dirty="0"/>
              <a:t> dan Situnjak,2006) </a:t>
            </a:r>
          </a:p>
          <a:p>
            <a:r>
              <a:rPr lang="en-US" b="1" dirty="0" err="1"/>
              <a:t>Reliabilitas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keandalan</a:t>
            </a:r>
            <a:r>
              <a:rPr lang="en-US" b="1" dirty="0"/>
              <a:t>,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konsistensi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serangkaian</a:t>
            </a:r>
            <a:r>
              <a:rPr lang="en-US" b="1" dirty="0"/>
              <a:t> </a:t>
            </a:r>
            <a:r>
              <a:rPr lang="en-US" b="1" dirty="0" err="1"/>
              <a:t>pengukuran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serangkaian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. Hal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pengukuran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ukur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 (</a:t>
            </a:r>
            <a:r>
              <a:rPr lang="en-US" b="1" dirty="0" err="1"/>
              <a:t>tes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tes</a:t>
            </a:r>
            <a:r>
              <a:rPr lang="en-US" b="1" dirty="0"/>
              <a:t> </a:t>
            </a:r>
            <a:r>
              <a:rPr lang="en-US" b="1" dirty="0" err="1"/>
              <a:t>ulang</a:t>
            </a:r>
            <a:r>
              <a:rPr lang="en-US" b="1" dirty="0"/>
              <a:t>)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pengukuran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subjektif</a:t>
            </a:r>
            <a:r>
              <a:rPr lang="en-US" b="1" dirty="0"/>
              <a:t>, </a:t>
            </a:r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dua</a:t>
            </a:r>
            <a:r>
              <a:rPr lang="en-US" b="1" dirty="0"/>
              <a:t> orang </a:t>
            </a:r>
            <a:r>
              <a:rPr lang="en-US" b="1" dirty="0" err="1"/>
              <a:t>penilai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skor</a:t>
            </a:r>
            <a:r>
              <a:rPr lang="en-US" b="1" dirty="0"/>
              <a:t> yang </a:t>
            </a:r>
            <a:r>
              <a:rPr lang="en-US" b="1" dirty="0" err="1"/>
              <a:t>mirip</a:t>
            </a:r>
            <a:r>
              <a:rPr lang="en-US" b="1" dirty="0"/>
              <a:t> (</a:t>
            </a:r>
            <a:r>
              <a:rPr lang="en-US" b="1" dirty="0" err="1"/>
              <a:t>reliabilitas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penilai</a:t>
            </a:r>
            <a:r>
              <a:rPr lang="en-US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781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FA3D-F37C-4274-84F6-1C1D4910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B38B8-117B-4003-A24D-0129C18B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err="1"/>
              <a:t>Reliabilitas</a:t>
            </a:r>
            <a:r>
              <a:rPr lang="en-US" sz="3200" b="1" dirty="0"/>
              <a:t>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sama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validitas</a:t>
            </a:r>
            <a:r>
              <a:rPr lang="en-US" sz="3200" b="1" dirty="0"/>
              <a:t>. </a:t>
            </a:r>
          </a:p>
          <a:p>
            <a:pPr algn="just"/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diandalkan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9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1351-BF4F-41B6-8F30-0C552DC3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 Validity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C34ED6-D47D-4CE2-A74E-8C9AA1E7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357" b="59418"/>
          <a:stretch/>
        </p:blipFill>
        <p:spPr>
          <a:xfrm>
            <a:off x="4181754" y="2188555"/>
            <a:ext cx="3889451" cy="3873402"/>
          </a:xfrm>
        </p:spPr>
      </p:pic>
    </p:spTree>
    <p:extLst>
      <p:ext uri="{BB962C8B-B14F-4D97-AF65-F5344CB8AC3E}">
        <p14:creationId xmlns:p14="http://schemas.microsoft.com/office/powerpoint/2010/main" val="24162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AAB4-5335-4E7B-8DE6-BCCF1B25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E1ED-1F43-4531-BE37-72A89EB7E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3183E8E-18BE-4EFA-9E1A-CE00A0B8F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98" b="60381"/>
          <a:stretch/>
        </p:blipFill>
        <p:spPr>
          <a:xfrm>
            <a:off x="4046191" y="2270851"/>
            <a:ext cx="3869668" cy="36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9451-A95A-41BF-AC38-B17C0D02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92DD-8AF7-4944-9795-A83892AD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5F53F0C-92E9-431D-9BED-960273893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26" r="52749" b="4477"/>
          <a:stretch/>
        </p:blipFill>
        <p:spPr>
          <a:xfrm>
            <a:off x="4340149" y="1713601"/>
            <a:ext cx="4081475" cy="42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7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66EE-993E-48DD-83DD-8FFB9744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vs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2B73-CD95-40A5-9D05-4ABF5716C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8BF218-B337-4C19-94BF-6C8AA54C6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25" t="51410" b="2908"/>
          <a:stretch/>
        </p:blipFill>
        <p:spPr>
          <a:xfrm>
            <a:off x="4099459" y="1737360"/>
            <a:ext cx="3993082" cy="43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7C12-08F8-48D8-8947-C8791753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Validitas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7B88-9EE8-4B4A-94B9-36E0BC673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dirty="0" err="1"/>
              <a:t>Petunjuk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</a:p>
          <a:p>
            <a:r>
              <a:rPr lang="en-US" dirty="0"/>
              <a:t>2.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kosa</a:t>
            </a:r>
            <a:r>
              <a:rPr lang="en-US" dirty="0"/>
              <a:t> kata dan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sulit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terjebak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  <a:p>
            <a:r>
              <a:rPr lang="en-US" dirty="0"/>
              <a:t>3. </a:t>
            </a:r>
            <a:r>
              <a:rPr lang="en-US" dirty="0" err="1"/>
              <a:t>Ambiguitas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multi tafsir juga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. </a:t>
            </a:r>
          </a:p>
          <a:p>
            <a:r>
              <a:rPr lang="en-US" dirty="0"/>
              <a:t>4.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tesnya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mengerjakannya</a:t>
            </a:r>
            <a:r>
              <a:rPr lang="en-US" dirty="0"/>
              <a:t>. </a:t>
            </a:r>
          </a:p>
          <a:p>
            <a:r>
              <a:rPr lang="en-US" dirty="0"/>
              <a:t>5. </a:t>
            </a:r>
            <a:r>
              <a:rPr lang="en-US" dirty="0" err="1"/>
              <a:t>Penekanan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ditebak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13402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{3D9E4244-CCF5-4B49-98DC-E25A391FB418}tf11437505_win32</Template>
  <TotalTime>224</TotalTime>
  <Words>816</Words>
  <Application>Microsoft Office PowerPoint</Application>
  <PresentationFormat>Widescreen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g_d0_f3</vt:lpstr>
      <vt:lpstr>g_d0_f4</vt:lpstr>
      <vt:lpstr>Georgia Pro Cond Light</vt:lpstr>
      <vt:lpstr>Speak Pro</vt:lpstr>
      <vt:lpstr>Wingdings</vt:lpstr>
      <vt:lpstr>RetrospectVTI</vt:lpstr>
      <vt:lpstr>Validitas dan Reliabilitas</vt:lpstr>
      <vt:lpstr>Validitas</vt:lpstr>
      <vt:lpstr>Reliabilitas</vt:lpstr>
      <vt:lpstr>Reliability vs Validity</vt:lpstr>
      <vt:lpstr>Reliability vs Validity</vt:lpstr>
      <vt:lpstr>Reliability vs Validity</vt:lpstr>
      <vt:lpstr>Reliability vs Validity</vt:lpstr>
      <vt:lpstr>Reliability vs Validity</vt:lpstr>
      <vt:lpstr>Faktor yang Mempengaruhi Validitas</vt:lpstr>
      <vt:lpstr>Faktor yang Mempengaruhi Validitas</vt:lpstr>
      <vt:lpstr>Faktor yang Mempengaruhi Reliabilitas</vt:lpstr>
      <vt:lpstr>Uji Validitas – Korelasi Produk Momen Pearson</vt:lpstr>
      <vt:lpstr>Uji Reliabilitas – Alpha Cronbach</vt:lpstr>
      <vt:lpstr>Contoh</vt:lpstr>
      <vt:lpstr>PowerPoint Presentation</vt:lpstr>
      <vt:lpstr>PowerPoint Presentation</vt:lpstr>
      <vt:lpstr>Hasil </vt:lpstr>
      <vt:lpstr>Hasil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Validitas dan Reliabilitas</dc:title>
  <dc:creator>nurcahya.pradana@gmail.com</dc:creator>
  <cp:lastModifiedBy>nurcahya.pradana@gmail.com</cp:lastModifiedBy>
  <cp:revision>10</cp:revision>
  <dcterms:created xsi:type="dcterms:W3CDTF">2021-03-04T13:59:35Z</dcterms:created>
  <dcterms:modified xsi:type="dcterms:W3CDTF">2021-03-11T15:49:17Z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