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73" r:id="rId3"/>
    <p:sldId id="258" r:id="rId4"/>
    <p:sldId id="271" r:id="rId5"/>
    <p:sldId id="274" r:id="rId6"/>
    <p:sldId id="270" r:id="rId7"/>
    <p:sldId id="260" r:id="rId8"/>
    <p:sldId id="262" r:id="rId9"/>
    <p:sldId id="277" r:id="rId10"/>
    <p:sldId id="266" r:id="rId11"/>
    <p:sldId id="267" r:id="rId12"/>
    <p:sldId id="268" r:id="rId13"/>
    <p:sldId id="269"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9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7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7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03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5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12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09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16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12/24/2020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63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12/24/2020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7342894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05C2B4-AD5B-47DC-AEA0-A111ADD26253}"/>
              </a:ext>
            </a:extLst>
          </p:cNvPr>
          <p:cNvPicPr>
            <a:picLocks noChangeAspect="1"/>
          </p:cNvPicPr>
          <p:nvPr/>
        </p:nvPicPr>
        <p:blipFill rotWithShape="1">
          <a:blip r:embed="rId2"/>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B34BA-C21C-49FB-AF7E-3CCF8BAD1898}"/>
              </a:ext>
            </a:extLst>
          </p:cNvPr>
          <p:cNvSpPr>
            <a:spLocks noGrp="1"/>
          </p:cNvSpPr>
          <p:nvPr>
            <p:ph type="ctrTitle"/>
          </p:nvPr>
        </p:nvSpPr>
        <p:spPr>
          <a:xfrm>
            <a:off x="1524000" y="4416721"/>
            <a:ext cx="9144000" cy="1152663"/>
          </a:xfrm>
        </p:spPr>
        <p:txBody>
          <a:bodyPr>
            <a:normAutofit/>
          </a:bodyPr>
          <a:lstStyle/>
          <a:p>
            <a:pPr algn="ctr"/>
            <a:r>
              <a:rPr lang="en-US" sz="4400" dirty="0">
                <a:solidFill>
                  <a:schemeClr val="bg1"/>
                </a:solidFill>
              </a:rPr>
              <a:t>PENDIDIKAN KARAKTER</a:t>
            </a:r>
          </a:p>
        </p:txBody>
      </p:sp>
      <p:sp>
        <p:nvSpPr>
          <p:cNvPr id="3" name="Subtitle 2">
            <a:extLst>
              <a:ext uri="{FF2B5EF4-FFF2-40B4-BE49-F238E27FC236}">
                <a16:creationId xmlns:a16="http://schemas.microsoft.com/office/drawing/2014/main" id="{6C7B5EA1-D3AD-4717-A5C7-07C72BA6FEAB}"/>
              </a:ext>
            </a:extLst>
          </p:cNvPr>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40987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BD27-F2C8-4270-91CC-8E0868E74984}"/>
              </a:ext>
            </a:extLst>
          </p:cNvPr>
          <p:cNvSpPr>
            <a:spLocks noGrp="1"/>
          </p:cNvSpPr>
          <p:nvPr>
            <p:ph type="title"/>
          </p:nvPr>
        </p:nvSpPr>
        <p:spPr/>
        <p:txBody>
          <a:bodyPr/>
          <a:lstStyle/>
          <a:p>
            <a:endParaRPr lang="en-US"/>
          </a:p>
        </p:txBody>
      </p:sp>
      <p:pic>
        <p:nvPicPr>
          <p:cNvPr id="1026" name="Picture 2" descr="18 Nilai-Nilai Pendidikan Karakter Bangsa Indonesia dan Contohnya – Ranah  Teknologi">
            <a:extLst>
              <a:ext uri="{FF2B5EF4-FFF2-40B4-BE49-F238E27FC236}">
                <a16:creationId xmlns:a16="http://schemas.microsoft.com/office/drawing/2014/main" id="{4C735A7F-8BC0-425D-A6AE-C9DF45CAF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 y="681036"/>
            <a:ext cx="9174479" cy="512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0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didikan Karakter dalam Kurikulum 2013">
            <a:extLst>
              <a:ext uri="{FF2B5EF4-FFF2-40B4-BE49-F238E27FC236}">
                <a16:creationId xmlns:a16="http://schemas.microsoft.com/office/drawing/2014/main" id="{698B6C67-18CD-47B2-AF43-CE8DF978D4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9240" y="1690687"/>
            <a:ext cx="9814560" cy="4802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gaimana cara menyiapkan generasi emas Indonesia ? - Diskusi Pendidikan -  Dictio Community">
            <a:extLst>
              <a:ext uri="{FF2B5EF4-FFF2-40B4-BE49-F238E27FC236}">
                <a16:creationId xmlns:a16="http://schemas.microsoft.com/office/drawing/2014/main" id="{AF2F3F14-1703-413A-B84E-4D766BAC7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2" y="365126"/>
            <a:ext cx="41052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2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342C-7270-428E-BC2A-AFE039EBABEB}"/>
              </a:ext>
            </a:extLst>
          </p:cNvPr>
          <p:cNvSpPr>
            <a:spLocks noGrp="1"/>
          </p:cNvSpPr>
          <p:nvPr>
            <p:ph type="title"/>
          </p:nvPr>
        </p:nvSpPr>
        <p:spPr/>
        <p:txBody>
          <a:bodyPr/>
          <a:lstStyle/>
          <a:p>
            <a:endParaRPr lang="en-US"/>
          </a:p>
        </p:txBody>
      </p:sp>
      <p:pic>
        <p:nvPicPr>
          <p:cNvPr id="5122" name="Picture 2" descr="Pendidikan Karakter dalam Kurikulum 2013">
            <a:extLst>
              <a:ext uri="{FF2B5EF4-FFF2-40B4-BE49-F238E27FC236}">
                <a16:creationId xmlns:a16="http://schemas.microsoft.com/office/drawing/2014/main" id="{860EACFD-762B-470B-8BE9-1A31AD96D5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440" y="1690688"/>
            <a:ext cx="9890760" cy="5212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ita-Cita Mewujudkan Generasi Emas Indonesia">
            <a:extLst>
              <a:ext uri="{FF2B5EF4-FFF2-40B4-BE49-F238E27FC236}">
                <a16:creationId xmlns:a16="http://schemas.microsoft.com/office/drawing/2014/main" id="{04C09961-81D0-46B1-9362-A95F7AC85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940" y="252253"/>
            <a:ext cx="705612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6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ndidikan Karakter dalam Kurikulum 2013">
            <a:extLst>
              <a:ext uri="{FF2B5EF4-FFF2-40B4-BE49-F238E27FC236}">
                <a16:creationId xmlns:a16="http://schemas.microsoft.com/office/drawing/2014/main" id="{699F9A28-8782-42F1-9160-FC2FE4B13B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53806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onsep Generasi Emas Indonesia 2045 « Adityo Dwirahmawan">
            <a:extLst>
              <a:ext uri="{FF2B5EF4-FFF2-40B4-BE49-F238E27FC236}">
                <a16:creationId xmlns:a16="http://schemas.microsoft.com/office/drawing/2014/main" id="{D92FFD5C-D706-4626-ABE7-7DBDD2684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710" y="319088"/>
            <a:ext cx="24765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1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E0F8-F699-47D5-8179-F6658A686E21}"/>
              </a:ext>
            </a:extLst>
          </p:cNvPr>
          <p:cNvSpPr>
            <a:spLocks noGrp="1"/>
          </p:cNvSpPr>
          <p:nvPr>
            <p:ph type="title"/>
          </p:nvPr>
        </p:nvSpPr>
        <p:spPr/>
        <p:txBody>
          <a:bodyPr/>
          <a:lstStyle/>
          <a:p>
            <a:endParaRPr lang="en-US" dirty="0"/>
          </a:p>
        </p:txBody>
      </p:sp>
      <p:pic>
        <p:nvPicPr>
          <p:cNvPr id="7170" name="Picture 2" descr="Pendidikan Karakter dalam Kurikulum 2013">
            <a:extLst>
              <a:ext uri="{FF2B5EF4-FFF2-40B4-BE49-F238E27FC236}">
                <a16:creationId xmlns:a16="http://schemas.microsoft.com/office/drawing/2014/main" id="{B97BAF5F-9B12-4536-85FB-EC749C7A8B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10515600" cy="48463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endidikan Karakter Membangun Generasi Emas 2045 Halaman all -  Kompasiana.com">
            <a:extLst>
              <a:ext uri="{FF2B5EF4-FFF2-40B4-BE49-F238E27FC236}">
                <a16:creationId xmlns:a16="http://schemas.microsoft.com/office/drawing/2014/main" id="{9B9CC930-6E08-49E4-ABCB-437D5EF5A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921" y="4602481"/>
            <a:ext cx="7071360"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7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0781-EC89-4327-9FAA-2E653A1F55F5}"/>
              </a:ext>
            </a:extLst>
          </p:cNvPr>
          <p:cNvSpPr>
            <a:spLocks noGrp="1"/>
          </p:cNvSpPr>
          <p:nvPr>
            <p:ph type="title"/>
          </p:nvPr>
        </p:nvSpPr>
        <p:spPr/>
        <p:txBody>
          <a:bodyPr/>
          <a:lstStyle/>
          <a:p>
            <a:endParaRPr lang="en-US"/>
          </a:p>
        </p:txBody>
      </p:sp>
      <p:pic>
        <p:nvPicPr>
          <p:cNvPr id="8194" name="Picture 2" descr="Dampak Luar Biasa dari Kata Terimakasih - Agnesiarezita - Beauty Blogger  Medan">
            <a:extLst>
              <a:ext uri="{FF2B5EF4-FFF2-40B4-BE49-F238E27FC236}">
                <a16:creationId xmlns:a16="http://schemas.microsoft.com/office/drawing/2014/main" id="{BBC2A8E3-A9C4-434B-B276-13974F26D4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20" y="1690687"/>
            <a:ext cx="943356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2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F89-5077-454B-9E77-187D8F91F2AD}"/>
              </a:ext>
            </a:extLst>
          </p:cNvPr>
          <p:cNvSpPr>
            <a:spLocks noGrp="1"/>
          </p:cNvSpPr>
          <p:nvPr>
            <p:ph type="title"/>
          </p:nvPr>
        </p:nvSpPr>
        <p:spPr/>
        <p:txBody>
          <a:bodyPr/>
          <a:lstStyle/>
          <a:p>
            <a:r>
              <a:rPr lang="en-US" dirty="0"/>
              <a:t>DEFINISI</a:t>
            </a:r>
          </a:p>
        </p:txBody>
      </p:sp>
      <p:sp>
        <p:nvSpPr>
          <p:cNvPr id="3" name="Content Placeholder 2">
            <a:extLst>
              <a:ext uri="{FF2B5EF4-FFF2-40B4-BE49-F238E27FC236}">
                <a16:creationId xmlns:a16="http://schemas.microsoft.com/office/drawing/2014/main" id="{A8C0BA15-3B8E-4F60-90A0-83F41D5F9083}"/>
              </a:ext>
            </a:extLst>
          </p:cNvPr>
          <p:cNvSpPr>
            <a:spLocks noGrp="1"/>
          </p:cNvSpPr>
          <p:nvPr>
            <p:ph idx="1"/>
          </p:nvPr>
        </p:nvSpPr>
        <p:spPr>
          <a:xfrm>
            <a:off x="1021080" y="2023745"/>
            <a:ext cx="10515600" cy="4351338"/>
          </a:xfrm>
        </p:spPr>
        <p:txBody>
          <a:bodyPr>
            <a:normAutofit fontScale="70000" lnSpcReduction="20000"/>
          </a:bodyPr>
          <a:lstStyle/>
          <a:p>
            <a:pPr algn="just"/>
            <a:r>
              <a:rPr lang="en-US" b="1" i="0" dirty="0">
                <a:solidFill>
                  <a:srgbClr val="2C3E50"/>
                </a:solidFill>
                <a:effectLst/>
                <a:latin typeface="Nunito"/>
              </a:rPr>
              <a:t>Wikipedia:</a:t>
            </a:r>
          </a:p>
          <a:p>
            <a:pPr marL="0" indent="0" algn="just">
              <a:buNone/>
            </a:pPr>
            <a:r>
              <a:rPr lang="en-US" b="0" i="0" dirty="0">
                <a:solidFill>
                  <a:srgbClr val="2C3E50"/>
                </a:solidFill>
                <a:effectLst/>
                <a:latin typeface="Helvetica Neue"/>
              </a:rPr>
              <a:t>Pendidikan </a:t>
            </a:r>
            <a:r>
              <a:rPr lang="en-US" b="0" i="0" dirty="0" err="1">
                <a:solidFill>
                  <a:srgbClr val="2C3E50"/>
                </a:solidFill>
                <a:effectLst/>
                <a:latin typeface="Helvetica Neue"/>
              </a:rPr>
              <a:t>karakter</a:t>
            </a:r>
            <a:r>
              <a:rPr lang="en-US" b="0" i="0" dirty="0">
                <a:solidFill>
                  <a:srgbClr val="2C3E50"/>
                </a:solidFill>
                <a:effectLst/>
                <a:latin typeface="Helvetica Neue"/>
              </a:rPr>
              <a:t> </a:t>
            </a:r>
            <a:r>
              <a:rPr lang="en-US" b="0" i="0" dirty="0" err="1">
                <a:solidFill>
                  <a:srgbClr val="2C3E50"/>
                </a:solidFill>
                <a:effectLst/>
                <a:latin typeface="Helvetica Neue"/>
              </a:rPr>
              <a:t>ialah</a:t>
            </a:r>
            <a:r>
              <a:rPr lang="en-US" b="0" i="0" dirty="0">
                <a:solidFill>
                  <a:srgbClr val="2C3E50"/>
                </a:solidFill>
                <a:effectLst/>
                <a:latin typeface="Helvetica Neue"/>
              </a:rPr>
              <a:t> </a:t>
            </a:r>
            <a:r>
              <a:rPr lang="en-US" b="0" i="0" dirty="0" err="1">
                <a:solidFill>
                  <a:srgbClr val="2C3E50"/>
                </a:solidFill>
                <a:effectLst/>
                <a:latin typeface="Helvetica Neue"/>
              </a:rPr>
              <a:t>suatu</a:t>
            </a:r>
            <a:r>
              <a:rPr lang="en-US" b="0" i="0" dirty="0">
                <a:solidFill>
                  <a:srgbClr val="2C3E50"/>
                </a:solidFill>
                <a:effectLst/>
                <a:latin typeface="Helvetica Neue"/>
              </a:rPr>
              <a:t> </a:t>
            </a:r>
            <a:r>
              <a:rPr lang="en-US" b="0" i="0" dirty="0" err="1">
                <a:solidFill>
                  <a:srgbClr val="2C3E50"/>
                </a:solidFill>
                <a:effectLst/>
                <a:latin typeface="Helvetica Neue"/>
              </a:rPr>
              <a:t>bentuk</a:t>
            </a:r>
            <a:r>
              <a:rPr lang="en-US" b="0" i="0" dirty="0">
                <a:solidFill>
                  <a:srgbClr val="2C3E50"/>
                </a:solidFill>
                <a:effectLst/>
                <a:latin typeface="Helvetica Neue"/>
              </a:rPr>
              <a:t> </a:t>
            </a:r>
            <a:r>
              <a:rPr lang="en-US" b="0" i="0" dirty="0" err="1">
                <a:solidFill>
                  <a:srgbClr val="2C3E50"/>
                </a:solidFill>
                <a:effectLst/>
                <a:latin typeface="Helvetica Neue"/>
              </a:rPr>
              <a:t>kegiatan</a:t>
            </a:r>
            <a:r>
              <a:rPr lang="en-US" b="0" i="0" dirty="0">
                <a:solidFill>
                  <a:srgbClr val="2C3E50"/>
                </a:solidFill>
                <a:effectLst/>
                <a:latin typeface="Helvetica Neue"/>
              </a:rPr>
              <a:t> </a:t>
            </a:r>
            <a:r>
              <a:rPr lang="en-US" b="0" i="0" dirty="0" err="1">
                <a:solidFill>
                  <a:srgbClr val="2C3E50"/>
                </a:solidFill>
                <a:effectLst/>
                <a:latin typeface="Helvetica Neue"/>
              </a:rPr>
              <a:t>manusia</a:t>
            </a:r>
            <a:r>
              <a:rPr lang="en-US" b="0" i="0" dirty="0">
                <a:solidFill>
                  <a:srgbClr val="2C3E50"/>
                </a:solidFill>
                <a:effectLst/>
                <a:latin typeface="Helvetica Neue"/>
              </a:rPr>
              <a:t> yang di </a:t>
            </a:r>
            <a:r>
              <a:rPr lang="en-US" b="0" i="0" dirty="0" err="1">
                <a:solidFill>
                  <a:srgbClr val="2C3E50"/>
                </a:solidFill>
                <a:effectLst/>
                <a:latin typeface="Helvetica Neue"/>
              </a:rPr>
              <a:t>dalamnya</a:t>
            </a:r>
            <a:r>
              <a:rPr lang="en-US" b="0" i="0" dirty="0">
                <a:solidFill>
                  <a:srgbClr val="2C3E50"/>
                </a:solidFill>
                <a:effectLst/>
                <a:latin typeface="Helvetica Neue"/>
              </a:rPr>
              <a:t> </a:t>
            </a:r>
            <a:r>
              <a:rPr lang="en-US" b="0" i="0" dirty="0" err="1">
                <a:solidFill>
                  <a:srgbClr val="2C3E50"/>
                </a:solidFill>
                <a:effectLst/>
                <a:latin typeface="Helvetica Neue"/>
              </a:rPr>
              <a:t>terdapat</a:t>
            </a:r>
            <a:r>
              <a:rPr lang="en-US" b="0" i="0" dirty="0">
                <a:solidFill>
                  <a:srgbClr val="2C3E50"/>
                </a:solidFill>
                <a:effectLst/>
                <a:latin typeface="Helvetica Neue"/>
              </a:rPr>
              <a:t> </a:t>
            </a:r>
            <a:r>
              <a:rPr lang="en-US" b="0" i="0" dirty="0" err="1">
                <a:solidFill>
                  <a:srgbClr val="2C3E50"/>
                </a:solidFill>
                <a:effectLst/>
                <a:latin typeface="Helvetica Neue"/>
              </a:rPr>
              <a:t>suatu</a:t>
            </a:r>
            <a:r>
              <a:rPr lang="en-US" b="0" i="0" dirty="0">
                <a:solidFill>
                  <a:srgbClr val="2C3E50"/>
                </a:solidFill>
                <a:effectLst/>
                <a:latin typeface="Helvetica Neue"/>
              </a:rPr>
              <a:t> </a:t>
            </a:r>
            <a:r>
              <a:rPr lang="en-US" b="0" i="0" dirty="0" err="1">
                <a:solidFill>
                  <a:srgbClr val="2C3E50"/>
                </a:solidFill>
                <a:effectLst/>
                <a:latin typeface="Helvetica Neue"/>
              </a:rPr>
              <a:t>tindakan</a:t>
            </a:r>
            <a:r>
              <a:rPr lang="en-US" b="0" i="0" dirty="0">
                <a:solidFill>
                  <a:srgbClr val="2C3E50"/>
                </a:solidFill>
                <a:effectLst/>
                <a:latin typeface="Helvetica Neue"/>
              </a:rPr>
              <a:t> yang </a:t>
            </a:r>
            <a:r>
              <a:rPr lang="en-US" b="0" i="0" dirty="0" err="1">
                <a:solidFill>
                  <a:srgbClr val="2C3E50"/>
                </a:solidFill>
                <a:effectLst/>
                <a:latin typeface="Helvetica Neue"/>
              </a:rPr>
              <a:t>mendidik</a:t>
            </a:r>
            <a:r>
              <a:rPr lang="en-US" b="0" i="0" dirty="0">
                <a:solidFill>
                  <a:srgbClr val="2C3E50"/>
                </a:solidFill>
                <a:effectLst/>
                <a:latin typeface="Helvetica Neue"/>
              </a:rPr>
              <a:t> </a:t>
            </a:r>
            <a:r>
              <a:rPr lang="en-US" b="0" i="0" dirty="0" err="1">
                <a:solidFill>
                  <a:srgbClr val="2C3E50"/>
                </a:solidFill>
                <a:effectLst/>
                <a:latin typeface="Helvetica Neue"/>
              </a:rPr>
              <a:t>diperuntukkan</a:t>
            </a:r>
            <a:r>
              <a:rPr lang="en-US" b="0" i="0" dirty="0">
                <a:solidFill>
                  <a:srgbClr val="2C3E50"/>
                </a:solidFill>
                <a:effectLst/>
                <a:latin typeface="Helvetica Neue"/>
              </a:rPr>
              <a:t> </a:t>
            </a:r>
            <a:r>
              <a:rPr lang="en-US" b="0" i="0" dirty="0" err="1">
                <a:solidFill>
                  <a:srgbClr val="2C3E50"/>
                </a:solidFill>
                <a:effectLst/>
                <a:latin typeface="Helvetica Neue"/>
              </a:rPr>
              <a:t>bagi</a:t>
            </a:r>
            <a:r>
              <a:rPr lang="en-US" b="0" i="0" dirty="0">
                <a:solidFill>
                  <a:srgbClr val="2C3E50"/>
                </a:solidFill>
                <a:effectLst/>
                <a:latin typeface="Helvetica Neue"/>
              </a:rPr>
              <a:t> </a:t>
            </a:r>
            <a:r>
              <a:rPr lang="en-US" b="0" i="0" dirty="0" err="1">
                <a:solidFill>
                  <a:srgbClr val="2C3E50"/>
                </a:solidFill>
                <a:effectLst/>
                <a:latin typeface="Helvetica Neue"/>
              </a:rPr>
              <a:t>generasi</a:t>
            </a:r>
            <a:r>
              <a:rPr lang="en-US" b="0" i="0" dirty="0">
                <a:solidFill>
                  <a:srgbClr val="2C3E50"/>
                </a:solidFill>
                <a:effectLst/>
                <a:latin typeface="Helvetica Neue"/>
              </a:rPr>
              <a:t> </a:t>
            </a:r>
            <a:r>
              <a:rPr lang="en-US" b="0" i="0" dirty="0" err="1">
                <a:solidFill>
                  <a:srgbClr val="2C3E50"/>
                </a:solidFill>
                <a:effectLst/>
                <a:latin typeface="Helvetica Neue"/>
              </a:rPr>
              <a:t>selanjutnya</a:t>
            </a:r>
            <a:endParaRPr lang="en-US" b="0" i="0" dirty="0">
              <a:solidFill>
                <a:srgbClr val="2C3E50"/>
              </a:solidFill>
              <a:effectLst/>
              <a:latin typeface="Helvetica Neue"/>
            </a:endParaRPr>
          </a:p>
          <a:p>
            <a:pPr marL="0" indent="0" algn="just">
              <a:buNone/>
            </a:pPr>
            <a:endParaRPr lang="en-US" b="0" i="0" dirty="0">
              <a:solidFill>
                <a:srgbClr val="2C3E50"/>
              </a:solidFill>
              <a:effectLst/>
              <a:latin typeface="Helvetica Neue"/>
            </a:endParaRPr>
          </a:p>
          <a:p>
            <a:pPr algn="just"/>
            <a:r>
              <a:rPr lang="en-US" sz="3200" dirty="0" err="1">
                <a:solidFill>
                  <a:srgbClr val="444444"/>
                </a:solidFill>
                <a:effectLst/>
                <a:latin typeface="Helvetica" panose="020B0604020202020204" pitchFamily="34" charset="0"/>
                <a:ea typeface="Times New Roman" panose="02020603050405020304" pitchFamily="18" charset="0"/>
              </a:rPr>
              <a:t>Kemdiknas</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mendefinisikan</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karakter</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sebagai</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nilai-nilai</a:t>
            </a:r>
            <a:r>
              <a:rPr lang="en-US" sz="3200" dirty="0">
                <a:solidFill>
                  <a:srgbClr val="444444"/>
                </a:solidFill>
                <a:effectLst/>
                <a:latin typeface="Helvetica" panose="020B0604020202020204" pitchFamily="34" charset="0"/>
                <a:ea typeface="Times New Roman" panose="02020603050405020304" pitchFamily="18" charset="0"/>
              </a:rPr>
              <a:t> yang </a:t>
            </a:r>
            <a:r>
              <a:rPr lang="en-US" sz="3200" dirty="0" err="1">
                <a:solidFill>
                  <a:srgbClr val="444444"/>
                </a:solidFill>
                <a:effectLst/>
                <a:latin typeface="Helvetica" panose="020B0604020202020204" pitchFamily="34" charset="0"/>
                <a:ea typeface="Times New Roman" panose="02020603050405020304" pitchFamily="18" charset="0"/>
              </a:rPr>
              <a:t>khas-baik</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tahu</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nilai</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kebaikan</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mau</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berbuat</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baik</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nyata</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berkehidupan</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baik</a:t>
            </a:r>
            <a:r>
              <a:rPr lang="en-US" sz="3200" dirty="0">
                <a:solidFill>
                  <a:srgbClr val="444444"/>
                </a:solidFill>
                <a:effectLst/>
                <a:latin typeface="Helvetica" panose="020B0604020202020204" pitchFamily="34" charset="0"/>
                <a:ea typeface="Times New Roman" panose="02020603050405020304" pitchFamily="18" charset="0"/>
              </a:rPr>
              <a:t>, dan </a:t>
            </a:r>
            <a:r>
              <a:rPr lang="en-US" sz="3200" dirty="0" err="1">
                <a:solidFill>
                  <a:srgbClr val="444444"/>
                </a:solidFill>
                <a:effectLst/>
                <a:latin typeface="Helvetica" panose="020B0604020202020204" pitchFamily="34" charset="0"/>
                <a:ea typeface="Times New Roman" panose="02020603050405020304" pitchFamily="18" charset="0"/>
              </a:rPr>
              <a:t>berdampak</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baik</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terhadap</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lingkungan</a:t>
            </a:r>
            <a:r>
              <a:rPr lang="en-US" sz="3200" dirty="0">
                <a:solidFill>
                  <a:srgbClr val="444444"/>
                </a:solidFill>
                <a:effectLst/>
                <a:latin typeface="Helvetica" panose="020B0604020202020204" pitchFamily="34" charset="0"/>
                <a:ea typeface="Times New Roman" panose="02020603050405020304" pitchFamily="18" charset="0"/>
              </a:rPr>
              <a:t>) yang </a:t>
            </a:r>
            <a:r>
              <a:rPr lang="en-US" sz="3200" dirty="0" err="1">
                <a:solidFill>
                  <a:srgbClr val="444444"/>
                </a:solidFill>
                <a:effectLst/>
                <a:latin typeface="Helvetica" panose="020B0604020202020204" pitchFamily="34" charset="0"/>
                <a:ea typeface="Times New Roman" panose="02020603050405020304" pitchFamily="18" charset="0"/>
              </a:rPr>
              <a:t>terpatri</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dalam</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diri</a:t>
            </a:r>
            <a:r>
              <a:rPr lang="en-US" sz="3200" dirty="0">
                <a:solidFill>
                  <a:srgbClr val="444444"/>
                </a:solidFill>
                <a:effectLst/>
                <a:latin typeface="Helvetica" panose="020B0604020202020204" pitchFamily="34" charset="0"/>
                <a:ea typeface="Times New Roman" panose="02020603050405020304" pitchFamily="18" charset="0"/>
              </a:rPr>
              <a:t> dan </a:t>
            </a:r>
            <a:r>
              <a:rPr lang="en-US" sz="3200" dirty="0" err="1">
                <a:solidFill>
                  <a:srgbClr val="444444"/>
                </a:solidFill>
                <a:effectLst/>
                <a:latin typeface="Helvetica" panose="020B0604020202020204" pitchFamily="34" charset="0"/>
                <a:ea typeface="Times New Roman" panose="02020603050405020304" pitchFamily="18" charset="0"/>
              </a:rPr>
              <a:t>terejawantahkan</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dalam</a:t>
            </a:r>
            <a:r>
              <a:rPr lang="en-US" sz="3200" dirty="0">
                <a:solidFill>
                  <a:srgbClr val="444444"/>
                </a:solidFill>
                <a:effectLst/>
                <a:latin typeface="Helvetica" panose="020B0604020202020204" pitchFamily="34" charset="0"/>
                <a:ea typeface="Times New Roman" panose="02020603050405020304" pitchFamily="18" charset="0"/>
              </a:rPr>
              <a:t> </a:t>
            </a:r>
            <a:r>
              <a:rPr lang="en-US" sz="3200" dirty="0" err="1">
                <a:solidFill>
                  <a:srgbClr val="444444"/>
                </a:solidFill>
                <a:effectLst/>
                <a:latin typeface="Helvetica" panose="020B0604020202020204" pitchFamily="34" charset="0"/>
                <a:ea typeface="Times New Roman" panose="02020603050405020304" pitchFamily="18" charset="0"/>
              </a:rPr>
              <a:t>prilaku</a:t>
            </a:r>
            <a:endParaRPr lang="en-US" sz="3200" dirty="0">
              <a:solidFill>
                <a:srgbClr val="444444"/>
              </a:solidFill>
              <a:effectLst/>
              <a:latin typeface="Helvetica" panose="020B0604020202020204" pitchFamily="34" charset="0"/>
              <a:ea typeface="Times New Roman" panose="02020603050405020304" pitchFamily="18" charset="0"/>
            </a:endParaRPr>
          </a:p>
          <a:p>
            <a:pPr marL="0" indent="0" algn="just">
              <a:buNone/>
            </a:pPr>
            <a:endParaRPr lang="en-US" b="0" i="0" dirty="0">
              <a:solidFill>
                <a:srgbClr val="2C3E50"/>
              </a:solidFill>
              <a:effectLst/>
              <a:latin typeface="Helvetica Neue"/>
            </a:endParaRPr>
          </a:p>
          <a:p>
            <a:r>
              <a:rPr lang="en-US" b="0" i="0" dirty="0" err="1">
                <a:solidFill>
                  <a:srgbClr val="202124"/>
                </a:solidFill>
                <a:effectLst/>
                <a:latin typeface="arial" panose="020B0604020202020204" pitchFamily="34" charset="0"/>
              </a:rPr>
              <a:t>Koesoema</a:t>
            </a:r>
            <a:endParaRPr lang="en-US" b="0" i="0" dirty="0">
              <a:solidFill>
                <a:srgbClr val="202124"/>
              </a:solidFill>
              <a:effectLst/>
              <a:latin typeface="arial" panose="020B0604020202020204" pitchFamily="34" charset="0"/>
            </a:endParaRPr>
          </a:p>
          <a:p>
            <a:pPr marL="0" indent="0">
              <a:buNone/>
            </a:pPr>
            <a:r>
              <a:rPr lang="en-US" b="1" i="0" dirty="0" err="1">
                <a:solidFill>
                  <a:srgbClr val="202124"/>
                </a:solidFill>
                <a:effectLst/>
                <a:latin typeface="arial" panose="020B0604020202020204" pitchFamily="34" charset="0"/>
              </a:rPr>
              <a:t>Karakter</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adalah</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ciri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atau</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karakteristik</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atau</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gaya</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atau</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sifat</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khas</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dari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diri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seseorang</a:t>
            </a:r>
            <a:r>
              <a:rPr lang="en-US" b="0" i="0" dirty="0">
                <a:solidFill>
                  <a:srgbClr val="202124"/>
                </a:solidFill>
                <a:effectLst/>
                <a:latin typeface="arial" panose="020B0604020202020204" pitchFamily="34" charset="0"/>
              </a:rPr>
              <a:t> yang </a:t>
            </a:r>
            <a:r>
              <a:rPr lang="en-US" b="0" i="0" dirty="0" err="1">
                <a:solidFill>
                  <a:srgbClr val="202124"/>
                </a:solidFill>
                <a:effectLst/>
                <a:latin typeface="arial" panose="020B0604020202020204" pitchFamily="34" charset="0"/>
              </a:rPr>
              <a:t>bersumber</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dari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bentukan-bentukan</a:t>
            </a:r>
            <a:r>
              <a:rPr lang="en-US" b="0" i="0" dirty="0">
                <a:solidFill>
                  <a:srgbClr val="202124"/>
                </a:solidFill>
                <a:effectLst/>
                <a:latin typeface="arial" panose="020B0604020202020204" pitchFamily="34" charset="0"/>
              </a:rPr>
              <a:t> yang </a:t>
            </a:r>
            <a:r>
              <a:rPr lang="en-US" b="0" i="0" dirty="0" err="1">
                <a:solidFill>
                  <a:srgbClr val="202124"/>
                </a:solidFill>
                <a:effectLst/>
                <a:latin typeface="arial" panose="020B0604020202020204" pitchFamily="34" charset="0"/>
              </a:rPr>
              <a:t>diterima</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dari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lingkungan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misalnya</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keluarga</a:t>
            </a:r>
            <a:r>
              <a:rPr lang="en-US" b="0" i="0" dirty="0">
                <a:solidFill>
                  <a:srgbClr val="202124"/>
                </a:solidFill>
                <a:effectLst/>
                <a:latin typeface="arial" panose="020B0604020202020204" pitchFamily="34" charset="0"/>
              </a:rPr>
              <a:t> pada masa </a:t>
            </a:r>
            <a:r>
              <a:rPr lang="en-US" b="0" i="0" dirty="0" err="1">
                <a:solidFill>
                  <a:srgbClr val="202124"/>
                </a:solidFill>
                <a:effectLst/>
                <a:latin typeface="arial" panose="020B0604020202020204" pitchFamily="34" charset="0"/>
              </a:rPr>
              <a:t>kecil</a:t>
            </a:r>
            <a:r>
              <a:rPr lang="en-US" b="0" i="0" dirty="0">
                <a:solidFill>
                  <a:srgbClr val="202124"/>
                </a:solidFill>
                <a:effectLst/>
                <a:latin typeface="arial" panose="020B0604020202020204" pitchFamily="34" charset="0"/>
              </a:rPr>
              <a:t>, dan juga </a:t>
            </a:r>
            <a:r>
              <a:rPr lang="en-US" b="0" i="0" dirty="0" err="1">
                <a:solidFill>
                  <a:srgbClr val="202124"/>
                </a:solidFill>
                <a:effectLst/>
                <a:latin typeface="arial" panose="020B0604020202020204" pitchFamily="34" charset="0"/>
              </a:rPr>
              <a:t>bawaan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seseorang</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sejak</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lahir</a:t>
            </a:r>
            <a:endParaRPr lang="en-US" dirty="0"/>
          </a:p>
        </p:txBody>
      </p:sp>
      <p:pic>
        <p:nvPicPr>
          <p:cNvPr id="2050" name="Picture 2" descr="Tahun 2019, Kemendikbud Perkuat Pendidikan Karakter di 218.989 Sekolah -  Siedoo">
            <a:extLst>
              <a:ext uri="{FF2B5EF4-FFF2-40B4-BE49-F238E27FC236}">
                <a16:creationId xmlns:a16="http://schemas.microsoft.com/office/drawing/2014/main" id="{E9728A42-AD25-433A-BB60-FD873E1F2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770" y="482917"/>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2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5C31-F596-45AB-9AB5-81184D683CC7}"/>
              </a:ext>
            </a:extLst>
          </p:cNvPr>
          <p:cNvSpPr>
            <a:spLocks noGrp="1"/>
          </p:cNvSpPr>
          <p:nvPr>
            <p:ph type="title"/>
          </p:nvPr>
        </p:nvSpPr>
        <p:spPr/>
        <p:txBody>
          <a:bodyPr/>
          <a:lstStyle/>
          <a:p>
            <a:r>
              <a:rPr lang="en-US" dirty="0">
                <a:solidFill>
                  <a:srgbClr val="444444"/>
                </a:solidFill>
                <a:latin typeface="Arial" panose="020B0604020202020204" pitchFamily="34" charset="0"/>
                <a:ea typeface="Times New Roman" panose="02020603050405020304" pitchFamily="18" charset="0"/>
                <a:cs typeface="Arial" panose="020B0604020202020204" pitchFamily="34" charset="0"/>
              </a:rPr>
              <a:t>TUJUAN</a:t>
            </a:r>
            <a:endParaRPr lang="en-US" dirty="0"/>
          </a:p>
        </p:txBody>
      </p:sp>
      <p:sp>
        <p:nvSpPr>
          <p:cNvPr id="3" name="Content Placeholder 2">
            <a:extLst>
              <a:ext uri="{FF2B5EF4-FFF2-40B4-BE49-F238E27FC236}">
                <a16:creationId xmlns:a16="http://schemas.microsoft.com/office/drawing/2014/main" id="{7E39250A-DB23-4601-9E19-6979B3D4AC49}"/>
              </a:ext>
            </a:extLst>
          </p:cNvPr>
          <p:cNvSpPr>
            <a:spLocks noGrp="1"/>
          </p:cNvSpPr>
          <p:nvPr>
            <p:ph idx="1"/>
          </p:nvPr>
        </p:nvSpPr>
        <p:spPr>
          <a:xfrm>
            <a:off x="4800600" y="1825625"/>
            <a:ext cx="6553200" cy="4351338"/>
          </a:xfrm>
        </p:spPr>
        <p:txBody>
          <a:bodyPr>
            <a:normAutofit lnSpcReduction="10000"/>
          </a:bodyPr>
          <a:lstStyle/>
          <a:p>
            <a:pPr>
              <a:buFont typeface="Wingdings" panose="05000000000000000000" pitchFamily="2" charset="2"/>
              <a:buChar char="Ø"/>
            </a:pPr>
            <a:r>
              <a:rPr lang="en-US" sz="2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MENGEMBANGKAN KARAKTER BANGSA AGAR MAMPU MEWUJUDKAN NILAI-NILAI LUHUR PANCASILA </a:t>
            </a:r>
          </a:p>
          <a:p>
            <a:pPr>
              <a:buFont typeface="Wingdings" panose="05000000000000000000" pitchFamily="2" charset="2"/>
              <a:buChar char="Ø"/>
            </a:pPr>
            <a:r>
              <a:rPr lang="en-US" sz="2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PEBAIKAN THD PERILAKU YG KURANG BAIK DAN PENGUATAN PERILAKU YG SUDAH BAIK.</a:t>
            </a:r>
          </a:p>
          <a:p>
            <a:pPr>
              <a:buFont typeface="Wingdings" panose="05000000000000000000" pitchFamily="2" charset="2"/>
              <a:buChar char="Ø"/>
            </a:pPr>
            <a:r>
              <a:rPr lang="en-US" sz="2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PENYARING BUDAYA YG KURANG SESUAI DG NILAI-NILAI LUHUR PANCASILA.</a:t>
            </a:r>
          </a:p>
          <a:p>
            <a:pPr>
              <a:buFont typeface="Wingdings" panose="05000000000000000000" pitchFamily="2" charset="2"/>
              <a:buChar char="Ø"/>
            </a:pPr>
            <a:r>
              <a:rPr lang="en-US" sz="2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RUANG LINGKUP: KELUARGA; SATUAN PENDIDIKAN; MASYARAKAT SIPIL; MASYARAKAT POLITIK; PEMERINTAH; DUNIA USAHA; MEDIA MASSA.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pic>
        <p:nvPicPr>
          <p:cNvPr id="4" name="Picture Placeholder 6" descr="Boy Carrying Red Backpack">
            <a:extLst>
              <a:ext uri="{FF2B5EF4-FFF2-40B4-BE49-F238E27FC236}">
                <a16:creationId xmlns:a16="http://schemas.microsoft.com/office/drawing/2014/main" id="{CDED58A8-3FCF-4303-B4E6-69E897A18BB0}"/>
              </a:ext>
            </a:extLst>
          </p:cNvPr>
          <p:cNvPicPr>
            <a:picLocks noChangeAspect="1"/>
          </p:cNvPicPr>
          <p:nvPr/>
        </p:nvPicPr>
        <p:blipFill rotWithShape="1">
          <a:blip r:embed="rId2"/>
          <a:srcRect l="17932" t="26156" r="14038" b="34430"/>
          <a:stretch/>
        </p:blipFill>
        <p:spPr>
          <a:xfrm>
            <a:off x="1295400" y="1825625"/>
            <a:ext cx="2636520" cy="4024418"/>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p:spPr>
      </p:pic>
    </p:spTree>
    <p:extLst>
      <p:ext uri="{BB962C8B-B14F-4D97-AF65-F5344CB8AC3E}">
        <p14:creationId xmlns:p14="http://schemas.microsoft.com/office/powerpoint/2010/main" val="385211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70D1-7C71-441D-9867-FACFB4908DF0}"/>
              </a:ext>
            </a:extLst>
          </p:cNvPr>
          <p:cNvSpPr>
            <a:spLocks noGrp="1"/>
          </p:cNvSpPr>
          <p:nvPr>
            <p:ph type="title"/>
          </p:nvPr>
        </p:nvSpPr>
        <p:spPr/>
        <p:txBody>
          <a:bodyPr/>
          <a:lstStyle/>
          <a:p>
            <a:pPr algn="ctr"/>
            <a:r>
              <a:rPr lang="en-US" dirty="0">
                <a:latin typeface="Algerian" panose="04020705040A02060702" pitchFamily="82" charset="0"/>
              </a:rPr>
              <a:t>PRINSIP PENDIDIKAN KARAKTER</a:t>
            </a:r>
          </a:p>
        </p:txBody>
      </p:sp>
      <p:sp>
        <p:nvSpPr>
          <p:cNvPr id="3" name="Content Placeholder 2">
            <a:extLst>
              <a:ext uri="{FF2B5EF4-FFF2-40B4-BE49-F238E27FC236}">
                <a16:creationId xmlns:a16="http://schemas.microsoft.com/office/drawing/2014/main" id="{D7A1E6EC-F842-454D-AF46-9F1B5E1080FF}"/>
              </a:ext>
            </a:extLst>
          </p:cNvPr>
          <p:cNvSpPr>
            <a:spLocks noGrp="1"/>
          </p:cNvSpPr>
          <p:nvPr>
            <p:ph idx="1"/>
          </p:nvPr>
        </p:nvSpPr>
        <p:spPr/>
        <p:txBody>
          <a:bodyPr/>
          <a:lstStyle/>
          <a:p>
            <a:pPr marL="514350" indent="-514350">
              <a:buAutoNum type="alphaLcPeriod"/>
            </a:pPr>
            <a:r>
              <a:rPr lang="en-US" dirty="0"/>
              <a:t>BERORIENTASI PADA BERKEMBANGNYA POTENSI PESERTA DIDIK SECARA MENYELURUH DAN TERPADU</a:t>
            </a:r>
          </a:p>
          <a:p>
            <a:pPr marL="514350" indent="-514350">
              <a:buAutoNum type="alphaLcPeriod"/>
            </a:pPr>
            <a:r>
              <a:rPr lang="en-US" dirty="0"/>
              <a:t>KETELADANAN DALAM PENERAPAN PENDIDIKAN KARAKTER PADA MASING-MASING LINGKUNGAN PENDIDIKAN</a:t>
            </a:r>
          </a:p>
          <a:p>
            <a:pPr marL="514350" indent="-514350">
              <a:buAutoNum type="alphaLcPeriod"/>
            </a:pPr>
            <a:r>
              <a:rPr lang="en-US" dirty="0"/>
              <a:t>BERLANGSUNG MELALUI PEMBIASAAN DAN SEPANJANG WAKTU DALAM KEHIDUPAN SEHARI-HARI</a:t>
            </a:r>
          </a:p>
          <a:p>
            <a:endParaRPr lang="en-US" dirty="0"/>
          </a:p>
        </p:txBody>
      </p:sp>
    </p:spTree>
    <p:extLst>
      <p:ext uri="{BB962C8B-B14F-4D97-AF65-F5344CB8AC3E}">
        <p14:creationId xmlns:p14="http://schemas.microsoft.com/office/powerpoint/2010/main" val="403577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036C-A13B-4AF9-9385-ED833324D08E}"/>
              </a:ext>
            </a:extLst>
          </p:cNvPr>
          <p:cNvSpPr>
            <a:spLocks noGrp="1"/>
          </p:cNvSpPr>
          <p:nvPr>
            <p:ph type="title"/>
          </p:nvPr>
        </p:nvSpPr>
        <p:spPr/>
        <p:txBody>
          <a:bodyPr>
            <a:normAutofit/>
          </a:bodyPr>
          <a:lstStyle/>
          <a:p>
            <a:r>
              <a:rPr lang="en-US" sz="4000" dirty="0"/>
              <a:t>LANDASAN</a:t>
            </a:r>
          </a:p>
        </p:txBody>
      </p:sp>
      <p:sp>
        <p:nvSpPr>
          <p:cNvPr id="3" name="Content Placeholder 2">
            <a:extLst>
              <a:ext uri="{FF2B5EF4-FFF2-40B4-BE49-F238E27FC236}">
                <a16:creationId xmlns:a16="http://schemas.microsoft.com/office/drawing/2014/main" id="{DC15E873-C53B-4836-9B34-4C04C0C0481F}"/>
              </a:ext>
            </a:extLst>
          </p:cNvPr>
          <p:cNvSpPr>
            <a:spLocks noGrp="1"/>
          </p:cNvSpPr>
          <p:nvPr>
            <p:ph idx="1"/>
          </p:nvPr>
        </p:nvSpPr>
        <p:spPr>
          <a:xfrm>
            <a:off x="838200" y="1690688"/>
            <a:ext cx="10515600" cy="3967163"/>
          </a:xfrm>
        </p:spPr>
        <p:txBody>
          <a:bodyPr/>
          <a:lstStyle/>
          <a:p>
            <a:pPr marL="0" indent="0" algn="ctr">
              <a:buNone/>
            </a:pPr>
            <a:r>
              <a:rPr lang="en-US" dirty="0">
                <a:latin typeface="Algerian" panose="04020705040A02060702" pitchFamily="82" charset="0"/>
              </a:rPr>
              <a:t>PERATURAN PRESIDEN REPUBLIK INDONESIA</a:t>
            </a:r>
          </a:p>
          <a:p>
            <a:pPr marL="0" indent="0" algn="ctr">
              <a:buNone/>
            </a:pPr>
            <a:r>
              <a:rPr lang="en-US" dirty="0">
                <a:latin typeface="Algerian" panose="04020705040A02060702" pitchFamily="82" charset="0"/>
              </a:rPr>
              <a:t>NOMOR 87 TAHUN 2017</a:t>
            </a:r>
          </a:p>
          <a:p>
            <a:pPr marL="0" indent="0" algn="ctr">
              <a:buNone/>
            </a:pPr>
            <a:r>
              <a:rPr lang="en-US" dirty="0">
                <a:latin typeface="Algerian" panose="04020705040A02060702" pitchFamily="82" charset="0"/>
              </a:rPr>
              <a:t>TENTANG</a:t>
            </a:r>
          </a:p>
          <a:p>
            <a:pPr marL="0" indent="0" algn="ctr">
              <a:buNone/>
            </a:pPr>
            <a:r>
              <a:rPr lang="en-US" dirty="0">
                <a:latin typeface="Algerian" panose="04020705040A02060702" pitchFamily="82" charset="0"/>
              </a:rPr>
              <a:t>PENGUATAN PENDIDIKAN KARAKTER (PPK)</a:t>
            </a:r>
          </a:p>
          <a:p>
            <a:pPr marL="0" indent="0">
              <a:buNone/>
            </a:pPr>
            <a:endParaRPr lang="en-US" dirty="0"/>
          </a:p>
        </p:txBody>
      </p:sp>
      <p:pic>
        <p:nvPicPr>
          <p:cNvPr id="4" name="Picture Placeholder 24" descr="Child Holding Pencil While coloring">
            <a:extLst>
              <a:ext uri="{FF2B5EF4-FFF2-40B4-BE49-F238E27FC236}">
                <a16:creationId xmlns:a16="http://schemas.microsoft.com/office/drawing/2014/main" id="{97798A23-7DE5-479E-805D-7CBC17E97C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787640" y="3870960"/>
            <a:ext cx="4251960" cy="2377440"/>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p:spPr>
      </p:pic>
    </p:spTree>
    <p:extLst>
      <p:ext uri="{BB962C8B-B14F-4D97-AF65-F5344CB8AC3E}">
        <p14:creationId xmlns:p14="http://schemas.microsoft.com/office/powerpoint/2010/main" val="31335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1568-5AFB-4AE8-8894-42F385802012}"/>
              </a:ext>
            </a:extLst>
          </p:cNvPr>
          <p:cNvSpPr>
            <a:spLocks noGrp="1"/>
          </p:cNvSpPr>
          <p:nvPr>
            <p:ph type="title"/>
          </p:nvPr>
        </p:nvSpPr>
        <p:spPr/>
        <p:txBody>
          <a:bodyPr>
            <a:normAutofit/>
          </a:bodyPr>
          <a:lstStyle/>
          <a:p>
            <a:pPr algn="ctr"/>
            <a:r>
              <a:rPr lang="en-US" sz="3200" dirty="0"/>
              <a:t>PENGUATAN PENDIDIKAN KARAKTER (PPK) </a:t>
            </a:r>
          </a:p>
        </p:txBody>
      </p:sp>
      <p:sp>
        <p:nvSpPr>
          <p:cNvPr id="3" name="Content Placeholder 2">
            <a:extLst>
              <a:ext uri="{FF2B5EF4-FFF2-40B4-BE49-F238E27FC236}">
                <a16:creationId xmlns:a16="http://schemas.microsoft.com/office/drawing/2014/main" id="{BEC728DC-F4A7-4620-8FAB-DCD2926DDA0E}"/>
              </a:ext>
            </a:extLst>
          </p:cNvPr>
          <p:cNvSpPr>
            <a:spLocks noGrp="1"/>
          </p:cNvSpPr>
          <p:nvPr>
            <p:ph idx="1"/>
          </p:nvPr>
        </p:nvSpPr>
        <p:spPr>
          <a:xfrm>
            <a:off x="838200" y="2468879"/>
            <a:ext cx="6659880" cy="3708083"/>
          </a:xfrm>
        </p:spPr>
        <p:txBody>
          <a:bodyPr>
            <a:normAutofit/>
          </a:bodyPr>
          <a:lstStyle/>
          <a:p>
            <a:pPr marL="0" indent="0" algn="ctr">
              <a:buNone/>
            </a:pPr>
            <a:r>
              <a:rPr lang="en-US" sz="2400" dirty="0"/>
              <a:t>GERAKAN PENDIDIKAN DI BAWAH TANGGUNG JAWAB SATUAN PENDIDIKAN UNTUK MEMPERKUAT KARAKTER PESERTA DIDIK MELALUI HARMONISASI </a:t>
            </a:r>
            <a:r>
              <a:rPr lang="en-US" sz="2400" b="1" dirty="0"/>
              <a:t>OLAH HATI, OLAH RASA, OLAH PIKIR, DAN OLAH RAGA </a:t>
            </a:r>
            <a:r>
              <a:rPr lang="en-US" sz="2400" dirty="0"/>
              <a:t>DENGAN PELIBATAN DAN KERJA SAMA ANTARA SATUAN PENDIDIKAN, KELUARGA, DAN MASYARAKAT SEBAGAI BAGIAN DARI GERAKAN NASIONAL REVOLUSI MENTAL (GNRM). </a:t>
            </a:r>
          </a:p>
        </p:txBody>
      </p:sp>
      <p:pic>
        <p:nvPicPr>
          <p:cNvPr id="4" name="Picture Placeholder 16" descr="Boy Reading Book">
            <a:extLst>
              <a:ext uri="{FF2B5EF4-FFF2-40B4-BE49-F238E27FC236}">
                <a16:creationId xmlns:a16="http://schemas.microsoft.com/office/drawing/2014/main" id="{20885DC6-3F3E-4200-BFC1-EBE9F458A4D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833360" y="1950720"/>
            <a:ext cx="3846917" cy="4214998"/>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p:spPr>
      </p:pic>
    </p:spTree>
    <p:extLst>
      <p:ext uri="{BB962C8B-B14F-4D97-AF65-F5344CB8AC3E}">
        <p14:creationId xmlns:p14="http://schemas.microsoft.com/office/powerpoint/2010/main" val="32617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B7E53-5EE4-4776-BB68-0A5BEA14B8CF}"/>
              </a:ext>
            </a:extLst>
          </p:cNvPr>
          <p:cNvSpPr>
            <a:spLocks noGrp="1"/>
          </p:cNvSpPr>
          <p:nvPr>
            <p:ph idx="1"/>
          </p:nvPr>
        </p:nvSpPr>
        <p:spPr>
          <a:xfrm>
            <a:off x="838200" y="1051560"/>
            <a:ext cx="10515600" cy="5125403"/>
          </a:xfrm>
        </p:spPr>
        <p:txBody>
          <a:bodyPr>
            <a:normAutofit/>
          </a:bodyPr>
          <a:lstStyle/>
          <a:p>
            <a:pPr marL="0" indent="0" algn="ctr">
              <a:buNone/>
            </a:pPr>
            <a:r>
              <a:rPr lang="en-US" sz="2800" dirty="0">
                <a:solidFill>
                  <a:srgbClr val="444444"/>
                </a:solidFill>
                <a:effectLst/>
                <a:latin typeface="Helvetica" panose="020B0604020202020204" pitchFamily="34" charset="0"/>
                <a:ea typeface="Calibri" panose="020F0502020204030204" pitchFamily="34" charset="0"/>
              </a:rPr>
              <a:t>ORANG YANG BERKARAKTER DAPAT DISEBUT DENGAN SIFAT ALAMI SESEORANG DALAM MERESPON SITUASI SECARA BERMORAL YANG DIMANEFESTASIKAN DALAM TINDAKAN NYATA MELALUI PERILAKU YANG BERKARAKTER.</a:t>
            </a:r>
            <a:endParaRPr lang="en-US" sz="2800" dirty="0"/>
          </a:p>
        </p:txBody>
      </p:sp>
      <p:pic>
        <p:nvPicPr>
          <p:cNvPr id="4" name="Picture Placeholder 8" descr="Painting and Drawing Tools Set">
            <a:extLst>
              <a:ext uri="{FF2B5EF4-FFF2-40B4-BE49-F238E27FC236}">
                <a16:creationId xmlns:a16="http://schemas.microsoft.com/office/drawing/2014/main" id="{3766675B-46D0-4E3D-A785-EACA5565933E}"/>
              </a:ext>
            </a:extLst>
          </p:cNvPr>
          <p:cNvPicPr>
            <a:picLocks noChangeAspect="1"/>
          </p:cNvPicPr>
          <p:nvPr/>
        </p:nvPicPr>
        <p:blipFill rotWithShape="1">
          <a:blip r:embed="rId2"/>
          <a:srcRect l="205" r="205"/>
          <a:stretch/>
        </p:blipFill>
        <p:spPr>
          <a:xfrm>
            <a:off x="1981858" y="3429000"/>
            <a:ext cx="8495014" cy="2747963"/>
          </a:xfrm>
          <a:prstGeom prst="rect">
            <a:avLst/>
          </a:prstGeom>
        </p:spPr>
      </p:pic>
    </p:spTree>
    <p:extLst>
      <p:ext uri="{BB962C8B-B14F-4D97-AF65-F5344CB8AC3E}">
        <p14:creationId xmlns:p14="http://schemas.microsoft.com/office/powerpoint/2010/main" val="273622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ECBB-95BF-4AB0-9A44-0BDCCCDCFC27}"/>
              </a:ext>
            </a:extLst>
          </p:cNvPr>
          <p:cNvSpPr>
            <a:spLocks noGrp="1"/>
          </p:cNvSpPr>
          <p:nvPr>
            <p:ph type="title"/>
          </p:nvPr>
        </p:nvSpPr>
        <p:spPr/>
        <p:txBody>
          <a:bodyPr/>
          <a:lstStyle/>
          <a:p>
            <a:r>
              <a:rPr lang="en-US" dirty="0"/>
              <a:t>TUJUAN PPK</a:t>
            </a:r>
          </a:p>
        </p:txBody>
      </p:sp>
      <p:sp>
        <p:nvSpPr>
          <p:cNvPr id="3" name="Content Placeholder 2">
            <a:extLst>
              <a:ext uri="{FF2B5EF4-FFF2-40B4-BE49-F238E27FC236}">
                <a16:creationId xmlns:a16="http://schemas.microsoft.com/office/drawing/2014/main" id="{DCF2185F-8A45-45AD-B0E7-E7CDF5C8D85D}"/>
              </a:ext>
            </a:extLst>
          </p:cNvPr>
          <p:cNvSpPr>
            <a:spLocks noGrp="1"/>
          </p:cNvSpPr>
          <p:nvPr>
            <p:ph idx="1"/>
          </p:nvPr>
        </p:nvSpPr>
        <p:spPr>
          <a:xfrm>
            <a:off x="838200" y="1825625"/>
            <a:ext cx="8823960" cy="4351338"/>
          </a:xfrm>
        </p:spPr>
        <p:txBody>
          <a:bodyPr>
            <a:normAutofit fontScale="70000" lnSpcReduction="20000"/>
          </a:bodyPr>
          <a:lstStyle/>
          <a:p>
            <a:pPr marL="514350" indent="-514350">
              <a:buAutoNum type="alphaLcPeriod"/>
            </a:pPr>
            <a:r>
              <a:rPr lang="en-US" sz="3300" dirty="0"/>
              <a:t>MEMBANGUN DAN MEMBEKALI PESERTA DIDIK SEBAGAI GENERASI EMAS INDONESIA TAHUN 2045 DENGAN JIWA PANCASILA DAN PENDIDIKAN KARAKTER YANG BAIK GUNA MENGHADAPI DINAMIKA PERUBAHAN DI MASA DEPAN; </a:t>
            </a:r>
          </a:p>
          <a:p>
            <a:pPr marL="514350" indent="-514350">
              <a:buAutoNum type="alphaLcPeriod"/>
            </a:pPr>
            <a:r>
              <a:rPr lang="en-US" sz="3300" dirty="0"/>
              <a:t>MENGEMBANGKAN PLATFORM PENDIDIKAN NASIONAL YANG MELETAKKAN PENDIDIKAN KARAKTER SEBAGAI JIWA UTAMA DALAM PENYELENGGARAAN PENDIDIKAN BAGI PESERTA DIDIK DENGAN DUKUNGAN PELIBATAN PUBLIK YANG DILAKUKAN MELALUI PENDIDIKAN JALUR FORMAL, NONFORMAL, DAN INFORMAL DENGAN MEMPERHATIKAN KEBERAGAMAN BUDAYA INDONESIA; DAN </a:t>
            </a:r>
          </a:p>
          <a:p>
            <a:pPr marL="514350" indent="-514350">
              <a:buAutoNum type="alphaLcPeriod"/>
            </a:pPr>
            <a:r>
              <a:rPr lang="en-US" sz="3300" dirty="0"/>
              <a:t>MEREVITALISASI DAN MEMPERKUAT POTENSI DAN KOMPETENSI PENDIDIK, TENAGA KEPENDIDIKAN, PESERTA DIDIK, MASYARAKAT, DAN LINGKUNGAN KELUARGA DALAM MENGIMPLEMENTASIKAN PPK.</a:t>
            </a:r>
          </a:p>
          <a:p>
            <a:pPr marL="0" indent="0">
              <a:buNone/>
            </a:pPr>
            <a:endParaRPr lang="en-US" dirty="0"/>
          </a:p>
        </p:txBody>
      </p:sp>
      <p:pic>
        <p:nvPicPr>
          <p:cNvPr id="3074" name="Picture 2" descr="Generasi Emas Produktif, Indonesia Siap di Tahun 2045">
            <a:extLst>
              <a:ext uri="{FF2B5EF4-FFF2-40B4-BE49-F238E27FC236}">
                <a16:creationId xmlns:a16="http://schemas.microsoft.com/office/drawing/2014/main" id="{AF34E1D9-5FC9-4D64-9881-850E190F8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65125"/>
            <a:ext cx="2453640" cy="332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8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3142-C0E4-44E8-8629-36CADC369E4F}"/>
              </a:ext>
            </a:extLst>
          </p:cNvPr>
          <p:cNvSpPr>
            <a:spLocks noGrp="1"/>
          </p:cNvSpPr>
          <p:nvPr>
            <p:ph type="title"/>
          </p:nvPr>
        </p:nvSpPr>
        <p:spPr>
          <a:xfrm>
            <a:off x="4130040" y="365125"/>
            <a:ext cx="7223760" cy="1325563"/>
          </a:xfrm>
        </p:spPr>
        <p:txBody>
          <a:bodyPr>
            <a:normAutofit/>
          </a:bodyPr>
          <a:lstStyle/>
          <a:p>
            <a:pPr algn="ctr"/>
            <a:r>
              <a:rPr lang="en-US" sz="3600" b="1" dirty="0">
                <a:solidFill>
                  <a:srgbClr val="444444"/>
                </a:solidFill>
                <a:latin typeface="Open Sans"/>
              </a:rPr>
              <a:t>PELAKSANAAN PENGUATAN PENDIDIKAN KARAKTER</a:t>
            </a:r>
            <a:endParaRPr lang="en-US" sz="3600" dirty="0"/>
          </a:p>
        </p:txBody>
      </p:sp>
      <p:sp>
        <p:nvSpPr>
          <p:cNvPr id="3" name="Content Placeholder 2">
            <a:extLst>
              <a:ext uri="{FF2B5EF4-FFF2-40B4-BE49-F238E27FC236}">
                <a16:creationId xmlns:a16="http://schemas.microsoft.com/office/drawing/2014/main" id="{50F93262-5756-4B66-9287-10C3EBF8DCE3}"/>
              </a:ext>
            </a:extLst>
          </p:cNvPr>
          <p:cNvSpPr>
            <a:spLocks noGrp="1"/>
          </p:cNvSpPr>
          <p:nvPr>
            <p:ph idx="1"/>
          </p:nvPr>
        </p:nvSpPr>
        <p:spPr>
          <a:xfrm>
            <a:off x="838200" y="2301239"/>
            <a:ext cx="10515600" cy="4115435"/>
          </a:xfrm>
        </p:spPr>
        <p:txBody>
          <a:bodyPr>
            <a:normAutofit/>
          </a:bodyPr>
          <a:lstStyle/>
          <a:p>
            <a:r>
              <a:rPr lang="en-US" sz="2800" b="0" i="0" dirty="0">
                <a:solidFill>
                  <a:srgbClr val="444444"/>
                </a:solidFill>
                <a:effectLst/>
                <a:latin typeface="Open Sans"/>
              </a:rPr>
              <a:t>DI SEKOLAH : </a:t>
            </a:r>
            <a:r>
              <a:rPr lang="en-US" sz="2800" dirty="0">
                <a:solidFill>
                  <a:srgbClr val="444444"/>
                </a:solidFill>
                <a:latin typeface="Open Sans"/>
              </a:rPr>
              <a:t>MENJADI TANGGUNG JAWAB GURU</a:t>
            </a:r>
            <a:endParaRPr lang="en-US" sz="2800" b="0" i="0" dirty="0">
              <a:solidFill>
                <a:srgbClr val="444444"/>
              </a:solidFill>
              <a:effectLst/>
              <a:latin typeface="Open Sans"/>
            </a:endParaRPr>
          </a:p>
          <a:p>
            <a:r>
              <a:rPr lang="en-US" sz="2800" dirty="0">
                <a:solidFill>
                  <a:srgbClr val="444444"/>
                </a:solidFill>
                <a:latin typeface="Open Sans"/>
              </a:rPr>
              <a:t>DI RUMAH : MENJADI TANGGUNG JAWAB ORANG TUA</a:t>
            </a:r>
            <a:endParaRPr lang="en-US" sz="2800" b="0" i="0" dirty="0">
              <a:solidFill>
                <a:srgbClr val="444444"/>
              </a:solidFill>
              <a:effectLst/>
              <a:latin typeface="Open Sans"/>
            </a:endParaRPr>
          </a:p>
          <a:p>
            <a:r>
              <a:rPr lang="en-US" sz="2800" b="0" i="0" dirty="0">
                <a:solidFill>
                  <a:srgbClr val="444444"/>
                </a:solidFill>
                <a:effectLst/>
                <a:latin typeface="Open Sans"/>
              </a:rPr>
              <a:t>DI MASYARAKAT : </a:t>
            </a:r>
            <a:r>
              <a:rPr lang="en-US" sz="2800" dirty="0">
                <a:solidFill>
                  <a:srgbClr val="444444"/>
                </a:solidFill>
                <a:latin typeface="Open Sans"/>
              </a:rPr>
              <a:t>MENJADI TANGGUNG JAWAB ORANG TUA DAN LINGKUNGANNYA</a:t>
            </a:r>
          </a:p>
          <a:p>
            <a:pPr marL="0" indent="0">
              <a:buNone/>
            </a:pPr>
            <a:endParaRPr lang="en-US" b="0" i="0" dirty="0">
              <a:solidFill>
                <a:srgbClr val="444444"/>
              </a:solidFill>
              <a:effectLst/>
              <a:latin typeface="Open Sans"/>
            </a:endParaRPr>
          </a:p>
          <a:p>
            <a:r>
              <a:rPr lang="en-US" sz="2800" b="0" i="0" dirty="0">
                <a:solidFill>
                  <a:srgbClr val="444444"/>
                </a:solidFill>
                <a:effectLst/>
                <a:latin typeface="Open Sans"/>
              </a:rPr>
              <a:t>CONTOH: MENGAJARKAN NILAI KEJUJURAN. GURU , ORANG TUA DAN MASYARAKAT HARUS SINKRON. GURU, ORANG TUA DAN MASYARAKAT HARUS MENJADI SURI TAULADAN YANG BAIK BAGI ANAK</a:t>
            </a:r>
            <a:endParaRPr lang="en-US" sz="2800" dirty="0"/>
          </a:p>
        </p:txBody>
      </p:sp>
      <p:pic>
        <p:nvPicPr>
          <p:cNvPr id="1026" name="Picture 2" descr="Pendidikan Karakter: Pengertian, Sistem, Tujuan, Macam, Manfaat, Fungsi Dan  Strateginya | Teks.Co.Id">
            <a:extLst>
              <a:ext uri="{FF2B5EF4-FFF2-40B4-BE49-F238E27FC236}">
                <a16:creationId xmlns:a16="http://schemas.microsoft.com/office/drawing/2014/main" id="{3A239E49-952B-41FF-BFCB-271DADE7A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 y="322262"/>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23849"/>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280</TotalTime>
  <Words>424</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Algerian</vt:lpstr>
      <vt:lpstr>Arial</vt:lpstr>
      <vt:lpstr>Arial</vt:lpstr>
      <vt:lpstr>Gill Sans Nova</vt:lpstr>
      <vt:lpstr>Helvetica</vt:lpstr>
      <vt:lpstr>Helvetica Neue</vt:lpstr>
      <vt:lpstr>Nunito</vt:lpstr>
      <vt:lpstr>Open Sans</vt:lpstr>
      <vt:lpstr>Wingdings</vt:lpstr>
      <vt:lpstr>GradientVTI</vt:lpstr>
      <vt:lpstr>PENDIDIKAN KARAKTER</vt:lpstr>
      <vt:lpstr>DEFINISI</vt:lpstr>
      <vt:lpstr>TUJUAN</vt:lpstr>
      <vt:lpstr>PRINSIP PENDIDIKAN KARAKTER</vt:lpstr>
      <vt:lpstr>LANDASAN</vt:lpstr>
      <vt:lpstr>PENGUATAN PENDIDIKAN KARAKTER (PPK) </vt:lpstr>
      <vt:lpstr>PowerPoint Presentation</vt:lpstr>
      <vt:lpstr>TUJUAN PPK</vt:lpstr>
      <vt:lpstr>PELAKSANAAN PENGUATAN PENDIDIKAN KARAKTER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cp:revision>
  <dcterms:created xsi:type="dcterms:W3CDTF">2020-09-09T07:43:31Z</dcterms:created>
  <dcterms:modified xsi:type="dcterms:W3CDTF">2020-12-23T23:28:12Z</dcterms:modified>
</cp:coreProperties>
</file>