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57" r:id="rId6"/>
    <p:sldId id="293" r:id="rId7"/>
    <p:sldId id="294" r:id="rId8"/>
    <p:sldId id="295" r:id="rId9"/>
    <p:sldId id="285" r:id="rId10"/>
    <p:sldId id="275" r:id="rId11"/>
    <p:sldId id="276" r:id="rId12"/>
    <p:sldId id="277" r:id="rId13"/>
    <p:sldId id="297" r:id="rId14"/>
    <p:sldId id="286" r:id="rId15"/>
    <p:sldId id="281" r:id="rId16"/>
    <p:sldId id="282" r:id="rId17"/>
    <p:sldId id="278" r:id="rId18"/>
    <p:sldId id="288" r:id="rId19"/>
    <p:sldId id="296" r:id="rId20"/>
    <p:sldId id="289" r:id="rId21"/>
    <p:sldId id="283" r:id="rId22"/>
    <p:sldId id="290" r:id="rId23"/>
    <p:sldId id="284" r:id="rId24"/>
    <p:sldId id="279" r:id="rId25"/>
    <p:sldId id="291" r:id="rId26"/>
    <p:sldId id="2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9" d="100"/>
          <a:sy n="69" d="100"/>
        </p:scale>
        <p:origin x="696"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12/16/2020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12/16/2020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12/16/2020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12/16/2020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12/16/2020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12/16/2020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12/16/2020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12/16/2020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12/16/2020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12/16/2020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12/16/2020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0945" y="2292094"/>
            <a:ext cx="6548005" cy="2219691"/>
          </a:xfrm>
        </p:spPr>
        <p:txBody>
          <a:bodyPr anchor="ctr">
            <a:normAutofit/>
          </a:bodyPr>
          <a:lstStyle/>
          <a:p>
            <a:pPr algn="ctr"/>
            <a:r>
              <a:rPr lang="en-US" sz="3600" dirty="0"/>
              <a:t>GAYA BELAJAR</a:t>
            </a:r>
            <a:br>
              <a:rPr lang="en-US" sz="3600" dirty="0"/>
            </a:br>
            <a:r>
              <a:rPr lang="en-US" sz="3600" dirty="0"/>
              <a:t>PESERTA DIDIK</a:t>
            </a:r>
          </a:p>
        </p:txBody>
      </p:sp>
      <p:sp>
        <p:nvSpPr>
          <p:cNvPr id="7" name="Subtitle 6"/>
          <p:cNvSpPr>
            <a:spLocks noGrp="1"/>
          </p:cNvSpPr>
          <p:nvPr>
            <p:ph type="subTitle" idx="1"/>
          </p:nvPr>
        </p:nvSpPr>
        <p:spPr/>
        <p:txBody>
          <a:bodyPr/>
          <a:lstStyle/>
          <a:p>
            <a:r>
              <a:rPr lang="en-US" dirty="0"/>
              <a:t>Subtitle</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C223-08A5-4924-A99A-9979C1599D4A}"/>
              </a:ext>
            </a:extLst>
          </p:cNvPr>
          <p:cNvSpPr>
            <a:spLocks noGrp="1"/>
          </p:cNvSpPr>
          <p:nvPr>
            <p:ph type="title"/>
          </p:nvPr>
        </p:nvSpPr>
        <p:spPr/>
        <p:txBody>
          <a:bodyPr/>
          <a:lstStyle/>
          <a:p>
            <a:endParaRPr lang="en-US" dirty="0"/>
          </a:p>
        </p:txBody>
      </p:sp>
      <p:pic>
        <p:nvPicPr>
          <p:cNvPr id="9218" name="Picture 2" descr="ARTIKEL 2 : Belajar Efektif – PMB Care 2018">
            <a:extLst>
              <a:ext uri="{FF2B5EF4-FFF2-40B4-BE49-F238E27FC236}">
                <a16:creationId xmlns:a16="http://schemas.microsoft.com/office/drawing/2014/main" id="{6C250B49-4B90-46A4-93AB-81F5986BD1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999" y="1579418"/>
            <a:ext cx="9282545" cy="458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1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BDEE-BEC6-405A-B6AC-30EB65571478}"/>
              </a:ext>
            </a:extLst>
          </p:cNvPr>
          <p:cNvSpPr>
            <a:spLocks noGrp="1"/>
          </p:cNvSpPr>
          <p:nvPr>
            <p:ph type="title"/>
          </p:nvPr>
        </p:nvSpPr>
        <p:spPr/>
        <p:txBody>
          <a:bodyPr/>
          <a:lstStyle/>
          <a:p>
            <a:r>
              <a:rPr lang="en-US" dirty="0"/>
              <a:t>DEFINISI</a:t>
            </a:r>
          </a:p>
        </p:txBody>
      </p:sp>
      <p:sp>
        <p:nvSpPr>
          <p:cNvPr id="3" name="Content Placeholder 2">
            <a:extLst>
              <a:ext uri="{FF2B5EF4-FFF2-40B4-BE49-F238E27FC236}">
                <a16:creationId xmlns:a16="http://schemas.microsoft.com/office/drawing/2014/main" id="{D00BCF76-AAF8-4A44-9D75-4EBB4292FE91}"/>
              </a:ext>
            </a:extLst>
          </p:cNvPr>
          <p:cNvSpPr>
            <a:spLocks noGrp="1"/>
          </p:cNvSpPr>
          <p:nvPr>
            <p:ph idx="1"/>
          </p:nvPr>
        </p:nvSpPr>
        <p:spPr>
          <a:xfrm>
            <a:off x="5500255" y="1953490"/>
            <a:ext cx="5586844" cy="4024745"/>
          </a:xfrm>
        </p:spPr>
        <p:txBody>
          <a:bodyPr/>
          <a:lstStyle/>
          <a:p>
            <a:pPr marL="0" indent="0" algn="ctr">
              <a:buNone/>
            </a:pPr>
            <a:r>
              <a:rPr lang="en-US" b="0" i="0" dirty="0">
                <a:solidFill>
                  <a:srgbClr val="202124"/>
                </a:solidFill>
                <a:effectLst/>
                <a:latin typeface="Arial" panose="020B0604020202020204" pitchFamily="34" charset="0"/>
                <a:cs typeface="Arial" panose="020B0604020202020204" pitchFamily="34" charset="0"/>
              </a:rPr>
              <a:t>GAYA BELAJAR YANG MENGANDALKAN PENDENGARAN SEBAGAI MENERIMA INFORMASI DAN PENGETAHUAN.</a:t>
            </a:r>
            <a:r>
              <a:rPr lang="en-US"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lgn="ctr">
              <a:buNone/>
            </a:pPr>
            <a:r>
              <a:rPr lang="en-US"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SISWA YANG BERTIPE AUDITORI MENGANDALKAN KESUKSESAN BELAJARNYA MELALUI TELINGA ( ALAT PENDENGARANNYA ), UNTUK ITU MAKA GURU SEBAIKNYA HARUS MEMPERHATIKAN SISWANYA HINGGA KE ALAT PENDENGARANNYA</a:t>
            </a:r>
          </a:p>
          <a:p>
            <a:pPr marL="0" indent="0">
              <a:buNone/>
            </a:pPr>
            <a:endParaRPr lang="en-US" sz="1800" dirty="0">
              <a:solidFill>
                <a:srgbClr val="3B3835"/>
              </a:solidFill>
              <a:latin typeface="Arial" panose="020B0604020202020204" pitchFamily="34" charset="0"/>
              <a:cs typeface="Arial" panose="020B0604020202020204" pitchFamily="34" charset="0"/>
            </a:endParaRPr>
          </a:p>
          <a:p>
            <a:pPr marL="0" indent="0">
              <a:buNone/>
            </a:pPr>
            <a:endParaRPr lang="en-US" dirty="0"/>
          </a:p>
        </p:txBody>
      </p:sp>
      <p:pic>
        <p:nvPicPr>
          <p:cNvPr id="8194" name="Picture 2" descr="GAYA BELAJAR SISWA, PENGERTIAN TIFE DAN FAKTOR YANG MEMPENGARUHI PENDIDIKAN  KEWARGANEGARAAN PENDIDIKAN KEWARGANEGARAAN">
            <a:extLst>
              <a:ext uri="{FF2B5EF4-FFF2-40B4-BE49-F238E27FC236}">
                <a16:creationId xmlns:a16="http://schemas.microsoft.com/office/drawing/2014/main" id="{794AD377-35A9-405C-8C05-C7F103C7B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662" y="1330035"/>
            <a:ext cx="4235594" cy="498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EDB5777-3A36-4B7F-854B-39A8B71D372A}"/>
              </a:ext>
            </a:extLst>
          </p:cNvPr>
          <p:cNvSpPr>
            <a:spLocks noGrp="1" noChangeArrowheads="1"/>
          </p:cNvSpPr>
          <p:nvPr>
            <p:ph type="title"/>
          </p:nvPr>
        </p:nvSpPr>
        <p:spPr/>
        <p:txBody>
          <a:bodyPr>
            <a:normAutofit/>
          </a:bodyPr>
          <a:lstStyle/>
          <a:p>
            <a:pPr algn="ctr"/>
            <a:r>
              <a:rPr lang="en-US" altLang="en-US" sz="3200" dirty="0">
                <a:solidFill>
                  <a:srgbClr val="008000"/>
                </a:solidFill>
              </a:rPr>
              <a:t>CIRI-CIRI ORANG AUDITORIAL DALAM BELAJAR</a:t>
            </a:r>
          </a:p>
        </p:txBody>
      </p:sp>
      <p:sp>
        <p:nvSpPr>
          <p:cNvPr id="8195" name="Rectangle 3">
            <a:extLst>
              <a:ext uri="{FF2B5EF4-FFF2-40B4-BE49-F238E27FC236}">
                <a16:creationId xmlns:a16="http://schemas.microsoft.com/office/drawing/2014/main" id="{1FFD1AEC-B283-418F-800F-EDEDC17BCE52}"/>
              </a:ext>
            </a:extLst>
          </p:cNvPr>
          <p:cNvSpPr>
            <a:spLocks noGrp="1" noChangeArrowheads="1"/>
          </p:cNvSpPr>
          <p:nvPr>
            <p:ph type="body" idx="1"/>
          </p:nvPr>
        </p:nvSpPr>
        <p:spPr>
          <a:xfrm>
            <a:off x="1104900" y="1600200"/>
            <a:ext cx="9982200" cy="3068782"/>
          </a:xfrm>
        </p:spPr>
        <p:txBody>
          <a:bodyPr/>
          <a:lstStyle/>
          <a:p>
            <a:pPr marL="457200" indent="-457200">
              <a:lnSpc>
                <a:spcPct val="90000"/>
              </a:lnSpc>
              <a:buFont typeface="+mj-lt"/>
              <a:buAutoNum type="arabicPeriod"/>
            </a:pPr>
            <a:r>
              <a:rPr lang="en-US" altLang="en-US" dirty="0">
                <a:latin typeface="Arial" panose="020B0604020202020204" pitchFamily="34" charset="0"/>
                <a:cs typeface="Arial" panose="020B0604020202020204" pitchFamily="34" charset="0"/>
              </a:rPr>
              <a:t>SUKA BICARA KEPADA DIRI SENDIRI WAKTU BELAJAR</a:t>
            </a:r>
          </a:p>
          <a:p>
            <a:pPr marL="457200" indent="-457200">
              <a:lnSpc>
                <a:spcPct val="90000"/>
              </a:lnSpc>
              <a:buFont typeface="+mj-lt"/>
              <a:buAutoNum type="arabicPeriod"/>
            </a:pPr>
            <a:r>
              <a:rPr lang="en-US" altLang="en-US" dirty="0">
                <a:latin typeface="Arial" panose="020B0604020202020204" pitchFamily="34" charset="0"/>
                <a:cs typeface="Arial" panose="020B0604020202020204" pitchFamily="34" charset="0"/>
              </a:rPr>
              <a:t>MUDAH TERGANGGU OLEH KERIBUTAN WAKTU BELAJAR</a:t>
            </a:r>
          </a:p>
          <a:p>
            <a:pPr marL="457200" indent="-457200">
              <a:lnSpc>
                <a:spcPct val="90000"/>
              </a:lnSpc>
              <a:buFont typeface="+mj-lt"/>
              <a:buAutoNum type="arabicPeriod"/>
            </a:pPr>
            <a:r>
              <a:rPr lang="en-US" altLang="en-US" dirty="0">
                <a:latin typeface="Arial" panose="020B0604020202020204" pitchFamily="34" charset="0"/>
                <a:cs typeface="Arial" panose="020B0604020202020204" pitchFamily="34" charset="0"/>
              </a:rPr>
              <a:t>MEMPUNYAI KESULITAN MENULIS YANG BANYAK, TETAPI HEBAT DALAM BERCERITA</a:t>
            </a:r>
          </a:p>
          <a:p>
            <a:pPr marL="457200" indent="-457200">
              <a:lnSpc>
                <a:spcPct val="90000"/>
              </a:lnSpc>
              <a:buFont typeface="+mj-lt"/>
              <a:buAutoNum type="arabicPeriod"/>
            </a:pPr>
            <a:r>
              <a:rPr lang="en-US" altLang="en-US" dirty="0">
                <a:latin typeface="Arial" panose="020B0604020202020204" pitchFamily="34" charset="0"/>
                <a:cs typeface="Arial" panose="020B0604020202020204" pitchFamily="34" charset="0"/>
              </a:rPr>
              <a:t>DAPAT MENGINGAT DENGAN BAIK APA YANG DIPELAJARI DARI DISKUSI DARIPADA YANG DILIHAT</a:t>
            </a:r>
          </a:p>
          <a:p>
            <a:pPr marL="457200" indent="-457200">
              <a:lnSpc>
                <a:spcPct val="90000"/>
              </a:lnSpc>
              <a:buFont typeface="+mj-lt"/>
              <a:buAutoNum type="arabicPeriod"/>
            </a:pPr>
            <a:r>
              <a:rPr lang="en-US" altLang="en-US" dirty="0">
                <a:latin typeface="Arial" panose="020B0604020202020204" pitchFamily="34" charset="0"/>
                <a:cs typeface="Arial" panose="020B0604020202020204" pitchFamily="34" charset="0"/>
              </a:rPr>
              <a:t>SUKA MENJELASKAN DENGAN PANJANG LEBAR</a:t>
            </a:r>
          </a:p>
        </p:txBody>
      </p:sp>
      <p:pic>
        <p:nvPicPr>
          <p:cNvPr id="10242" name="Picture 2" descr="7 Gaya Belajar yang Penting Kamu Ketahui">
            <a:extLst>
              <a:ext uri="{FF2B5EF4-FFF2-40B4-BE49-F238E27FC236}">
                <a16:creationId xmlns:a16="http://schemas.microsoft.com/office/drawing/2014/main" id="{33A5AB9F-B6DB-443D-B3DB-48F62AB8D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72" y="4957474"/>
            <a:ext cx="1598901"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ara Belajar Gaya Auditori untuk Anak 4-5 Tahun | Popmama.com">
            <a:extLst>
              <a:ext uri="{FF2B5EF4-FFF2-40B4-BE49-F238E27FC236}">
                <a16:creationId xmlns:a16="http://schemas.microsoft.com/office/drawing/2014/main" id="{98CF7033-682C-4B69-9F16-8A8D58D8E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029" y="5096020"/>
            <a:ext cx="2014971"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fade">
                                      <p:cBhvr>
                                        <p:cTn id="14" dur="500"/>
                                        <p:tgtEl>
                                          <p:spTgt spid="8195">
                                            <p:txEl>
                                              <p:pRg st="0" end="0"/>
                                            </p:txEl>
                                          </p:spTgt>
                                        </p:tgtEl>
                                      </p:cBhvr>
                                    </p:animEffect>
                                    <p:anim calcmode="lin" valueType="num">
                                      <p:cBhvr>
                                        <p:cTn id="15"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Effect transition="in" filter="fade">
                                      <p:cBhvr>
                                        <p:cTn id="21" dur="500"/>
                                        <p:tgtEl>
                                          <p:spTgt spid="8195">
                                            <p:txEl>
                                              <p:pRg st="1" end="1"/>
                                            </p:txEl>
                                          </p:spTgt>
                                        </p:tgtEl>
                                      </p:cBhvr>
                                    </p:animEffect>
                                    <p:anim calcmode="lin" valueType="num">
                                      <p:cBhvr>
                                        <p:cTn id="22"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81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Effect transition="in" filter="fade">
                                      <p:cBhvr>
                                        <p:cTn id="28" dur="500"/>
                                        <p:tgtEl>
                                          <p:spTgt spid="8195">
                                            <p:txEl>
                                              <p:pRg st="2" end="2"/>
                                            </p:txEl>
                                          </p:spTgt>
                                        </p:tgtEl>
                                      </p:cBhvr>
                                    </p:animEffect>
                                    <p:anim calcmode="lin" valueType="num">
                                      <p:cBhvr>
                                        <p:cTn id="2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1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Effect transition="in" filter="fade">
                                      <p:cBhvr>
                                        <p:cTn id="35" dur="500"/>
                                        <p:tgtEl>
                                          <p:spTgt spid="8195">
                                            <p:txEl>
                                              <p:pRg st="3" end="3"/>
                                            </p:txEl>
                                          </p:spTgt>
                                        </p:tgtEl>
                                      </p:cBhvr>
                                    </p:animEffect>
                                    <p:anim calcmode="lin" valueType="num">
                                      <p:cBhvr>
                                        <p:cTn id="36"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819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8195">
                                            <p:txEl>
                                              <p:pRg st="4" end="4"/>
                                            </p:txEl>
                                          </p:spTgt>
                                        </p:tgtEl>
                                        <p:attrNameLst>
                                          <p:attrName>style.visibility</p:attrName>
                                        </p:attrNameLst>
                                      </p:cBhvr>
                                      <p:to>
                                        <p:strVal val="visible"/>
                                      </p:to>
                                    </p:set>
                                    <p:animEffect transition="in" filter="fade">
                                      <p:cBhvr>
                                        <p:cTn id="42" dur="500"/>
                                        <p:tgtEl>
                                          <p:spTgt spid="8195">
                                            <p:txEl>
                                              <p:pRg st="4" end="4"/>
                                            </p:txEl>
                                          </p:spTgt>
                                        </p:tgtEl>
                                      </p:cBhvr>
                                    </p:animEffect>
                                    <p:anim calcmode="lin" valueType="num">
                                      <p:cBhvr>
                                        <p:cTn id="43"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819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B8EB756-B473-4FDA-9D5D-B97AE32DC19A}"/>
              </a:ext>
            </a:extLst>
          </p:cNvPr>
          <p:cNvSpPr>
            <a:spLocks noGrp="1" noChangeArrowheads="1"/>
          </p:cNvSpPr>
          <p:nvPr>
            <p:ph type="title"/>
          </p:nvPr>
        </p:nvSpPr>
        <p:spPr/>
        <p:txBody>
          <a:bodyPr/>
          <a:lstStyle/>
          <a:p>
            <a:r>
              <a:rPr lang="en-US" altLang="en-US" sz="4000" b="1">
                <a:solidFill>
                  <a:srgbClr val="A50021"/>
                </a:solidFill>
                <a:effectLst>
                  <a:outerShdw blurRad="38100" dist="38100" dir="2700000" algn="tl">
                    <a:srgbClr val="C0C0C0"/>
                  </a:outerShdw>
                </a:effectLst>
              </a:rPr>
              <a:t>CARA BELAJAR TIPE AUDITORI</a:t>
            </a:r>
          </a:p>
        </p:txBody>
      </p:sp>
      <p:sp>
        <p:nvSpPr>
          <p:cNvPr id="31747" name="Rectangle 3">
            <a:extLst>
              <a:ext uri="{FF2B5EF4-FFF2-40B4-BE49-F238E27FC236}">
                <a16:creationId xmlns:a16="http://schemas.microsoft.com/office/drawing/2014/main" id="{ADB5DFA2-F2BE-4F05-9701-86F35DEA5868}"/>
              </a:ext>
            </a:extLst>
          </p:cNvPr>
          <p:cNvSpPr>
            <a:spLocks noGrp="1" noChangeArrowheads="1"/>
          </p:cNvSpPr>
          <p:nvPr>
            <p:ph type="body" idx="1"/>
          </p:nvPr>
        </p:nvSpPr>
        <p:spPr>
          <a:xfrm>
            <a:off x="1104900" y="2078182"/>
            <a:ext cx="5115791" cy="4094017"/>
          </a:xfrm>
        </p:spPr>
        <p:txBody>
          <a:bodyPr/>
          <a:lstStyle/>
          <a:p>
            <a:pPr marL="457200" indent="-457200">
              <a:buFont typeface="+mj-lt"/>
              <a:buAutoNum type="arabicPeriod"/>
            </a:pPr>
            <a:r>
              <a:rPr lang="en-US" altLang="en-US" sz="2400" dirty="0">
                <a:solidFill>
                  <a:srgbClr val="006666"/>
                </a:solidFill>
                <a:effectLst>
                  <a:outerShdw blurRad="38100" dist="38100" dir="2700000" algn="tl">
                    <a:srgbClr val="C0C0C0"/>
                  </a:outerShdw>
                </a:effectLst>
              </a:rPr>
              <a:t>MEMBACA DENGAN SUARA/BERCERITA</a:t>
            </a:r>
          </a:p>
          <a:p>
            <a:pPr marL="457200" indent="-457200">
              <a:buFont typeface="+mj-lt"/>
              <a:buAutoNum type="arabicPeriod"/>
            </a:pPr>
            <a:r>
              <a:rPr lang="en-US" altLang="en-US" sz="2400" dirty="0">
                <a:solidFill>
                  <a:srgbClr val="006666"/>
                </a:solidFill>
                <a:effectLst>
                  <a:outerShdw blurRad="38100" dist="38100" dir="2700000" algn="tl">
                    <a:srgbClr val="C0C0C0"/>
                  </a:outerShdw>
                </a:effectLst>
              </a:rPr>
              <a:t>MENULIS ULANG YANG DIPELAJARI/RINGKASAN</a:t>
            </a:r>
          </a:p>
          <a:p>
            <a:pPr marL="457200" indent="-457200">
              <a:buFont typeface="+mj-lt"/>
              <a:buAutoNum type="arabicPeriod"/>
            </a:pPr>
            <a:r>
              <a:rPr lang="en-US" altLang="en-US" sz="2400" dirty="0">
                <a:solidFill>
                  <a:srgbClr val="006666"/>
                </a:solidFill>
                <a:effectLst>
                  <a:outerShdw blurRad="38100" dist="38100" dir="2700000" algn="tl">
                    <a:srgbClr val="C0C0C0"/>
                  </a:outerShdw>
                </a:effectLst>
              </a:rPr>
              <a:t>DISKUSI, BERDEBAT, WAWANCARA</a:t>
            </a:r>
          </a:p>
          <a:p>
            <a:pPr marL="457200" indent="-457200">
              <a:buFont typeface="+mj-lt"/>
              <a:buAutoNum type="arabicPeriod"/>
            </a:pPr>
            <a:r>
              <a:rPr lang="en-US" altLang="en-US" sz="2400" dirty="0">
                <a:solidFill>
                  <a:srgbClr val="006666"/>
                </a:solidFill>
                <a:effectLst>
                  <a:outerShdw blurRad="38100" dist="38100" dir="2700000" algn="tl">
                    <a:srgbClr val="C0C0C0"/>
                  </a:outerShdw>
                </a:effectLst>
              </a:rPr>
              <a:t>MENDENGAR MELALUI KASET, SEMINAR, LOKAKARYA</a:t>
            </a:r>
          </a:p>
          <a:p>
            <a:endParaRPr lang="en-US" altLang="en-US" dirty="0">
              <a:solidFill>
                <a:srgbClr val="006666"/>
              </a:solidFill>
              <a:effectLst>
                <a:outerShdw blurRad="38100" dist="38100" dir="2700000" algn="tl">
                  <a:srgbClr val="C0C0C0"/>
                </a:outerShdw>
              </a:effectLst>
            </a:endParaRPr>
          </a:p>
        </p:txBody>
      </p:sp>
      <p:pic>
        <p:nvPicPr>
          <p:cNvPr id="11266" name="Picture 2" descr="Visual, Auditori, Kinestetik. Yang Mana Gaya Belajar Kamu?">
            <a:extLst>
              <a:ext uri="{FF2B5EF4-FFF2-40B4-BE49-F238E27FC236}">
                <a16:creationId xmlns:a16="http://schemas.microsoft.com/office/drawing/2014/main" id="{E8314BB6-8682-474F-B34F-D48713537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764" y="1773382"/>
            <a:ext cx="4613563" cy="4398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174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174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31746"/>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31747">
                                            <p:txEl>
                                              <p:pRg st="0" end="0"/>
                                            </p:txEl>
                                          </p:spTgt>
                                        </p:tgtEl>
                                        <p:attrNameLst>
                                          <p:attrName>style.visibility</p:attrName>
                                        </p:attrNameLst>
                                      </p:cBhvr>
                                      <p:to>
                                        <p:strVal val="visible"/>
                                      </p:to>
                                    </p:set>
                                    <p:anim calcmode="lin" valueType="num">
                                      <p:cBhvr>
                                        <p:cTn id="17"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1747">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400"/>
                                  </p:stCondLst>
                                  <p:childTnLst>
                                    <p:set>
                                      <p:cBhvr>
                                        <p:cTn id="20" dur="1" fill="hold">
                                          <p:stCondLst>
                                            <p:cond delay="0"/>
                                          </p:stCondLst>
                                        </p:cTn>
                                        <p:tgtEl>
                                          <p:spTgt spid="31747">
                                            <p:txEl>
                                              <p:pRg st="1" end="1"/>
                                            </p:txEl>
                                          </p:spTgt>
                                        </p:tgtEl>
                                        <p:attrNameLst>
                                          <p:attrName>style.visibility</p:attrName>
                                        </p:attrNameLst>
                                      </p:cBhvr>
                                      <p:to>
                                        <p:strVal val="visible"/>
                                      </p:to>
                                    </p:set>
                                    <p:anim calcmode="lin" valueType="num">
                                      <p:cBhvr>
                                        <p:cTn id="21"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1747">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400"/>
                                  </p:stCondLst>
                                  <p:childTnLst>
                                    <p:set>
                                      <p:cBhvr>
                                        <p:cTn id="24" dur="1" fill="hold">
                                          <p:stCondLst>
                                            <p:cond delay="0"/>
                                          </p:stCondLst>
                                        </p:cTn>
                                        <p:tgtEl>
                                          <p:spTgt spid="31747">
                                            <p:txEl>
                                              <p:pRg st="2" end="2"/>
                                            </p:txEl>
                                          </p:spTgt>
                                        </p:tgtEl>
                                        <p:attrNameLst>
                                          <p:attrName>style.visibility</p:attrName>
                                        </p:attrNameLst>
                                      </p:cBhvr>
                                      <p:to>
                                        <p:strVal val="visible"/>
                                      </p:to>
                                    </p:set>
                                    <p:anim calcmode="lin" valueType="num">
                                      <p:cBhvr>
                                        <p:cTn id="25"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1747">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400"/>
                                  </p:stCondLst>
                                  <p:childTnLst>
                                    <p:set>
                                      <p:cBhvr>
                                        <p:cTn id="28" dur="1" fill="hold">
                                          <p:stCondLst>
                                            <p:cond delay="0"/>
                                          </p:stCondLst>
                                        </p:cTn>
                                        <p:tgtEl>
                                          <p:spTgt spid="31747">
                                            <p:txEl>
                                              <p:pRg st="3" end="3"/>
                                            </p:txEl>
                                          </p:spTgt>
                                        </p:tgtEl>
                                        <p:attrNameLst>
                                          <p:attrName>style.visibility</p:attrName>
                                        </p:attrNameLst>
                                      </p:cBhvr>
                                      <p:to>
                                        <p:strVal val="visible"/>
                                      </p:to>
                                    </p:set>
                                    <p:anim calcmode="lin" valueType="num">
                                      <p:cBhvr>
                                        <p:cTn id="29"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17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xit" presetSubtype="32" fill="hold" grpId="2" nodeType="clickEffect">
                                  <p:stCondLst>
                                    <p:cond delay="0"/>
                                  </p:stCondLst>
                                  <p:childTnLst>
                                    <p:anim calcmode="lin" valueType="num">
                                      <p:cBhvr>
                                        <p:cTn id="34" dur="500" fill="hold"/>
                                        <p:tgtEl>
                                          <p:spTgt spid="31746"/>
                                        </p:tgtEl>
                                        <p:attrNameLst>
                                          <p:attrName>ppt_w</p:attrName>
                                        </p:attrNameLst>
                                      </p:cBhvr>
                                      <p:tavLst>
                                        <p:tav tm="0">
                                          <p:val>
                                            <p:strVal val="ppt_w"/>
                                          </p:val>
                                        </p:tav>
                                        <p:tav tm="100000">
                                          <p:val>
                                            <p:fltVal val="0"/>
                                          </p:val>
                                        </p:tav>
                                      </p:tavLst>
                                    </p:anim>
                                    <p:anim calcmode="lin" valueType="num">
                                      <p:cBhvr>
                                        <p:cTn id="35" dur="500" fill="hold"/>
                                        <p:tgtEl>
                                          <p:spTgt spid="31746"/>
                                        </p:tgtEl>
                                        <p:attrNameLst>
                                          <p:attrName>ppt_h</p:attrName>
                                        </p:attrNameLst>
                                      </p:cBhvr>
                                      <p:tavLst>
                                        <p:tav tm="0">
                                          <p:val>
                                            <p:strVal val="ppt_h"/>
                                          </p:val>
                                        </p:tav>
                                        <p:tav tm="100000">
                                          <p:val>
                                            <p:fltVal val="0"/>
                                          </p:val>
                                        </p:tav>
                                      </p:tavLst>
                                    </p:anim>
                                    <p:set>
                                      <p:cBhvr>
                                        <p:cTn id="36" dur="1" fill="hold">
                                          <p:stCondLst>
                                            <p:cond delay="499"/>
                                          </p:stCondLst>
                                        </p:cTn>
                                        <p:tgtEl>
                                          <p:spTgt spid="31746"/>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fill="hold"/>
                                        <p:tgtEl>
                                          <p:spTgt spid="31747">
                                            <p:txEl>
                                              <p:pRg st="0" end="0"/>
                                            </p:txEl>
                                          </p:spTgt>
                                        </p:tgtEl>
                                        <p:attrNameLst>
                                          <p:attrName>ppt_w</p:attrName>
                                        </p:attrNameLst>
                                      </p:cBhvr>
                                      <p:tavLst>
                                        <p:tav tm="0">
                                          <p:val>
                                            <p:strVal val="ppt_w"/>
                                          </p:val>
                                        </p:tav>
                                        <p:tav tm="100000">
                                          <p:val>
                                            <p:fltVal val="0"/>
                                          </p:val>
                                        </p:tav>
                                      </p:tavLst>
                                    </p:anim>
                                    <p:anim calcmode="lin" valueType="num">
                                      <p:cBhvr>
                                        <p:cTn id="39" dur="500" fill="hold"/>
                                        <p:tgtEl>
                                          <p:spTgt spid="31747">
                                            <p:txEl>
                                              <p:pRg st="0" end="0"/>
                                            </p:txEl>
                                          </p:spTgt>
                                        </p:tgtEl>
                                        <p:attrNameLst>
                                          <p:attrName>ppt_h</p:attrName>
                                        </p:attrNameLst>
                                      </p:cBhvr>
                                      <p:tavLst>
                                        <p:tav tm="0">
                                          <p:val>
                                            <p:strVal val="ppt_h"/>
                                          </p:val>
                                        </p:tav>
                                        <p:tav tm="100000">
                                          <p:val>
                                            <p:fltVal val="0"/>
                                          </p:val>
                                        </p:tav>
                                      </p:tavLst>
                                    </p:anim>
                                    <p:set>
                                      <p:cBhvr>
                                        <p:cTn id="40" dur="1" fill="hold">
                                          <p:stCondLst>
                                            <p:cond delay="499"/>
                                          </p:stCondLst>
                                        </p:cTn>
                                        <p:tgtEl>
                                          <p:spTgt spid="31747">
                                            <p:txEl>
                                              <p:pRg st="0" end="0"/>
                                            </p:txEl>
                                          </p:spTgt>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31747">
                                            <p:txEl>
                                              <p:pRg st="1" end="1"/>
                                            </p:txEl>
                                          </p:spTgt>
                                        </p:tgtEl>
                                        <p:attrNameLst>
                                          <p:attrName>ppt_w</p:attrName>
                                        </p:attrNameLst>
                                      </p:cBhvr>
                                      <p:tavLst>
                                        <p:tav tm="0">
                                          <p:val>
                                            <p:strVal val="ppt_w"/>
                                          </p:val>
                                        </p:tav>
                                        <p:tav tm="100000">
                                          <p:val>
                                            <p:fltVal val="0"/>
                                          </p:val>
                                        </p:tav>
                                      </p:tavLst>
                                    </p:anim>
                                    <p:anim calcmode="lin" valueType="num">
                                      <p:cBhvr>
                                        <p:cTn id="43" dur="500" fill="hold"/>
                                        <p:tgtEl>
                                          <p:spTgt spid="31747">
                                            <p:txEl>
                                              <p:pRg st="1" end="1"/>
                                            </p:txEl>
                                          </p:spTgt>
                                        </p:tgtEl>
                                        <p:attrNameLst>
                                          <p:attrName>ppt_h</p:attrName>
                                        </p:attrNameLst>
                                      </p:cBhvr>
                                      <p:tavLst>
                                        <p:tav tm="0">
                                          <p:val>
                                            <p:strVal val="ppt_h"/>
                                          </p:val>
                                        </p:tav>
                                        <p:tav tm="100000">
                                          <p:val>
                                            <p:fltVal val="0"/>
                                          </p:val>
                                        </p:tav>
                                      </p:tavLst>
                                    </p:anim>
                                    <p:set>
                                      <p:cBhvr>
                                        <p:cTn id="44" dur="1" fill="hold">
                                          <p:stCondLst>
                                            <p:cond delay="499"/>
                                          </p:stCondLst>
                                        </p:cTn>
                                        <p:tgtEl>
                                          <p:spTgt spid="31747">
                                            <p:txEl>
                                              <p:pRg st="1" end="1"/>
                                            </p:txEl>
                                          </p:spTgt>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fill="hold"/>
                                        <p:tgtEl>
                                          <p:spTgt spid="31747">
                                            <p:txEl>
                                              <p:pRg st="2" end="2"/>
                                            </p:txEl>
                                          </p:spTgt>
                                        </p:tgtEl>
                                        <p:attrNameLst>
                                          <p:attrName>ppt_w</p:attrName>
                                        </p:attrNameLst>
                                      </p:cBhvr>
                                      <p:tavLst>
                                        <p:tav tm="0">
                                          <p:val>
                                            <p:strVal val="ppt_w"/>
                                          </p:val>
                                        </p:tav>
                                        <p:tav tm="100000">
                                          <p:val>
                                            <p:fltVal val="0"/>
                                          </p:val>
                                        </p:tav>
                                      </p:tavLst>
                                    </p:anim>
                                    <p:anim calcmode="lin" valueType="num">
                                      <p:cBhvr>
                                        <p:cTn id="47" dur="500" fill="hold"/>
                                        <p:tgtEl>
                                          <p:spTgt spid="31747">
                                            <p:txEl>
                                              <p:pRg st="2" end="2"/>
                                            </p:txEl>
                                          </p:spTgt>
                                        </p:tgtEl>
                                        <p:attrNameLst>
                                          <p:attrName>ppt_h</p:attrName>
                                        </p:attrNameLst>
                                      </p:cBhvr>
                                      <p:tavLst>
                                        <p:tav tm="0">
                                          <p:val>
                                            <p:strVal val="ppt_h"/>
                                          </p:val>
                                        </p:tav>
                                        <p:tav tm="100000">
                                          <p:val>
                                            <p:fltVal val="0"/>
                                          </p:val>
                                        </p:tav>
                                      </p:tavLst>
                                    </p:anim>
                                    <p:set>
                                      <p:cBhvr>
                                        <p:cTn id="48" dur="1" fill="hold">
                                          <p:stCondLst>
                                            <p:cond delay="499"/>
                                          </p:stCondLst>
                                        </p:cTn>
                                        <p:tgtEl>
                                          <p:spTgt spid="31747">
                                            <p:txEl>
                                              <p:pRg st="2" end="2"/>
                                            </p:txEl>
                                          </p:spTgt>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fill="hold"/>
                                        <p:tgtEl>
                                          <p:spTgt spid="31747">
                                            <p:txEl>
                                              <p:pRg st="3" end="3"/>
                                            </p:txEl>
                                          </p:spTgt>
                                        </p:tgtEl>
                                        <p:attrNameLst>
                                          <p:attrName>ppt_w</p:attrName>
                                        </p:attrNameLst>
                                      </p:cBhvr>
                                      <p:tavLst>
                                        <p:tav tm="0">
                                          <p:val>
                                            <p:strVal val="ppt_w"/>
                                          </p:val>
                                        </p:tav>
                                        <p:tav tm="100000">
                                          <p:val>
                                            <p:fltVal val="0"/>
                                          </p:val>
                                        </p:tav>
                                      </p:tavLst>
                                    </p:anim>
                                    <p:anim calcmode="lin" valueType="num">
                                      <p:cBhvr>
                                        <p:cTn id="51" dur="500" fill="hold"/>
                                        <p:tgtEl>
                                          <p:spTgt spid="31747">
                                            <p:txEl>
                                              <p:pRg st="3" end="3"/>
                                            </p:txEl>
                                          </p:spTgt>
                                        </p:tgtEl>
                                        <p:attrNameLst>
                                          <p:attrName>ppt_h</p:attrName>
                                        </p:attrNameLst>
                                      </p:cBhvr>
                                      <p:tavLst>
                                        <p:tav tm="0">
                                          <p:val>
                                            <p:strVal val="ppt_h"/>
                                          </p:val>
                                        </p:tav>
                                        <p:tav tm="100000">
                                          <p:val>
                                            <p:fltVal val="0"/>
                                          </p:val>
                                        </p:tav>
                                      </p:tavLst>
                                    </p:anim>
                                    <p:set>
                                      <p:cBhvr>
                                        <p:cTn id="52" dur="1" fill="hold">
                                          <p:stCondLst>
                                            <p:cond delay="499"/>
                                          </p:stCondLst>
                                        </p:cTn>
                                        <p:tgtEl>
                                          <p:spTgt spid="3174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6" grpId="1"/>
      <p:bldP spid="31746" grpId="2"/>
      <p:bldP spid="31747" grpId="0" build="p"/>
      <p:bldP spid="31747"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5D88-B567-4816-9E59-4894EF0D98CC}"/>
              </a:ext>
            </a:extLst>
          </p:cNvPr>
          <p:cNvSpPr>
            <a:spLocks noGrp="1"/>
          </p:cNvSpPr>
          <p:nvPr>
            <p:ph type="title"/>
          </p:nvPr>
        </p:nvSpPr>
        <p:spPr/>
        <p:txBody>
          <a:bodyPr/>
          <a:lstStyle/>
          <a:p>
            <a:pPr algn="ctr"/>
            <a:r>
              <a:rPr lang="en-US" dirty="0">
                <a:solidFill>
                  <a:srgbClr val="3B3835"/>
                </a:solidFill>
                <a:latin typeface="Helvetica" panose="020B0604020202020204" pitchFamily="34" charset="0"/>
                <a:ea typeface="Times New Roman" panose="02020603050405020304" pitchFamily="18" charset="0"/>
              </a:rPr>
              <a:t>STRATEGI MEMPERMUDAH PROSES BELAJAR AUDITORI </a:t>
            </a:r>
            <a:endParaRPr lang="en-US" dirty="0"/>
          </a:p>
        </p:txBody>
      </p:sp>
      <p:sp>
        <p:nvSpPr>
          <p:cNvPr id="3" name="Content Placeholder 2">
            <a:extLst>
              <a:ext uri="{FF2B5EF4-FFF2-40B4-BE49-F238E27FC236}">
                <a16:creationId xmlns:a16="http://schemas.microsoft.com/office/drawing/2014/main" id="{7A4FF8E1-6975-4366-9098-C584465B59A3}"/>
              </a:ext>
            </a:extLst>
          </p:cNvPr>
          <p:cNvSpPr>
            <a:spLocks noGrp="1"/>
          </p:cNvSpPr>
          <p:nvPr>
            <p:ph idx="1"/>
          </p:nvPr>
        </p:nvSpPr>
        <p:spPr>
          <a:xfrm>
            <a:off x="6539345" y="1600200"/>
            <a:ext cx="4547754" cy="4572000"/>
          </a:xfrm>
        </p:spPr>
        <p:txBody>
          <a:bodyPr>
            <a:normAutofit lnSpcReduction="10000"/>
          </a:bodyPr>
          <a:lstStyle/>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rPr>
              <a:t>AJAK ANAK UNTUK IKUT BERPARTISIPASI DALAM DISKUSI BAIK DI DALAM KELAS MAUPUN DI DALAM KELUARGA.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rPr>
              <a:t>DORONG ANAK UNTUK MEMBACA MATERI PELAJARAN DENGAN KERAS.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rPr>
              <a:t>GUNAKAN MUSIK UNTUK MENGAJARKAN ANAK.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rPr>
              <a:t>DISKUSIKAN IDE DENGAN ANAK SECARA VERBAL.</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rPr>
              <a:t>BIARKAN ANAK MEREKAM MATERI PELAJARANNYA KE DALAM KASET DAN DORONG DIA UNTUK MENDENGARKANNYA SEBELUM TIDUR.</a:t>
            </a:r>
            <a:endParaRPr lang="en-US" dirty="0"/>
          </a:p>
        </p:txBody>
      </p:sp>
      <p:pic>
        <p:nvPicPr>
          <p:cNvPr id="12290" name="Picture 2" descr="Gaya belajar anak berbeda-beda, kenali 3 tipe gaya belajar anak ini! |  theAsianparent Indonesia">
            <a:extLst>
              <a:ext uri="{FF2B5EF4-FFF2-40B4-BE49-F238E27FC236}">
                <a16:creationId xmlns:a16="http://schemas.microsoft.com/office/drawing/2014/main" id="{1C9A640E-5AB8-46DB-8DAB-08A3626CF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45" y="3622963"/>
            <a:ext cx="397625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Visual, Auditori, Kinestetik. Yang Mana Gaya Belajar Kamu?">
            <a:extLst>
              <a:ext uri="{FF2B5EF4-FFF2-40B4-BE49-F238E27FC236}">
                <a16:creationId xmlns:a16="http://schemas.microsoft.com/office/drawing/2014/main" id="{4CFED2BF-E6AF-4F65-B462-8B0CF3528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145" y="1899805"/>
            <a:ext cx="3754582"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BD53-E3FE-4AD9-A3DD-C36D6ED77ED8}"/>
              </a:ext>
            </a:extLst>
          </p:cNvPr>
          <p:cNvSpPr>
            <a:spLocks noGrp="1"/>
          </p:cNvSpPr>
          <p:nvPr>
            <p:ph type="title"/>
          </p:nvPr>
        </p:nvSpPr>
        <p:spPr/>
        <p:txBody>
          <a:bodyPr/>
          <a:lstStyle/>
          <a:p>
            <a:pPr algn="ct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KELEBIHAN DAN KELEMAHAN GAYA BELAJAR AUDITORI (AUDITORY LEARNERS)</a:t>
            </a:r>
            <a:endParaRPr lang="en-US" dirty="0"/>
          </a:p>
        </p:txBody>
      </p:sp>
      <p:sp>
        <p:nvSpPr>
          <p:cNvPr id="4" name="Text Placeholder 3">
            <a:extLst>
              <a:ext uri="{FF2B5EF4-FFF2-40B4-BE49-F238E27FC236}">
                <a16:creationId xmlns:a16="http://schemas.microsoft.com/office/drawing/2014/main" id="{942A403D-2551-43CF-9502-4440099820DC}"/>
              </a:ext>
            </a:extLst>
          </p:cNvPr>
          <p:cNvSpPr>
            <a:spLocks noGrp="1"/>
          </p:cNvSpPr>
          <p:nvPr>
            <p:ph type="body" idx="1"/>
          </p:nvPr>
        </p:nvSpPr>
        <p:spPr/>
        <p:txBody>
          <a:bodyPr/>
          <a:lstStyle/>
          <a:p>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KELEBIHAN</a:t>
            </a:r>
          </a:p>
          <a:p>
            <a:endParaRPr lang="en-US" dirty="0"/>
          </a:p>
        </p:txBody>
      </p:sp>
      <p:sp>
        <p:nvSpPr>
          <p:cNvPr id="3" name="Content Placeholder 2">
            <a:extLst>
              <a:ext uri="{FF2B5EF4-FFF2-40B4-BE49-F238E27FC236}">
                <a16:creationId xmlns:a16="http://schemas.microsoft.com/office/drawing/2014/main" id="{BB85DD64-6689-4632-9E3C-9EBB36C8F972}"/>
              </a:ext>
            </a:extLst>
          </p:cNvPr>
          <p:cNvSpPr>
            <a:spLocks noGrp="1"/>
          </p:cNvSpPr>
          <p:nvPr>
            <p:ph sz="half" idx="2"/>
          </p:nvPr>
        </p:nvSpPr>
        <p:spPr>
          <a:xfrm>
            <a:off x="1104900" y="2424112"/>
            <a:ext cx="4726346" cy="3748088"/>
          </a:xfrm>
        </p:spPr>
        <p:txBody>
          <a:bodyPr>
            <a:normAutofit/>
          </a:bodyPr>
          <a:lstStyle/>
          <a:p>
            <a:pPr marL="342900" indent="-342900">
              <a:buAutoNum type="arabicPeriod"/>
            </a:pPr>
            <a:r>
              <a:rPr lang="en-US"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JIKA MELAKUKAN PRESENTASI SUATU HASIL KERJA DAPAT MELAKUKANNYA DENGAN BAIK. </a:t>
            </a:r>
          </a:p>
          <a:p>
            <a:pPr marL="342900" indent="-342900">
              <a:buAutoNum type="arabicPeriod"/>
            </a:pPr>
            <a:r>
              <a:rPr lang="en-US"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DAPAT DENGAN MUDAH MENIRUKAN PERKATAAN ORANG LAIN DALAM WAKTU YANG SINGKAT. </a:t>
            </a:r>
          </a:p>
          <a:p>
            <a:pPr marL="342900" indent="-342900">
              <a:buAutoNum type="arabicPeriod"/>
            </a:pPr>
            <a:r>
              <a:rPr lang="en-US"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MEMILIKI TATA BAHASA YANG BAIK. </a:t>
            </a:r>
          </a:p>
          <a:p>
            <a:pPr marL="0" indent="0">
              <a:buNone/>
            </a:pPr>
            <a:endParaRPr lang="en-US" sz="1800" dirty="0">
              <a:solidFill>
                <a:srgbClr val="3B3835"/>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F04D654A-B493-478B-9F1E-F2CB93DC46D4}"/>
              </a:ext>
            </a:extLst>
          </p:cNvPr>
          <p:cNvSpPr>
            <a:spLocks noGrp="1"/>
          </p:cNvSpPr>
          <p:nvPr>
            <p:ph type="body" sz="quarter" idx="3"/>
          </p:nvPr>
        </p:nvSpPr>
        <p:spPr>
          <a:xfrm>
            <a:off x="6359236" y="1600200"/>
            <a:ext cx="4726346" cy="823912"/>
          </a:xfrm>
        </p:spPr>
        <p:txBody>
          <a:bodyPr/>
          <a:lstStyle/>
          <a:p>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KELEMAHAN</a:t>
            </a:r>
          </a:p>
          <a:p>
            <a:endParaRPr lang="en-US" dirty="0"/>
          </a:p>
        </p:txBody>
      </p:sp>
      <p:sp>
        <p:nvSpPr>
          <p:cNvPr id="6" name="Content Placeholder 5">
            <a:extLst>
              <a:ext uri="{FF2B5EF4-FFF2-40B4-BE49-F238E27FC236}">
                <a16:creationId xmlns:a16="http://schemas.microsoft.com/office/drawing/2014/main" id="{23DF5C03-D8DF-4AA9-90F4-FCA4657C66C5}"/>
              </a:ext>
            </a:extLst>
          </p:cNvPr>
          <p:cNvSpPr>
            <a:spLocks noGrp="1"/>
          </p:cNvSpPr>
          <p:nvPr>
            <p:ph sz="quarter" idx="4"/>
          </p:nvPr>
        </p:nvSpPr>
        <p:spPr>
          <a:xfrm>
            <a:off x="6359236" y="2424112"/>
            <a:ext cx="4726346" cy="3748088"/>
          </a:xfrm>
        </p:spPr>
        <p:txBody>
          <a:bodyPr>
            <a:normAutofit/>
          </a:bodyPr>
          <a:lstStyle/>
          <a:p>
            <a:pPr marL="342900" indent="-342900">
              <a:buAutoNum type="arabicPeriod"/>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TIDAK MEMBACA DENGAN BAIK (UMUMNYA MEMBACA DENGAN PELAN).</a:t>
            </a:r>
          </a:p>
          <a:p>
            <a:pPr marL="342900" indent="-342900">
              <a:buAutoNum type="arabicPeriod"/>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SUSAH MENGINGGAT SESUATU JIKA MEMBACANYA TANPA MENGGUNAKAN SUARA. </a:t>
            </a:r>
          </a:p>
          <a:p>
            <a:pPr marL="342900" indent="-342900">
              <a:buAutoNum type="arabicPeriod"/>
            </a:pP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SUSAH UNTUK MEMBUAT KARANGAN</a:t>
            </a:r>
            <a:endParaRPr lang="en-US" dirty="0"/>
          </a:p>
        </p:txBody>
      </p:sp>
    </p:spTree>
    <p:extLst>
      <p:ext uri="{BB962C8B-B14F-4D97-AF65-F5344CB8AC3E}">
        <p14:creationId xmlns:p14="http://schemas.microsoft.com/office/powerpoint/2010/main" val="414926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0805-8E95-47EE-AAAE-2315A4C4AD20}"/>
              </a:ext>
            </a:extLst>
          </p:cNvPr>
          <p:cNvSpPr>
            <a:spLocks noGrp="1"/>
          </p:cNvSpPr>
          <p:nvPr>
            <p:ph type="title"/>
          </p:nvPr>
        </p:nvSpPr>
        <p:spPr/>
        <p:txBody>
          <a:bodyPr/>
          <a:lstStyle/>
          <a:p>
            <a:pPr algn="ctr"/>
            <a:r>
              <a:rPr lang="en-US" dirty="0"/>
              <a:t>GAYA BELAJAR KINESTETIK</a:t>
            </a:r>
          </a:p>
        </p:txBody>
      </p:sp>
      <p:pic>
        <p:nvPicPr>
          <p:cNvPr id="4098" name="Picture 2" descr="Tipe Gaya Belajar - Indikatornews.com">
            <a:extLst>
              <a:ext uri="{FF2B5EF4-FFF2-40B4-BE49-F238E27FC236}">
                <a16:creationId xmlns:a16="http://schemas.microsoft.com/office/drawing/2014/main" id="{81F75EB9-C988-499C-BFA7-5EA6DA40BF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9018" y="1620983"/>
            <a:ext cx="7813963" cy="4696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6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B972-16F0-41D6-A122-D7E1C4882B87}"/>
              </a:ext>
            </a:extLst>
          </p:cNvPr>
          <p:cNvSpPr>
            <a:spLocks noGrp="1"/>
          </p:cNvSpPr>
          <p:nvPr>
            <p:ph type="title"/>
          </p:nvPr>
        </p:nvSpPr>
        <p:spPr/>
        <p:txBody>
          <a:bodyPr>
            <a:normAutofit/>
          </a:bodyPr>
          <a:lstStyle/>
          <a:p>
            <a:pPr algn="ctr"/>
            <a:r>
              <a:rPr lang="en-US" sz="4000" dirty="0"/>
              <a:t>DEFINISI</a:t>
            </a:r>
          </a:p>
        </p:txBody>
      </p:sp>
      <p:sp>
        <p:nvSpPr>
          <p:cNvPr id="3" name="Content Placeholder 2">
            <a:extLst>
              <a:ext uri="{FF2B5EF4-FFF2-40B4-BE49-F238E27FC236}">
                <a16:creationId xmlns:a16="http://schemas.microsoft.com/office/drawing/2014/main" id="{94E21EF0-AAEF-47EA-9259-F1F7882AAB4E}"/>
              </a:ext>
            </a:extLst>
          </p:cNvPr>
          <p:cNvSpPr>
            <a:spLocks noGrp="1"/>
          </p:cNvSpPr>
          <p:nvPr>
            <p:ph idx="1"/>
          </p:nvPr>
        </p:nvSpPr>
        <p:spPr>
          <a:xfrm>
            <a:off x="6774872" y="1600200"/>
            <a:ext cx="4312227" cy="4897582"/>
          </a:xfrm>
        </p:spPr>
        <p:txBody>
          <a:bodyPr>
            <a:normAutofit/>
          </a:bodyPr>
          <a:lstStyle/>
          <a:p>
            <a:pPr marL="0" indent="0" algn="ctr">
              <a:buNone/>
            </a:pPr>
            <a:r>
              <a:rPr lang="en-US" sz="2800" b="0" i="0" dirty="0">
                <a:solidFill>
                  <a:srgbClr val="333333"/>
                </a:solidFill>
                <a:effectLst/>
                <a:latin typeface="Droid Serif"/>
              </a:rPr>
              <a:t>GAYA BELAJAR KINESTETIK YAITU BELAJAR DENGAN CARA MELAKUKAN, MENYENTUH, MERASA, BERGERAK DAN MENGALAMI. ANAK DENGAN GAYA BELAJAR KINESTETIK AKAN LEBIH BERSEMANGAT UNTUK MELAKUKAN SESUATU</a:t>
            </a:r>
            <a:r>
              <a:rPr lang="en-US" sz="2400" b="0" i="0" dirty="0">
                <a:solidFill>
                  <a:srgbClr val="333333"/>
                </a:solidFill>
                <a:effectLst/>
                <a:latin typeface="Droid Serif"/>
              </a:rPr>
              <a:t>. </a:t>
            </a:r>
            <a:endParaRPr lang="en-US" sz="2400" dirty="0"/>
          </a:p>
        </p:txBody>
      </p:sp>
      <p:pic>
        <p:nvPicPr>
          <p:cNvPr id="4" name="Picture Placeholder 11" descr="little girl with blue backpack looking at bulletin board" title="little girl with blue backpack looking at bulletin board">
            <a:extLst>
              <a:ext uri="{FF2B5EF4-FFF2-40B4-BE49-F238E27FC236}">
                <a16:creationId xmlns:a16="http://schemas.microsoft.com/office/drawing/2014/main" id="{6BD76F51-9B0A-4982-8A67-E93E2A10A6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
          <a:stretch/>
        </p:blipFill>
        <p:spPr>
          <a:xfrm>
            <a:off x="1104900" y="1382766"/>
            <a:ext cx="4607127" cy="5115016"/>
          </a:xfrm>
          <a:prstGeom prst="roundRect">
            <a:avLst>
              <a:gd name="adj" fmla="val 1319"/>
            </a:avLst>
          </a:prstGeom>
        </p:spPr>
      </p:pic>
    </p:spTree>
    <p:extLst>
      <p:ext uri="{BB962C8B-B14F-4D97-AF65-F5344CB8AC3E}">
        <p14:creationId xmlns:p14="http://schemas.microsoft.com/office/powerpoint/2010/main" val="173411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225FF65-B849-4BCD-BDED-B05D4A6782C5}"/>
              </a:ext>
            </a:extLst>
          </p:cNvPr>
          <p:cNvSpPr>
            <a:spLocks noGrp="1" noChangeArrowheads="1"/>
          </p:cNvSpPr>
          <p:nvPr>
            <p:ph type="title"/>
          </p:nvPr>
        </p:nvSpPr>
        <p:spPr>
          <a:xfrm>
            <a:off x="1104900" y="137319"/>
            <a:ext cx="9980682" cy="1096962"/>
          </a:xfrm>
        </p:spPr>
        <p:txBody>
          <a:bodyPr>
            <a:normAutofit fontScale="90000"/>
          </a:bodyPr>
          <a:lstStyle/>
          <a:p>
            <a:pPr algn="ctr"/>
            <a:r>
              <a:rPr lang="en-US" altLang="en-US" sz="4000" dirty="0"/>
              <a:t>CIRI-CIRI ORANG KINESTETIK DALAM BELAJAR</a:t>
            </a:r>
          </a:p>
        </p:txBody>
      </p:sp>
      <p:sp>
        <p:nvSpPr>
          <p:cNvPr id="9219" name="Rectangle 3">
            <a:extLst>
              <a:ext uri="{FF2B5EF4-FFF2-40B4-BE49-F238E27FC236}">
                <a16:creationId xmlns:a16="http://schemas.microsoft.com/office/drawing/2014/main" id="{F52879AE-996B-4D5B-8A77-3798B9E3DD62}"/>
              </a:ext>
            </a:extLst>
          </p:cNvPr>
          <p:cNvSpPr>
            <a:spLocks noGrp="1" noChangeArrowheads="1"/>
          </p:cNvSpPr>
          <p:nvPr>
            <p:ph type="body" idx="1"/>
          </p:nvPr>
        </p:nvSpPr>
        <p:spPr>
          <a:xfrm>
            <a:off x="1104900" y="1600200"/>
            <a:ext cx="4298373" cy="4572000"/>
          </a:xfrm>
        </p:spPr>
        <p:txBody>
          <a:bodyPr/>
          <a:lstStyle/>
          <a:p>
            <a:pPr marL="457200" indent="-457200">
              <a:buFont typeface="+mj-lt"/>
              <a:buAutoNum type="arabicPeriod"/>
            </a:pPr>
            <a:r>
              <a:rPr lang="en-US" altLang="en-US" b="1" dirty="0"/>
              <a:t>BICARA DENGAN PELAN</a:t>
            </a:r>
          </a:p>
          <a:p>
            <a:pPr marL="457200" indent="-457200">
              <a:buFont typeface="+mj-lt"/>
              <a:buAutoNum type="arabicPeriod"/>
            </a:pPr>
            <a:r>
              <a:rPr lang="en-US" altLang="en-US" b="1" dirty="0"/>
              <a:t>BANYAK BERGERAK, SULIT DUDUK DIAM WAKTU BELAJAR DALAM JANGKA WAKTU LAMA</a:t>
            </a:r>
          </a:p>
          <a:p>
            <a:pPr marL="457200" indent="-457200">
              <a:buFont typeface="+mj-lt"/>
              <a:buAutoNum type="arabicPeriod"/>
            </a:pPr>
            <a:r>
              <a:rPr lang="en-US" altLang="en-US" b="1" dirty="0"/>
              <a:t>MENGHAFAL DENGAN BERJALAN BOLAK BALIK</a:t>
            </a:r>
          </a:p>
          <a:p>
            <a:pPr marL="457200" indent="-457200">
              <a:buFont typeface="+mj-lt"/>
              <a:buAutoNum type="arabicPeriod"/>
            </a:pPr>
            <a:r>
              <a:rPr lang="en-US" altLang="en-US" b="1" dirty="0"/>
              <a:t>KETIKA BICARA BANYAK MENGGUNAKAN ISYARAT TUBUH</a:t>
            </a:r>
          </a:p>
          <a:p>
            <a:pPr marL="457200" indent="-457200">
              <a:buFont typeface="+mj-lt"/>
              <a:buAutoNum type="arabicPeriod"/>
            </a:pPr>
            <a:r>
              <a:rPr lang="en-US" altLang="en-US" b="1" dirty="0"/>
              <a:t>MENGGUNAKAN JARI SEBAGAI PENUNJUK KETIKA SEDANG MEMBACA</a:t>
            </a:r>
          </a:p>
        </p:txBody>
      </p:sp>
      <p:pic>
        <p:nvPicPr>
          <p:cNvPr id="13314" name="Picture 2" descr="Cara Belajar Gaya Kinestetik untuk Anak 4-5 Tahun | Popmama.com">
            <a:extLst>
              <a:ext uri="{FF2B5EF4-FFF2-40B4-BE49-F238E27FC236}">
                <a16:creationId xmlns:a16="http://schemas.microsoft.com/office/drawing/2014/main" id="{8D5F5B7F-B748-4FBC-A4D1-2800CF030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945" y="1731818"/>
            <a:ext cx="4862946" cy="247346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engetahui Gaya Belajar Seperti Apa yang Sesuai dengan Anda Halaman all -  Kompasiana.com">
            <a:extLst>
              <a:ext uri="{FF2B5EF4-FFF2-40B4-BE49-F238E27FC236}">
                <a16:creationId xmlns:a16="http://schemas.microsoft.com/office/drawing/2014/main" id="{0867B224-00A5-4F46-9D25-A44957DE9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945" y="4364182"/>
            <a:ext cx="4862947" cy="22444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 calcmode="lin" valueType="num">
                                      <p:cBhvr>
                                        <p:cTn id="9" dur="500" fill="hold"/>
                                        <p:tgtEl>
                                          <p:spTgt spid="9218"/>
                                        </p:tgtEl>
                                        <p:attrNameLst>
                                          <p:attrName>style.rotation</p:attrName>
                                        </p:attrNameLst>
                                      </p:cBhvr>
                                      <p:tavLst>
                                        <p:tav tm="0">
                                          <p:val>
                                            <p:fltVal val="360"/>
                                          </p:val>
                                        </p:tav>
                                        <p:tav tm="100000">
                                          <p:val>
                                            <p:fltVal val="0"/>
                                          </p:val>
                                        </p:tav>
                                      </p:tavLst>
                                    </p:anim>
                                    <p:animEffect transition="in" filter="fade">
                                      <p:cBhvr>
                                        <p:cTn id="10" dur="500"/>
                                        <p:tgtEl>
                                          <p:spTgt spid="92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9219">
                                            <p:txEl>
                                              <p:pRg st="0" end="0"/>
                                            </p:txEl>
                                          </p:spTgt>
                                        </p:tgtEl>
                                        <p:attrNameLst>
                                          <p:attrName>style.visibility</p:attrName>
                                        </p:attrNameLst>
                                      </p:cBhvr>
                                      <p:to>
                                        <p:strVal val="visible"/>
                                      </p:to>
                                    </p:set>
                                    <p:anim calcmode="lin" valueType="num">
                                      <p:cBhvr>
                                        <p:cTn id="15"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921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92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9219">
                                            <p:txEl>
                                              <p:pRg st="1" end="1"/>
                                            </p:txEl>
                                          </p:spTgt>
                                        </p:tgtEl>
                                        <p:attrNameLst>
                                          <p:attrName>style.visibility</p:attrName>
                                        </p:attrNameLst>
                                      </p:cBhvr>
                                      <p:to>
                                        <p:strVal val="visible"/>
                                      </p:to>
                                    </p:set>
                                    <p:anim calcmode="lin" valueType="num">
                                      <p:cBhvr>
                                        <p:cTn id="23"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921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9219">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921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9219">
                                            <p:txEl>
                                              <p:pRg st="2" end="2"/>
                                            </p:txEl>
                                          </p:spTgt>
                                        </p:tgtEl>
                                        <p:attrNameLst>
                                          <p:attrName>style.visibility</p:attrName>
                                        </p:attrNameLst>
                                      </p:cBhvr>
                                      <p:to>
                                        <p:strVal val="visible"/>
                                      </p:to>
                                    </p:set>
                                    <p:anim calcmode="lin" valueType="num">
                                      <p:cBhvr>
                                        <p:cTn id="31"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921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9219">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921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9219">
                                            <p:txEl>
                                              <p:pRg st="3" end="3"/>
                                            </p:txEl>
                                          </p:spTgt>
                                        </p:tgtEl>
                                        <p:attrNameLst>
                                          <p:attrName>style.visibility</p:attrName>
                                        </p:attrNameLst>
                                      </p:cBhvr>
                                      <p:to>
                                        <p:strVal val="visible"/>
                                      </p:to>
                                    </p:set>
                                    <p:anim calcmode="lin" valueType="num">
                                      <p:cBhvr>
                                        <p:cTn id="39"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9219">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9219">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921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9219">
                                            <p:txEl>
                                              <p:pRg st="4" end="4"/>
                                            </p:txEl>
                                          </p:spTgt>
                                        </p:tgtEl>
                                        <p:attrNameLst>
                                          <p:attrName>style.visibility</p:attrName>
                                        </p:attrNameLst>
                                      </p:cBhvr>
                                      <p:to>
                                        <p:strVal val="visible"/>
                                      </p:to>
                                    </p:set>
                                    <p:anim calcmode="lin" valueType="num">
                                      <p:cBhvr>
                                        <p:cTn id="47" dur="5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9219">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9219">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CD08-98A9-49F3-9E91-EEDE0170453A}"/>
              </a:ext>
            </a:extLst>
          </p:cNvPr>
          <p:cNvSpPr>
            <a:spLocks noGrp="1"/>
          </p:cNvSpPr>
          <p:nvPr>
            <p:ph type="title"/>
          </p:nvPr>
        </p:nvSpPr>
        <p:spPr/>
        <p:txBody>
          <a:bodyPr>
            <a:normAutofit/>
          </a:bodyPr>
          <a:lstStyle/>
          <a:p>
            <a:pPr algn="ctr"/>
            <a:r>
              <a:rPr lang="en-US" sz="32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CIRI-CIRI GAYA BELAJAR KINESTETIK </a:t>
            </a:r>
            <a:endParaRPr lang="en-US" sz="3200" dirty="0"/>
          </a:p>
        </p:txBody>
      </p:sp>
      <p:sp>
        <p:nvSpPr>
          <p:cNvPr id="3" name="Content Placeholder 2">
            <a:extLst>
              <a:ext uri="{FF2B5EF4-FFF2-40B4-BE49-F238E27FC236}">
                <a16:creationId xmlns:a16="http://schemas.microsoft.com/office/drawing/2014/main" id="{0D1F9429-C783-41F9-8865-65922C7D61F1}"/>
              </a:ext>
            </a:extLst>
          </p:cNvPr>
          <p:cNvSpPr>
            <a:spLocks noGrp="1"/>
          </p:cNvSpPr>
          <p:nvPr>
            <p:ph idx="1"/>
          </p:nvPr>
        </p:nvSpPr>
        <p:spPr>
          <a:xfrm>
            <a:off x="1104900" y="1600200"/>
            <a:ext cx="9982200" cy="2722418"/>
          </a:xfrm>
        </p:spPr>
        <p:txBody>
          <a:bodyPr/>
          <a:lstStyle/>
          <a:p>
            <a:pPr marL="342900" indent="-342900">
              <a:buAutoNum type="arabicPeriod"/>
            </a:pPr>
            <a:r>
              <a:rPr lang="en-US"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PENAMPILAN RAPI. </a:t>
            </a:r>
          </a:p>
          <a:p>
            <a:pPr marL="342900" indent="-342900">
              <a:buAutoNum type="arabicPeriod"/>
            </a:pPr>
            <a:r>
              <a:rPr lang="en-US"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TIDAK TERLALU MUDAH TERGANGGU DENGAN SITUASI KERIBUTAN. </a:t>
            </a:r>
          </a:p>
          <a:p>
            <a:pPr marL="342900" indent="-342900">
              <a:buAutoNum type="arabicPeriod"/>
            </a:pPr>
            <a:r>
              <a:rPr lang="en-US"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BELAJAR MELALUI MEMANIPULASI DAN PRAKTEK. </a:t>
            </a:r>
          </a:p>
          <a:p>
            <a:pPr marL="342900" indent="-342900">
              <a:buAutoNum type="arabicPeriod"/>
            </a:pPr>
            <a:r>
              <a:rPr lang="en-US"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MENGHAFAL DENGAN CARA BERJALAN DAN MELIHAT. </a:t>
            </a:r>
          </a:p>
          <a:p>
            <a:pPr marL="342900" indent="-342900">
              <a:buAutoNum type="arabicPeriod"/>
            </a:pPr>
            <a:r>
              <a:rPr lang="en-US"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MENGGUNAKAN JARI SEBAGAI PETUNJUK KETIKA MEMBACA</a:t>
            </a:r>
            <a:endParaRPr lang="en-US" dirty="0">
              <a:solidFill>
                <a:srgbClr val="3B3835"/>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14338" name="Picture 2" descr="PRAKTEK DI LABORATORIUM SALAH SATU CIRI GAYA BELAJAR KINESTETIK — Steemit">
            <a:extLst>
              <a:ext uri="{FF2B5EF4-FFF2-40B4-BE49-F238E27FC236}">
                <a16:creationId xmlns:a16="http://schemas.microsoft.com/office/drawing/2014/main" id="{D97DAE70-3F3E-4A83-A2F1-41A68EB09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95" y="4457700"/>
            <a:ext cx="335453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MENGENAL GAYA BELAJAR ANAK SEJAK DINI – Selamat Datang di KB TK Kreatif  Primagama">
            <a:extLst>
              <a:ext uri="{FF2B5EF4-FFF2-40B4-BE49-F238E27FC236}">
                <a16:creationId xmlns:a16="http://schemas.microsoft.com/office/drawing/2014/main" id="{28E20E93-573B-4CAF-A211-505CABC18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529137"/>
            <a:ext cx="3782291"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7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a:t>DEFINISI</a:t>
            </a:r>
          </a:p>
        </p:txBody>
      </p:sp>
      <p:sp>
        <p:nvSpPr>
          <p:cNvPr id="14" name="Content Placeholder 13"/>
          <p:cNvSpPr>
            <a:spLocks noGrp="1"/>
          </p:cNvSpPr>
          <p:nvPr>
            <p:ph idx="1"/>
          </p:nvPr>
        </p:nvSpPr>
        <p:spPr>
          <a:xfrm>
            <a:off x="1104900" y="1600200"/>
            <a:ext cx="7249391" cy="4572000"/>
          </a:xfrm>
        </p:spPr>
        <p:txBody>
          <a:bodyPr>
            <a:normAutofit fontScale="77500" lnSpcReduction="20000"/>
          </a:bodyPr>
          <a:lstStyle/>
          <a:p>
            <a:pPr>
              <a:lnSpc>
                <a:spcPct val="90000"/>
              </a:lnSpc>
              <a:buFontTx/>
              <a:buNone/>
            </a:pPr>
            <a:r>
              <a:rPr lang="en-US" altLang="en-US" dirty="0">
                <a:latin typeface="Arial" panose="020B0604020202020204" pitchFamily="34" charset="0"/>
                <a:cs typeface="Arial" panose="020B0604020202020204" pitchFamily="34" charset="0"/>
              </a:rPr>
              <a:t>GAYA BELAJAR : </a:t>
            </a:r>
          </a:p>
          <a:p>
            <a:pPr>
              <a:buFont typeface="Wingdings" panose="05000000000000000000" pitchFamily="2" charset="2"/>
              <a:buChar char="q"/>
            </a:pPr>
            <a:r>
              <a:rPr lang="en-US" dirty="0">
                <a:effectLst/>
                <a:latin typeface="Arial" panose="020B0604020202020204" pitchFamily="34" charset="0"/>
                <a:ea typeface="Times New Roman" panose="02020603050405020304" pitchFamily="18" charset="0"/>
                <a:cs typeface="Arial" panose="020B0604020202020204" pitchFamily="34" charset="0"/>
              </a:rPr>
              <a:t>NASUTION, GAYA BELAJAR ADALAH CARA YANG KONSISTEN YANG DILAKUKAN OLEH SEORANG MURID DALAM MENANGKAP STIMULUS ATAU INFORMASI, CARA MENGINGAT, BERFIKIR DAN MEMECAHKAN SOAL. </a:t>
            </a:r>
          </a:p>
          <a:p>
            <a:pPr>
              <a:buFont typeface="Wingdings" panose="05000000000000000000" pitchFamily="2" charset="2"/>
              <a:buChar char="q"/>
            </a:pPr>
            <a:r>
              <a:rPr lang="en-US" dirty="0">
                <a:effectLst/>
                <a:latin typeface="Arial" panose="020B0604020202020204" pitchFamily="34" charset="0"/>
                <a:ea typeface="Times New Roman" panose="02020603050405020304" pitchFamily="18" charset="0"/>
                <a:cs typeface="Arial" panose="020B0604020202020204" pitchFamily="34" charset="0"/>
              </a:rPr>
              <a:t>ADI W. GUNAWAN, GAYA BELAJAR ADALAH CARA YANG LEBIH KITA SUKAI DALAM MELAKUKAN KEGIATAN BERFIKIR, MEMPROSES DAN MENGERTI SUATU INFORMASI.</a:t>
            </a:r>
          </a:p>
          <a:p>
            <a:pPr>
              <a:buFont typeface="Wingdings" panose="05000000000000000000" pitchFamily="2" charset="2"/>
              <a:buChar char="q"/>
            </a:pPr>
            <a:r>
              <a:rPr lang="en-US" b="0" i="0" dirty="0">
                <a:solidFill>
                  <a:srgbClr val="4E2800"/>
                </a:solidFill>
                <a:effectLst/>
                <a:latin typeface="Arial" panose="020B0604020202020204" pitchFamily="34" charset="0"/>
              </a:rPr>
              <a:t>MENURUT FLEMING DAN MILLS (1992), GAYA BELAJAR MERUPAKAN KECENDERUNGAN SISWA UNTUK MENGADAPTASI STRATEGI TERTENTU DALAM BELAJARNYA SEBAGAI BENTUK TANGGUNG JAWABNYA UNTUK MENDAPATKAN SATU PENDEKATAN BELAJAR YANG SESUAI DENGAN TUNTUTAN BELAJAR DI KELAS/SEKOLAH MAUPUN TUNTUTAN DARI MATA PELAJARAN.</a:t>
            </a:r>
          </a:p>
          <a:p>
            <a:pPr marL="0" indent="0">
              <a:lnSpc>
                <a:spcPct val="90000"/>
              </a:lnSpc>
              <a:buNone/>
            </a:pPr>
            <a:endParaRPr lang="en-US" altLang="en-US" b="1" u="sng" dirty="0">
              <a:latin typeface="Arial" panose="020B0604020202020204" pitchFamily="34" charset="0"/>
              <a:cs typeface="Arial" panose="020B0604020202020204" pitchFamily="34" charset="0"/>
            </a:endParaRPr>
          </a:p>
          <a:p>
            <a:pPr marL="0" indent="0">
              <a:lnSpc>
                <a:spcPct val="90000"/>
              </a:lnSpc>
              <a:buNone/>
            </a:pPr>
            <a:r>
              <a:rPr lang="en-US" altLang="en-US" b="1" u="sng" dirty="0">
                <a:latin typeface="Arial" panose="020B0604020202020204" pitchFamily="34" charset="0"/>
                <a:cs typeface="Arial" panose="020B0604020202020204" pitchFamily="34" charset="0"/>
              </a:rPr>
              <a:t>KESIMPULAN:  </a:t>
            </a:r>
          </a:p>
          <a:p>
            <a:pPr>
              <a:lnSpc>
                <a:spcPct val="90000"/>
              </a:lnSpc>
              <a:buFont typeface="Wingdings" panose="05000000000000000000" pitchFamily="2" charset="2"/>
              <a:buChar char="q"/>
            </a:pPr>
            <a:r>
              <a:rPr lang="en-US" altLang="en-US" dirty="0">
                <a:latin typeface="Arial" panose="020B0604020202020204" pitchFamily="34" charset="0"/>
                <a:cs typeface="Arial" panose="020B0604020202020204" pitchFamily="34" charset="0"/>
              </a:rPr>
              <a:t>KOMBINASI BAGAIMANA SESEORANG MENYERAP, MENGATUR DAN MENGOLAH INFORMASI YANG DITERIMANYA</a:t>
            </a:r>
          </a:p>
          <a:p>
            <a:pPr marL="0" indent="0">
              <a:buNone/>
            </a:pPr>
            <a:endParaRPr lang="en-US" dirty="0"/>
          </a:p>
        </p:txBody>
      </p:sp>
      <p:pic>
        <p:nvPicPr>
          <p:cNvPr id="1026" name="Picture 2" descr="SMAN 1 Lunyuk">
            <a:extLst>
              <a:ext uri="{FF2B5EF4-FFF2-40B4-BE49-F238E27FC236}">
                <a16:creationId xmlns:a16="http://schemas.microsoft.com/office/drawing/2014/main" id="{5F04A3B8-E9C3-43FB-B46C-3B1C68924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909" y="1399309"/>
            <a:ext cx="2175163" cy="516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EB8EDEC-5BF0-4E0E-BFF1-3B27C29E3AD9}"/>
              </a:ext>
            </a:extLst>
          </p:cNvPr>
          <p:cNvSpPr>
            <a:spLocks noGrp="1" noChangeArrowheads="1"/>
          </p:cNvSpPr>
          <p:nvPr>
            <p:ph type="title"/>
          </p:nvPr>
        </p:nvSpPr>
        <p:spPr/>
        <p:txBody>
          <a:bodyPr/>
          <a:lstStyle/>
          <a:p>
            <a:r>
              <a:rPr lang="en-US" altLang="en-US" sz="4000"/>
              <a:t>CARA BELAJAR TIPE KINESTETIK</a:t>
            </a:r>
          </a:p>
        </p:txBody>
      </p:sp>
      <p:sp>
        <p:nvSpPr>
          <p:cNvPr id="35843" name="Rectangle 3">
            <a:extLst>
              <a:ext uri="{FF2B5EF4-FFF2-40B4-BE49-F238E27FC236}">
                <a16:creationId xmlns:a16="http://schemas.microsoft.com/office/drawing/2014/main" id="{F4969B23-F081-4B49-AE8E-B75DC7CD1404}"/>
              </a:ext>
            </a:extLst>
          </p:cNvPr>
          <p:cNvSpPr>
            <a:spLocks noGrp="1" noChangeArrowheads="1"/>
          </p:cNvSpPr>
          <p:nvPr>
            <p:ph type="body" idx="1"/>
          </p:nvPr>
        </p:nvSpPr>
        <p:spPr>
          <a:xfrm>
            <a:off x="1981200" y="1524000"/>
            <a:ext cx="8229600" cy="3581400"/>
          </a:xfrm>
        </p:spPr>
        <p:txBody>
          <a:bodyPr/>
          <a:lstStyle/>
          <a:p>
            <a:r>
              <a:rPr lang="en-US" altLang="en-US" dirty="0"/>
              <a:t>MELAKUKAN PRAKTEK</a:t>
            </a:r>
          </a:p>
          <a:p>
            <a:r>
              <a:rPr lang="en-US" altLang="en-US" dirty="0"/>
              <a:t>MENGAMATI DEMO/CONTOH KONKRET</a:t>
            </a:r>
          </a:p>
          <a:p>
            <a:r>
              <a:rPr lang="en-US" altLang="en-US" dirty="0"/>
              <a:t>DRAMA, PERMAINAN, AKTIFITAS LAPANGAN</a:t>
            </a:r>
          </a:p>
          <a:p>
            <a:r>
              <a:rPr lang="en-US" altLang="en-US" dirty="0"/>
              <a:t>MENGGUNAKAN MODEL, LEGO, ALAT-ALAT PRAKTEK, KERAJINAN TANGAN, PUZZLE</a:t>
            </a:r>
          </a:p>
          <a:p>
            <a:r>
              <a:rPr lang="en-US" altLang="en-US" dirty="0"/>
              <a:t>MENGGUNAKAN GERAK DALAM BELAJAR</a:t>
            </a:r>
          </a:p>
        </p:txBody>
      </p:sp>
      <p:pic>
        <p:nvPicPr>
          <p:cNvPr id="35844" name="Picture 4">
            <a:extLst>
              <a:ext uri="{FF2B5EF4-FFF2-40B4-BE49-F238E27FC236}">
                <a16:creationId xmlns:a16="http://schemas.microsoft.com/office/drawing/2014/main" id="{64386D6F-A672-46F5-A41E-170C6049D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876800"/>
            <a:ext cx="2438400" cy="173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800" fill="hold">
                                          <p:stCondLst>
                                            <p:cond delay="0"/>
                                          </p:stCondLst>
                                        </p:cTn>
                                        <p:tgtEl>
                                          <p:spTgt spid="3584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58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5843">
                                            <p:txEl>
                                              <p:pRg st="0" end="0"/>
                                            </p:txEl>
                                          </p:spTgt>
                                        </p:tgtEl>
                                        <p:attrNameLst>
                                          <p:attrName>style.visibility</p:attrName>
                                        </p:attrNameLst>
                                      </p:cBhvr>
                                      <p:to>
                                        <p:strVal val="visible"/>
                                      </p:to>
                                    </p:set>
                                    <p:animEffect transition="in" filter="fade">
                                      <p:cBhvr>
                                        <p:cTn id="13" dur="1000"/>
                                        <p:tgtEl>
                                          <p:spTgt spid="35843">
                                            <p:txEl>
                                              <p:pRg st="0" end="0"/>
                                            </p:txEl>
                                          </p:spTgt>
                                        </p:tgtEl>
                                      </p:cBhvr>
                                    </p:animEffect>
                                    <p:anim calcmode="lin" valueType="num">
                                      <p:cBhvr>
                                        <p:cTn id="14" dur="1000" fill="hold"/>
                                        <p:tgtEl>
                                          <p:spTgt spid="35843">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35843">
                                            <p:txEl>
                                              <p:pRg st="1" end="1"/>
                                            </p:txEl>
                                          </p:spTgt>
                                        </p:tgtEl>
                                        <p:attrNameLst>
                                          <p:attrName>style.visibility</p:attrName>
                                        </p:attrNameLst>
                                      </p:cBhvr>
                                      <p:to>
                                        <p:strVal val="visible"/>
                                      </p:to>
                                    </p:set>
                                    <p:animEffect transition="in" filter="fade">
                                      <p:cBhvr>
                                        <p:cTn id="20" dur="1000"/>
                                        <p:tgtEl>
                                          <p:spTgt spid="35843">
                                            <p:txEl>
                                              <p:pRg st="1" end="1"/>
                                            </p:txEl>
                                          </p:spTgt>
                                        </p:tgtEl>
                                      </p:cBhvr>
                                    </p:animEffect>
                                    <p:anim calcmode="lin" valueType="num">
                                      <p:cBhvr>
                                        <p:cTn id="21" dur="1000" fill="hold"/>
                                        <p:tgtEl>
                                          <p:spTgt spid="35843">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35843">
                                            <p:txEl>
                                              <p:pRg st="2" end="2"/>
                                            </p:txEl>
                                          </p:spTgt>
                                        </p:tgtEl>
                                        <p:attrNameLst>
                                          <p:attrName>style.visibility</p:attrName>
                                        </p:attrNameLst>
                                      </p:cBhvr>
                                      <p:to>
                                        <p:strVal val="visible"/>
                                      </p:to>
                                    </p:set>
                                    <p:animEffect transition="in" filter="fade">
                                      <p:cBhvr>
                                        <p:cTn id="27" dur="1000"/>
                                        <p:tgtEl>
                                          <p:spTgt spid="35843">
                                            <p:txEl>
                                              <p:pRg st="2" end="2"/>
                                            </p:txEl>
                                          </p:spTgt>
                                        </p:tgtEl>
                                      </p:cBhvr>
                                    </p:animEffect>
                                    <p:anim calcmode="lin" valueType="num">
                                      <p:cBhvr>
                                        <p:cTn id="28" dur="1000" fill="hold"/>
                                        <p:tgtEl>
                                          <p:spTgt spid="35843">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35843">
                                            <p:txEl>
                                              <p:pRg st="3" end="3"/>
                                            </p:txEl>
                                          </p:spTgt>
                                        </p:tgtEl>
                                        <p:attrNameLst>
                                          <p:attrName>style.visibility</p:attrName>
                                        </p:attrNameLst>
                                      </p:cBhvr>
                                      <p:to>
                                        <p:strVal val="visible"/>
                                      </p:to>
                                    </p:set>
                                    <p:animEffect transition="in" filter="fade">
                                      <p:cBhvr>
                                        <p:cTn id="34" dur="1000"/>
                                        <p:tgtEl>
                                          <p:spTgt spid="35843">
                                            <p:txEl>
                                              <p:pRg st="3" end="3"/>
                                            </p:txEl>
                                          </p:spTgt>
                                        </p:tgtEl>
                                      </p:cBhvr>
                                    </p:animEffect>
                                    <p:anim calcmode="lin" valueType="num">
                                      <p:cBhvr>
                                        <p:cTn id="35" dur="1000" fill="hold"/>
                                        <p:tgtEl>
                                          <p:spTgt spid="35843">
                                            <p:txEl>
                                              <p:pRg st="3" end="3"/>
                                            </p:txEl>
                                          </p:spTgt>
                                        </p:tgtEl>
                                        <p:attrNameLst>
                                          <p:attrName>ppt_x</p:attrName>
                                        </p:attrNameLst>
                                      </p:cBhvr>
                                      <p:tavLst>
                                        <p:tav tm="0">
                                          <p:val>
                                            <p:strVal val="#ppt_x-.1"/>
                                          </p:val>
                                        </p:tav>
                                        <p:tav tm="100000">
                                          <p:val>
                                            <p:strVal val="#ppt_x"/>
                                          </p:val>
                                        </p:tav>
                                      </p:tavLst>
                                    </p:anim>
                                    <p:anim calcmode="lin" valueType="num">
                                      <p:cBhvr>
                                        <p:cTn id="36" dur="10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35843">
                                            <p:txEl>
                                              <p:pRg st="4" end="4"/>
                                            </p:txEl>
                                          </p:spTgt>
                                        </p:tgtEl>
                                        <p:attrNameLst>
                                          <p:attrName>style.visibility</p:attrName>
                                        </p:attrNameLst>
                                      </p:cBhvr>
                                      <p:to>
                                        <p:strVal val="visible"/>
                                      </p:to>
                                    </p:set>
                                    <p:animEffect transition="in" filter="fade">
                                      <p:cBhvr>
                                        <p:cTn id="41" dur="1000"/>
                                        <p:tgtEl>
                                          <p:spTgt spid="35843">
                                            <p:txEl>
                                              <p:pRg st="4" end="4"/>
                                            </p:txEl>
                                          </p:spTgt>
                                        </p:tgtEl>
                                      </p:cBhvr>
                                    </p:animEffect>
                                    <p:anim calcmode="lin" valueType="num">
                                      <p:cBhvr>
                                        <p:cTn id="42" dur="1000" fill="hold"/>
                                        <p:tgtEl>
                                          <p:spTgt spid="35843">
                                            <p:txEl>
                                              <p:pRg st="4" end="4"/>
                                            </p:txEl>
                                          </p:spTgt>
                                        </p:tgtEl>
                                        <p:attrNameLst>
                                          <p:attrName>ppt_x</p:attrName>
                                        </p:attrNameLst>
                                      </p:cBhvr>
                                      <p:tavLst>
                                        <p:tav tm="0">
                                          <p:val>
                                            <p:strVal val="#ppt_x-.1"/>
                                          </p:val>
                                        </p:tav>
                                        <p:tav tm="100000">
                                          <p:val>
                                            <p:strVal val="#ppt_x"/>
                                          </p:val>
                                        </p:tav>
                                      </p:tavLst>
                                    </p:anim>
                                    <p:anim calcmode="lin" valueType="num">
                                      <p:cBhvr>
                                        <p:cTn id="43" dur="10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81AB-6150-4BE7-BE56-12B70E352DFF}"/>
              </a:ext>
            </a:extLst>
          </p:cNvPr>
          <p:cNvSpPr>
            <a:spLocks noGrp="1"/>
          </p:cNvSpPr>
          <p:nvPr>
            <p:ph type="title"/>
          </p:nvPr>
        </p:nvSpPr>
        <p:spPr/>
        <p:txBody>
          <a:bodyPr/>
          <a:lstStyle/>
          <a:p>
            <a:pPr algn="ctr"/>
            <a:r>
              <a:rPr lang="en-US" dirty="0">
                <a:solidFill>
                  <a:srgbClr val="3B3835"/>
                </a:solidFill>
                <a:latin typeface="Helvetica" panose="020B0604020202020204" pitchFamily="34" charset="0"/>
                <a:ea typeface="Times New Roman" panose="02020603050405020304" pitchFamily="18" charset="0"/>
              </a:rPr>
              <a:t>STRATEGI UNTUK MEMPERMUDAH PROSES BELAJAR ANAK KINESTETIK </a:t>
            </a:r>
            <a:endParaRPr lang="en-US" dirty="0"/>
          </a:p>
        </p:txBody>
      </p:sp>
      <p:sp>
        <p:nvSpPr>
          <p:cNvPr id="3" name="Content Placeholder 2">
            <a:extLst>
              <a:ext uri="{FF2B5EF4-FFF2-40B4-BE49-F238E27FC236}">
                <a16:creationId xmlns:a16="http://schemas.microsoft.com/office/drawing/2014/main" id="{A0CC0A41-6445-4BB3-A089-2EAC0067C414}"/>
              </a:ext>
            </a:extLst>
          </p:cNvPr>
          <p:cNvSpPr>
            <a:spLocks noGrp="1"/>
          </p:cNvSpPr>
          <p:nvPr>
            <p:ph idx="1"/>
          </p:nvPr>
        </p:nvSpPr>
        <p:spPr>
          <a:xfrm>
            <a:off x="1104900" y="1981200"/>
            <a:ext cx="3896591" cy="4191000"/>
          </a:xfrm>
        </p:spPr>
        <p:txBody>
          <a:bodyPr/>
          <a:lstStyle/>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rPr>
              <a:t>JANGAN PAKSAKAN ANAK UNTUK BELAJAR BERJAM-JAM.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rPr>
              <a:t>AJAK ANAK UNTUK BELAJAR SAMBIL MENGEKSPLORASI LINGKUNGANNYA.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rPr>
              <a:t>GUNAKAN WARNA TERANG UNTUK MENGHILITE HAL-HAL PENTING DALAM BACAAN.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rPr>
              <a:t>IZINKAN ANAK UNTUK BELAJAR SAMBIL MENDENGARKAN MUSIK, DAN LAIN-LAIN</a:t>
            </a:r>
            <a:endParaRPr lang="en-US" dirty="0"/>
          </a:p>
        </p:txBody>
      </p:sp>
      <p:pic>
        <p:nvPicPr>
          <p:cNvPr id="15362" name="Picture 2" descr="Kecerdasan Kinestetik Anak dan Cara Mengembangkannya - Spesialis  Klikdokter.com">
            <a:extLst>
              <a:ext uri="{FF2B5EF4-FFF2-40B4-BE49-F238E27FC236}">
                <a16:creationId xmlns:a16="http://schemas.microsoft.com/office/drawing/2014/main" id="{F238FBAB-AE95-4FB6-B26D-C82931A3E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2119744"/>
            <a:ext cx="3896590" cy="405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8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42EF-0137-4545-97FB-4A9908B0A080}"/>
              </a:ext>
            </a:extLst>
          </p:cNvPr>
          <p:cNvSpPr>
            <a:spLocks noGrp="1"/>
          </p:cNvSpPr>
          <p:nvPr>
            <p:ph type="title"/>
          </p:nvPr>
        </p:nvSpPr>
        <p:spPr/>
        <p:txBody>
          <a:bodyPr/>
          <a:lstStyle/>
          <a:p>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KELEBIHAN DAN KELEMAHAN DARI GAYA BELAJAR KINESTETIK (KINESTHETIC LEARNERS)</a:t>
            </a:r>
            <a:endParaRPr lang="en-US" dirty="0"/>
          </a:p>
        </p:txBody>
      </p:sp>
      <p:sp>
        <p:nvSpPr>
          <p:cNvPr id="3" name="Content Placeholder 2">
            <a:extLst>
              <a:ext uri="{FF2B5EF4-FFF2-40B4-BE49-F238E27FC236}">
                <a16:creationId xmlns:a16="http://schemas.microsoft.com/office/drawing/2014/main" id="{FB47EE4B-8C07-4515-A709-9427E5758B18}"/>
              </a:ext>
            </a:extLst>
          </p:cNvPr>
          <p:cNvSpPr>
            <a:spLocks noGrp="1"/>
          </p:cNvSpPr>
          <p:nvPr>
            <p:ph idx="1"/>
          </p:nvPr>
        </p:nvSpPr>
        <p:spPr/>
        <p:txBody>
          <a:bodyPr/>
          <a:lstStyle/>
          <a:p>
            <a:pPr marL="0" indent="0">
              <a:buNone/>
            </a:pPr>
            <a:r>
              <a:rPr lang="en-US" sz="1800" b="1" u="sng"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KELEBIHAN</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UMUMNYA MEMILIKI PENAMPILAN YANG RAPI.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LEBIH PINTAR DALAM BIDANG OLAHRAGA.</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SUKA DENGAN PEKERJAAN YANG DI LAKUKAN DALAM LABORATORIUM. </a:t>
            </a:r>
          </a:p>
          <a:p>
            <a:pPr marL="0" indent="0">
              <a:buNone/>
            </a:pPr>
            <a:r>
              <a:rPr lang="en-US" sz="1800" b="1" u="sng"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KELEMAHAN: </a:t>
            </a:r>
          </a:p>
          <a:p>
            <a:pPr marL="342900" indent="-342900">
              <a:buFont typeface="+mj-lt"/>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MUDAH GELISAH DAN FRUSTASI DALAM MENDENGARKAN SESUATU SAMBIL DUDUK DALAM WAKTU YANG LAMA, SEHINGGA MEMBUTUHKAN SEDIKIT ISTIRAHAT .</a:t>
            </a:r>
          </a:p>
          <a:p>
            <a:pPr marL="342900" indent="-342900">
              <a:buFont typeface="+mj-lt"/>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 KURANG BAIK DALAM MELAKUKAN PENGEJAAN KATA. </a:t>
            </a:r>
          </a:p>
          <a:p>
            <a:pPr marL="342900" indent="-342900">
              <a:buFont typeface="+mj-lt"/>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JIKA MEMBACA MENGGUNAKAN JARI TELUNJUK .</a:t>
            </a:r>
            <a:endParaRPr lang="en-US" sz="1800" dirty="0">
              <a:solidFill>
                <a:srgbClr val="3B383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9291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B8CC-C942-4EBD-986D-F8C289352B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7B582C-B039-44CD-ADA5-07791109114D}"/>
              </a:ext>
            </a:extLst>
          </p:cNvPr>
          <p:cNvSpPr>
            <a:spLocks noGrp="1"/>
          </p:cNvSpPr>
          <p:nvPr>
            <p:ph idx="1"/>
          </p:nvPr>
        </p:nvSpPr>
        <p:spPr/>
        <p:txBody>
          <a:bodyPr>
            <a:normAutofit/>
          </a:bodyPr>
          <a:lstStyle/>
          <a:p>
            <a:pPr marL="0" indent="0" algn="ctr">
              <a:buNone/>
            </a:pPr>
            <a:endParaRPr lang="en-US" sz="6000" dirty="0">
              <a:latin typeface="Algerian" panose="04020705040A02060702" pitchFamily="82" charset="0"/>
            </a:endParaRPr>
          </a:p>
          <a:p>
            <a:pPr marL="0" indent="0" algn="ctr">
              <a:buNone/>
            </a:pPr>
            <a:r>
              <a:rPr lang="en-US" sz="6000" dirty="0">
                <a:latin typeface="Algerian" panose="04020705040A02060702" pitchFamily="82" charset="0"/>
              </a:rPr>
              <a:t>TERIMAKASIH</a:t>
            </a:r>
          </a:p>
        </p:txBody>
      </p:sp>
    </p:spTree>
    <p:extLst>
      <p:ext uri="{BB962C8B-B14F-4D97-AF65-F5344CB8AC3E}">
        <p14:creationId xmlns:p14="http://schemas.microsoft.com/office/powerpoint/2010/main" val="29731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DBD4-EAD7-45A4-A1E6-47C2F7A0E105}"/>
              </a:ext>
            </a:extLst>
          </p:cNvPr>
          <p:cNvSpPr>
            <a:spLocks noGrp="1"/>
          </p:cNvSpPr>
          <p:nvPr>
            <p:ph type="title"/>
          </p:nvPr>
        </p:nvSpPr>
        <p:spPr/>
        <p:txBody>
          <a:bodyPr/>
          <a:lstStyle/>
          <a:p>
            <a:r>
              <a:rPr lang="en-US" dirty="0">
                <a:solidFill>
                  <a:srgbClr val="3B3835"/>
                </a:solidFill>
                <a:latin typeface="Helvetica" panose="020B0604020202020204" pitchFamily="34" charset="0"/>
                <a:ea typeface="Times New Roman" panose="02020603050405020304" pitchFamily="18" charset="0"/>
              </a:rPr>
              <a:t>FAKTOR-FAKTOR YANG MEMPENGARUHI GAYA BELAJAR </a:t>
            </a:r>
            <a:endParaRPr lang="en-US" dirty="0"/>
          </a:p>
        </p:txBody>
      </p:sp>
      <p:sp>
        <p:nvSpPr>
          <p:cNvPr id="3" name="Content Placeholder 2">
            <a:extLst>
              <a:ext uri="{FF2B5EF4-FFF2-40B4-BE49-F238E27FC236}">
                <a16:creationId xmlns:a16="http://schemas.microsoft.com/office/drawing/2014/main" id="{75570B23-CFCF-47F5-9D5F-6CB1431A4645}"/>
              </a:ext>
            </a:extLst>
          </p:cNvPr>
          <p:cNvSpPr>
            <a:spLocks noGrp="1"/>
          </p:cNvSpPr>
          <p:nvPr>
            <p:ph idx="1"/>
          </p:nvPr>
        </p:nvSpPr>
        <p:spPr>
          <a:xfrm>
            <a:off x="3640283" y="2697162"/>
            <a:ext cx="7748154" cy="3359727"/>
          </a:xfrm>
        </p:spPr>
        <p:txBody>
          <a:bodyPr>
            <a:normAutofit/>
          </a:bodyPr>
          <a:lstStyle/>
          <a:p>
            <a:pPr marL="342900" indent="-342900">
              <a:buAutoNum type="arabicPeriod"/>
            </a:pPr>
            <a:r>
              <a:rPr lang="en-US" sz="24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FAKTOR JASMANIAH </a:t>
            </a:r>
          </a:p>
          <a:p>
            <a:pPr marL="342900" indent="-342900">
              <a:buAutoNum type="arabicPeriod"/>
            </a:pPr>
            <a:r>
              <a:rPr lang="en-US" sz="24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FAKTOR PSIKOLOGIS </a:t>
            </a:r>
          </a:p>
          <a:p>
            <a:pPr marL="342900" indent="-342900">
              <a:buAutoNum type="arabicPeriod"/>
            </a:pPr>
            <a:r>
              <a:rPr lang="en-US" sz="24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FAKTOR KELELAHAN FAKTOR-FAKTOR EKSTERN: </a:t>
            </a:r>
          </a:p>
          <a:p>
            <a:pPr marL="568325" indent="-222250">
              <a:buAutoNum type="alphaLcPeriod"/>
            </a:pPr>
            <a:r>
              <a:rPr lang="en-US" sz="24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FAKTOR KELUARGA </a:t>
            </a:r>
          </a:p>
          <a:p>
            <a:pPr marL="568325" indent="-222250">
              <a:buAutoNum type="alphaLcPeriod"/>
            </a:pPr>
            <a:r>
              <a:rPr lang="en-US" sz="24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FAKTOR SEKOLAH </a:t>
            </a:r>
          </a:p>
          <a:p>
            <a:pPr marL="568325" indent="-222250">
              <a:buAutoNum type="alphaLcPeriod"/>
            </a:pPr>
            <a:r>
              <a:rPr lang="en-US" sz="24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FAKTOR MASYARAKAT</a:t>
            </a:r>
            <a:endParaRPr lang="en-US" sz="2400" dirty="0">
              <a:latin typeface="Arial" panose="020B0604020202020204" pitchFamily="34" charset="0"/>
              <a:cs typeface="Arial" panose="020B0604020202020204" pitchFamily="34" charset="0"/>
            </a:endParaRPr>
          </a:p>
        </p:txBody>
      </p:sp>
      <p:pic>
        <p:nvPicPr>
          <p:cNvPr id="2050" name="Picture 2" descr="Mau lancar belajar? Cari tahu gaya belajar yang cocok buat kamu">
            <a:extLst>
              <a:ext uri="{FF2B5EF4-FFF2-40B4-BE49-F238E27FC236}">
                <a16:creationId xmlns:a16="http://schemas.microsoft.com/office/drawing/2014/main" id="{5B158C0B-771F-43FE-BB62-FA1E7F331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2521528"/>
            <a:ext cx="3069214" cy="38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05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8070-D612-4F53-83BC-AAC17A0982D8}"/>
              </a:ext>
            </a:extLst>
          </p:cNvPr>
          <p:cNvSpPr>
            <a:spLocks noGrp="1"/>
          </p:cNvSpPr>
          <p:nvPr>
            <p:ph type="title"/>
          </p:nvPr>
        </p:nvSpPr>
        <p:spPr/>
        <p:txBody>
          <a:bodyPr>
            <a:normAutofit/>
          </a:bodyPr>
          <a:lstStyle/>
          <a:p>
            <a:pPr algn="ctr"/>
            <a:r>
              <a:rPr lang="en-US" sz="4000" b="1" dirty="0">
                <a:latin typeface="Algerian" panose="04020705040A02060702" pitchFamily="82" charset="0"/>
              </a:rPr>
              <a:t>JENIS GAYA BELAJAR</a:t>
            </a:r>
          </a:p>
        </p:txBody>
      </p:sp>
      <p:pic>
        <p:nvPicPr>
          <p:cNvPr id="3074" name="Picture 2" descr="LPI Sari Bumi Sidoarjo ~ Mengenal Gaya Belajar Anak Kita">
            <a:extLst>
              <a:ext uri="{FF2B5EF4-FFF2-40B4-BE49-F238E27FC236}">
                <a16:creationId xmlns:a16="http://schemas.microsoft.com/office/drawing/2014/main" id="{E854138E-E467-463C-AE73-312D46AE2B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3056" y="1413164"/>
            <a:ext cx="10113817" cy="480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3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FD15-29E4-4662-9D01-CD604AECAFBD}"/>
              </a:ext>
            </a:extLst>
          </p:cNvPr>
          <p:cNvSpPr>
            <a:spLocks noGrp="1"/>
          </p:cNvSpPr>
          <p:nvPr>
            <p:ph type="title"/>
          </p:nvPr>
        </p:nvSpPr>
        <p:spPr/>
        <p:txBody>
          <a:bodyPr/>
          <a:lstStyle/>
          <a:p>
            <a:endParaRPr lang="en-US"/>
          </a:p>
        </p:txBody>
      </p:sp>
      <p:pic>
        <p:nvPicPr>
          <p:cNvPr id="5122" name="Picture 2" descr="Mengenali Gaya Belajar Anak - Lendyagasshi">
            <a:extLst>
              <a:ext uri="{FF2B5EF4-FFF2-40B4-BE49-F238E27FC236}">
                <a16:creationId xmlns:a16="http://schemas.microsoft.com/office/drawing/2014/main" id="{086D529C-BE4F-484B-994E-1298D7618D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6727" y="1620982"/>
            <a:ext cx="8368145" cy="482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29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1720-33DF-4B71-A5B2-662D7F615361}"/>
              </a:ext>
            </a:extLst>
          </p:cNvPr>
          <p:cNvSpPr>
            <a:spLocks noGrp="1"/>
          </p:cNvSpPr>
          <p:nvPr>
            <p:ph type="title"/>
          </p:nvPr>
        </p:nvSpPr>
        <p:spPr/>
        <p:txBody>
          <a:bodyPr/>
          <a:lstStyle/>
          <a:p>
            <a:pPr algn="ctr"/>
            <a:r>
              <a:rPr lang="en-US" sz="36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CIRI-CIRI GAYA BELAJAR VISUAL </a:t>
            </a: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523D145D-6E55-4405-A467-0CEF9CF11965}"/>
              </a:ext>
            </a:extLst>
          </p:cNvPr>
          <p:cNvSpPr>
            <a:spLocks noGrp="1"/>
          </p:cNvSpPr>
          <p:nvPr>
            <p:ph idx="1"/>
          </p:nvPr>
        </p:nvSpPr>
        <p:spPr>
          <a:xfrm>
            <a:off x="1104899" y="2133600"/>
            <a:ext cx="5725391" cy="4038600"/>
          </a:xfrm>
        </p:spPr>
        <p:txBody>
          <a:bodyPr/>
          <a:lstStyle/>
          <a:p>
            <a:pPr marL="342900" indent="-342900">
              <a:buAutoNum type="arabicPeriod"/>
            </a:pPr>
            <a:r>
              <a:rPr lang="en-US"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BICARA AGAK CEPAT </a:t>
            </a:r>
          </a:p>
          <a:p>
            <a:pPr marL="342900" indent="-342900">
              <a:buAutoNum type="arabicPeriod"/>
            </a:pPr>
            <a:r>
              <a:rPr lang="en-US"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MEMENTINGKAN PENAMPILAN DALAM BERPAKAIAN/PRESENTASI </a:t>
            </a:r>
          </a:p>
          <a:p>
            <a:pPr marL="342900" indent="-342900">
              <a:buAutoNum type="arabicPeriod"/>
            </a:pPr>
            <a:r>
              <a:rPr lang="en-US"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TIDAK MUDAH TERGANGGU OLEH KERIBUTAN </a:t>
            </a:r>
          </a:p>
          <a:p>
            <a:pPr marL="342900" indent="-342900">
              <a:buAutoNum type="arabicPeriod"/>
            </a:pPr>
            <a:r>
              <a:rPr lang="en-US"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MENGINGAT YANG DILIHAT, DARI PADA YANG DIDENGAR </a:t>
            </a:r>
          </a:p>
          <a:p>
            <a:pPr marL="342900" indent="-342900">
              <a:buAutoNum type="arabicPeriod"/>
            </a:pPr>
            <a:r>
              <a:rPr lang="en-US"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LEBIH SUKA MEMBACA DARI PADA DIBACAKAN</a:t>
            </a:r>
            <a:endParaRPr lang="en-US" dirty="0">
              <a:solidFill>
                <a:srgbClr val="3B383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6146" name="Picture 2" descr="Visual, Auditori, Kinestetik. Yang Mana Gaya Belajar Kamu?">
            <a:extLst>
              <a:ext uri="{FF2B5EF4-FFF2-40B4-BE49-F238E27FC236}">
                <a16:creationId xmlns:a16="http://schemas.microsoft.com/office/drawing/2014/main" id="{BCA6491F-5951-40E4-B199-7826F0618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636" y="2185554"/>
            <a:ext cx="4267200" cy="393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0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BECE7E8-43A6-458C-B672-8C0F2E694F07}"/>
              </a:ext>
            </a:extLst>
          </p:cNvPr>
          <p:cNvSpPr>
            <a:spLocks noGrp="1" noChangeArrowheads="1"/>
          </p:cNvSpPr>
          <p:nvPr>
            <p:ph type="title"/>
          </p:nvPr>
        </p:nvSpPr>
        <p:spPr/>
        <p:txBody>
          <a:bodyPr>
            <a:normAutofit fontScale="90000"/>
          </a:bodyPr>
          <a:lstStyle/>
          <a:p>
            <a:pPr algn="ctr"/>
            <a:r>
              <a:rPr lang="en-US" altLang="en-US" sz="4000" dirty="0"/>
              <a:t>CIRI-CIRI ORANG VISUAL </a:t>
            </a:r>
            <a:br>
              <a:rPr lang="en-US" altLang="en-US" sz="4000" dirty="0"/>
            </a:br>
            <a:r>
              <a:rPr lang="en-US" altLang="en-US" sz="4000" dirty="0"/>
              <a:t>DALAM BELAJAR</a:t>
            </a:r>
          </a:p>
        </p:txBody>
      </p:sp>
      <p:sp>
        <p:nvSpPr>
          <p:cNvPr id="7171" name="Rectangle 3">
            <a:extLst>
              <a:ext uri="{FF2B5EF4-FFF2-40B4-BE49-F238E27FC236}">
                <a16:creationId xmlns:a16="http://schemas.microsoft.com/office/drawing/2014/main" id="{B4184906-7E9F-49D6-82F2-CAC6713AF30C}"/>
              </a:ext>
            </a:extLst>
          </p:cNvPr>
          <p:cNvSpPr>
            <a:spLocks noGrp="1" noChangeArrowheads="1"/>
          </p:cNvSpPr>
          <p:nvPr>
            <p:ph type="body" idx="1"/>
          </p:nvPr>
        </p:nvSpPr>
        <p:spPr/>
        <p:txBody>
          <a:bodyPr>
            <a:normAutofit/>
          </a:bodyPr>
          <a:lstStyle/>
          <a:p>
            <a:pPr marL="514350" indent="-514350">
              <a:buFont typeface="+mj-lt"/>
              <a:buAutoNum type="arabicPeriod"/>
            </a:pPr>
            <a:r>
              <a:rPr lang="en-US" altLang="en-US" sz="2400" dirty="0">
                <a:effectLst>
                  <a:outerShdw blurRad="38100" dist="38100" dir="2700000" algn="tl">
                    <a:srgbClr val="FFFFFF"/>
                  </a:outerShdw>
                </a:effectLst>
              </a:rPr>
              <a:t>MENGINGAT APA YANG DILIHAT DARIPADA YANG DIDENGAR</a:t>
            </a:r>
          </a:p>
          <a:p>
            <a:pPr marL="514350" indent="-514350">
              <a:buFont typeface="+mj-lt"/>
              <a:buAutoNum type="arabicPeriod"/>
            </a:pPr>
            <a:r>
              <a:rPr lang="en-US" altLang="en-US" sz="2400" dirty="0">
                <a:effectLst>
                  <a:outerShdw blurRad="38100" dist="38100" dir="2700000" algn="tl">
                    <a:srgbClr val="FFFFFF"/>
                  </a:outerShdw>
                </a:effectLst>
              </a:rPr>
              <a:t>TIDAK PANDAI MEMILIH KATA-KATA DALAM BICARA</a:t>
            </a:r>
          </a:p>
          <a:p>
            <a:pPr marL="514350" indent="-514350">
              <a:buFont typeface="+mj-lt"/>
              <a:buAutoNum type="arabicPeriod"/>
            </a:pPr>
            <a:r>
              <a:rPr lang="en-US" altLang="en-US" sz="2400" dirty="0">
                <a:effectLst>
                  <a:outerShdw blurRad="38100" dist="38100" dir="2700000" algn="tl">
                    <a:srgbClr val="FFFFFF"/>
                  </a:outerShdw>
                </a:effectLst>
              </a:rPr>
              <a:t>TIDAK TERGANGGU DENGAN KERIBUTAN</a:t>
            </a:r>
          </a:p>
          <a:p>
            <a:pPr marL="514350" indent="-514350">
              <a:buFont typeface="+mj-lt"/>
              <a:buAutoNum type="arabicPeriod"/>
            </a:pPr>
            <a:r>
              <a:rPr lang="en-US" altLang="en-US" sz="2400" dirty="0">
                <a:effectLst>
                  <a:outerShdw blurRad="38100" dist="38100" dir="2700000" algn="tl">
                    <a:srgbClr val="FFFFFF"/>
                  </a:outerShdw>
                </a:effectLst>
              </a:rPr>
              <a:t>SULIT MENGINGAT INSTRUKSI/PERINTAH DALAM BAHASA LISAN</a:t>
            </a:r>
          </a:p>
          <a:p>
            <a:pPr marL="514350" indent="-514350">
              <a:buFont typeface="+mj-lt"/>
              <a:buAutoNum type="arabicPeriod"/>
            </a:pPr>
            <a:r>
              <a:rPr lang="en-US" altLang="en-US" sz="2400" dirty="0">
                <a:effectLst>
                  <a:outerShdw blurRad="38100" dist="38100" dir="2700000" algn="tl">
                    <a:srgbClr val="FFFFFF"/>
                  </a:outerShdw>
                </a:effectLst>
              </a:rPr>
              <a:t>PEMBACA CEPAT DAN TEKUN</a:t>
            </a:r>
          </a:p>
          <a:p>
            <a:pPr marL="514350" indent="-514350">
              <a:buFont typeface="+mj-lt"/>
              <a:buAutoNum type="arabicPeriod"/>
            </a:pPr>
            <a:r>
              <a:rPr lang="en-US" altLang="en-US" sz="2400" dirty="0">
                <a:effectLst>
                  <a:outerShdw blurRad="38100" dist="38100" dir="2700000" algn="tl">
                    <a:srgbClr val="FFFFFF"/>
                  </a:outerShdw>
                </a:effectLst>
              </a:rPr>
              <a:t>LEBIH SUKA BACA DARIPADA DIBACAKAN</a:t>
            </a:r>
          </a:p>
          <a:p>
            <a:pPr marL="514350" indent="-514350">
              <a:buFont typeface="+mj-lt"/>
              <a:buAutoNum type="arabicPeriod"/>
            </a:pPr>
            <a:r>
              <a:rPr lang="en-US" altLang="en-US" sz="2400" dirty="0">
                <a:effectLst>
                  <a:outerShdw blurRad="38100" dist="38100" dir="2700000" algn="tl">
                    <a:srgbClr val="FFFFFF"/>
                  </a:outerShdw>
                </a:effectLst>
              </a:rPr>
              <a:t>RAPI, TERATUR, TELITI, PERENCANA YANG BAIK</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717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717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717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7171">
                                            <p:txEl>
                                              <p:pRg st="0" end="0"/>
                                            </p:txEl>
                                          </p:spTgt>
                                        </p:tgtEl>
                                        <p:attrNameLst>
                                          <p:attrName>style.visibility</p:attrName>
                                        </p:attrNameLst>
                                      </p:cBhvr>
                                      <p:to>
                                        <p:strVal val="visible"/>
                                      </p:to>
                                    </p:set>
                                    <p:anim calcmode="lin" valueType="num">
                                      <p:cBhvr>
                                        <p:cTn id="16" dur="500" fill="hold"/>
                                        <p:tgtEl>
                                          <p:spTgt spid="717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717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717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717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171">
                                            <p:txEl>
                                              <p:pRg st="1" end="1"/>
                                            </p:txEl>
                                          </p:spTgt>
                                        </p:tgtEl>
                                        <p:attrNameLst>
                                          <p:attrName>style.visibility</p:attrName>
                                        </p:attrNameLst>
                                      </p:cBhvr>
                                      <p:to>
                                        <p:strVal val="visible"/>
                                      </p:to>
                                    </p:set>
                                    <p:anim calcmode="lin" valueType="num">
                                      <p:cBhvr>
                                        <p:cTn id="25" dur="500" fill="hold"/>
                                        <p:tgtEl>
                                          <p:spTgt spid="717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717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717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717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717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7171">
                                            <p:txEl>
                                              <p:pRg st="2" end="2"/>
                                            </p:txEl>
                                          </p:spTgt>
                                        </p:tgtEl>
                                        <p:attrNameLst>
                                          <p:attrName>style.visibility</p:attrName>
                                        </p:attrNameLst>
                                      </p:cBhvr>
                                      <p:to>
                                        <p:strVal val="visible"/>
                                      </p:to>
                                    </p:set>
                                    <p:anim calcmode="lin" valueType="num">
                                      <p:cBhvr>
                                        <p:cTn id="34" dur="500" fill="hold"/>
                                        <p:tgtEl>
                                          <p:spTgt spid="7171">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7171">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7171">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7171">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717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7171">
                                            <p:txEl>
                                              <p:pRg st="3" end="3"/>
                                            </p:txEl>
                                          </p:spTgt>
                                        </p:tgtEl>
                                        <p:attrNameLst>
                                          <p:attrName>style.visibility</p:attrName>
                                        </p:attrNameLst>
                                      </p:cBhvr>
                                      <p:to>
                                        <p:strVal val="visible"/>
                                      </p:to>
                                    </p:set>
                                    <p:anim calcmode="lin" valueType="num">
                                      <p:cBhvr>
                                        <p:cTn id="43" dur="500" fill="hold"/>
                                        <p:tgtEl>
                                          <p:spTgt spid="7171">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7171">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7171">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7171">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717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7171">
                                            <p:txEl>
                                              <p:pRg st="4" end="4"/>
                                            </p:txEl>
                                          </p:spTgt>
                                        </p:tgtEl>
                                        <p:attrNameLst>
                                          <p:attrName>style.visibility</p:attrName>
                                        </p:attrNameLst>
                                      </p:cBhvr>
                                      <p:to>
                                        <p:strVal val="visible"/>
                                      </p:to>
                                    </p:set>
                                    <p:anim calcmode="lin" valueType="num">
                                      <p:cBhvr>
                                        <p:cTn id="52" dur="500" fill="hold"/>
                                        <p:tgtEl>
                                          <p:spTgt spid="7171">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7171">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7171">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7171">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7171">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7171">
                                            <p:txEl>
                                              <p:pRg st="5" end="5"/>
                                            </p:txEl>
                                          </p:spTgt>
                                        </p:tgtEl>
                                        <p:attrNameLst>
                                          <p:attrName>style.visibility</p:attrName>
                                        </p:attrNameLst>
                                      </p:cBhvr>
                                      <p:to>
                                        <p:strVal val="visible"/>
                                      </p:to>
                                    </p:set>
                                    <p:anim calcmode="lin" valueType="num">
                                      <p:cBhvr>
                                        <p:cTn id="61" dur="500" fill="hold"/>
                                        <p:tgtEl>
                                          <p:spTgt spid="7171">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7171">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7171">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7171">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7171">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7171">
                                            <p:txEl>
                                              <p:pRg st="6" end="6"/>
                                            </p:txEl>
                                          </p:spTgt>
                                        </p:tgtEl>
                                        <p:attrNameLst>
                                          <p:attrName>style.visibility</p:attrName>
                                        </p:attrNameLst>
                                      </p:cBhvr>
                                      <p:to>
                                        <p:strVal val="visible"/>
                                      </p:to>
                                    </p:set>
                                    <p:anim calcmode="lin" valueType="num">
                                      <p:cBhvr>
                                        <p:cTn id="70" dur="500" fill="hold"/>
                                        <p:tgtEl>
                                          <p:spTgt spid="7171">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7171">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7171">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7171">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7171">
                                            <p:txEl>
                                              <p:pRg st="6" end="6"/>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xit" presetSubtype="0" fill="hold" grpId="1" nodeType="clickEffect">
                                  <p:stCondLst>
                                    <p:cond delay="0"/>
                                  </p:stCondLst>
                                  <p:childTnLst>
                                    <p:anim calcmode="lin" valueType="num">
                                      <p:cBhvr>
                                        <p:cTn id="78" dur="2000" fill="hold"/>
                                        <p:tgtEl>
                                          <p:spTgt spid="7170"/>
                                        </p:tgtEl>
                                        <p:attrNameLst>
                                          <p:attrName>style.rotation</p:attrName>
                                        </p:attrNameLst>
                                      </p:cBhvr>
                                      <p:tavLst>
                                        <p:tav tm="0">
                                          <p:val>
                                            <p:fltVal val="0"/>
                                          </p:val>
                                        </p:tav>
                                        <p:tav tm="100000">
                                          <p:val>
                                            <p:fltVal val="-90"/>
                                          </p:val>
                                        </p:tav>
                                      </p:tavLst>
                                    </p:anim>
                                    <p:anim calcmode="lin" valueType="num">
                                      <p:cBhvr>
                                        <p:cTn id="79" dur="2000" fill="hold"/>
                                        <p:tgtEl>
                                          <p:spTgt spid="7170"/>
                                        </p:tgtEl>
                                        <p:attrNameLst>
                                          <p:attrName>ppt_w</p:attrName>
                                        </p:attrNameLst>
                                      </p:cBhvr>
                                      <p:tavLst>
                                        <p:tav tm="0">
                                          <p:val>
                                            <p:strVal val="ppt_w"/>
                                          </p:val>
                                        </p:tav>
                                        <p:tav tm="50000">
                                          <p:val>
                                            <p:strVal val="ppt_w-.5"/>
                                          </p:val>
                                        </p:tav>
                                        <p:tav tm="100000">
                                          <p:val>
                                            <p:strVal val="ppt_w-.5"/>
                                          </p:val>
                                        </p:tav>
                                      </p:tavLst>
                                    </p:anim>
                                    <p:anim calcmode="lin" valueType="num">
                                      <p:cBhvr>
                                        <p:cTn id="80" dur="2000" fill="hold"/>
                                        <p:tgtEl>
                                          <p:spTgt spid="7170"/>
                                        </p:tgtEl>
                                        <p:attrNameLst>
                                          <p:attrName>ppt_h</p:attrName>
                                        </p:attrNameLst>
                                      </p:cBhvr>
                                      <p:tavLst>
                                        <p:tav tm="0">
                                          <p:val>
                                            <p:strVal val="ppt_h"/>
                                          </p:val>
                                        </p:tav>
                                        <p:tav tm="100000">
                                          <p:val>
                                            <p:strVal val="ppt_h"/>
                                          </p:val>
                                        </p:tav>
                                      </p:tavLst>
                                    </p:anim>
                                    <p:anim calcmode="lin" valueType="num">
                                      <p:cBhvr>
                                        <p:cTn id="81" dur="2000" fill="hold"/>
                                        <p:tgtEl>
                                          <p:spTgt spid="7170"/>
                                        </p:tgtEl>
                                        <p:attrNameLst>
                                          <p:attrName>ppt_x</p:attrName>
                                        </p:attrNameLst>
                                      </p:cBhvr>
                                      <p:tavLst>
                                        <p:tav tm="0">
                                          <p:val>
                                            <p:strVal val="ppt_x"/>
                                          </p:val>
                                        </p:tav>
                                        <p:tav tm="100000">
                                          <p:val>
                                            <p:strVal val="ppt_x+.4"/>
                                          </p:val>
                                        </p:tav>
                                      </p:tavLst>
                                    </p:anim>
                                    <p:anim calcmode="lin" valueType="num">
                                      <p:cBhvr>
                                        <p:cTn id="82" dur="2000" fill="hold"/>
                                        <p:tgtEl>
                                          <p:spTgt spid="7170"/>
                                        </p:tgtEl>
                                        <p:attrNameLst>
                                          <p:attrName>ppt_y</p:attrName>
                                        </p:attrNameLst>
                                      </p:cBhvr>
                                      <p:tavLst>
                                        <p:tav tm="0">
                                          <p:val>
                                            <p:strVal val="ppt_y"/>
                                          </p:val>
                                        </p:tav>
                                        <p:tav tm="50000">
                                          <p:val>
                                            <p:strVal val="ppt_y+.1"/>
                                          </p:val>
                                        </p:tav>
                                        <p:tav tm="100000">
                                          <p:val>
                                            <p:strVal val="ppt_y-.2"/>
                                          </p:val>
                                        </p:tav>
                                      </p:tavLst>
                                    </p:anim>
                                    <p:set>
                                      <p:cBhvr>
                                        <p:cTn id="83" dur="1" fill="hold">
                                          <p:stCondLst>
                                            <p:cond delay="1998"/>
                                          </p:stCondLst>
                                        </p:cTn>
                                        <p:tgtEl>
                                          <p:spTgt spid="7170"/>
                                        </p:tgtEl>
                                        <p:attrNameLst>
                                          <p:attrName>style.visibility</p:attrName>
                                        </p:attrNameLst>
                                      </p:cBhvr>
                                      <p:to>
                                        <p:strVal val="hidden"/>
                                      </p:to>
                                    </p:set>
                                  </p:childTnLst>
                                </p:cTn>
                              </p:par>
                              <p:par>
                                <p:cTn id="84" presetID="22" presetClass="exit" presetSubtype="8" fill="hold" grpId="1" nodeType="withEffect">
                                  <p:stCondLst>
                                    <p:cond delay="0"/>
                                  </p:stCondLst>
                                  <p:childTnLst>
                                    <p:animEffect transition="out" filter="wipe(left)">
                                      <p:cBhvr>
                                        <p:cTn id="85" dur="500"/>
                                        <p:tgtEl>
                                          <p:spTgt spid="7171">
                                            <p:txEl>
                                              <p:pRg st="0" end="0"/>
                                            </p:txEl>
                                          </p:spTgt>
                                        </p:tgtEl>
                                      </p:cBhvr>
                                    </p:animEffect>
                                    <p:set>
                                      <p:cBhvr>
                                        <p:cTn id="86" dur="1" fill="hold">
                                          <p:stCondLst>
                                            <p:cond delay="499"/>
                                          </p:stCondLst>
                                        </p:cTn>
                                        <p:tgtEl>
                                          <p:spTgt spid="7171">
                                            <p:txEl>
                                              <p:pRg st="0" end="0"/>
                                            </p:txEl>
                                          </p:spTgt>
                                        </p:tgtEl>
                                        <p:attrNameLst>
                                          <p:attrName>style.visibility</p:attrName>
                                        </p:attrNameLst>
                                      </p:cBhvr>
                                      <p:to>
                                        <p:strVal val="hidden"/>
                                      </p:to>
                                    </p:set>
                                  </p:childTnLst>
                                </p:cTn>
                              </p:par>
                              <p:par>
                                <p:cTn id="87" presetID="22" presetClass="exit" presetSubtype="8" fill="hold" grpId="1" nodeType="withEffect">
                                  <p:stCondLst>
                                    <p:cond delay="0"/>
                                  </p:stCondLst>
                                  <p:childTnLst>
                                    <p:animEffect transition="out" filter="wipe(left)">
                                      <p:cBhvr>
                                        <p:cTn id="88" dur="500"/>
                                        <p:tgtEl>
                                          <p:spTgt spid="7171">
                                            <p:txEl>
                                              <p:pRg st="1" end="1"/>
                                            </p:txEl>
                                          </p:spTgt>
                                        </p:tgtEl>
                                      </p:cBhvr>
                                    </p:animEffect>
                                    <p:set>
                                      <p:cBhvr>
                                        <p:cTn id="89" dur="1" fill="hold">
                                          <p:stCondLst>
                                            <p:cond delay="499"/>
                                          </p:stCondLst>
                                        </p:cTn>
                                        <p:tgtEl>
                                          <p:spTgt spid="7171">
                                            <p:txEl>
                                              <p:pRg st="1" end="1"/>
                                            </p:txEl>
                                          </p:spTgt>
                                        </p:tgtEl>
                                        <p:attrNameLst>
                                          <p:attrName>style.visibility</p:attrName>
                                        </p:attrNameLst>
                                      </p:cBhvr>
                                      <p:to>
                                        <p:strVal val="hidden"/>
                                      </p:to>
                                    </p:set>
                                  </p:childTnLst>
                                </p:cTn>
                              </p:par>
                              <p:par>
                                <p:cTn id="90" presetID="22" presetClass="exit" presetSubtype="8" fill="hold" grpId="1" nodeType="withEffect">
                                  <p:stCondLst>
                                    <p:cond delay="0"/>
                                  </p:stCondLst>
                                  <p:childTnLst>
                                    <p:animEffect transition="out" filter="wipe(left)">
                                      <p:cBhvr>
                                        <p:cTn id="91" dur="500"/>
                                        <p:tgtEl>
                                          <p:spTgt spid="7171">
                                            <p:txEl>
                                              <p:pRg st="2" end="2"/>
                                            </p:txEl>
                                          </p:spTgt>
                                        </p:tgtEl>
                                      </p:cBhvr>
                                    </p:animEffect>
                                    <p:set>
                                      <p:cBhvr>
                                        <p:cTn id="92" dur="1" fill="hold">
                                          <p:stCondLst>
                                            <p:cond delay="499"/>
                                          </p:stCondLst>
                                        </p:cTn>
                                        <p:tgtEl>
                                          <p:spTgt spid="7171">
                                            <p:txEl>
                                              <p:pRg st="2" end="2"/>
                                            </p:txEl>
                                          </p:spTgt>
                                        </p:tgtEl>
                                        <p:attrNameLst>
                                          <p:attrName>style.visibility</p:attrName>
                                        </p:attrNameLst>
                                      </p:cBhvr>
                                      <p:to>
                                        <p:strVal val="hidden"/>
                                      </p:to>
                                    </p:set>
                                  </p:childTnLst>
                                </p:cTn>
                              </p:par>
                              <p:par>
                                <p:cTn id="93" presetID="22" presetClass="exit" presetSubtype="8" fill="hold" grpId="1" nodeType="withEffect">
                                  <p:stCondLst>
                                    <p:cond delay="0"/>
                                  </p:stCondLst>
                                  <p:childTnLst>
                                    <p:animEffect transition="out" filter="wipe(left)">
                                      <p:cBhvr>
                                        <p:cTn id="94" dur="500"/>
                                        <p:tgtEl>
                                          <p:spTgt spid="7171">
                                            <p:txEl>
                                              <p:pRg st="3" end="3"/>
                                            </p:txEl>
                                          </p:spTgt>
                                        </p:tgtEl>
                                      </p:cBhvr>
                                    </p:animEffect>
                                    <p:set>
                                      <p:cBhvr>
                                        <p:cTn id="95" dur="1" fill="hold">
                                          <p:stCondLst>
                                            <p:cond delay="499"/>
                                          </p:stCondLst>
                                        </p:cTn>
                                        <p:tgtEl>
                                          <p:spTgt spid="7171">
                                            <p:txEl>
                                              <p:pRg st="3" end="3"/>
                                            </p:txEl>
                                          </p:spTgt>
                                        </p:tgtEl>
                                        <p:attrNameLst>
                                          <p:attrName>style.visibility</p:attrName>
                                        </p:attrNameLst>
                                      </p:cBhvr>
                                      <p:to>
                                        <p:strVal val="hidden"/>
                                      </p:to>
                                    </p:set>
                                  </p:childTnLst>
                                </p:cTn>
                              </p:par>
                              <p:par>
                                <p:cTn id="96" presetID="22" presetClass="exit" presetSubtype="8" fill="hold" grpId="1" nodeType="withEffect">
                                  <p:stCondLst>
                                    <p:cond delay="0"/>
                                  </p:stCondLst>
                                  <p:childTnLst>
                                    <p:animEffect transition="out" filter="wipe(left)">
                                      <p:cBhvr>
                                        <p:cTn id="97" dur="500"/>
                                        <p:tgtEl>
                                          <p:spTgt spid="7171">
                                            <p:txEl>
                                              <p:pRg st="4" end="4"/>
                                            </p:txEl>
                                          </p:spTgt>
                                        </p:tgtEl>
                                      </p:cBhvr>
                                    </p:animEffect>
                                    <p:set>
                                      <p:cBhvr>
                                        <p:cTn id="98" dur="1" fill="hold">
                                          <p:stCondLst>
                                            <p:cond delay="499"/>
                                          </p:stCondLst>
                                        </p:cTn>
                                        <p:tgtEl>
                                          <p:spTgt spid="7171">
                                            <p:txEl>
                                              <p:pRg st="4" end="4"/>
                                            </p:txEl>
                                          </p:spTgt>
                                        </p:tgtEl>
                                        <p:attrNameLst>
                                          <p:attrName>style.visibility</p:attrName>
                                        </p:attrNameLst>
                                      </p:cBhvr>
                                      <p:to>
                                        <p:strVal val="hidden"/>
                                      </p:to>
                                    </p:set>
                                  </p:childTnLst>
                                </p:cTn>
                              </p:par>
                              <p:par>
                                <p:cTn id="99" presetID="22" presetClass="exit" presetSubtype="8" fill="hold" grpId="1" nodeType="withEffect">
                                  <p:stCondLst>
                                    <p:cond delay="0"/>
                                  </p:stCondLst>
                                  <p:childTnLst>
                                    <p:animEffect transition="out" filter="wipe(left)">
                                      <p:cBhvr>
                                        <p:cTn id="100" dur="500"/>
                                        <p:tgtEl>
                                          <p:spTgt spid="7171">
                                            <p:txEl>
                                              <p:pRg st="5" end="5"/>
                                            </p:txEl>
                                          </p:spTgt>
                                        </p:tgtEl>
                                      </p:cBhvr>
                                    </p:animEffect>
                                    <p:set>
                                      <p:cBhvr>
                                        <p:cTn id="101" dur="1" fill="hold">
                                          <p:stCondLst>
                                            <p:cond delay="499"/>
                                          </p:stCondLst>
                                        </p:cTn>
                                        <p:tgtEl>
                                          <p:spTgt spid="7171">
                                            <p:txEl>
                                              <p:pRg st="5" end="5"/>
                                            </p:txEl>
                                          </p:spTgt>
                                        </p:tgtEl>
                                        <p:attrNameLst>
                                          <p:attrName>style.visibility</p:attrName>
                                        </p:attrNameLst>
                                      </p:cBhvr>
                                      <p:to>
                                        <p:strVal val="hidden"/>
                                      </p:to>
                                    </p:set>
                                  </p:childTnLst>
                                </p:cTn>
                              </p:par>
                              <p:par>
                                <p:cTn id="102" presetID="22" presetClass="exit" presetSubtype="8" fill="hold" grpId="1" nodeType="withEffect">
                                  <p:stCondLst>
                                    <p:cond delay="0"/>
                                  </p:stCondLst>
                                  <p:childTnLst>
                                    <p:animEffect transition="out" filter="wipe(left)">
                                      <p:cBhvr>
                                        <p:cTn id="103" dur="500"/>
                                        <p:tgtEl>
                                          <p:spTgt spid="7171">
                                            <p:txEl>
                                              <p:pRg st="6" end="6"/>
                                            </p:txEl>
                                          </p:spTgt>
                                        </p:tgtEl>
                                      </p:cBhvr>
                                    </p:animEffect>
                                    <p:set>
                                      <p:cBhvr>
                                        <p:cTn id="104" dur="1" fill="hold">
                                          <p:stCondLst>
                                            <p:cond delay="499"/>
                                          </p:stCondLst>
                                        </p:cTn>
                                        <p:tgtEl>
                                          <p:spTgt spid="717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P spid="7171" grpId="0" build="p"/>
      <p:bldP spid="7171"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4488-88FD-4A21-828B-814AB0F1384B}"/>
              </a:ext>
            </a:extLst>
          </p:cNvPr>
          <p:cNvSpPr>
            <a:spLocks noGrp="1"/>
          </p:cNvSpPr>
          <p:nvPr>
            <p:ph type="title"/>
          </p:nvPr>
        </p:nvSpPr>
        <p:spPr/>
        <p:txBody>
          <a:bodyPr/>
          <a:lstStyle/>
          <a:p>
            <a:pPr algn="ct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STRATEGI UNTUK MEMPERMUDAH PROSES BELAJAR ANAK VISUAL</a:t>
            </a:r>
            <a:endParaRPr lang="en-US" dirty="0"/>
          </a:p>
        </p:txBody>
      </p:sp>
      <p:sp>
        <p:nvSpPr>
          <p:cNvPr id="3" name="Content Placeholder 2">
            <a:extLst>
              <a:ext uri="{FF2B5EF4-FFF2-40B4-BE49-F238E27FC236}">
                <a16:creationId xmlns:a16="http://schemas.microsoft.com/office/drawing/2014/main" id="{D226F2D7-15ED-4D7F-AA77-D0A03872121B}"/>
              </a:ext>
            </a:extLst>
          </p:cNvPr>
          <p:cNvSpPr>
            <a:spLocks noGrp="1"/>
          </p:cNvSpPr>
          <p:nvPr>
            <p:ph idx="1"/>
          </p:nvPr>
        </p:nvSpPr>
        <p:spPr>
          <a:xfrm>
            <a:off x="6567054" y="1995054"/>
            <a:ext cx="4520045" cy="4177145"/>
          </a:xfrm>
        </p:spPr>
        <p:txBody>
          <a:bodyPr/>
          <a:lstStyle/>
          <a:p>
            <a:pPr marL="342900" indent="-342900">
              <a:buAutoNum type="arabicPeriod"/>
            </a:pPr>
            <a:r>
              <a:rPr lang="en-US" sz="18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GUNAKAN MATERI VISUAL SEPERTI, GAMBAR-GAMBAR, DIAGRAM DAN PETA.</a:t>
            </a:r>
          </a:p>
          <a:p>
            <a:pPr marL="342900" indent="-342900">
              <a:buAutoNum type="arabicPeriod"/>
            </a:pPr>
            <a:r>
              <a:rPr lang="en-US" sz="18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GUNAKAN WARNA UNTUK MENGHILITE HAL-HAL PENTING.</a:t>
            </a:r>
          </a:p>
          <a:p>
            <a:pPr marL="342900" indent="-342900">
              <a:buAutoNum type="arabicPeriod"/>
            </a:pPr>
            <a:r>
              <a:rPr lang="en-US" sz="18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AJAK ANAK UNTUK MEMBACA BUKU-BUKU BERILUSTRASI. </a:t>
            </a:r>
          </a:p>
          <a:p>
            <a:pPr marL="342900" indent="-342900">
              <a:buAutoNum type="arabicPeriod"/>
            </a:pPr>
            <a:r>
              <a:rPr lang="en-US" sz="1800" dirty="0">
                <a:solidFill>
                  <a:srgbClr val="3B3835"/>
                </a:solidFill>
                <a:latin typeface="Arial" panose="020B0604020202020204" pitchFamily="34" charset="0"/>
                <a:ea typeface="Times New Roman" panose="02020603050405020304" pitchFamily="18" charset="0"/>
                <a:cs typeface="Arial" panose="020B0604020202020204" pitchFamily="34" charset="0"/>
              </a:rPr>
              <a:t>G</a:t>
            </a:r>
            <a:r>
              <a:rPr lang="en-US" sz="18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UNAKAN MULTI-MEDIA (CONTOHNYA: KOMPUTER DAN VIDEO).</a:t>
            </a:r>
          </a:p>
          <a:p>
            <a:pPr marL="342900" indent="-342900">
              <a:buAutoNum type="arabicPeriod"/>
            </a:pPr>
            <a:r>
              <a:rPr lang="en-US" sz="1800" dirty="0">
                <a:solidFill>
                  <a:srgbClr val="3B3835"/>
                </a:solidFill>
                <a:effectLst/>
                <a:latin typeface="Arial" panose="020B0604020202020204" pitchFamily="34" charset="0"/>
                <a:ea typeface="Times New Roman" panose="02020603050405020304" pitchFamily="18" charset="0"/>
                <a:cs typeface="Arial" panose="020B0604020202020204" pitchFamily="34" charset="0"/>
              </a:rPr>
              <a:t>AJAK ANAK UNTUK MENCOBA MENGILUSTRASIKAN IDE-</a:t>
            </a:r>
            <a:endParaRPr lang="en-US" sz="1800" dirty="0">
              <a:solidFill>
                <a:srgbClr val="3B3835"/>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7170" name="Picture 2" descr="Gaya Belajar – Allsmart">
            <a:extLst>
              <a:ext uri="{FF2B5EF4-FFF2-40B4-BE49-F238E27FC236}">
                <a16:creationId xmlns:a16="http://schemas.microsoft.com/office/drawing/2014/main" id="{4E9FDD87-100D-427C-A137-8A58FA728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662545"/>
            <a:ext cx="4991100" cy="440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15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AAE1-C813-42B6-BBC4-12DC61385C2D}"/>
              </a:ext>
            </a:extLst>
          </p:cNvPr>
          <p:cNvSpPr>
            <a:spLocks noGrp="1"/>
          </p:cNvSpPr>
          <p:nvPr>
            <p:ph type="title"/>
          </p:nvPr>
        </p:nvSpPr>
        <p:spPr/>
        <p:txBody>
          <a:bodyPr/>
          <a:lstStyle/>
          <a:p>
            <a:pPr algn="ctr"/>
            <a:r>
              <a:rPr lang="en-US"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rPr>
              <a:t>KELEBIHAN DAN KELEMAHAN GAYA BELAJAR VISUAL</a:t>
            </a:r>
            <a:endParaRPr lang="en-US" dirty="0"/>
          </a:p>
        </p:txBody>
      </p:sp>
      <p:sp>
        <p:nvSpPr>
          <p:cNvPr id="3" name="Content Placeholder 2">
            <a:extLst>
              <a:ext uri="{FF2B5EF4-FFF2-40B4-BE49-F238E27FC236}">
                <a16:creationId xmlns:a16="http://schemas.microsoft.com/office/drawing/2014/main" id="{A22BDD9F-97A7-4CB6-B2C4-E556F6034B4F}"/>
              </a:ext>
            </a:extLst>
          </p:cNvPr>
          <p:cNvSpPr>
            <a:spLocks noGrp="1"/>
          </p:cNvSpPr>
          <p:nvPr>
            <p:ph idx="1"/>
          </p:nvPr>
        </p:nvSpPr>
        <p:spPr>
          <a:xfrm>
            <a:off x="952500" y="1697181"/>
            <a:ext cx="6889173" cy="4572000"/>
          </a:xfrm>
        </p:spPr>
        <p:txBody>
          <a:bodyPr>
            <a:normAutofit fontScale="85000" lnSpcReduction="10000"/>
          </a:bodyPr>
          <a:lstStyle/>
          <a:p>
            <a:pPr marL="0" indent="0">
              <a:buNone/>
            </a:pPr>
            <a:r>
              <a:rPr lang="en-US" sz="1800" b="1" u="sng"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KELEBIHAN</a:t>
            </a: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DAPAT MENGINGAT DETAIL DAN WARNA DENGAN SANGAT BAIK,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MAMPU MEMBACA, MENGEJA, DAN MENGHAFAL PELAJARAN DENGAN BAIK,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SANGAT BAIK DALAM MENGINGAT WAJAH SESEORANG, TETAPI SERINGKALI LUPA DENGAN NAMA ORANG TERSEBUT. </a:t>
            </a:r>
          </a:p>
          <a:p>
            <a:pPr marL="0" indent="0">
              <a:buNone/>
            </a:pPr>
            <a:r>
              <a:rPr lang="en-US" sz="1800" b="1" u="sng"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KELEMAHAN</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SUSAH BELAJAR DALAM SUASANA YANG RAMAI , RIBUT DAN BANYAK GANGGUAN,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SUSAH MEMAHAMI PENJELASAN GURU TANPA DISERTAI DENGAN GAMBAR ATAU GRAFIK, </a:t>
            </a:r>
          </a:p>
          <a:p>
            <a:pPr marL="342900" indent="-342900">
              <a:buAutoNum type="arabicPeriod"/>
            </a:pPr>
            <a:r>
              <a:rPr lang="en-US" sz="1800" dirty="0">
                <a:solidFill>
                  <a:srgbClr val="3B3835"/>
                </a:solidFill>
                <a:effectLst/>
                <a:latin typeface="Helvetica" panose="020B0604020202020204" pitchFamily="34" charset="0"/>
                <a:ea typeface="Times New Roman" panose="02020603050405020304" pitchFamily="18" charset="0"/>
                <a:cs typeface="Times New Roman" panose="02020603050405020304" pitchFamily="18" charset="0"/>
              </a:rPr>
              <a:t>TERGANGGU KONSENTRASINYA SAAT MELIHAT TAMPILAN YANG MENURUTNYA TIDAK MENARIK ATAU JUSTRU JELEK.</a:t>
            </a:r>
            <a:endParaRPr lang="en-US" sz="1800" dirty="0">
              <a:solidFill>
                <a:srgbClr val="3B3835"/>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   </a:t>
            </a:r>
          </a:p>
        </p:txBody>
      </p:sp>
      <p:pic>
        <p:nvPicPr>
          <p:cNvPr id="4" name="Picture Placeholder 9" descr="teacher writing on chalk board" title="teacher writing on chalk board">
            <a:extLst>
              <a:ext uri="{FF2B5EF4-FFF2-40B4-BE49-F238E27FC236}">
                <a16:creationId xmlns:a16="http://schemas.microsoft.com/office/drawing/2014/main" id="{44DED8A1-6558-4F20-8C9A-A81ED26BC5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
          <a:stretch/>
        </p:blipFill>
        <p:spPr>
          <a:xfrm>
            <a:off x="8201891" y="1399309"/>
            <a:ext cx="3695836" cy="5167746"/>
          </a:xfrm>
          <a:prstGeom prst="roundRect">
            <a:avLst>
              <a:gd name="adj" fmla="val 1319"/>
            </a:avLst>
          </a:prstGeom>
        </p:spPr>
      </p:pic>
    </p:spTree>
    <p:extLst>
      <p:ext uri="{BB962C8B-B14F-4D97-AF65-F5344CB8AC3E}">
        <p14:creationId xmlns:p14="http://schemas.microsoft.com/office/powerpoint/2010/main" val="305067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173</TotalTime>
  <Words>862</Words>
  <Application>Microsoft Office PowerPoint</Application>
  <PresentationFormat>Widescreen</PresentationFormat>
  <Paragraphs>118</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Algerian</vt:lpstr>
      <vt:lpstr>Arial</vt:lpstr>
      <vt:lpstr>Calibri</vt:lpstr>
      <vt:lpstr>Droid Serif</vt:lpstr>
      <vt:lpstr>Euphemia</vt:lpstr>
      <vt:lpstr>Helvetica</vt:lpstr>
      <vt:lpstr>Plantagenet Cherokee</vt:lpstr>
      <vt:lpstr>Wingdings</vt:lpstr>
      <vt:lpstr>Academic Literature 16x9</vt:lpstr>
      <vt:lpstr>GAYA BELAJAR PESERTA DIDIK</vt:lpstr>
      <vt:lpstr>DEFINISI</vt:lpstr>
      <vt:lpstr>FAKTOR-FAKTOR YANG MEMPENGARUHI GAYA BELAJAR </vt:lpstr>
      <vt:lpstr>JENIS GAYA BELAJAR</vt:lpstr>
      <vt:lpstr>PowerPoint Presentation</vt:lpstr>
      <vt:lpstr>CIRI-CIRI GAYA BELAJAR VISUAL  </vt:lpstr>
      <vt:lpstr>CIRI-CIRI ORANG VISUAL  DALAM BELAJAR</vt:lpstr>
      <vt:lpstr>STRATEGI UNTUK MEMPERMUDAH PROSES BELAJAR ANAK VISUAL</vt:lpstr>
      <vt:lpstr>KELEBIHAN DAN KELEMAHAN GAYA BELAJAR VISUAL</vt:lpstr>
      <vt:lpstr>PowerPoint Presentation</vt:lpstr>
      <vt:lpstr>DEFINISI</vt:lpstr>
      <vt:lpstr>CIRI-CIRI ORANG AUDITORIAL DALAM BELAJAR</vt:lpstr>
      <vt:lpstr>CARA BELAJAR TIPE AUDITORI</vt:lpstr>
      <vt:lpstr>STRATEGI MEMPERMUDAH PROSES BELAJAR AUDITORI </vt:lpstr>
      <vt:lpstr>KELEBIHAN DAN KELEMAHAN GAYA BELAJAR AUDITORI (AUDITORY LEARNERS)</vt:lpstr>
      <vt:lpstr>GAYA BELAJAR KINESTETIK</vt:lpstr>
      <vt:lpstr>DEFINISI</vt:lpstr>
      <vt:lpstr>CIRI-CIRI ORANG KINESTETIK DALAM BELAJAR</vt:lpstr>
      <vt:lpstr>CIRI-CIRI GAYA BELAJAR KINESTETIK </vt:lpstr>
      <vt:lpstr>CARA BELAJAR TIPE KINESTETIK</vt:lpstr>
      <vt:lpstr>STRATEGI UNTUK MEMPERMUDAH PROSES BELAJAR ANAK KINESTETIK </vt:lpstr>
      <vt:lpstr>KELEBIHAN DAN KELEMAHAN DARI GAYA BELAJAR KINESTETIK (KINESTHETIC LEARNERS)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GAYA DAN CARA BELAJAR PESERTA DIDIK</dc:title>
  <dc:creator>Windows User</dc:creator>
  <cp:lastModifiedBy>Windows User</cp:lastModifiedBy>
  <cp:revision>20</cp:revision>
  <dcterms:created xsi:type="dcterms:W3CDTF">2020-12-16T04:53:20Z</dcterms:created>
  <dcterms:modified xsi:type="dcterms:W3CDTF">2020-12-16T17:40:26Z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