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1" r:id="rId6"/>
    <p:sldId id="330" r:id="rId7"/>
    <p:sldId id="317" r:id="rId8"/>
    <p:sldId id="318" r:id="rId9"/>
    <p:sldId id="319" r:id="rId10"/>
    <p:sldId id="325" r:id="rId11"/>
    <p:sldId id="327" r:id="rId12"/>
    <p:sldId id="328" r:id="rId13"/>
    <p:sldId id="292" r:id="rId14"/>
    <p:sldId id="316" r:id="rId15"/>
    <p:sldId id="273" r:id="rId16"/>
    <p:sldId id="274" r:id="rId17"/>
    <p:sldId id="275" r:id="rId18"/>
    <p:sldId id="27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65" autoAdjust="0"/>
  </p:normalViewPr>
  <p:slideViewPr>
    <p:cSldViewPr snapToGrid="0">
      <p:cViewPr varScale="1">
        <p:scale>
          <a:sx n="69" d="100"/>
          <a:sy n="69" d="100"/>
        </p:scale>
        <p:origin x="696" y="66"/>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12/9/2020</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12/9/2020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d-ID"/>
              <a:t>Cara menimbulkan kesadaran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9B09CE-4F10-4899-9004-C3ED668B6759}" type="slidenum">
              <a:rPr lang="en-US" sz="1200" smtClean="0"/>
              <a:pP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515708" y="213496"/>
            <a:ext cx="7443210" cy="6415904"/>
          </a:xfrm>
        </p:spPr>
      </p:pic>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5906241" y="5006487"/>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val="1"/>
              </a:ext>
            </a:extLst>
          </p:cNvPr>
          <p:cNvGrpSpPr/>
          <p:nvPr/>
        </p:nvGrpSpPr>
        <p:grpSpPr>
          <a:xfrm rot="20964052">
            <a:off x="6223361" y="3699420"/>
            <a:ext cx="907367"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rot="20739652">
            <a:off x="186120" y="240451"/>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sp>
        <p:nvSpPr>
          <p:cNvPr id="3" name="Subtitle 2">
            <a:extLst>
              <a:ext uri="{FF2B5EF4-FFF2-40B4-BE49-F238E27FC236}">
                <a16:creationId xmlns:a16="http://schemas.microsoft.com/office/drawing/2014/main" id="{E68AFDFE-262B-4F7B-90B2-DBAC42C5E687}"/>
              </a:ext>
            </a:extLst>
          </p:cNvPr>
          <p:cNvSpPr>
            <a:spLocks noGrp="1"/>
          </p:cNvSpPr>
          <p:nvPr>
            <p:ph type="subTitle" idx="1"/>
          </p:nvPr>
        </p:nvSpPr>
        <p:spPr>
          <a:xfrm>
            <a:off x="1463024" y="2219865"/>
            <a:ext cx="6623141" cy="1025395"/>
          </a:xfrm>
        </p:spPr>
        <p:txBody>
          <a:bodyPr/>
          <a:lstStyle/>
          <a:p>
            <a:r>
              <a:rPr lang="en-US" sz="3200" dirty="0">
                <a:latin typeface="Algerian" panose="04020705040A02060702" pitchFamily="82" charset="0"/>
              </a:rPr>
              <a:t>PEMBELAJARAN ORANG DEWASA</a:t>
            </a:r>
          </a:p>
        </p:txBody>
      </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659175" y="559677"/>
            <a:ext cx="7570425" cy="1264538"/>
          </a:xfrm>
          <a:ln>
            <a:solidFill>
              <a:schemeClr val="tx1"/>
            </a:solidFill>
            <a:miter lim="800000"/>
            <a:headEnd/>
            <a:tailEnd/>
          </a:ln>
        </p:spPr>
        <p:txBody>
          <a:bodyPr/>
          <a:lstStyle/>
          <a:p>
            <a:pPr eaLnBrk="1" hangingPunct="1"/>
            <a:r>
              <a:rPr lang="en-US" sz="2800" b="1" dirty="0"/>
              <a:t>PERBEDAAN ANTARA PENDIDIKAN ANAK-ANAK DAN PENDIDIKAN ORANG DEWASA</a:t>
            </a:r>
          </a:p>
        </p:txBody>
      </p:sp>
      <p:sp>
        <p:nvSpPr>
          <p:cNvPr id="15363" name="Rectangle 5"/>
          <p:cNvSpPr>
            <a:spLocks noGrp="1" noChangeArrowheads="1"/>
          </p:cNvSpPr>
          <p:nvPr>
            <p:ph idx="1"/>
          </p:nvPr>
        </p:nvSpPr>
        <p:spPr>
          <a:xfrm>
            <a:off x="659174" y="2125781"/>
            <a:ext cx="7210207" cy="1684337"/>
          </a:xfrm>
          <a:solidFill>
            <a:srgbClr val="FFCC99"/>
          </a:solidFill>
          <a:ln>
            <a:solidFill>
              <a:schemeClr val="tx1"/>
            </a:solidFill>
            <a:miter lim="800000"/>
            <a:headEnd/>
            <a:tailEnd/>
          </a:ln>
        </p:spPr>
        <p:txBody>
          <a:bodyPr/>
          <a:lstStyle/>
          <a:p>
            <a:pPr marL="0" indent="0" eaLnBrk="1" hangingPunct="1">
              <a:lnSpc>
                <a:spcPct val="90000"/>
              </a:lnSpc>
              <a:buNone/>
            </a:pPr>
            <a:r>
              <a:rPr lang="en-US" b="1" dirty="0"/>
              <a:t>PENDIDIKAN ANAK:</a:t>
            </a:r>
          </a:p>
          <a:p>
            <a:pPr eaLnBrk="1" hangingPunct="1">
              <a:lnSpc>
                <a:spcPct val="90000"/>
              </a:lnSpc>
              <a:buFontTx/>
              <a:buNone/>
            </a:pPr>
            <a:r>
              <a:rPr lang="en-US" b="1" dirty="0"/>
              <a:t>	DALAM BENTUK ASIMILASI, IDENTIFIKASI, DAN PENIRUAN.</a:t>
            </a:r>
          </a:p>
          <a:p>
            <a:pPr eaLnBrk="1" hangingPunct="1">
              <a:lnSpc>
                <a:spcPct val="90000"/>
              </a:lnSpc>
              <a:buFontTx/>
              <a:buNone/>
            </a:pPr>
            <a:r>
              <a:rPr lang="en-US" b="1" dirty="0"/>
              <a:t>	PENEKANANNYA PADA PROSES PEMBENTUKAN SIKAP MENTAL DAN MORAL SERTA KEWARGANEGARAAN.</a:t>
            </a:r>
          </a:p>
        </p:txBody>
      </p:sp>
      <p:sp>
        <p:nvSpPr>
          <p:cNvPr id="15364" name="Slide Number Placeholder 6"/>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FA1513E7-A2C2-467B-BE32-27192890E922}" type="slidenum">
              <a:rPr lang="id-ID" smtClean="0"/>
              <a:pPr>
                <a:defRPr/>
              </a:pPr>
              <a:t>10</a:t>
            </a:fld>
            <a:endParaRPr lang="en-US" sz="1400">
              <a:solidFill>
                <a:srgbClr val="FFFFFF"/>
              </a:solidFill>
            </a:endParaRPr>
          </a:p>
        </p:txBody>
      </p:sp>
      <p:sp>
        <p:nvSpPr>
          <p:cNvPr id="15365" name="Rectangle 6"/>
          <p:cNvSpPr>
            <a:spLocks noGrp="1" noChangeArrowheads="1"/>
          </p:cNvSpPr>
          <p:nvPr>
            <p:ph sz="half" idx="4294967295"/>
          </p:nvPr>
        </p:nvSpPr>
        <p:spPr>
          <a:xfrm>
            <a:off x="659175" y="4111684"/>
            <a:ext cx="7210207" cy="1943100"/>
          </a:xfrm>
          <a:solidFill>
            <a:srgbClr val="B7E7FF"/>
          </a:solidFill>
          <a:ln>
            <a:solidFill>
              <a:schemeClr val="tx1"/>
            </a:solidFill>
            <a:miter lim="800000"/>
            <a:headEnd/>
            <a:tailEnd/>
          </a:ln>
        </p:spPr>
        <p:txBody>
          <a:bodyPr/>
          <a:lstStyle/>
          <a:p>
            <a:pPr eaLnBrk="1" hangingPunct="1">
              <a:lnSpc>
                <a:spcPct val="90000"/>
              </a:lnSpc>
              <a:buFontTx/>
              <a:buNone/>
            </a:pPr>
            <a:r>
              <a:rPr lang="en-US" sz="2000" b="1" dirty="0"/>
              <a:t>PENDIDIKAN ORANG DEWASA:</a:t>
            </a:r>
          </a:p>
          <a:p>
            <a:pPr eaLnBrk="1" hangingPunct="1">
              <a:lnSpc>
                <a:spcPct val="90000"/>
              </a:lnSpc>
              <a:buFontTx/>
              <a:buNone/>
            </a:pPr>
            <a:r>
              <a:rPr lang="en-US" sz="2000" b="1" dirty="0"/>
              <a:t>	LEBIH MENEKANKAN PADA PENINGKATAN KEHIDUPAN, MEMBERIKAN KETERAMPILAN DAN KEMAMPUAN UNTUK MEMECAHKAN MASALAH DALAM HIDUPNYA DAN DALAM MASYARAKAT.</a:t>
            </a:r>
          </a:p>
        </p:txBody>
      </p:sp>
      <p:pic>
        <p:nvPicPr>
          <p:cNvPr id="6" name="Picture Placeholder 16" descr="close up of clock">
            <a:extLst>
              <a:ext uri="{FF2B5EF4-FFF2-40B4-BE49-F238E27FC236}">
                <a16:creationId xmlns:a16="http://schemas.microsoft.com/office/drawing/2014/main" id="{D9534C36-6055-473B-92B6-E1B697B562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62109" y="346364"/>
            <a:ext cx="3366656" cy="5708420"/>
          </a:xfrm>
          <a:prstGeom prst="roundRect">
            <a:avLst>
              <a:gd name="adj" fmla="val 16667"/>
            </a:avLst>
          </a:prstGeom>
          <a:solidFill>
            <a:srgbClr val="ECE5DD"/>
          </a:solidFill>
          <a:ln w="3175">
            <a:solidFill>
              <a:schemeClr val="accent1"/>
            </a:solidFill>
          </a:ln>
          <a:effectLst>
            <a:innerShdw dist="38100" dir="13500000">
              <a:schemeClr val="accent2"/>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11</a:t>
            </a:fld>
            <a:endParaRPr lang="en-US" sz="1000">
              <a:solidFill>
                <a:srgbClr val="FFFFFF"/>
              </a:solidFill>
            </a:endParaRPr>
          </a:p>
        </p:txBody>
      </p:sp>
      <p:sp>
        <p:nvSpPr>
          <p:cNvPr id="40963" name="Rectangle 2"/>
          <p:cNvSpPr>
            <a:spLocks noGrp="1" noChangeArrowheads="1"/>
          </p:cNvSpPr>
          <p:nvPr>
            <p:ph type="title" idx="4294967295"/>
          </p:nvPr>
        </p:nvSpPr>
        <p:spPr>
          <a:xfrm>
            <a:off x="2365376" y="228600"/>
            <a:ext cx="7618413" cy="1143000"/>
          </a:xfrm>
          <a:solidFill>
            <a:schemeClr val="accent2"/>
          </a:solidFill>
          <a:ln>
            <a:solidFill>
              <a:schemeClr val="tx1"/>
            </a:solidFill>
            <a:miter lim="800000"/>
            <a:headEnd/>
            <a:tailEnd/>
          </a:ln>
        </p:spPr>
        <p:txBody>
          <a:bodyPr rtlCol="0">
            <a:normAutofit/>
          </a:bodyPr>
          <a:lstStyle/>
          <a:p>
            <a:pPr>
              <a:defRPr/>
            </a:pPr>
            <a:r>
              <a:rPr lang="en-US" dirty="0"/>
              <a:t>TAHAPAN BELAJAR ORANG DEWASA (MAHASISWA)</a:t>
            </a:r>
          </a:p>
        </p:txBody>
      </p:sp>
      <p:sp>
        <p:nvSpPr>
          <p:cNvPr id="16388" name="Rectangle 3"/>
          <p:cNvSpPr>
            <a:spLocks noGrp="1" noChangeArrowheads="1"/>
          </p:cNvSpPr>
          <p:nvPr>
            <p:ph type="body" idx="4294967295"/>
          </p:nvPr>
        </p:nvSpPr>
        <p:spPr>
          <a:xfrm>
            <a:off x="651308" y="1743075"/>
            <a:ext cx="7618412" cy="3416444"/>
          </a:xfrm>
          <a:ln>
            <a:solidFill>
              <a:srgbClr val="660033"/>
            </a:solidFill>
            <a:miter lim="800000"/>
            <a:headEnd/>
            <a:tailEnd/>
          </a:ln>
        </p:spPr>
        <p:txBody>
          <a:bodyPr/>
          <a:lstStyle/>
          <a:p>
            <a:pPr marL="609600" indent="-609600">
              <a:buFontTx/>
              <a:buAutoNum type="arabicPeriod"/>
            </a:pPr>
            <a:r>
              <a:rPr lang="en-US" sz="2800" dirty="0"/>
              <a:t>TIMBULNYA KESADARAN </a:t>
            </a:r>
          </a:p>
          <a:p>
            <a:pPr marL="609600" indent="-609600">
              <a:buFontTx/>
              <a:buAutoNum type="arabicPeriod"/>
            </a:pPr>
            <a:r>
              <a:rPr lang="en-US" sz="2800" dirty="0"/>
              <a:t>KEBUTUHAN AKAN PENGETAHUAN/PEMAHAMAN</a:t>
            </a:r>
          </a:p>
          <a:p>
            <a:pPr marL="609600" indent="-609600">
              <a:buFontTx/>
              <a:buAutoNum type="arabicPeriod"/>
            </a:pPr>
            <a:r>
              <a:rPr lang="en-US" sz="2800" dirty="0"/>
              <a:t>PENGUASAAN KETERAMPILAN </a:t>
            </a:r>
          </a:p>
          <a:p>
            <a:pPr marL="609600" indent="-609600">
              <a:buFontTx/>
              <a:buAutoNum type="arabicPeriod"/>
            </a:pPr>
            <a:r>
              <a:rPr lang="en-US" sz="2800" dirty="0"/>
              <a:t>PENERAPAN KETERAMPILAN ATAU PENGETAHUAN</a:t>
            </a:r>
          </a:p>
          <a:p>
            <a:pPr marL="609600" indent="-609600">
              <a:buFontTx/>
              <a:buAutoNum type="arabicPeriod"/>
            </a:pPr>
            <a:r>
              <a:rPr lang="en-US" sz="2800" dirty="0"/>
              <a:t>MENENTUKAN SIKAP </a:t>
            </a:r>
          </a:p>
        </p:txBody>
      </p:sp>
      <p:pic>
        <p:nvPicPr>
          <p:cNvPr id="1026" name="Picture 2" descr="10 Rekomendasi Buku Mewarnai Terbaik untuk Orang Dewasa (Terbaru Tahun  2020) | mybest">
            <a:extLst>
              <a:ext uri="{FF2B5EF4-FFF2-40B4-BE49-F238E27FC236}">
                <a16:creationId xmlns:a16="http://schemas.microsoft.com/office/drawing/2014/main" id="{F1A5F12C-A7E1-4AB3-BE16-385ADB68D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317" y="1743075"/>
            <a:ext cx="2619375" cy="3416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12</a:t>
            </a:fld>
            <a:endParaRPr lang="en-US" sz="1400">
              <a:solidFill>
                <a:srgbClr val="FFFFFF"/>
              </a:solidFill>
            </a:endParaRPr>
          </a:p>
        </p:txBody>
      </p:sp>
      <p:sp>
        <p:nvSpPr>
          <p:cNvPr id="19459" name="Rectangle 2"/>
          <p:cNvSpPr>
            <a:spLocks noGrp="1" noRot="1" noChangeArrowheads="1"/>
          </p:cNvSpPr>
          <p:nvPr>
            <p:ph type="title" idx="4294967295"/>
          </p:nvPr>
        </p:nvSpPr>
        <p:spPr>
          <a:xfrm>
            <a:off x="1524000" y="484909"/>
            <a:ext cx="8229600" cy="880837"/>
          </a:xfrm>
          <a:ln>
            <a:solidFill>
              <a:schemeClr val="folHlink"/>
            </a:solidFill>
            <a:miter lim="800000"/>
            <a:headEnd/>
            <a:tailEnd/>
          </a:ln>
        </p:spPr>
        <p:txBody>
          <a:bodyPr/>
          <a:lstStyle/>
          <a:p>
            <a:pPr eaLnBrk="1" hangingPunct="1"/>
            <a:r>
              <a:rPr lang="en-US" dirty="0"/>
              <a:t>BELAJAR MANDIRI</a:t>
            </a:r>
          </a:p>
        </p:txBody>
      </p:sp>
      <p:sp>
        <p:nvSpPr>
          <p:cNvPr id="19460" name="Rectangle 3"/>
          <p:cNvSpPr>
            <a:spLocks noGrp="1" noRot="1" noChangeArrowheads="1"/>
          </p:cNvSpPr>
          <p:nvPr>
            <p:ph idx="4294967295"/>
          </p:nvPr>
        </p:nvSpPr>
        <p:spPr>
          <a:xfrm>
            <a:off x="837928" y="1700808"/>
            <a:ext cx="7848872" cy="4320480"/>
          </a:xfrm>
          <a:solidFill>
            <a:schemeClr val="accent2"/>
          </a:solidFill>
        </p:spPr>
        <p:txBody>
          <a:bodyPr/>
          <a:lstStyle/>
          <a:p>
            <a:pPr eaLnBrk="1" hangingPunct="1"/>
            <a:r>
              <a:rPr lang="en-US" sz="2000" b="1" dirty="0"/>
              <a:t>PENGERTIAN:</a:t>
            </a:r>
          </a:p>
          <a:p>
            <a:pPr eaLnBrk="1" hangingPunct="1">
              <a:buFont typeface="Wingdings" pitchFamily="2" charset="2"/>
              <a:buNone/>
            </a:pPr>
            <a:r>
              <a:rPr lang="en-US" sz="2000" b="1" dirty="0"/>
              <a:t>	BELAJAR YANG MEMBERI KESEMPATAN KEPADA MAHASISWA UNTUK </a:t>
            </a:r>
            <a:r>
              <a:rPr lang="id-ID" sz="2000" b="1" dirty="0"/>
              <a:t>:</a:t>
            </a:r>
          </a:p>
          <a:p>
            <a:pPr eaLnBrk="1" hangingPunct="1">
              <a:buFont typeface="Wingdings" pitchFamily="2" charset="2"/>
              <a:buNone/>
            </a:pPr>
            <a:r>
              <a:rPr lang="id-ID" sz="2000" b="1" dirty="0"/>
              <a:t>	</a:t>
            </a:r>
            <a:r>
              <a:rPr lang="id-ID" sz="2000" b="1" dirty="0">
                <a:sym typeface="Wingdings" pitchFamily="2" charset="2"/>
              </a:rPr>
              <a:t> </a:t>
            </a:r>
            <a:r>
              <a:rPr lang="en-US" sz="2000" b="1" dirty="0"/>
              <a:t>MENENTUKAN TUJUAN BELAJARNYA, </a:t>
            </a:r>
            <a:endParaRPr lang="id-ID" sz="2000" b="1" dirty="0"/>
          </a:p>
          <a:p>
            <a:pPr eaLnBrk="1" hangingPunct="1">
              <a:buFont typeface="Wingdings" pitchFamily="2" charset="2"/>
              <a:buNone/>
            </a:pPr>
            <a:r>
              <a:rPr lang="id-ID" sz="2000" b="1" dirty="0"/>
              <a:t>	</a:t>
            </a:r>
            <a:r>
              <a:rPr lang="id-ID" sz="2000" b="1" dirty="0">
                <a:sym typeface="Wingdings" pitchFamily="2" charset="2"/>
              </a:rPr>
              <a:t> </a:t>
            </a:r>
            <a:r>
              <a:rPr lang="en-US" sz="2000" b="1" dirty="0"/>
              <a:t>MERENCANAKAN PROSES BELAJARNYA, </a:t>
            </a:r>
            <a:endParaRPr lang="id-ID" sz="2000" b="1" dirty="0"/>
          </a:p>
          <a:p>
            <a:pPr eaLnBrk="1" hangingPunct="1">
              <a:buFont typeface="Wingdings" pitchFamily="2" charset="2"/>
              <a:buNone/>
            </a:pPr>
            <a:r>
              <a:rPr lang="id-ID" sz="2000" b="1" dirty="0"/>
              <a:t>	</a:t>
            </a:r>
            <a:r>
              <a:rPr lang="id-ID" sz="2000" b="1" dirty="0">
                <a:sym typeface="Wingdings" pitchFamily="2" charset="2"/>
              </a:rPr>
              <a:t> </a:t>
            </a:r>
            <a:r>
              <a:rPr lang="en-US" sz="2000" b="1" dirty="0"/>
              <a:t>MENGGUNAKAN SUMBER-SUMBER BELAJAR YANG </a:t>
            </a:r>
            <a:endParaRPr lang="id-ID" sz="2000" b="1" dirty="0"/>
          </a:p>
          <a:p>
            <a:pPr eaLnBrk="1" hangingPunct="1">
              <a:buFont typeface="Wingdings" pitchFamily="2" charset="2"/>
              <a:buNone/>
            </a:pPr>
            <a:r>
              <a:rPr lang="id-ID" sz="2000" b="1" dirty="0"/>
              <a:t>        </a:t>
            </a:r>
            <a:r>
              <a:rPr lang="en-US" sz="2000" b="1" dirty="0"/>
              <a:t>DIPILIHNYA, </a:t>
            </a:r>
            <a:endParaRPr lang="id-ID" sz="2000" b="1" dirty="0"/>
          </a:p>
          <a:p>
            <a:pPr eaLnBrk="1" hangingPunct="1">
              <a:buFont typeface="Wingdings" pitchFamily="2" charset="2"/>
              <a:buNone/>
            </a:pPr>
            <a:r>
              <a:rPr lang="id-ID" sz="2000" b="1" dirty="0"/>
              <a:t>	</a:t>
            </a:r>
            <a:r>
              <a:rPr lang="id-ID" sz="2000" b="1" dirty="0">
                <a:sym typeface="Wingdings" pitchFamily="2" charset="2"/>
              </a:rPr>
              <a:t> </a:t>
            </a:r>
            <a:r>
              <a:rPr lang="en-US" sz="2000" b="1" dirty="0"/>
              <a:t>MEMBUAT KEPUTUSAN-KEPUTUSAN AKADEMIS,  </a:t>
            </a:r>
            <a:endParaRPr lang="id-ID" sz="2000" b="1" dirty="0"/>
          </a:p>
          <a:p>
            <a:pPr eaLnBrk="1" hangingPunct="1">
              <a:buFont typeface="Wingdings" pitchFamily="2" charset="2"/>
              <a:buNone/>
            </a:pPr>
            <a:r>
              <a:rPr lang="id-ID" sz="2000" b="1" dirty="0"/>
              <a:t>	</a:t>
            </a:r>
            <a:r>
              <a:rPr lang="id-ID" sz="2000" b="1" dirty="0">
                <a:sym typeface="Wingdings" pitchFamily="2" charset="2"/>
              </a:rPr>
              <a:t> </a:t>
            </a:r>
            <a:r>
              <a:rPr lang="en-US" sz="2000" b="1" dirty="0"/>
              <a:t>MELAKUKAN KEGIATAN-KEGIATAN YANG DIPILIHNYA </a:t>
            </a:r>
            <a:endParaRPr lang="id-ID" sz="2000" b="1" dirty="0"/>
          </a:p>
          <a:p>
            <a:pPr eaLnBrk="1" hangingPunct="1">
              <a:buFont typeface="Wingdings" pitchFamily="2" charset="2"/>
              <a:buNone/>
            </a:pPr>
            <a:r>
              <a:rPr lang="id-ID" sz="2000" b="1" dirty="0"/>
              <a:t>        DALAM </a:t>
            </a:r>
            <a:r>
              <a:rPr lang="en-US" sz="2000" b="1" dirty="0"/>
              <a:t>MENCAPAI TUJUAN BELAJARNYA</a:t>
            </a:r>
            <a:r>
              <a:rPr lang="en-US" sz="2000" dirty="0"/>
              <a:t>.</a:t>
            </a:r>
          </a:p>
        </p:txBody>
      </p:sp>
      <p:pic>
        <p:nvPicPr>
          <p:cNvPr id="2050" name="Picture 2" descr="Pembelajaran Jarak Jauh, Siswa Dituntut Belajar Mandiri - Kompasiana.com">
            <a:extLst>
              <a:ext uri="{FF2B5EF4-FFF2-40B4-BE49-F238E27FC236}">
                <a16:creationId xmlns:a16="http://schemas.microsoft.com/office/drawing/2014/main" id="{A8A62B02-0179-492C-9AB1-0A0459DBA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055" y="3962400"/>
            <a:ext cx="2743200" cy="1778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nsep Belajar Mandiri: Solusi Belajar di Tengah Pandemi Covid-19 Halaman 1  - Kompasiana.com">
            <a:extLst>
              <a:ext uri="{FF2B5EF4-FFF2-40B4-BE49-F238E27FC236}">
                <a16:creationId xmlns:a16="http://schemas.microsoft.com/office/drawing/2014/main" id="{EDA4A69A-058A-4C08-9126-686DF71D1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055" y="1940069"/>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13</a:t>
            </a:fld>
            <a:endParaRPr lang="en-US" sz="1400">
              <a:solidFill>
                <a:srgbClr val="FFFFFF"/>
              </a:solidFill>
            </a:endParaRPr>
          </a:p>
        </p:txBody>
      </p:sp>
      <p:sp>
        <p:nvSpPr>
          <p:cNvPr id="20483" name="Rectangle 2"/>
          <p:cNvSpPr>
            <a:spLocks noGrp="1" noRot="1" noChangeArrowheads="1"/>
          </p:cNvSpPr>
          <p:nvPr>
            <p:ph type="title" idx="4294967295"/>
          </p:nvPr>
        </p:nvSpPr>
        <p:spPr>
          <a:xfrm>
            <a:off x="3879273" y="374073"/>
            <a:ext cx="5874327" cy="609600"/>
          </a:xfrm>
          <a:solidFill>
            <a:schemeClr val="accent2"/>
          </a:solidFill>
        </p:spPr>
        <p:txBody>
          <a:bodyPr/>
          <a:lstStyle/>
          <a:p>
            <a:pPr eaLnBrk="1" hangingPunct="1"/>
            <a:r>
              <a:rPr lang="en-US" dirty="0"/>
              <a:t>CIRI BELAJAR MANDIRI</a:t>
            </a:r>
          </a:p>
        </p:txBody>
      </p:sp>
      <p:sp>
        <p:nvSpPr>
          <p:cNvPr id="20484" name="Rectangle 3"/>
          <p:cNvSpPr>
            <a:spLocks noGrp="1" noRot="1" noChangeArrowheads="1"/>
          </p:cNvSpPr>
          <p:nvPr>
            <p:ph idx="4294967295"/>
          </p:nvPr>
        </p:nvSpPr>
        <p:spPr>
          <a:xfrm>
            <a:off x="5140036" y="1544782"/>
            <a:ext cx="6594764" cy="3442854"/>
          </a:xfrm>
          <a:solidFill>
            <a:schemeClr val="bg1"/>
          </a:solidFill>
        </p:spPr>
        <p:txBody>
          <a:bodyPr/>
          <a:lstStyle/>
          <a:p>
            <a:pPr eaLnBrk="1" hangingPunct="1"/>
            <a:r>
              <a:rPr lang="en-US" sz="2800" dirty="0"/>
              <a:t>CIRI UTAMA: </a:t>
            </a:r>
          </a:p>
          <a:p>
            <a:pPr eaLnBrk="1" hangingPunct="1">
              <a:buFont typeface="Wingdings" pitchFamily="2" charset="2"/>
              <a:buNone/>
            </a:pPr>
            <a:r>
              <a:rPr lang="en-US" sz="2800" dirty="0"/>
              <a:t>	PENGEMBANGAN DAN PENINGKATAN KETERAMPILAN DAN KEMAMPUAN MAHASISWA UNTUK MELAKUKAN PROSES BELAJAR SECARA MANDIRI (TIDAK BERGANTUNG PADA FAKTOR DOSEN, TEMAN, KELAS, DLL)</a:t>
            </a:r>
          </a:p>
        </p:txBody>
      </p:sp>
      <p:pic>
        <p:nvPicPr>
          <p:cNvPr id="3074" name="Picture 2" descr="Belajar Mandiri, Ini Kiat Membuat Home Learning Efektif">
            <a:extLst>
              <a:ext uri="{FF2B5EF4-FFF2-40B4-BE49-F238E27FC236}">
                <a16:creationId xmlns:a16="http://schemas.microsoft.com/office/drawing/2014/main" id="{A444FB4F-23F9-42E5-BA0D-F2C3E1C2C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427018"/>
            <a:ext cx="3221614" cy="3754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14</a:t>
            </a:fld>
            <a:endParaRPr lang="en-US" sz="1400">
              <a:solidFill>
                <a:srgbClr val="FFFFFF"/>
              </a:solidFill>
            </a:endParaRPr>
          </a:p>
        </p:txBody>
      </p:sp>
      <p:sp>
        <p:nvSpPr>
          <p:cNvPr id="22531" name="Rectangle 2"/>
          <p:cNvSpPr>
            <a:spLocks noGrp="1" noRot="1" noChangeArrowheads="1"/>
          </p:cNvSpPr>
          <p:nvPr>
            <p:ph type="title" idx="4294967295"/>
          </p:nvPr>
        </p:nvSpPr>
        <p:spPr>
          <a:xfrm>
            <a:off x="2438400" y="698499"/>
            <a:ext cx="8229600" cy="733428"/>
          </a:xfrm>
        </p:spPr>
        <p:txBody>
          <a:bodyPr/>
          <a:lstStyle/>
          <a:p>
            <a:pPr eaLnBrk="1" hangingPunct="1"/>
            <a:r>
              <a:rPr lang="en-US" dirty="0"/>
              <a:t>MANFAAT BELAJAR MANDIRI</a:t>
            </a:r>
          </a:p>
        </p:txBody>
      </p:sp>
      <p:sp>
        <p:nvSpPr>
          <p:cNvPr id="22532" name="Rectangle 3"/>
          <p:cNvSpPr>
            <a:spLocks noGrp="1" noRot="1" noChangeArrowheads="1"/>
          </p:cNvSpPr>
          <p:nvPr>
            <p:ph idx="4294967295"/>
          </p:nvPr>
        </p:nvSpPr>
        <p:spPr>
          <a:xfrm>
            <a:off x="1524000" y="1213140"/>
            <a:ext cx="8783782" cy="2365087"/>
          </a:xfrm>
        </p:spPr>
        <p:txBody>
          <a:bodyPr/>
          <a:lstStyle/>
          <a:p>
            <a:pPr eaLnBrk="1" hangingPunct="1"/>
            <a:endParaRPr lang="en-US" sz="2800" dirty="0"/>
          </a:p>
          <a:p>
            <a:pPr marL="0" indent="0" algn="ctr" eaLnBrk="1" hangingPunct="1">
              <a:buNone/>
            </a:pPr>
            <a:r>
              <a:rPr lang="en-US" sz="2800" dirty="0"/>
              <a:t>DALAM BELAJAR MANDIRI MAHASISWA MENDAPATKAN PENGALAMAN DAN KETERAMPILAN DALAM PENELUSURAN LITERATUR, PENELITIAN, ANALISIS, DAN PEMECAHAN MASALAH.</a:t>
            </a:r>
          </a:p>
        </p:txBody>
      </p:sp>
      <p:pic>
        <p:nvPicPr>
          <p:cNvPr id="4098" name="Picture 2" descr="3 Tips Ampuh Memulai Usaha, Yuk Belajar Mandiri! - IMCNews.ID">
            <a:extLst>
              <a:ext uri="{FF2B5EF4-FFF2-40B4-BE49-F238E27FC236}">
                <a16:creationId xmlns:a16="http://schemas.microsoft.com/office/drawing/2014/main" id="{D494264C-C346-4EAD-B4BA-A94C008A9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892" y="3920837"/>
            <a:ext cx="6317672" cy="2092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15</a:t>
            </a:fld>
            <a:endParaRPr lang="en-US" sz="1400">
              <a:solidFill>
                <a:srgbClr val="FFFFFF"/>
              </a:solidFill>
            </a:endParaRPr>
          </a:p>
        </p:txBody>
      </p:sp>
      <p:sp>
        <p:nvSpPr>
          <p:cNvPr id="24579" name="Rectangle 2"/>
          <p:cNvSpPr>
            <a:spLocks noGrp="1" noRot="1" noChangeArrowheads="1"/>
          </p:cNvSpPr>
          <p:nvPr>
            <p:ph type="title" idx="4294967295"/>
          </p:nvPr>
        </p:nvSpPr>
        <p:spPr>
          <a:xfrm>
            <a:off x="357045" y="346364"/>
            <a:ext cx="7609319" cy="637309"/>
          </a:xfrm>
        </p:spPr>
        <p:txBody>
          <a:bodyPr/>
          <a:lstStyle/>
          <a:p>
            <a:pPr eaLnBrk="1" hangingPunct="1"/>
            <a:r>
              <a:rPr lang="en-US" sz="3600" dirty="0"/>
              <a:t>APLIKASI BELAJAR MANDIRI</a:t>
            </a:r>
          </a:p>
        </p:txBody>
      </p:sp>
      <p:sp>
        <p:nvSpPr>
          <p:cNvPr id="24580" name="Rectangle 3"/>
          <p:cNvSpPr>
            <a:spLocks noGrp="1" noRot="1" noChangeArrowheads="1"/>
          </p:cNvSpPr>
          <p:nvPr>
            <p:ph idx="4294967295"/>
          </p:nvPr>
        </p:nvSpPr>
        <p:spPr>
          <a:xfrm>
            <a:off x="561975" y="1731818"/>
            <a:ext cx="6838950" cy="3707750"/>
          </a:xfrm>
          <a:solidFill>
            <a:schemeClr val="accent2"/>
          </a:solidFill>
        </p:spPr>
        <p:txBody>
          <a:bodyPr/>
          <a:lstStyle/>
          <a:p>
            <a:pPr marL="457200" indent="-457200">
              <a:lnSpc>
                <a:spcPct val="80000"/>
              </a:lnSpc>
              <a:buFont typeface="Calibri" pitchFamily="34" charset="0"/>
              <a:buAutoNum type="arabicPeriod"/>
            </a:pPr>
            <a:r>
              <a:rPr lang="en-US" sz="2000" b="1" dirty="0">
                <a:solidFill>
                  <a:schemeClr val="tx1"/>
                </a:solidFill>
              </a:rPr>
              <a:t>MATERI: YANG BISA MENCAPAI RANAH PEMBELAJARAN YANG INGIN DICAPAI.</a:t>
            </a:r>
            <a:endParaRPr lang="id-ID" sz="2000" b="1" dirty="0">
              <a:solidFill>
                <a:schemeClr val="tx1"/>
              </a:solidFill>
            </a:endParaRPr>
          </a:p>
          <a:p>
            <a:pPr marL="457200" indent="-457200">
              <a:lnSpc>
                <a:spcPct val="80000"/>
              </a:lnSpc>
              <a:buFont typeface="Calibri" pitchFamily="34" charset="0"/>
              <a:buAutoNum type="arabicPeriod"/>
            </a:pPr>
            <a:r>
              <a:rPr lang="en-US" sz="2000" b="1" dirty="0">
                <a:solidFill>
                  <a:schemeClr val="tx1"/>
                </a:solidFill>
              </a:rPr>
              <a:t>MAHASISWA: PERLU MENGETAHUI CARA MEMPEROLEH INFORMASI, MENGETAHUI TEKNIK DAN METODE  PENELITIAN</a:t>
            </a:r>
            <a:r>
              <a:rPr lang="id-ID" sz="2000" b="1" dirty="0">
                <a:solidFill>
                  <a:schemeClr val="tx1"/>
                </a:solidFill>
              </a:rPr>
              <a:t> </a:t>
            </a:r>
            <a:r>
              <a:rPr lang="en-US" sz="2000" b="1" dirty="0">
                <a:solidFill>
                  <a:schemeClr val="tx1"/>
                </a:solidFill>
              </a:rPr>
              <a:t>DAN MENGGUNAKANNYA SECARA BENAR.</a:t>
            </a:r>
            <a:endParaRPr lang="id-ID" sz="2000" b="1" dirty="0">
              <a:solidFill>
                <a:schemeClr val="tx1"/>
              </a:solidFill>
            </a:endParaRPr>
          </a:p>
          <a:p>
            <a:pPr marL="457200" indent="-457200">
              <a:lnSpc>
                <a:spcPct val="80000"/>
              </a:lnSpc>
              <a:buFont typeface="Calibri" pitchFamily="34" charset="0"/>
              <a:buAutoNum type="arabicPeriod"/>
            </a:pPr>
            <a:r>
              <a:rPr lang="en-US" sz="2000" b="1" dirty="0">
                <a:solidFill>
                  <a:schemeClr val="tx1"/>
                </a:solidFill>
              </a:rPr>
              <a:t>DOSEN:HARUS MAMPU MEMAHAMI TUJUAN BELAJAR MAHASISWA DAN MENJABARKANNYA DALAM OPERASIONAL</a:t>
            </a:r>
            <a:r>
              <a:rPr lang="id-ID" sz="2000" b="1" dirty="0">
                <a:solidFill>
                  <a:schemeClr val="tx1"/>
                </a:solidFill>
              </a:rPr>
              <a:t> </a:t>
            </a:r>
            <a:r>
              <a:rPr lang="en-US" sz="2000" b="1" dirty="0">
                <a:solidFill>
                  <a:schemeClr val="tx1"/>
                </a:solidFill>
              </a:rPr>
              <a:t>PELAKSANAAN.</a:t>
            </a:r>
            <a:endParaRPr lang="id-ID" sz="2000" b="1" dirty="0">
              <a:solidFill>
                <a:schemeClr val="tx1"/>
              </a:solidFill>
            </a:endParaRPr>
          </a:p>
          <a:p>
            <a:pPr marL="457200" indent="-457200">
              <a:lnSpc>
                <a:spcPct val="80000"/>
              </a:lnSpc>
              <a:buFont typeface="Calibri" pitchFamily="34" charset="0"/>
              <a:buAutoNum type="arabicPeriod"/>
            </a:pPr>
            <a:r>
              <a:rPr lang="en-US" sz="2000" b="1" dirty="0">
                <a:solidFill>
                  <a:schemeClr val="tx1"/>
                </a:solidFill>
              </a:rPr>
              <a:t>LINGKUNGAN: BISA MENDUKUNG=MENANTANG, LUWES,</a:t>
            </a:r>
            <a:r>
              <a:rPr lang="id-ID" sz="2000" b="1" dirty="0">
                <a:solidFill>
                  <a:schemeClr val="tx1"/>
                </a:solidFill>
              </a:rPr>
              <a:t> </a:t>
            </a:r>
            <a:r>
              <a:rPr lang="en-US" sz="2000" b="1" dirty="0">
                <a:solidFill>
                  <a:schemeClr val="tx1"/>
                </a:solidFill>
              </a:rPr>
              <a:t>TERBUKA TERHADAP RESIKO,  INTERDISIPLINER</a:t>
            </a:r>
          </a:p>
        </p:txBody>
      </p:sp>
      <p:pic>
        <p:nvPicPr>
          <p:cNvPr id="5122" name="Picture 2" descr="Belajar Mandiri - dakwatuna.com">
            <a:extLst>
              <a:ext uri="{FF2B5EF4-FFF2-40B4-BE49-F238E27FC236}">
                <a16:creationId xmlns:a16="http://schemas.microsoft.com/office/drawing/2014/main" id="{31D9CD7B-A83D-4572-9728-9A2D4CD1E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772" y="983672"/>
            <a:ext cx="2762683" cy="4455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1331731" y="3817744"/>
            <a:ext cx="3253153" cy="1229046"/>
          </a:xfrm>
        </p:spPr>
        <p:txBody>
          <a:bodyPr/>
          <a:lstStyle/>
          <a:p>
            <a:r>
              <a:rPr lang="en-US" noProof="1"/>
              <a:t>Jens Martensson</a:t>
            </a:r>
          </a:p>
        </p:txBody>
      </p:sp>
      <p:sp>
        <p:nvSpPr>
          <p:cNvPr id="9" name="Text Placeholder 8">
            <a:extLst>
              <a:ext uri="{FF2B5EF4-FFF2-40B4-BE49-F238E27FC236}">
                <a16:creationId xmlns:a16="http://schemas.microsoft.com/office/drawing/2014/main" id="{EB4E6EDA-35E8-4F00-B170-CB0BCEE4B671}"/>
              </a:ext>
            </a:extLst>
          </p:cNvPr>
          <p:cNvSpPr>
            <a:spLocks noGrp="1"/>
          </p:cNvSpPr>
          <p:nvPr>
            <p:ph type="body" sz="quarter" idx="11"/>
          </p:nvPr>
        </p:nvSpPr>
        <p:spPr>
          <a:xfrm>
            <a:off x="1332097" y="4321121"/>
            <a:ext cx="3252787" cy="782252"/>
          </a:xfrm>
        </p:spPr>
        <p:txBody>
          <a:bodyPr/>
          <a:lstStyle/>
          <a:p>
            <a:r>
              <a:rPr lang="en-US" dirty="0"/>
              <a:t>jens@bellowscollege.com</a:t>
            </a:r>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1260325" y="2522143"/>
            <a:ext cx="3717377" cy="1543717"/>
          </a:xfrm>
        </p:spPr>
        <p:txBody>
          <a:bodyPr/>
          <a:lstStyle/>
          <a:p>
            <a:pPr>
              <a:lnSpc>
                <a:spcPts val="5500"/>
              </a:lnSpc>
            </a:pPr>
            <a:r>
              <a:rPr lang="en-US" dirty="0"/>
              <a:t>Thank You</a:t>
            </a:r>
          </a:p>
        </p:txBody>
      </p:sp>
      <p:grpSp>
        <p:nvGrpSpPr>
          <p:cNvPr id="67" name="Group 66">
            <a:extLst>
              <a:ext uri="{FF2B5EF4-FFF2-40B4-BE49-F238E27FC236}">
                <a16:creationId xmlns:a16="http://schemas.microsoft.com/office/drawing/2014/main" id="{D70B51DB-358C-4856-9A42-84377D97BE5C}"/>
              </a:ext>
              <a:ext uri="{C183D7F6-B498-43B3-948B-1728B52AA6E4}">
                <adec:decorative xmlns:adec="http://schemas.microsoft.com/office/drawing/2017/decorative" val="1"/>
              </a:ext>
            </a:extLst>
          </p:cNvPr>
          <p:cNvGrpSpPr>
            <a:grpSpLocks noChangeAspect="1"/>
          </p:cNvGrpSpPr>
          <p:nvPr/>
        </p:nvGrpSpPr>
        <p:grpSpPr>
          <a:xfrm rot="684357">
            <a:off x="6514927" y="3521320"/>
            <a:ext cx="1219200" cy="914400"/>
            <a:chOff x="3403719" y="943599"/>
            <a:chExt cx="1219200" cy="914400"/>
          </a:xfrm>
        </p:grpSpPr>
        <p:sp>
          <p:nvSpPr>
            <p:cNvPr id="68" name="Freeform: Shape 67">
              <a:extLst>
                <a:ext uri="{FF2B5EF4-FFF2-40B4-BE49-F238E27FC236}">
                  <a16:creationId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89" name="Group 88">
            <a:extLst>
              <a:ext uri="{FF2B5EF4-FFF2-40B4-BE49-F238E27FC236}">
                <a16:creationId xmlns:a16="http://schemas.microsoft.com/office/drawing/2014/main" id="{8D54F73F-DF48-4CD2-A825-C5783FE4B304}"/>
              </a:ext>
              <a:ext uri="{C183D7F6-B498-43B3-948B-1728B52AA6E4}">
                <adec:decorative xmlns:adec="http://schemas.microsoft.com/office/drawing/2017/decorative" val="1"/>
              </a:ext>
            </a:extLst>
          </p:cNvPr>
          <p:cNvGrpSpPr>
            <a:grpSpLocks noChangeAspect="1"/>
          </p:cNvGrpSpPr>
          <p:nvPr/>
        </p:nvGrpSpPr>
        <p:grpSpPr>
          <a:xfrm rot="20954291">
            <a:off x="1919957" y="1014095"/>
            <a:ext cx="1424651" cy="1097682"/>
            <a:chOff x="967966" y="847100"/>
            <a:chExt cx="1424651" cy="1097682"/>
          </a:xfrm>
        </p:grpSpPr>
        <p:sp>
          <p:nvSpPr>
            <p:cNvPr id="90" name="Freeform: Shape 89">
              <a:extLst>
                <a:ext uri="{FF2B5EF4-FFF2-40B4-BE49-F238E27FC236}">
                  <a16:creationId xmlns:a16="http://schemas.microsoft.com/office/drawing/2014/main"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4" name="Group 93">
              <a:extLst>
                <a:ext uri="{FF2B5EF4-FFF2-40B4-BE49-F238E27FC236}">
                  <a16:creationId xmlns:a16="http://schemas.microsoft.com/office/drawing/2014/main" id="{9A33FBC2-D9E8-4019-B2F5-42B5765FF389}"/>
                </a:ext>
              </a:extLst>
            </p:cNvPr>
            <p:cNvGrpSpPr/>
            <p:nvPr/>
          </p:nvGrpSpPr>
          <p:grpSpPr>
            <a:xfrm>
              <a:off x="1278190" y="977491"/>
              <a:ext cx="822094" cy="695977"/>
              <a:chOff x="1278190" y="977491"/>
              <a:chExt cx="822094" cy="695977"/>
            </a:xfrm>
          </p:grpSpPr>
          <p:sp>
            <p:nvSpPr>
              <p:cNvPr id="105" name="Freeform: Shape 104">
                <a:extLst>
                  <a:ext uri="{FF2B5EF4-FFF2-40B4-BE49-F238E27FC236}">
                    <a16:creationId xmlns:a16="http://schemas.microsoft.com/office/drawing/2014/main"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5" name="Freeform: Shape 94">
              <a:extLst>
                <a:ext uri="{FF2B5EF4-FFF2-40B4-BE49-F238E27FC236}">
                  <a16:creationId xmlns:a16="http://schemas.microsoft.com/office/drawing/2014/main"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val="1"/>
              </a:ext>
            </a:extLst>
          </p:cNvPr>
          <p:cNvGrpSpPr>
            <a:grpSpLocks noChangeAspect="1"/>
          </p:cNvGrpSpPr>
          <p:nvPr/>
        </p:nvGrpSpPr>
        <p:grpSpPr>
          <a:xfrm rot="846514">
            <a:off x="3520922" y="4754032"/>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a16="http://schemas.microsoft.com/office/drawing/2014/main" id="{6B41C343-4094-4991-874E-03046ADDD7CE}"/>
              </a:ext>
              <a:ext uri="{C183D7F6-B498-43B3-948B-1728B52AA6E4}">
                <adec:decorative xmlns:adec="http://schemas.microsoft.com/office/drawing/2017/decorative" val="1"/>
              </a:ext>
            </a:extLst>
          </p:cNvPr>
          <p:cNvGrpSpPr>
            <a:grpSpLocks noChangeAspect="1"/>
          </p:cNvGrpSpPr>
          <p:nvPr/>
        </p:nvGrpSpPr>
        <p:grpSpPr>
          <a:xfrm rot="1005845">
            <a:off x="10195969" y="4802159"/>
            <a:ext cx="1162050" cy="1162050"/>
            <a:chOff x="1101743" y="2856619"/>
            <a:chExt cx="1162050" cy="1162050"/>
          </a:xfrm>
        </p:grpSpPr>
        <p:sp>
          <p:nvSpPr>
            <p:cNvPr id="154" name="Freeform: Shape 153">
              <a:extLst>
                <a:ext uri="{FF2B5EF4-FFF2-40B4-BE49-F238E27FC236}">
                  <a16:creationId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89" name="Group 188">
            <a:extLst>
              <a:ext uri="{FF2B5EF4-FFF2-40B4-BE49-F238E27FC236}">
                <a16:creationId xmlns:a16="http://schemas.microsoft.com/office/drawing/2014/main" id="{1ED8EB34-A168-42BB-8B47-08A4A7EA8A84}"/>
              </a:ext>
              <a:ext uri="{C183D7F6-B498-43B3-948B-1728B52AA6E4}">
                <adec:decorative xmlns:adec="http://schemas.microsoft.com/office/drawing/2017/decorative" val="1"/>
              </a:ext>
            </a:extLst>
          </p:cNvPr>
          <p:cNvGrpSpPr>
            <a:grpSpLocks noChangeAspect="1"/>
          </p:cNvGrpSpPr>
          <p:nvPr/>
        </p:nvGrpSpPr>
        <p:grpSpPr>
          <a:xfrm rot="21269381">
            <a:off x="5281190" y="4142776"/>
            <a:ext cx="907367" cy="1719222"/>
            <a:chOff x="3358194" y="2575240"/>
            <a:chExt cx="907367" cy="1719222"/>
          </a:xfrm>
        </p:grpSpPr>
        <p:sp>
          <p:nvSpPr>
            <p:cNvPr id="190" name="Freeform: Shape 189">
              <a:extLst>
                <a:ext uri="{FF2B5EF4-FFF2-40B4-BE49-F238E27FC236}">
                  <a16:creationId xmlns:a16="http://schemas.microsoft.com/office/drawing/2014/main" id="{47BD90BB-3456-4C12-ABF2-334B656C06D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0B928406-59E2-4123-AC45-3DE980DCF85C}"/>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0615ACB2-3298-4970-87BC-3236671DC0B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05B162A-8827-474B-BFBB-9753A764A78B}"/>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F33DD0-DD53-473C-B821-2563D3C9B35D}"/>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E733B20-CB26-4D21-BD6E-4C022A7129D9}"/>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2A1C4D4-5269-4944-A196-392799DC4F16}"/>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8CEBDE6-06DA-4F50-8C62-1B7CF17233E8}"/>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8A73E64-ECDA-4DE2-B9B6-BA1BCB93A822}"/>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BD21F412-7287-489E-ACE6-C6EC1CF7F0C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200" name="Group 199">
              <a:extLst>
                <a:ext uri="{FF2B5EF4-FFF2-40B4-BE49-F238E27FC236}">
                  <a16:creationId xmlns:a16="http://schemas.microsoft.com/office/drawing/2014/main" id="{00AA9BD7-E9D2-41E6-8EE4-5B0716154BAF}"/>
                </a:ext>
              </a:extLst>
            </p:cNvPr>
            <p:cNvGrpSpPr/>
            <p:nvPr/>
          </p:nvGrpSpPr>
          <p:grpSpPr>
            <a:xfrm>
              <a:off x="3817847" y="3307104"/>
              <a:ext cx="119391" cy="667051"/>
              <a:chOff x="3817847" y="3307104"/>
              <a:chExt cx="119391" cy="667051"/>
            </a:xfrm>
          </p:grpSpPr>
          <p:sp>
            <p:nvSpPr>
              <p:cNvPr id="205" name="Freeform: Shape 204">
                <a:extLst>
                  <a:ext uri="{FF2B5EF4-FFF2-40B4-BE49-F238E27FC236}">
                    <a16:creationId xmlns:a16="http://schemas.microsoft.com/office/drawing/2014/main" id="{1BDE822A-1F03-423C-BCB1-983D2DF37255}"/>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0A5A9827-62BB-465A-B780-8380BED8B2A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086125E7-C9A2-462B-86F9-E0DE7C4E8A8F}"/>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4B8E0733-2EA4-4E40-B4AA-46F0615D189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F70616A-072C-4083-AE73-38DC408E84F1}"/>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C96D7A3-0025-4868-9A9B-C1C0B2B5192A}"/>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17BF990-02EF-4636-BE84-6E972737273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3A5D88F7-AB77-4365-9274-ECA4439C3993}"/>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201" name="Freeform: Shape 200">
              <a:extLst>
                <a:ext uri="{FF2B5EF4-FFF2-40B4-BE49-F238E27FC236}">
                  <a16:creationId xmlns:a16="http://schemas.microsoft.com/office/drawing/2014/main" id="{AEB9CA5F-8FF8-423C-83E0-D18C3F54CA2C}"/>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B1B152E-C74C-4EB6-ACAD-C140B84647F5}"/>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36C52902-4F1D-4EBA-AA34-444254298DB3}"/>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462366D-F91A-4C05-A2A6-3FF2DEB9E756}"/>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242" name="Group 241">
            <a:extLst>
              <a:ext uri="{FF2B5EF4-FFF2-40B4-BE49-F238E27FC236}">
                <a16:creationId xmlns:a16="http://schemas.microsoft.com/office/drawing/2014/main" id="{06ED3F4A-E5F5-4F47-B838-B7016B554F2D}"/>
              </a:ext>
              <a:ext uri="{C183D7F6-B498-43B3-948B-1728B52AA6E4}">
                <adec:decorative xmlns:adec="http://schemas.microsoft.com/office/drawing/2017/decorative" val="1"/>
              </a:ext>
            </a:extLst>
          </p:cNvPr>
          <p:cNvGrpSpPr>
            <a:grpSpLocks noChangeAspect="1"/>
          </p:cNvGrpSpPr>
          <p:nvPr/>
        </p:nvGrpSpPr>
        <p:grpSpPr>
          <a:xfrm rot="760211">
            <a:off x="7623014" y="2511186"/>
            <a:ext cx="1012825" cy="1012825"/>
            <a:chOff x="7950627" y="2930800"/>
            <a:chExt cx="1012825" cy="1012825"/>
          </a:xfrm>
        </p:grpSpPr>
        <p:sp>
          <p:nvSpPr>
            <p:cNvPr id="243" name="Freeform: Shape 242">
              <a:extLst>
                <a:ext uri="{FF2B5EF4-FFF2-40B4-BE49-F238E27FC236}">
                  <a16:creationId xmlns:a16="http://schemas.microsoft.com/office/drawing/2014/main"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79777434-AA67-404A-998B-60F515A23136}"/>
              </a:ext>
              <a:ext uri="{C183D7F6-B498-43B3-948B-1728B52AA6E4}">
                <adec:decorative xmlns:adec="http://schemas.microsoft.com/office/drawing/2017/decorative" val="1"/>
              </a:ext>
            </a:extLst>
          </p:cNvPr>
          <p:cNvGrpSpPr/>
          <p:nvPr/>
        </p:nvGrpSpPr>
        <p:grpSpPr>
          <a:xfrm rot="20895564">
            <a:off x="4080982" y="1874306"/>
            <a:ext cx="1454890" cy="1386228"/>
            <a:chOff x="-68843" y="1795825"/>
            <a:chExt cx="1600379" cy="1524851"/>
          </a:xfrm>
        </p:grpSpPr>
        <p:sp>
          <p:nvSpPr>
            <p:cNvPr id="18" name="Freeform: Shape 17">
              <a:extLst>
                <a:ext uri="{FF2B5EF4-FFF2-40B4-BE49-F238E27FC236}">
                  <a16:creationId xmlns:a16="http://schemas.microsoft.com/office/drawing/2014/main" id="{C5F3472A-4F4D-492E-B37D-106425C2383C}"/>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19" name="Freeform: Shape 18">
              <a:extLst>
                <a:ext uri="{FF2B5EF4-FFF2-40B4-BE49-F238E27FC236}">
                  <a16:creationId xmlns:a16="http://schemas.microsoft.com/office/drawing/2014/main"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20" name="Freeform: Shape 19">
              <a:extLst>
                <a:ext uri="{FF2B5EF4-FFF2-40B4-BE49-F238E27FC236}">
                  <a16:creationId xmlns:a16="http://schemas.microsoft.com/office/drawing/2014/main"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21" name="Freeform: Shape 20">
              <a:extLst>
                <a:ext uri="{FF2B5EF4-FFF2-40B4-BE49-F238E27FC236}">
                  <a16:creationId xmlns:a16="http://schemas.microsoft.com/office/drawing/2014/main"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2" name="Freeform: Shape 21">
              <a:extLst>
                <a:ext uri="{FF2B5EF4-FFF2-40B4-BE49-F238E27FC236}">
                  <a16:creationId xmlns:a16="http://schemas.microsoft.com/office/drawing/2014/main"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24" name="Freeform: Shape 23">
              <a:extLst>
                <a:ext uri="{FF2B5EF4-FFF2-40B4-BE49-F238E27FC236}">
                  <a16:creationId xmlns:a16="http://schemas.microsoft.com/office/drawing/2014/main"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28" name="TextBox 27">
              <a:extLst>
                <a:ext uri="{FF2B5EF4-FFF2-40B4-BE49-F238E27FC236}">
                  <a16:creationId xmlns:a16="http://schemas.microsoft.com/office/drawing/2014/main" id="{CE8E7D9B-D287-4DD6-A614-54C322A3DC96}"/>
                </a:ext>
              </a:extLst>
            </p:cNvPr>
            <p:cNvSpPr txBox="1"/>
            <p:nvPr/>
          </p:nvSpPr>
          <p:spPr>
            <a:xfrm>
              <a:off x="134201" y="1914477"/>
              <a:ext cx="1194291" cy="369332"/>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30" name="TextBox 29">
                <a:extLst>
                  <a:ext uri="{FF2B5EF4-FFF2-40B4-BE49-F238E27FC236}">
                    <a16:creationId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a:solidFill>
                      <a:schemeClr val="accent5"/>
                    </a:solidFill>
                    <a:latin typeface="+mj-lt"/>
                  </a:rPr>
                  <a:t>Launch</a:t>
                </a:r>
                <a:endParaRPr lang="en-US" sz="2000" b="1" dirty="0">
                  <a:solidFill>
                    <a:schemeClr val="accent5"/>
                  </a:solidFill>
                  <a:latin typeface="+mj-lt"/>
                </a:endParaRPr>
              </a:p>
            </p:txBody>
          </p:sp>
        </p:gr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a16="http://schemas.microsoft.com/office/drawing/2014/main" id="{9D61E6F7-3F7A-4B19-9784-5B0C6531683B}"/>
              </a:ext>
              <a:ext uri="{C183D7F6-B498-43B3-948B-1728B52AA6E4}">
                <adec:decorative xmlns:adec="http://schemas.microsoft.com/office/drawing/2017/decorative" val="1"/>
              </a:ext>
            </a:extLst>
          </p:cNvPr>
          <p:cNvGrpSpPr>
            <a:grpSpLocks noChangeAspect="1"/>
          </p:cNvGrpSpPr>
          <p:nvPr/>
        </p:nvGrpSpPr>
        <p:grpSpPr>
          <a:xfrm rot="20770368">
            <a:off x="7165694" y="5049109"/>
            <a:ext cx="1422447" cy="962244"/>
            <a:chOff x="228294" y="3266533"/>
            <a:chExt cx="971550" cy="657225"/>
          </a:xfrm>
        </p:grpSpPr>
        <p:sp>
          <p:nvSpPr>
            <p:cNvPr id="328" name="Freeform: Shape 327">
              <a:extLst>
                <a:ext uri="{FF2B5EF4-FFF2-40B4-BE49-F238E27FC236}">
                  <a16:creationId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val="1"/>
              </a:ext>
            </a:extLst>
          </p:cNvPr>
          <p:cNvGrpSpPr/>
          <p:nvPr/>
        </p:nvGrpSpPr>
        <p:grpSpPr>
          <a:xfrm>
            <a:off x="8928483" y="3214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a16="http://schemas.microsoft.com/office/drawing/2014/main" id="{E6AD3D48-6610-41B1-9A00-5D29F49542CF}"/>
              </a:ext>
              <a:ext uri="{C183D7F6-B498-43B3-948B-1728B52AA6E4}">
                <adec:decorative xmlns:adec="http://schemas.microsoft.com/office/drawing/2017/decorative" val="1"/>
              </a:ext>
            </a:extLst>
          </p:cNvPr>
          <p:cNvGrpSpPr/>
          <p:nvPr/>
        </p:nvGrpSpPr>
        <p:grpSpPr>
          <a:xfrm rot="886633">
            <a:off x="10290045" y="2171964"/>
            <a:ext cx="1055407" cy="1055407"/>
            <a:chOff x="10320554" y="1899878"/>
            <a:chExt cx="1055407" cy="1055407"/>
          </a:xfrm>
        </p:grpSpPr>
        <p:grpSp>
          <p:nvGrpSpPr>
            <p:cNvPr id="371" name="Group 370">
              <a:extLst>
                <a:ext uri="{FF2B5EF4-FFF2-40B4-BE49-F238E27FC236}">
                  <a16:creationId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374" name="Group 373">
            <a:extLst>
              <a:ext uri="{FF2B5EF4-FFF2-40B4-BE49-F238E27FC236}">
                <a16:creationId xmlns:a16="http://schemas.microsoft.com/office/drawing/2014/main" id="{D27A9D4F-62B2-46C7-B83E-09D294ABC7AD}"/>
              </a:ext>
              <a:ext uri="{C183D7F6-B498-43B3-948B-1728B52AA6E4}">
                <adec:decorative xmlns:adec="http://schemas.microsoft.com/office/drawing/2017/decorative" val="1"/>
              </a:ext>
            </a:extLst>
          </p:cNvPr>
          <p:cNvGrpSpPr/>
          <p:nvPr/>
        </p:nvGrpSpPr>
        <p:grpSpPr>
          <a:xfrm rot="20756102">
            <a:off x="7911409" y="975790"/>
            <a:ext cx="1511898" cy="1012825"/>
            <a:chOff x="7911409" y="975790"/>
            <a:chExt cx="1511898" cy="1012825"/>
          </a:xfrm>
        </p:grpSpPr>
        <p:sp>
          <p:nvSpPr>
            <p:cNvPr id="259" name="Freeform: Shape 258">
              <a:extLst>
                <a:ext uri="{FF2B5EF4-FFF2-40B4-BE49-F238E27FC236}">
                  <a16:creationId xmlns:a16="http://schemas.microsoft.com/office/drawing/2014/main"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373" name="TextBox 372">
              <a:extLst>
                <a:ext uri="{FF2B5EF4-FFF2-40B4-BE49-F238E27FC236}">
                  <a16:creationId xmlns:a16="http://schemas.microsoft.com/office/drawing/2014/main" id="{D77C3400-6B5F-4A19-81D5-09814C1977F9}"/>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2</a:t>
            </a:fld>
            <a:endParaRPr lang="en-US" sz="1400">
              <a:solidFill>
                <a:srgbClr val="FFFFFF"/>
              </a:solidFill>
            </a:endParaRPr>
          </a:p>
        </p:txBody>
      </p:sp>
      <p:sp>
        <p:nvSpPr>
          <p:cNvPr id="7171" name="Rectangle 2"/>
          <p:cNvSpPr>
            <a:spLocks noGrp="1" noChangeArrowheads="1"/>
          </p:cNvSpPr>
          <p:nvPr>
            <p:ph type="title" idx="4294967295"/>
          </p:nvPr>
        </p:nvSpPr>
        <p:spPr>
          <a:xfrm>
            <a:off x="1524000" y="188913"/>
            <a:ext cx="8839200" cy="838200"/>
          </a:xfrm>
        </p:spPr>
        <p:txBody>
          <a:bodyPr/>
          <a:lstStyle/>
          <a:p>
            <a:pPr eaLnBrk="1" hangingPunct="1"/>
            <a:r>
              <a:rPr lang="id-ID" sz="3600"/>
              <a:t>Pendidikan Orang Dewasa</a:t>
            </a:r>
            <a:r>
              <a:rPr lang="en-US" sz="3600"/>
              <a:t>:</a:t>
            </a:r>
          </a:p>
        </p:txBody>
      </p:sp>
      <p:sp>
        <p:nvSpPr>
          <p:cNvPr id="7172" name="Rectangle 3"/>
          <p:cNvSpPr>
            <a:spLocks noGrp="1" noChangeArrowheads="1"/>
          </p:cNvSpPr>
          <p:nvPr>
            <p:ph idx="4294967295"/>
          </p:nvPr>
        </p:nvSpPr>
        <p:spPr>
          <a:xfrm>
            <a:off x="591671" y="1280115"/>
            <a:ext cx="7458635" cy="4421438"/>
          </a:xfrm>
          <a:ln>
            <a:solidFill>
              <a:srgbClr val="660033"/>
            </a:solidFill>
            <a:miter lim="800000"/>
            <a:headEnd/>
            <a:tailEnd/>
          </a:ln>
        </p:spPr>
        <p:txBody>
          <a:bodyPr/>
          <a:lstStyle/>
          <a:p>
            <a:pPr algn="ctr" eaLnBrk="1" hangingPunct="1">
              <a:buFontTx/>
              <a:buNone/>
            </a:pPr>
            <a:r>
              <a:rPr lang="en-US" b="1" i="1" dirty="0"/>
              <a:t>	</a:t>
            </a:r>
            <a:r>
              <a:rPr lang="en-US" sz="2400" b="1" dirty="0"/>
              <a:t>ADALAH PROSES PENDIDIKAN YANG DIORGANISASIKAN </a:t>
            </a:r>
            <a:r>
              <a:rPr lang="en-US" sz="2400" b="1" dirty="0">
                <a:solidFill>
                  <a:srgbClr val="FF0000"/>
                </a:solidFill>
              </a:rPr>
              <a:t>ISINYA,</a:t>
            </a:r>
            <a:r>
              <a:rPr lang="id-ID" sz="2400" b="1" dirty="0">
                <a:solidFill>
                  <a:srgbClr val="FF0000"/>
                </a:solidFill>
              </a:rPr>
              <a:t> </a:t>
            </a:r>
            <a:r>
              <a:rPr lang="en-US" sz="2400" b="1" dirty="0">
                <a:solidFill>
                  <a:srgbClr val="FF0000"/>
                </a:solidFill>
              </a:rPr>
              <a:t>TINGKATANNYA, DAN METODENYA </a:t>
            </a:r>
            <a:r>
              <a:rPr lang="en-US" sz="2400" b="1" dirty="0"/>
              <a:t>SECARA FORMAL MAUPUN NONFORMAL UNTUK MEMENUHI KEBUTUHAN YANG MELENGKAPI PENDIDIKAN DALAM RANGKA MENINGKATKAN KEMAMPUAN, MEMPERKAYA PENGETAHUAN, MENDAPATKAN KETERAMPILAN DAN MEMBAWA PERUBAHAN SIKAP SESEORANG SEBAGAI TENAGA PEMBANGUNAN YANG MAMPU BERPARTISIPASI AKTIF DALAM PEMBANGUNAN EKONOMI, SOSIAL, DAN BUDAYA (UNESCO</a:t>
            </a:r>
            <a:r>
              <a:rPr lang="en-US" sz="2400" b="1" i="1" dirty="0"/>
              <a:t>).</a:t>
            </a:r>
          </a:p>
          <a:p>
            <a:pPr eaLnBrk="1" hangingPunct="1">
              <a:buFontTx/>
              <a:buNone/>
            </a:pPr>
            <a:endParaRPr lang="en-US" sz="2400" b="1" i="1" dirty="0"/>
          </a:p>
          <a:p>
            <a:pPr eaLnBrk="1" hangingPunct="1"/>
            <a:endParaRPr lang="en-US" sz="2400" b="1" i="1" dirty="0"/>
          </a:p>
          <a:p>
            <a:pPr eaLnBrk="1" hangingPunct="1"/>
            <a:endParaRPr lang="en-US" b="1" i="1" dirty="0"/>
          </a:p>
        </p:txBody>
      </p:sp>
      <p:pic>
        <p:nvPicPr>
          <p:cNvPr id="5" name="Picture Placeholder 11" descr="little girl with blue backpack looking at bulletin board" title="little girl with blue backpack looking at bulletin board">
            <a:extLst>
              <a:ext uri="{FF2B5EF4-FFF2-40B4-BE49-F238E27FC236}">
                <a16:creationId xmlns:a16="http://schemas.microsoft.com/office/drawing/2014/main" id="{44F17E9C-F0FE-473E-8A18-2A8C1BF695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rot="225446">
            <a:off x="8673188" y="1367546"/>
            <a:ext cx="2799295" cy="3993572"/>
          </a:xfrm>
          <a:prstGeom prst="roundRect">
            <a:avLst>
              <a:gd name="adj" fmla="val 1319"/>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3</a:t>
            </a:fld>
            <a:endParaRPr lang="en-US" sz="1400">
              <a:solidFill>
                <a:srgbClr val="FFFFFF"/>
              </a:solidFill>
            </a:endParaRPr>
          </a:p>
        </p:txBody>
      </p:sp>
      <p:sp>
        <p:nvSpPr>
          <p:cNvPr id="14339" name="Rectangle 2"/>
          <p:cNvSpPr>
            <a:spLocks noGrp="1" noChangeArrowheads="1"/>
          </p:cNvSpPr>
          <p:nvPr>
            <p:ph type="title" idx="4294967295"/>
          </p:nvPr>
        </p:nvSpPr>
        <p:spPr>
          <a:xfrm>
            <a:off x="964624" y="376958"/>
            <a:ext cx="9379527" cy="630382"/>
          </a:xfrm>
        </p:spPr>
        <p:txBody>
          <a:bodyPr/>
          <a:lstStyle/>
          <a:p>
            <a:pPr eaLnBrk="1" hangingPunct="1"/>
            <a:r>
              <a:rPr lang="en-US" sz="2800" b="1" dirty="0"/>
              <a:t>ASUMSI DALAM PENDIDIKAN ORANG DEWASA</a:t>
            </a:r>
          </a:p>
        </p:txBody>
      </p:sp>
      <p:sp>
        <p:nvSpPr>
          <p:cNvPr id="2" name="Rectangle 3"/>
          <p:cNvSpPr>
            <a:spLocks noGrp="1" noChangeArrowheads="1"/>
          </p:cNvSpPr>
          <p:nvPr>
            <p:ph idx="4294967295"/>
          </p:nvPr>
        </p:nvSpPr>
        <p:spPr>
          <a:xfrm>
            <a:off x="3823855" y="1161256"/>
            <a:ext cx="7994073" cy="4535487"/>
          </a:xfrm>
          <a:solidFill>
            <a:schemeClr val="accent4">
              <a:lumMod val="85000"/>
              <a:lumOff val="15000"/>
            </a:schemeClr>
          </a:solidFill>
        </p:spPr>
        <p:txBody>
          <a:bodyPr rtlCol="0">
            <a:normAutofit/>
          </a:bodyPr>
          <a:lstStyle/>
          <a:p>
            <a:pPr>
              <a:defRPr/>
            </a:pPr>
            <a:r>
              <a:rPr lang="en-US" sz="2400" b="1" i="1" dirty="0">
                <a:solidFill>
                  <a:srgbClr val="0000FF"/>
                </a:solidFill>
              </a:rPr>
              <a:t>Self-Concept</a:t>
            </a:r>
            <a:r>
              <a:rPr lang="id-ID" sz="2400" b="1" i="1" dirty="0">
                <a:solidFill>
                  <a:srgbClr val="FFFF00"/>
                </a:solidFill>
              </a:rPr>
              <a:t> </a:t>
            </a:r>
            <a:r>
              <a:rPr lang="en-US" sz="2400" b="1" i="1" dirty="0"/>
              <a:t>—</a:t>
            </a:r>
            <a:r>
              <a:rPr lang="en-US" sz="2400" b="1" dirty="0"/>
              <a:t>Children are naturally dependent; adults have a deep need to be self directing. </a:t>
            </a:r>
          </a:p>
          <a:p>
            <a:pPr>
              <a:defRPr/>
            </a:pPr>
            <a:r>
              <a:rPr lang="en-US" sz="2400" b="1" i="1" dirty="0">
                <a:solidFill>
                  <a:srgbClr val="0000FF"/>
                </a:solidFill>
              </a:rPr>
              <a:t>Experience</a:t>
            </a:r>
            <a:r>
              <a:rPr lang="id-ID" sz="2400" b="1" i="1" dirty="0">
                <a:solidFill>
                  <a:srgbClr val="0000FF"/>
                </a:solidFill>
              </a:rPr>
              <a:t> </a:t>
            </a:r>
            <a:r>
              <a:rPr lang="en-US" sz="2400" b="1" i="1" dirty="0"/>
              <a:t>—</a:t>
            </a:r>
            <a:r>
              <a:rPr lang="en-US" sz="2400" b="1" dirty="0" err="1"/>
              <a:t>Childrens</a:t>
            </a:r>
            <a:r>
              <a:rPr lang="en-US" sz="2400" b="1" dirty="0"/>
              <a:t>’ experience is limited; adults’ broad experience is </a:t>
            </a:r>
            <a:r>
              <a:rPr lang="en-US" sz="2400" b="1" dirty="0" err="1"/>
              <a:t>avaluable</a:t>
            </a:r>
            <a:r>
              <a:rPr lang="en-US" sz="2400" b="1" dirty="0"/>
              <a:t> learning resource.</a:t>
            </a:r>
            <a:r>
              <a:rPr lang="en-US" sz="2400" dirty="0"/>
              <a:t> </a:t>
            </a:r>
          </a:p>
          <a:p>
            <a:pPr>
              <a:defRPr/>
            </a:pPr>
            <a:r>
              <a:rPr lang="en-US" sz="2400" b="1" i="1" dirty="0">
                <a:solidFill>
                  <a:srgbClr val="0000FF"/>
                </a:solidFill>
              </a:rPr>
              <a:t>Readiness to Learn—</a:t>
            </a:r>
            <a:r>
              <a:rPr lang="en-US" sz="2400" b="1" dirty="0">
                <a:solidFill>
                  <a:srgbClr val="0000FF"/>
                </a:solidFill>
              </a:rPr>
              <a:t>Children’s </a:t>
            </a:r>
            <a:r>
              <a:rPr lang="en-US" sz="2400" b="1" dirty="0"/>
              <a:t>readiness is more subject centered; adults’ readiness is more related to skills and knowledge needed to fulfill their roles in society.</a:t>
            </a:r>
          </a:p>
          <a:p>
            <a:pPr>
              <a:defRPr/>
            </a:pPr>
            <a:r>
              <a:rPr lang="en-US" sz="2400" b="1" i="1" dirty="0">
                <a:solidFill>
                  <a:srgbClr val="0000FF"/>
                </a:solidFill>
              </a:rPr>
              <a:t>Orientation to Learning—</a:t>
            </a:r>
            <a:r>
              <a:rPr lang="en-US" sz="2400" b="1" dirty="0">
                <a:solidFill>
                  <a:srgbClr val="0000FF"/>
                </a:solidFill>
              </a:rPr>
              <a:t>Children’s </a:t>
            </a:r>
            <a:r>
              <a:rPr lang="en-US" sz="2400" b="1" dirty="0"/>
              <a:t>orientation is subject-centered; adults are problem-centered.</a:t>
            </a:r>
          </a:p>
          <a:p>
            <a:pPr>
              <a:buNone/>
              <a:defRPr/>
            </a:pPr>
            <a:r>
              <a:rPr lang="en-US" b="1" i="1" dirty="0"/>
              <a:t>			(Knowles </a:t>
            </a:r>
            <a:r>
              <a:rPr lang="en-US" b="1" i="1" dirty="0" err="1"/>
              <a:t>dalam</a:t>
            </a:r>
            <a:r>
              <a:rPr lang="en-US" b="1" i="1" dirty="0"/>
              <a:t> </a:t>
            </a:r>
            <a:r>
              <a:rPr lang="en-US" b="1" i="1" dirty="0" err="1"/>
              <a:t>Medsker</a:t>
            </a:r>
            <a:r>
              <a:rPr lang="en-US" b="1" i="1" dirty="0"/>
              <a:t> &amp; </a:t>
            </a:r>
            <a:r>
              <a:rPr lang="en-US" b="1" i="1" dirty="0" err="1"/>
              <a:t>Holdsworth</a:t>
            </a:r>
            <a:r>
              <a:rPr lang="en-US" b="1" i="1" dirty="0"/>
              <a:t>, 2001:319—320)</a:t>
            </a:r>
          </a:p>
        </p:txBody>
      </p:sp>
      <p:pic>
        <p:nvPicPr>
          <p:cNvPr id="5" name="Picture Placeholder 9" descr="Book edges and pages along a shelf" title="Book edges and pages along a shelf">
            <a:extLst>
              <a:ext uri="{FF2B5EF4-FFF2-40B4-BE49-F238E27FC236}">
                <a16:creationId xmlns:a16="http://schemas.microsoft.com/office/drawing/2014/main" id="{F4A32DC6-A985-404A-9AF4-6E4082F665C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4072" y="1161256"/>
            <a:ext cx="3255819" cy="4820364"/>
          </a:xfrm>
          <a:prstGeom prst="roundRect">
            <a:avLst>
              <a:gd name="adj" fmla="val 1319"/>
            </a:avLst>
          </a:prstGeom>
        </p:spPr>
      </p:pic>
    </p:spTree>
    <p:extLst>
      <p:ext uri="{BB962C8B-B14F-4D97-AF65-F5344CB8AC3E}">
        <p14:creationId xmlns:p14="http://schemas.microsoft.com/office/powerpoint/2010/main" val="268527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4</a:t>
            </a:fld>
            <a:endParaRPr lang="en-US" sz="1400">
              <a:solidFill>
                <a:srgbClr val="FFFFFF"/>
              </a:solidFill>
            </a:endParaRPr>
          </a:p>
        </p:txBody>
      </p:sp>
      <p:sp>
        <p:nvSpPr>
          <p:cNvPr id="6147" name="Rectangle 2"/>
          <p:cNvSpPr>
            <a:spLocks noGrp="1" noChangeArrowheads="1"/>
          </p:cNvSpPr>
          <p:nvPr>
            <p:ph type="title" idx="4294967295"/>
          </p:nvPr>
        </p:nvSpPr>
        <p:spPr>
          <a:xfrm>
            <a:off x="1357312" y="713907"/>
            <a:ext cx="7329488" cy="578224"/>
          </a:xfrm>
          <a:ln>
            <a:solidFill>
              <a:srgbClr val="660033"/>
            </a:solidFill>
            <a:miter lim="800000"/>
            <a:headEnd/>
            <a:tailEnd/>
          </a:ln>
        </p:spPr>
        <p:txBody>
          <a:bodyPr/>
          <a:lstStyle/>
          <a:p>
            <a:pPr eaLnBrk="1" hangingPunct="1"/>
            <a:r>
              <a:rPr lang="en-US" sz="3600" dirty="0"/>
              <a:t>CIRI ORANG DEWASA</a:t>
            </a:r>
          </a:p>
        </p:txBody>
      </p:sp>
      <p:sp>
        <p:nvSpPr>
          <p:cNvPr id="6148" name="Rectangle 3"/>
          <p:cNvSpPr>
            <a:spLocks noGrp="1" noChangeArrowheads="1"/>
          </p:cNvSpPr>
          <p:nvPr>
            <p:ph idx="4294967295"/>
          </p:nvPr>
        </p:nvSpPr>
        <p:spPr>
          <a:xfrm>
            <a:off x="1344613" y="1602613"/>
            <a:ext cx="8064500" cy="3816350"/>
          </a:xfrm>
          <a:ln>
            <a:solidFill>
              <a:srgbClr val="660033"/>
            </a:solidFill>
            <a:miter lim="800000"/>
            <a:headEnd/>
            <a:tailEnd/>
          </a:ln>
        </p:spPr>
        <p:txBody>
          <a:bodyPr/>
          <a:lstStyle/>
          <a:p>
            <a:pPr marL="609600" indent="-609600">
              <a:buFontTx/>
              <a:buAutoNum type="arabicPeriod"/>
            </a:pPr>
            <a:r>
              <a:rPr lang="en-US" sz="2800" b="1" dirty="0" err="1"/>
              <a:t>Usia</a:t>
            </a:r>
            <a:r>
              <a:rPr lang="en-US" sz="2800" b="1" dirty="0"/>
              <a:t> di </a:t>
            </a:r>
            <a:r>
              <a:rPr lang="en-US" sz="2800" b="1" dirty="0" err="1"/>
              <a:t>atas</a:t>
            </a:r>
            <a:r>
              <a:rPr lang="en-US" sz="2800" b="1" dirty="0"/>
              <a:t> 1</a:t>
            </a:r>
            <a:r>
              <a:rPr lang="id-ID" sz="2800" b="1" dirty="0"/>
              <a:t>8</a:t>
            </a:r>
            <a:r>
              <a:rPr lang="en-US" sz="2800" b="1" dirty="0"/>
              <a:t> </a:t>
            </a:r>
            <a:r>
              <a:rPr lang="en-US" sz="2800" b="1" dirty="0" err="1"/>
              <a:t>tahun</a:t>
            </a:r>
            <a:r>
              <a:rPr lang="en-US" sz="2800" b="1" dirty="0"/>
              <a:t>;</a:t>
            </a:r>
          </a:p>
          <a:p>
            <a:pPr marL="609600" indent="-609600">
              <a:buFontTx/>
              <a:buAutoNum type="arabicPeriod"/>
            </a:pPr>
            <a:r>
              <a:rPr lang="en-US" sz="2800" b="1" dirty="0" err="1"/>
              <a:t>Sudah</a:t>
            </a:r>
            <a:r>
              <a:rPr lang="en-US" sz="2800" b="1" dirty="0"/>
              <a:t> </a:t>
            </a:r>
            <a:r>
              <a:rPr lang="en-US" sz="2800" b="1" dirty="0" err="1"/>
              <a:t>dapat</a:t>
            </a:r>
            <a:r>
              <a:rPr lang="en-US" sz="2800" b="1" dirty="0"/>
              <a:t> </a:t>
            </a:r>
            <a:r>
              <a:rPr lang="en-US" sz="2800" b="1" dirty="0" err="1"/>
              <a:t>mengarahkan</a:t>
            </a:r>
            <a:r>
              <a:rPr lang="en-US" sz="2800" b="1" dirty="0"/>
              <a:t> </a:t>
            </a:r>
            <a:r>
              <a:rPr lang="en-US" sz="2800" b="1" dirty="0" err="1"/>
              <a:t>diri</a:t>
            </a:r>
            <a:r>
              <a:rPr lang="en-US" sz="2800" b="1" dirty="0"/>
              <a:t> </a:t>
            </a:r>
            <a:r>
              <a:rPr lang="en-US" sz="2800" b="1" dirty="0" err="1"/>
              <a:t>sendiri</a:t>
            </a:r>
            <a:endParaRPr lang="en-US" sz="2800" b="1" dirty="0"/>
          </a:p>
          <a:p>
            <a:pPr marL="609600" indent="-609600">
              <a:buFontTx/>
              <a:buAutoNum type="arabicPeriod"/>
            </a:pPr>
            <a:r>
              <a:rPr lang="en-US" sz="2800" b="1" dirty="0" err="1"/>
              <a:t>Tidak</a:t>
            </a:r>
            <a:r>
              <a:rPr lang="en-US" sz="2800" b="1" dirty="0"/>
              <a:t> </a:t>
            </a:r>
            <a:r>
              <a:rPr lang="en-US" sz="2800" b="1" dirty="0" err="1"/>
              <a:t>terikat</a:t>
            </a:r>
            <a:r>
              <a:rPr lang="en-US" sz="2800" b="1" dirty="0"/>
              <a:t> pada orang lain;</a:t>
            </a:r>
          </a:p>
          <a:p>
            <a:pPr marL="609600" indent="-609600">
              <a:buFontTx/>
              <a:buAutoNum type="arabicPeriod"/>
            </a:pPr>
            <a:r>
              <a:rPr lang="en-US" sz="2800" b="1" dirty="0" err="1"/>
              <a:t>Dapat</a:t>
            </a:r>
            <a:r>
              <a:rPr lang="en-US" sz="2800" b="1" dirty="0"/>
              <a:t> </a:t>
            </a:r>
            <a:r>
              <a:rPr lang="en-US" sz="2800" b="1" dirty="0" err="1"/>
              <a:t>bertanggungjawab</a:t>
            </a:r>
            <a:r>
              <a:rPr lang="en-US" sz="2800" b="1" dirty="0"/>
              <a:t> </a:t>
            </a:r>
            <a:r>
              <a:rPr lang="en-US" sz="2800" b="1" dirty="0" err="1"/>
              <a:t>terhadap</a:t>
            </a:r>
            <a:r>
              <a:rPr lang="en-US" sz="2800" b="1" dirty="0"/>
              <a:t> </a:t>
            </a:r>
            <a:r>
              <a:rPr lang="en-US" sz="2800" b="1" dirty="0" err="1"/>
              <a:t>segala</a:t>
            </a:r>
            <a:r>
              <a:rPr lang="en-US" sz="2800" b="1" dirty="0"/>
              <a:t> </a:t>
            </a:r>
            <a:r>
              <a:rPr lang="en-US" sz="2800" b="1" dirty="0" err="1"/>
              <a:t>tindakannya</a:t>
            </a:r>
            <a:r>
              <a:rPr lang="en-US" sz="2800" b="1" dirty="0"/>
              <a:t>;</a:t>
            </a:r>
          </a:p>
          <a:p>
            <a:pPr marL="609600" indent="-609600">
              <a:buFontTx/>
              <a:buAutoNum type="arabicPeriod"/>
            </a:pPr>
            <a:r>
              <a:rPr lang="en-US" sz="2800" b="1" dirty="0" err="1"/>
              <a:t>Mandiri</a:t>
            </a:r>
            <a:r>
              <a:rPr lang="en-US" sz="2800" b="1" dirty="0"/>
              <a:t> dan </a:t>
            </a:r>
            <a:r>
              <a:rPr lang="en-US" sz="2800" b="1" dirty="0" err="1"/>
              <a:t>dapat</a:t>
            </a:r>
            <a:r>
              <a:rPr lang="en-US" sz="2800" b="1" dirty="0"/>
              <a:t> </a:t>
            </a:r>
            <a:r>
              <a:rPr lang="en-US" sz="2800" b="1" dirty="0" err="1"/>
              <a:t>mengambil</a:t>
            </a:r>
            <a:r>
              <a:rPr lang="en-US" sz="2800" b="1" dirty="0"/>
              <a:t> </a:t>
            </a:r>
            <a:r>
              <a:rPr lang="en-US" sz="2800" b="1" dirty="0" err="1"/>
              <a:t>keputusan</a:t>
            </a:r>
            <a:r>
              <a:rPr lang="en-US" sz="2800" b="1" dirty="0"/>
              <a:t> </a:t>
            </a:r>
            <a:r>
              <a:rPr lang="en-US" sz="2800" b="1" dirty="0" err="1"/>
              <a:t>sendiri</a:t>
            </a:r>
            <a:r>
              <a:rPr lang="en-US" sz="2800" b="1" dirty="0"/>
              <a:t>.</a:t>
            </a:r>
          </a:p>
        </p:txBody>
      </p:sp>
      <p:grpSp>
        <p:nvGrpSpPr>
          <p:cNvPr id="5" name="Group 4">
            <a:extLst>
              <a:ext uri="{FF2B5EF4-FFF2-40B4-BE49-F238E27FC236}">
                <a16:creationId xmlns:a16="http://schemas.microsoft.com/office/drawing/2014/main" id="{628ED1F2-634E-4448-B5F5-D4FADEC99A11}"/>
              </a:ext>
              <a:ext uri="{C183D7F6-B498-43B3-948B-1728B52AA6E4}">
                <adec:decorative xmlns:adec="http://schemas.microsoft.com/office/drawing/2017/decorative" val="1"/>
              </a:ext>
            </a:extLst>
          </p:cNvPr>
          <p:cNvGrpSpPr>
            <a:grpSpLocks noChangeAspect="1"/>
          </p:cNvGrpSpPr>
          <p:nvPr/>
        </p:nvGrpSpPr>
        <p:grpSpPr>
          <a:xfrm rot="20954291">
            <a:off x="9836051" y="3013523"/>
            <a:ext cx="1424651" cy="1097682"/>
            <a:chOff x="967966" y="847100"/>
            <a:chExt cx="1424651" cy="1097682"/>
          </a:xfrm>
        </p:grpSpPr>
        <p:sp>
          <p:nvSpPr>
            <p:cNvPr id="6" name="Freeform: Shape 5">
              <a:extLst>
                <a:ext uri="{FF2B5EF4-FFF2-40B4-BE49-F238E27FC236}">
                  <a16:creationId xmlns:a16="http://schemas.microsoft.com/office/drawing/2014/main" id="{C53456A3-3758-48CD-ADA1-46C3C9B9885F}"/>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BFDB3FB-43E0-4877-80E1-D816D831DDF3}"/>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12C4A7E8-C9DD-4F7B-AC3F-E2932D9C3545}"/>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47A00EA0-2B8E-4771-A2CD-B0FDA84CE5C5}"/>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1AB8F594-D0BE-41D3-B7CD-3BBC6AA253C4}"/>
                </a:ext>
              </a:extLst>
            </p:cNvPr>
            <p:cNvGrpSpPr/>
            <p:nvPr/>
          </p:nvGrpSpPr>
          <p:grpSpPr>
            <a:xfrm>
              <a:off x="1278190" y="977491"/>
              <a:ext cx="822094" cy="695977"/>
              <a:chOff x="1278190" y="977491"/>
              <a:chExt cx="822094" cy="695977"/>
            </a:xfrm>
          </p:grpSpPr>
          <p:sp>
            <p:nvSpPr>
              <p:cNvPr id="21" name="Freeform: Shape 20">
                <a:extLst>
                  <a:ext uri="{FF2B5EF4-FFF2-40B4-BE49-F238E27FC236}">
                    <a16:creationId xmlns:a16="http://schemas.microsoft.com/office/drawing/2014/main" id="{F82B1452-4B5D-424A-A720-EA2D430450D0}"/>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D4258F1F-0667-43E9-A5C1-5F29066A9C68}"/>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E0B1E656-5C1A-4BAF-9B7D-4510FC450585}"/>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BDBB524-CF4D-4561-928D-DE944AAA05EE}"/>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BFCDD9C6-F4D7-45B2-AD3D-531D34969281}"/>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11" name="Freeform: Shape 10">
              <a:extLst>
                <a:ext uri="{FF2B5EF4-FFF2-40B4-BE49-F238E27FC236}">
                  <a16:creationId xmlns:a16="http://schemas.microsoft.com/office/drawing/2014/main" id="{7D310B43-E2F2-4247-84E5-4AD39269E80D}"/>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872DF295-7064-4149-9798-F4EA8F8B08FE}"/>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B999C35-068D-47EF-9193-114F80EFCDE7}"/>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FA4AE5C-A007-498D-BECE-935DE494D8AB}"/>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3AF1E9EA-FF92-4282-8F9E-B210258812EB}"/>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213DF03-FEFC-47E4-BBC4-4BF77C53B60E}"/>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118B7727-7E97-40B3-9CC2-9802BD2681CB}"/>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A5CBF67-4FC9-4EA6-8277-BB407989123D}"/>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2C7C057-7ECB-4473-8169-5CAE3459FF6E}"/>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DD52965-89E9-4695-9172-EB26D7AE9ADC}"/>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B2E0869F-160C-448F-9ECD-BE1C31B8AD08}"/>
              </a:ext>
              <a:ext uri="{C183D7F6-B498-43B3-948B-1728B52AA6E4}">
                <adec:decorative xmlns:adec="http://schemas.microsoft.com/office/drawing/2017/decorative" val="1"/>
              </a:ext>
            </a:extLst>
          </p:cNvPr>
          <p:cNvGrpSpPr>
            <a:grpSpLocks noChangeAspect="1"/>
          </p:cNvGrpSpPr>
          <p:nvPr/>
        </p:nvGrpSpPr>
        <p:grpSpPr>
          <a:xfrm>
            <a:off x="10589553" y="1695270"/>
            <a:ext cx="1241519" cy="676112"/>
            <a:chOff x="69329" y="3410351"/>
            <a:chExt cx="1128654" cy="614647"/>
          </a:xfrm>
        </p:grpSpPr>
        <p:sp>
          <p:nvSpPr>
            <p:cNvPr id="27" name="Freeform: Shape 26">
              <a:extLst>
                <a:ext uri="{FF2B5EF4-FFF2-40B4-BE49-F238E27FC236}">
                  <a16:creationId xmlns:a16="http://schemas.microsoft.com/office/drawing/2014/main" id="{1E75FBEC-9029-4E43-8F46-7176ACEA32A5}"/>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CEB53E2-723B-4DE1-B4AA-F5E142D9B86E}"/>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0062BF1-020A-4E32-828A-D6FC89A8B91E}"/>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AC9BAD6-48B2-4091-957D-594209B16DC3}"/>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1" name="Group 30">
            <a:extLst>
              <a:ext uri="{FF2B5EF4-FFF2-40B4-BE49-F238E27FC236}">
                <a16:creationId xmlns:a16="http://schemas.microsoft.com/office/drawing/2014/main" id="{92C7575D-B044-4624-B173-DFB3134BFB84}"/>
              </a:ext>
              <a:ext uri="{C183D7F6-B498-43B3-948B-1728B52AA6E4}">
                <adec:decorative xmlns:adec="http://schemas.microsoft.com/office/drawing/2017/decorative" val="1"/>
              </a:ext>
            </a:extLst>
          </p:cNvPr>
          <p:cNvGrpSpPr>
            <a:grpSpLocks noChangeAspect="1"/>
          </p:cNvGrpSpPr>
          <p:nvPr/>
        </p:nvGrpSpPr>
        <p:grpSpPr>
          <a:xfrm rot="760211">
            <a:off x="9463702" y="4555332"/>
            <a:ext cx="1012825" cy="1012825"/>
            <a:chOff x="7950627" y="2930800"/>
            <a:chExt cx="1012825" cy="1012825"/>
          </a:xfrm>
        </p:grpSpPr>
        <p:sp>
          <p:nvSpPr>
            <p:cNvPr id="32" name="Freeform: Shape 31">
              <a:extLst>
                <a:ext uri="{FF2B5EF4-FFF2-40B4-BE49-F238E27FC236}">
                  <a16:creationId xmlns:a16="http://schemas.microsoft.com/office/drawing/2014/main" id="{D8C5902C-2F55-48E8-B973-941AA2C1B305}"/>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F34A2326-64F6-4541-84AC-B1DA7B94FD4B}"/>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CB28D724-397E-4520-AA6F-E95AE773ADB5}"/>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13000BE-7E6D-4811-89F0-9C2288893319}"/>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sz="2800" b="1"/>
              <a:t>Esensi Pendidikan adalah</a:t>
            </a:r>
            <a:br>
              <a:rPr lang="id-ID" sz="2800" b="1"/>
            </a:br>
            <a:r>
              <a:rPr lang="en-US" sz="2800" b="1"/>
              <a:t>pembentukan kepribadian </a:t>
            </a:r>
            <a:r>
              <a:rPr lang="en-US" b="1" i="1"/>
              <a:t>“Holintegrasio”</a:t>
            </a:r>
          </a:p>
        </p:txBody>
      </p:sp>
      <p:sp>
        <p:nvSpPr>
          <p:cNvPr id="22531" name="Rectangle 3"/>
          <p:cNvSpPr>
            <a:spLocks noGrp="1" noChangeArrowheads="1"/>
          </p:cNvSpPr>
          <p:nvPr>
            <p:ph idx="1"/>
          </p:nvPr>
        </p:nvSpPr>
        <p:spPr>
          <a:xfrm>
            <a:off x="4392706" y="1828800"/>
            <a:ext cx="6956612" cy="3716338"/>
          </a:xfrm>
          <a:solidFill>
            <a:schemeClr val="accent5">
              <a:lumMod val="20000"/>
              <a:lumOff val="80000"/>
            </a:schemeClr>
          </a:solidFill>
        </p:spPr>
        <p:txBody>
          <a:bodyPr rtlCol="0">
            <a:normAutofit/>
          </a:bodyPr>
          <a:lstStyle/>
          <a:p>
            <a:pPr marL="457200" indent="-457200">
              <a:buFont typeface="+mj-lt"/>
              <a:buAutoNum type="arabicPeriod"/>
              <a:defRPr/>
            </a:pPr>
            <a:r>
              <a:rPr lang="en-US" sz="2400" b="1" dirty="0" err="1"/>
              <a:t>Membangun</a:t>
            </a:r>
            <a:r>
              <a:rPr lang="en-US" sz="2400" b="1" dirty="0"/>
              <a:t> </a:t>
            </a:r>
            <a:r>
              <a:rPr lang="en-US" sz="2400" b="1" dirty="0" err="1"/>
              <a:t>pola</a:t>
            </a:r>
            <a:r>
              <a:rPr lang="en-US" sz="2400" b="1" dirty="0"/>
              <a:t> </a:t>
            </a:r>
            <a:r>
              <a:rPr lang="en-US" sz="2400" b="1" dirty="0" err="1"/>
              <a:t>pikir</a:t>
            </a:r>
            <a:r>
              <a:rPr lang="en-US" sz="2400" b="1" dirty="0"/>
              <a:t> </a:t>
            </a:r>
            <a:r>
              <a:rPr lang="en-US" sz="2400" b="1" dirty="0" err="1"/>
              <a:t>rasionalistik</a:t>
            </a:r>
            <a:r>
              <a:rPr lang="en-US" sz="2400" b="1" dirty="0"/>
              <a:t> (</a:t>
            </a:r>
            <a:r>
              <a:rPr lang="en-US" sz="2400" b="1" dirty="0" err="1"/>
              <a:t>dimensi</a:t>
            </a:r>
            <a:r>
              <a:rPr lang="en-US" sz="2400" b="1" dirty="0"/>
              <a:t> </a:t>
            </a:r>
            <a:r>
              <a:rPr lang="en-US" sz="2400" b="1" dirty="0" err="1"/>
              <a:t>intelektual</a:t>
            </a:r>
            <a:r>
              <a:rPr lang="en-US" sz="2400" b="1" dirty="0" err="1">
                <a:sym typeface="Wingdings" pitchFamily="2" charset="2"/>
              </a:rPr>
              <a:t></a:t>
            </a:r>
            <a:r>
              <a:rPr lang="en-US" sz="2400" b="1" dirty="0" err="1"/>
              <a:t>IQ</a:t>
            </a:r>
            <a:r>
              <a:rPr lang="en-US" sz="2400" b="1" dirty="0"/>
              <a:t>)</a:t>
            </a:r>
          </a:p>
          <a:p>
            <a:pPr marL="457200" indent="-457200">
              <a:buFont typeface="+mj-lt"/>
              <a:buAutoNum type="arabicPeriod"/>
              <a:defRPr/>
            </a:pPr>
            <a:r>
              <a:rPr lang="en-US" sz="2400" b="1" dirty="0" err="1"/>
              <a:t>Membangun</a:t>
            </a:r>
            <a:r>
              <a:rPr lang="en-US" sz="2400" b="1" dirty="0"/>
              <a:t> </a:t>
            </a:r>
            <a:r>
              <a:rPr lang="en-US" sz="2400" b="1" dirty="0" err="1"/>
              <a:t>pola</a:t>
            </a:r>
            <a:r>
              <a:rPr lang="en-US" sz="2400" b="1" dirty="0"/>
              <a:t> </a:t>
            </a:r>
            <a:r>
              <a:rPr lang="en-US" sz="2400" b="1" dirty="0" err="1"/>
              <a:t>pikir</a:t>
            </a:r>
            <a:r>
              <a:rPr lang="en-US" sz="2400" b="1" dirty="0"/>
              <a:t> </a:t>
            </a:r>
            <a:r>
              <a:rPr lang="en-US" sz="2400" b="1" dirty="0" err="1"/>
              <a:t>integralistik</a:t>
            </a:r>
            <a:r>
              <a:rPr lang="en-US" sz="2400" b="1" dirty="0"/>
              <a:t> (</a:t>
            </a:r>
            <a:r>
              <a:rPr lang="en-US" sz="2400" b="1" dirty="0" err="1"/>
              <a:t>dimensi</a:t>
            </a:r>
            <a:r>
              <a:rPr lang="en-US" sz="2400" b="1" dirty="0"/>
              <a:t> </a:t>
            </a:r>
            <a:r>
              <a:rPr lang="en-US" sz="2400" b="1" dirty="0" err="1"/>
              <a:t>emosional</a:t>
            </a:r>
            <a:r>
              <a:rPr lang="en-US" sz="2400" b="1" dirty="0"/>
              <a:t> </a:t>
            </a:r>
            <a:r>
              <a:rPr lang="en-US" sz="2400" b="1" dirty="0">
                <a:sym typeface="Wingdings" pitchFamily="2" charset="2"/>
              </a:rPr>
              <a:t></a:t>
            </a:r>
            <a:r>
              <a:rPr lang="en-US" sz="2400" b="1" dirty="0"/>
              <a:t> EQ)</a:t>
            </a:r>
          </a:p>
          <a:p>
            <a:pPr marL="457200" indent="-457200">
              <a:buFont typeface="+mj-lt"/>
              <a:buAutoNum type="arabicPeriod"/>
              <a:defRPr/>
            </a:pPr>
            <a:r>
              <a:rPr lang="en-US" sz="2400" b="1" dirty="0" err="1"/>
              <a:t>Membangun</a:t>
            </a:r>
            <a:r>
              <a:rPr lang="en-US" sz="2400" b="1" dirty="0"/>
              <a:t> </a:t>
            </a:r>
            <a:r>
              <a:rPr lang="en-US" sz="2400" b="1" dirty="0" err="1"/>
              <a:t>pola</a:t>
            </a:r>
            <a:r>
              <a:rPr lang="en-US" sz="2400" b="1" dirty="0"/>
              <a:t> </a:t>
            </a:r>
            <a:r>
              <a:rPr lang="en-US" sz="2400" b="1" dirty="0" err="1"/>
              <a:t>pikir</a:t>
            </a:r>
            <a:r>
              <a:rPr lang="en-US" sz="2400" b="1" dirty="0"/>
              <a:t> </a:t>
            </a:r>
            <a:r>
              <a:rPr lang="en-US" sz="2400" b="1" dirty="0" err="1"/>
              <a:t>holistik</a:t>
            </a:r>
            <a:r>
              <a:rPr lang="en-US" sz="2400" b="1" dirty="0"/>
              <a:t> (</a:t>
            </a:r>
            <a:r>
              <a:rPr lang="en-US" sz="2400" b="1" dirty="0" err="1"/>
              <a:t>dimensi</a:t>
            </a:r>
            <a:r>
              <a:rPr lang="en-US" sz="2400" b="1" dirty="0"/>
              <a:t> </a:t>
            </a:r>
            <a:r>
              <a:rPr lang="en-US" sz="2400" b="1" dirty="0" err="1"/>
              <a:t>spiritual</a:t>
            </a:r>
            <a:r>
              <a:rPr lang="en-US" sz="2400" b="1" dirty="0" err="1">
                <a:sym typeface="Wingdings" pitchFamily="2" charset="2"/>
              </a:rPr>
              <a:t></a:t>
            </a:r>
            <a:r>
              <a:rPr lang="en-US" sz="2400" b="1" dirty="0" err="1"/>
              <a:t>SQ</a:t>
            </a:r>
            <a:r>
              <a:rPr lang="en-US" sz="2400" b="1" dirty="0"/>
              <a:t>)</a:t>
            </a:r>
            <a:endParaRPr lang="id-ID" sz="2400" b="1" dirty="0"/>
          </a:p>
          <a:p>
            <a:pPr marL="457200" indent="-457200">
              <a:buFont typeface="+mj-lt"/>
              <a:buAutoNum type="arabicPeriod"/>
              <a:defRPr/>
            </a:pPr>
            <a:r>
              <a:rPr lang="id-ID" sz="2400" b="1" dirty="0"/>
              <a:t>Memaksimalkan kecerdasan jamak </a:t>
            </a:r>
            <a:r>
              <a:rPr lang="id-ID" sz="2400" b="1" dirty="0">
                <a:sym typeface="Wingdings" pitchFamily="2" charset="2"/>
              </a:rPr>
              <a:t></a:t>
            </a:r>
            <a:r>
              <a:rPr lang="id-ID" sz="2400" b="1" dirty="0"/>
              <a:t>QQ/MI</a:t>
            </a:r>
          </a:p>
          <a:p>
            <a:pPr marL="457200" indent="-457200">
              <a:buFont typeface="+mj-lt"/>
              <a:buAutoNum type="arabicPeriod"/>
              <a:defRPr/>
            </a:pPr>
            <a:r>
              <a:rPr lang="id-ID" sz="2400" b="1" dirty="0"/>
              <a:t>Memaksimalkan kecerdasan ‘tangguh’ AQ</a:t>
            </a:r>
            <a:endParaRPr lang="en-US" sz="2400" b="1" dirty="0"/>
          </a:p>
          <a:p>
            <a:pPr marL="0" indent="0">
              <a:buNone/>
              <a:defRPr/>
            </a:pPr>
            <a:r>
              <a:rPr lang="en-US" sz="2000" b="1" dirty="0"/>
              <a:t>(</a:t>
            </a:r>
            <a:r>
              <a:rPr lang="en-US" sz="2000" b="1" dirty="0" err="1"/>
              <a:t>Sumber</a:t>
            </a:r>
            <a:r>
              <a:rPr lang="en-US" sz="2000" b="1" dirty="0"/>
              <a:t>: </a:t>
            </a:r>
            <a:r>
              <a:rPr lang="en-US" sz="2000" b="1" dirty="0" err="1"/>
              <a:t>Belferik</a:t>
            </a:r>
            <a:r>
              <a:rPr lang="en-US" sz="2000" b="1" dirty="0"/>
              <a:t> </a:t>
            </a:r>
            <a:r>
              <a:rPr lang="en-US" sz="2000" b="1" dirty="0" err="1"/>
              <a:t>Manullang</a:t>
            </a:r>
            <a:r>
              <a:rPr lang="en-US" sz="2000" b="1" dirty="0"/>
              <a:t> &amp; Sri </a:t>
            </a:r>
            <a:r>
              <a:rPr lang="en-US" sz="2000" b="1" dirty="0" err="1"/>
              <a:t>Milfayetty</a:t>
            </a:r>
            <a:r>
              <a:rPr lang="en-US" sz="2000" b="1" dirty="0"/>
              <a:t>, 2005)</a:t>
            </a:r>
          </a:p>
        </p:txBody>
      </p:sp>
      <p:sp>
        <p:nvSpPr>
          <p:cNvPr id="9220"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FA1513E7-A2C2-467B-BE32-27192890E922}" type="slidenum">
              <a:rPr lang="id-ID" smtClean="0"/>
              <a:pPr>
                <a:defRPr/>
              </a:pPr>
              <a:t>5</a:t>
            </a:fld>
            <a:endParaRPr lang="en-US" sz="1400">
              <a:solidFill>
                <a:srgbClr val="FFFFFF"/>
              </a:solidFill>
            </a:endParaRPr>
          </a:p>
        </p:txBody>
      </p:sp>
      <p:pic>
        <p:nvPicPr>
          <p:cNvPr id="5" name="Picture Placeholder 9" descr="teacher writing on chalk board" title="teacher writing on chalk board">
            <a:extLst>
              <a:ext uri="{FF2B5EF4-FFF2-40B4-BE49-F238E27FC236}">
                <a16:creationId xmlns:a16="http://schemas.microsoft.com/office/drawing/2014/main" id="{7573C2D2-2CC2-4A4A-A727-0132BC9ADD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
          <a:stretch/>
        </p:blipFill>
        <p:spPr>
          <a:xfrm rot="-240000">
            <a:off x="816518" y="1691420"/>
            <a:ext cx="3086738" cy="3983772"/>
          </a:xfrm>
          <a:prstGeom prst="roundRect">
            <a:avLst>
              <a:gd name="adj" fmla="val 1319"/>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6</a:t>
            </a:fld>
            <a:endParaRPr lang="en-US" sz="1400">
              <a:solidFill>
                <a:srgbClr val="FFFFFF"/>
              </a:solidFill>
            </a:endParaRPr>
          </a:p>
        </p:txBody>
      </p:sp>
      <p:sp>
        <p:nvSpPr>
          <p:cNvPr id="27651" name="Rectangle 4"/>
          <p:cNvSpPr>
            <a:spLocks noGrp="1" noChangeArrowheads="1"/>
          </p:cNvSpPr>
          <p:nvPr>
            <p:ph type="title" idx="4294967295"/>
          </p:nvPr>
        </p:nvSpPr>
        <p:spPr>
          <a:xfrm>
            <a:off x="1524001" y="241300"/>
            <a:ext cx="6805613" cy="1009650"/>
          </a:xfrm>
        </p:spPr>
        <p:txBody>
          <a:bodyPr rtlCol="0">
            <a:normAutofit fontScale="90000"/>
          </a:bodyPr>
          <a:lstStyle/>
          <a:p>
            <a:pPr>
              <a:defRPr/>
            </a:pPr>
            <a:r>
              <a:rPr lang="id-ID" b="1" dirty="0">
                <a:solidFill>
                  <a:schemeClr val="bg1"/>
                </a:solidFill>
              </a:rPr>
              <a:t>Ciri Karakter Terdidik</a:t>
            </a:r>
            <a:br>
              <a:rPr lang="id-ID" b="1" dirty="0">
                <a:solidFill>
                  <a:schemeClr val="bg1"/>
                </a:solidFill>
              </a:rPr>
            </a:br>
            <a:r>
              <a:rPr lang="id-ID" sz="2200" b="1" dirty="0">
                <a:solidFill>
                  <a:schemeClr val="bg1"/>
                </a:solidFill>
              </a:rPr>
              <a:t>(Sumber:Belferik Manullang &amp; Sri Milfayetty, 2005</a:t>
            </a:r>
            <a:r>
              <a:rPr lang="id-ID" sz="2700" b="1" dirty="0">
                <a:solidFill>
                  <a:schemeClr val="bg1"/>
                </a:solidFill>
              </a:rPr>
              <a:t>)</a:t>
            </a:r>
          </a:p>
        </p:txBody>
      </p:sp>
      <p:sp>
        <p:nvSpPr>
          <p:cNvPr id="10244" name="Rectangle 7"/>
          <p:cNvSpPr>
            <a:spLocks noChangeArrowheads="1"/>
          </p:cNvSpPr>
          <p:nvPr/>
        </p:nvSpPr>
        <p:spPr bwMode="auto">
          <a:xfrm>
            <a:off x="1398307" y="2205038"/>
            <a:ext cx="2952750" cy="1295400"/>
          </a:xfrm>
          <a:prstGeom prst="rect">
            <a:avLst/>
          </a:prstGeom>
          <a:solidFill>
            <a:srgbClr val="6699FF"/>
          </a:solidFill>
          <a:ln w="9525">
            <a:solidFill>
              <a:schemeClr val="tx1"/>
            </a:solidFill>
            <a:miter lim="800000"/>
            <a:headEnd/>
            <a:tailEnd/>
          </a:ln>
        </p:spPr>
        <p:txBody>
          <a:bodyPr wrap="none" anchor="ctr"/>
          <a:lstStyle/>
          <a:p>
            <a:pPr algn="ctr" eaLnBrk="1" hangingPunct="1"/>
            <a:r>
              <a:rPr lang="id-ID" sz="2800" b="1" dirty="0">
                <a:solidFill>
                  <a:schemeClr val="bg1"/>
                </a:solidFill>
                <a:latin typeface="Arial" charset="0"/>
                <a:cs typeface="Arial" charset="0"/>
              </a:rPr>
              <a:t>Karakter </a:t>
            </a:r>
          </a:p>
          <a:p>
            <a:pPr algn="ctr" eaLnBrk="1" hangingPunct="1"/>
            <a:r>
              <a:rPr lang="id-ID" sz="2800" b="1" dirty="0">
                <a:solidFill>
                  <a:schemeClr val="bg1"/>
                </a:solidFill>
                <a:latin typeface="Arial" charset="0"/>
                <a:cs typeface="Arial" charset="0"/>
              </a:rPr>
              <a:t>Holintegrasio</a:t>
            </a:r>
          </a:p>
        </p:txBody>
      </p:sp>
      <p:sp>
        <p:nvSpPr>
          <p:cNvPr id="10245" name="Rectangle 8"/>
          <p:cNvSpPr>
            <a:spLocks noChangeArrowheads="1"/>
          </p:cNvSpPr>
          <p:nvPr/>
        </p:nvSpPr>
        <p:spPr bwMode="auto">
          <a:xfrm>
            <a:off x="6240463" y="645273"/>
            <a:ext cx="3959225" cy="1079500"/>
          </a:xfrm>
          <a:prstGeom prst="rect">
            <a:avLst/>
          </a:prstGeom>
          <a:solidFill>
            <a:srgbClr val="FFFF99"/>
          </a:solidFill>
          <a:ln w="9525">
            <a:solidFill>
              <a:schemeClr val="tx1"/>
            </a:solidFill>
            <a:miter lim="800000"/>
            <a:headEnd/>
            <a:tailEnd/>
          </a:ln>
        </p:spPr>
        <p:txBody>
          <a:bodyPr wrap="none" anchor="ctr"/>
          <a:lstStyle/>
          <a:p>
            <a:pPr algn="ctr" eaLnBrk="1" hangingPunct="1">
              <a:lnSpc>
                <a:spcPct val="90000"/>
              </a:lnSpc>
              <a:spcBef>
                <a:spcPct val="20000"/>
              </a:spcBef>
            </a:pPr>
            <a:r>
              <a:rPr lang="id-ID" sz="2000" b="1" dirty="0">
                <a:latin typeface="Arial" charset="0"/>
                <a:cs typeface="Arial" charset="0"/>
              </a:rPr>
              <a:t>Cerdas secara intelektual (IQ): </a:t>
            </a:r>
          </a:p>
          <a:p>
            <a:pPr algn="ctr" eaLnBrk="1" hangingPunct="1">
              <a:lnSpc>
                <a:spcPct val="90000"/>
              </a:lnSpc>
              <a:spcBef>
                <a:spcPct val="20000"/>
              </a:spcBef>
            </a:pPr>
            <a:r>
              <a:rPr lang="id-ID" sz="2000" b="1" dirty="0">
                <a:latin typeface="Arial" charset="0"/>
                <a:cs typeface="Arial" charset="0"/>
              </a:rPr>
              <a:t>Ciri-cirinya: berpikir logis, </a:t>
            </a:r>
          </a:p>
          <a:p>
            <a:pPr algn="ctr" eaLnBrk="1" hangingPunct="1">
              <a:lnSpc>
                <a:spcPct val="90000"/>
              </a:lnSpc>
              <a:spcBef>
                <a:spcPct val="20000"/>
              </a:spcBef>
            </a:pPr>
            <a:r>
              <a:rPr lang="id-ID" sz="2000" b="1" dirty="0">
                <a:latin typeface="Arial" charset="0"/>
                <a:cs typeface="Arial" charset="0"/>
              </a:rPr>
              <a:t>sistematis, linier.</a:t>
            </a:r>
          </a:p>
        </p:txBody>
      </p:sp>
      <p:sp>
        <p:nvSpPr>
          <p:cNvPr id="10246" name="Rectangle 9"/>
          <p:cNvSpPr>
            <a:spLocks noChangeArrowheads="1"/>
          </p:cNvSpPr>
          <p:nvPr/>
        </p:nvSpPr>
        <p:spPr bwMode="auto">
          <a:xfrm>
            <a:off x="6205539" y="2310465"/>
            <a:ext cx="4248150" cy="1223962"/>
          </a:xfrm>
          <a:prstGeom prst="rect">
            <a:avLst/>
          </a:prstGeom>
          <a:solidFill>
            <a:srgbClr val="00FFFF"/>
          </a:solidFill>
          <a:ln w="9525">
            <a:solidFill>
              <a:schemeClr val="tx1"/>
            </a:solidFill>
            <a:miter lim="800000"/>
            <a:headEnd/>
            <a:tailEnd/>
          </a:ln>
        </p:spPr>
        <p:txBody>
          <a:bodyPr wrap="none" anchor="ctr"/>
          <a:lstStyle/>
          <a:p>
            <a:pPr algn="ctr" eaLnBrk="1" hangingPunct="1"/>
            <a:r>
              <a:rPr lang="id-ID" sz="2000" b="1" dirty="0">
                <a:latin typeface="Arial" charset="0"/>
                <a:cs typeface="Arial" charset="0"/>
              </a:rPr>
              <a:t>Cerdas secara emosional (EQ), </a:t>
            </a:r>
          </a:p>
          <a:p>
            <a:pPr algn="ctr" eaLnBrk="1" hangingPunct="1"/>
            <a:r>
              <a:rPr lang="id-ID" sz="2000" b="1" dirty="0">
                <a:latin typeface="Arial" charset="0"/>
                <a:cs typeface="Arial" charset="0"/>
              </a:rPr>
              <a:t>ciri-cirinya: cepat dan tepat dalam </a:t>
            </a:r>
          </a:p>
          <a:p>
            <a:pPr algn="ctr" eaLnBrk="1" hangingPunct="1"/>
            <a:r>
              <a:rPr lang="id-ID" sz="2000" b="1" dirty="0">
                <a:latin typeface="Arial" charset="0"/>
                <a:cs typeface="Arial" charset="0"/>
              </a:rPr>
              <a:t>memahami emosi diri sendiri </a:t>
            </a:r>
          </a:p>
          <a:p>
            <a:pPr algn="ctr" eaLnBrk="1" hangingPunct="1"/>
            <a:r>
              <a:rPr lang="id-ID" sz="2000" b="1" dirty="0">
                <a:latin typeface="Arial" charset="0"/>
                <a:cs typeface="Arial" charset="0"/>
              </a:rPr>
              <a:t>dan  emosi orang lain.</a:t>
            </a:r>
          </a:p>
        </p:txBody>
      </p:sp>
      <p:sp>
        <p:nvSpPr>
          <p:cNvPr id="10247" name="Rectangle 10"/>
          <p:cNvSpPr>
            <a:spLocks noChangeArrowheads="1"/>
          </p:cNvSpPr>
          <p:nvPr/>
        </p:nvSpPr>
        <p:spPr bwMode="auto">
          <a:xfrm>
            <a:off x="6096000" y="3894790"/>
            <a:ext cx="4248150" cy="1727200"/>
          </a:xfrm>
          <a:prstGeom prst="rect">
            <a:avLst/>
          </a:prstGeom>
          <a:solidFill>
            <a:srgbClr val="B7E7FF"/>
          </a:solidFill>
          <a:ln w="9525">
            <a:solidFill>
              <a:schemeClr val="tx1"/>
            </a:solidFill>
            <a:miter lim="800000"/>
            <a:headEnd/>
            <a:tailEnd/>
          </a:ln>
        </p:spPr>
        <p:txBody>
          <a:bodyPr wrap="none" anchor="ctr"/>
          <a:lstStyle/>
          <a:p>
            <a:pPr algn="ctr" eaLnBrk="1" hangingPunct="1"/>
            <a:r>
              <a:rPr lang="id-ID" sz="2000" b="1" dirty="0">
                <a:latin typeface="Arial" charset="0"/>
                <a:cs typeface="Arial" charset="0"/>
              </a:rPr>
              <a:t>Cerdas secara spiritual (SQ), </a:t>
            </a:r>
          </a:p>
          <a:p>
            <a:pPr algn="ctr" eaLnBrk="1" hangingPunct="1"/>
            <a:r>
              <a:rPr lang="id-ID" sz="2000" b="1" dirty="0">
                <a:latin typeface="Arial" charset="0"/>
                <a:cs typeface="Arial" charset="0"/>
              </a:rPr>
              <a:t>ciri-cirinya: cepat dan tepat dalam </a:t>
            </a:r>
          </a:p>
          <a:p>
            <a:pPr algn="ctr" eaLnBrk="1" hangingPunct="1"/>
            <a:r>
              <a:rPr lang="id-ID" sz="2000" b="1" dirty="0">
                <a:latin typeface="Arial" charset="0"/>
                <a:cs typeface="Arial" charset="0"/>
              </a:rPr>
              <a:t>menemukan kebermaknaan holis-</a:t>
            </a:r>
          </a:p>
          <a:p>
            <a:pPr algn="ctr" eaLnBrk="1" hangingPunct="1"/>
            <a:r>
              <a:rPr lang="id-ID" sz="2000" b="1" dirty="0">
                <a:latin typeface="Arial" charset="0"/>
                <a:cs typeface="Arial" charset="0"/>
              </a:rPr>
              <a:t>tik yang ditandai oleh besarnya </a:t>
            </a:r>
          </a:p>
          <a:p>
            <a:pPr algn="ctr" eaLnBrk="1" hangingPunct="1"/>
            <a:r>
              <a:rPr lang="id-ID" sz="2000" b="1" dirty="0">
                <a:latin typeface="Arial" charset="0"/>
                <a:cs typeface="Arial" charset="0"/>
              </a:rPr>
              <a:t>kepedulian dan dedikasi.</a:t>
            </a:r>
          </a:p>
        </p:txBody>
      </p:sp>
      <p:sp>
        <p:nvSpPr>
          <p:cNvPr id="10248" name="Line 11"/>
          <p:cNvSpPr>
            <a:spLocks noChangeShapeType="1"/>
          </p:cNvSpPr>
          <p:nvPr/>
        </p:nvSpPr>
        <p:spPr bwMode="auto">
          <a:xfrm flipV="1">
            <a:off x="4486135" y="1393358"/>
            <a:ext cx="1584325"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Line 12"/>
          <p:cNvSpPr>
            <a:spLocks noChangeShapeType="1"/>
          </p:cNvSpPr>
          <p:nvPr/>
        </p:nvSpPr>
        <p:spPr bwMode="auto">
          <a:xfrm>
            <a:off x="4486135" y="2982912"/>
            <a:ext cx="151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13"/>
          <p:cNvSpPr>
            <a:spLocks noChangeShapeType="1"/>
          </p:cNvSpPr>
          <p:nvPr/>
        </p:nvSpPr>
        <p:spPr bwMode="auto">
          <a:xfrm>
            <a:off x="4439397" y="2922446"/>
            <a:ext cx="1512888"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7</a:t>
            </a:fld>
            <a:endParaRPr lang="en-US" sz="1400">
              <a:solidFill>
                <a:srgbClr val="FFFFFF"/>
              </a:solidFill>
            </a:endParaRPr>
          </a:p>
        </p:txBody>
      </p:sp>
      <p:sp>
        <p:nvSpPr>
          <p:cNvPr id="12291" name="Rectangle 4"/>
          <p:cNvSpPr>
            <a:spLocks noGrp="1" noRot="1" noChangeArrowheads="1"/>
          </p:cNvSpPr>
          <p:nvPr>
            <p:ph type="title" idx="4294967295"/>
          </p:nvPr>
        </p:nvSpPr>
        <p:spPr>
          <a:xfrm>
            <a:off x="748145" y="1431925"/>
            <a:ext cx="7716981" cy="4580948"/>
          </a:xfrm>
          <a:ln>
            <a:solidFill>
              <a:schemeClr val="tx1"/>
            </a:solidFill>
            <a:miter lim="800000"/>
            <a:headEnd/>
            <a:tailEnd/>
          </a:ln>
        </p:spPr>
        <p:txBody>
          <a:bodyPr/>
          <a:lstStyle/>
          <a:p>
            <a:pPr eaLnBrk="1" hangingPunct="1"/>
            <a:r>
              <a:rPr lang="id-ID" sz="2800" b="1" dirty="0">
                <a:latin typeface="Arial Narrow" pitchFamily="34" charset="0"/>
              </a:rPr>
              <a:t>SENTUHAN PENDIDIKAN </a:t>
            </a:r>
            <a:r>
              <a:rPr lang="id-ID" sz="2800" b="1" i="1" dirty="0">
                <a:latin typeface="Arial Narrow" pitchFamily="34" charset="0"/>
              </a:rPr>
              <a:t>(EDUCATION TOUCH) </a:t>
            </a:r>
            <a:r>
              <a:rPr lang="id-ID" sz="2800" b="1" dirty="0">
                <a:latin typeface="Arial Narrow" pitchFamily="34" charset="0"/>
              </a:rPr>
              <a:t>ADALAH PENGALAMAN HIDUP YANG MENTRANSFORMASIKAN NILAI </a:t>
            </a:r>
            <a:br>
              <a:rPr lang="id-ID" sz="2800" b="1" dirty="0">
                <a:latin typeface="Arial Narrow" pitchFamily="34" charset="0"/>
              </a:rPr>
            </a:br>
            <a:r>
              <a:rPr lang="id-ID" sz="2800" b="1" dirty="0">
                <a:latin typeface="Arial Narrow" pitchFamily="34" charset="0"/>
              </a:rPr>
              <a:t>PEDAGOGIS UNTUK MENGEMBANGKAN HOLINTEGRASIO.</a:t>
            </a:r>
            <a:br>
              <a:rPr lang="id-ID" sz="2800" b="1" dirty="0">
                <a:latin typeface="Arial Narrow" pitchFamily="34" charset="0"/>
              </a:rPr>
            </a:br>
            <a:r>
              <a:rPr lang="id-ID" sz="2800" b="1" dirty="0">
                <a:latin typeface="Arial Narrow" pitchFamily="34" charset="0"/>
              </a:rPr>
              <a:t>(HOLISTIK, INTEGRALISTIK, DAN RASIONALISTIK)</a:t>
            </a:r>
            <a:br>
              <a:rPr lang="id-ID" sz="2800" b="1" dirty="0">
                <a:latin typeface="Arial Narrow" pitchFamily="34" charset="0"/>
              </a:rPr>
            </a:br>
            <a:br>
              <a:rPr lang="id-ID" sz="2800" b="1" dirty="0">
                <a:latin typeface="Arial Narrow" pitchFamily="34" charset="0"/>
              </a:rPr>
            </a:br>
            <a:r>
              <a:rPr lang="id-ID" sz="2800" b="1" dirty="0">
                <a:latin typeface="Arial Narrow" pitchFamily="34" charset="0"/>
              </a:rPr>
              <a:t>CITARASA PEMBELAJARAN </a:t>
            </a:r>
            <a:r>
              <a:rPr lang="id-ID" sz="2800" b="1" i="1" dirty="0">
                <a:latin typeface="Arial Narrow" pitchFamily="34" charset="0"/>
              </a:rPr>
              <a:t>(TASTE FOR LEARNING)</a:t>
            </a:r>
            <a:r>
              <a:rPr lang="id-ID" sz="2800" b="1" dirty="0">
                <a:latin typeface="Arial Narrow" pitchFamily="34" charset="0"/>
              </a:rPr>
              <a:t>   </a:t>
            </a:r>
            <a:br>
              <a:rPr lang="id-ID" sz="2800" b="1" dirty="0">
                <a:latin typeface="Arial Narrow" pitchFamily="34" charset="0"/>
              </a:rPr>
            </a:br>
            <a:r>
              <a:rPr lang="id-ID" sz="2800" b="1" dirty="0">
                <a:latin typeface="Arial Narrow" pitchFamily="34" charset="0"/>
              </a:rPr>
              <a:t>ADALAH SUASANA PEMBELAJARAN </a:t>
            </a:r>
            <a:br>
              <a:rPr lang="id-ID" sz="2800" b="1" dirty="0">
                <a:latin typeface="Arial Narrow" pitchFamily="34" charset="0"/>
              </a:rPr>
            </a:br>
            <a:r>
              <a:rPr lang="id-ID" sz="2800" b="1" dirty="0">
                <a:latin typeface="Arial Narrow" pitchFamily="34" charset="0"/>
              </a:rPr>
              <a:t>YANG MENUMBUHKAN RASA PUAS, BAHAGIA, DAN KEBANGGAAN/KEMULIAAN.  </a:t>
            </a:r>
            <a:r>
              <a:rPr lang="id-ID" sz="2400" dirty="0">
                <a:latin typeface="Arial Narrow" pitchFamily="34" charset="0"/>
              </a:rPr>
              <a:t> </a:t>
            </a:r>
          </a:p>
        </p:txBody>
      </p:sp>
      <p:sp>
        <p:nvSpPr>
          <p:cNvPr id="4" name="Rectangle 2"/>
          <p:cNvSpPr txBox="1">
            <a:spLocks noRot="1" noChangeArrowheads="1"/>
          </p:cNvSpPr>
          <p:nvPr/>
        </p:nvSpPr>
        <p:spPr bwMode="auto">
          <a:xfrm>
            <a:off x="429491" y="244475"/>
            <a:ext cx="8700654" cy="1187450"/>
          </a:xfrm>
          <a:prstGeom prst="rect">
            <a:avLst/>
          </a:prstGeom>
          <a:noFill/>
          <a:ln w="9525">
            <a:solidFill>
              <a:schemeClr val="tx1"/>
            </a:solidFill>
            <a:miter lim="800000"/>
            <a:headEnd/>
            <a:tailEnd/>
          </a:ln>
          <a:effectLst/>
        </p:spPr>
        <p:txBody>
          <a:bodyPr anchor="ctr"/>
          <a:lstStyle>
            <a:lvl1pPr algn="l" rtl="0" eaLnBrk="1" fontAlgn="base" hangingPunct="1">
              <a:spcBef>
                <a:spcPct val="0"/>
              </a:spcBef>
              <a:spcAft>
                <a:spcPct val="0"/>
              </a:spcAft>
              <a:defRPr sz="4000">
                <a:solidFill>
                  <a:srgbClr val="FFFFFF"/>
                </a:solidFill>
                <a:latin typeface="+mj-lt"/>
                <a:ea typeface="+mj-ea"/>
                <a:cs typeface="+mj-cs"/>
              </a:defRPr>
            </a:lvl1pPr>
            <a:lvl2pPr algn="l" rtl="0" eaLnBrk="1" fontAlgn="base" hangingPunct="1">
              <a:spcBef>
                <a:spcPct val="0"/>
              </a:spcBef>
              <a:spcAft>
                <a:spcPct val="0"/>
              </a:spcAft>
              <a:defRPr sz="4000">
                <a:solidFill>
                  <a:srgbClr val="FFFFFF"/>
                </a:solidFill>
                <a:latin typeface="Arial" charset="0"/>
              </a:defRPr>
            </a:lvl2pPr>
            <a:lvl3pPr algn="l" rtl="0" eaLnBrk="1" fontAlgn="base" hangingPunct="1">
              <a:spcBef>
                <a:spcPct val="0"/>
              </a:spcBef>
              <a:spcAft>
                <a:spcPct val="0"/>
              </a:spcAft>
              <a:defRPr sz="4000">
                <a:solidFill>
                  <a:srgbClr val="FFFFFF"/>
                </a:solidFill>
                <a:latin typeface="Arial" charset="0"/>
              </a:defRPr>
            </a:lvl3pPr>
            <a:lvl4pPr algn="l" rtl="0" eaLnBrk="1" fontAlgn="base" hangingPunct="1">
              <a:spcBef>
                <a:spcPct val="0"/>
              </a:spcBef>
              <a:spcAft>
                <a:spcPct val="0"/>
              </a:spcAft>
              <a:defRPr sz="4000">
                <a:solidFill>
                  <a:srgbClr val="FFFFFF"/>
                </a:solidFill>
                <a:latin typeface="Arial" charset="0"/>
              </a:defRPr>
            </a:lvl4pPr>
            <a:lvl5pPr algn="l" rtl="0" eaLnBrk="1" fontAlgn="base" hangingPunct="1">
              <a:spcBef>
                <a:spcPct val="0"/>
              </a:spcBef>
              <a:spcAft>
                <a:spcPct val="0"/>
              </a:spcAft>
              <a:defRPr sz="4000">
                <a:solidFill>
                  <a:srgbClr val="FFFFFF"/>
                </a:solidFill>
                <a:latin typeface="Arial" charset="0"/>
              </a:defRPr>
            </a:lvl5pPr>
            <a:lvl6pPr marL="457200" algn="l" rtl="0" eaLnBrk="1" fontAlgn="base" hangingPunct="1">
              <a:spcBef>
                <a:spcPct val="0"/>
              </a:spcBef>
              <a:spcAft>
                <a:spcPct val="0"/>
              </a:spcAft>
              <a:defRPr sz="4000">
                <a:solidFill>
                  <a:srgbClr val="FFFFFF"/>
                </a:solidFill>
                <a:latin typeface="Arial" charset="0"/>
              </a:defRPr>
            </a:lvl6pPr>
            <a:lvl7pPr marL="914400" algn="l" rtl="0" eaLnBrk="1" fontAlgn="base" hangingPunct="1">
              <a:spcBef>
                <a:spcPct val="0"/>
              </a:spcBef>
              <a:spcAft>
                <a:spcPct val="0"/>
              </a:spcAft>
              <a:defRPr sz="4000">
                <a:solidFill>
                  <a:srgbClr val="FFFFFF"/>
                </a:solidFill>
                <a:latin typeface="Arial" charset="0"/>
              </a:defRPr>
            </a:lvl7pPr>
            <a:lvl8pPr marL="1371600" algn="l" rtl="0" eaLnBrk="1" fontAlgn="base" hangingPunct="1">
              <a:spcBef>
                <a:spcPct val="0"/>
              </a:spcBef>
              <a:spcAft>
                <a:spcPct val="0"/>
              </a:spcAft>
              <a:defRPr sz="4000">
                <a:solidFill>
                  <a:srgbClr val="FFFFFF"/>
                </a:solidFill>
                <a:latin typeface="Arial" charset="0"/>
              </a:defRPr>
            </a:lvl8pPr>
            <a:lvl9pPr marL="1828800" algn="l" rtl="0" eaLnBrk="1" fontAlgn="base" hangingPunct="1">
              <a:spcBef>
                <a:spcPct val="0"/>
              </a:spcBef>
              <a:spcAft>
                <a:spcPct val="0"/>
              </a:spcAft>
              <a:defRPr sz="4000">
                <a:solidFill>
                  <a:srgbClr val="FFFFFF"/>
                </a:solidFill>
                <a:latin typeface="Arial" charset="0"/>
              </a:defRPr>
            </a:lvl9pPr>
          </a:lstStyle>
          <a:p>
            <a:pPr>
              <a:defRPr/>
            </a:pPr>
            <a:r>
              <a:rPr lang="en-US" sz="3600" kern="0" dirty="0">
                <a:solidFill>
                  <a:schemeClr val="tx1"/>
                </a:solidFill>
              </a:rPr>
              <a:t>TERBENTUKNYA KEPRIBADIAN </a:t>
            </a:r>
          </a:p>
        </p:txBody>
      </p:sp>
      <p:pic>
        <p:nvPicPr>
          <p:cNvPr id="5" name="Picture Placeholder 15" descr="boy in front of library stacks">
            <a:extLst>
              <a:ext uri="{FF2B5EF4-FFF2-40B4-BE49-F238E27FC236}">
                <a16:creationId xmlns:a16="http://schemas.microsoft.com/office/drawing/2014/main" id="{9EDA82FF-A781-48D9-A800-3CC5EF5CCB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1164" y="0"/>
            <a:ext cx="3920836" cy="6165273"/>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fld id="{74142392-8AA2-4ABE-B440-EA60A2D46303}" type="slidenum">
              <a:rPr lang="id-ID" smtClean="0"/>
              <a:pPr algn="ctr">
                <a:defRPr/>
              </a:pPr>
              <a:t>8</a:t>
            </a:fld>
            <a:endParaRPr lang="en-US" sz="1400">
              <a:solidFill>
                <a:srgbClr val="FFFFFF"/>
              </a:solidFill>
            </a:endParaRPr>
          </a:p>
        </p:txBody>
      </p:sp>
      <p:sp>
        <p:nvSpPr>
          <p:cNvPr id="17411" name="Rectangle 2"/>
          <p:cNvSpPr>
            <a:spLocks noGrp="1" noChangeArrowheads="1"/>
          </p:cNvSpPr>
          <p:nvPr>
            <p:ph type="title" idx="4294967295"/>
          </p:nvPr>
        </p:nvSpPr>
        <p:spPr>
          <a:xfrm>
            <a:off x="3807114" y="476250"/>
            <a:ext cx="7989887" cy="610898"/>
          </a:xfrm>
          <a:solidFill>
            <a:srgbClr val="CC00FF"/>
          </a:solidFill>
        </p:spPr>
        <p:txBody>
          <a:bodyPr anchor="b"/>
          <a:lstStyle/>
          <a:p>
            <a:pPr eaLnBrk="1" hangingPunct="1"/>
            <a:r>
              <a:rPr lang="en-US" sz="2800" b="1" dirty="0">
                <a:solidFill>
                  <a:schemeClr val="bg1"/>
                </a:solidFill>
              </a:rPr>
              <a:t>PROSES PEMBELAJARAN  BERCIRIKAN</a:t>
            </a:r>
          </a:p>
        </p:txBody>
      </p:sp>
      <p:sp>
        <p:nvSpPr>
          <p:cNvPr id="17412" name="Rectangle 3"/>
          <p:cNvSpPr>
            <a:spLocks noGrp="1" noChangeArrowheads="1"/>
          </p:cNvSpPr>
          <p:nvPr>
            <p:ph type="body" idx="4294967295"/>
          </p:nvPr>
        </p:nvSpPr>
        <p:spPr>
          <a:xfrm>
            <a:off x="4184362" y="1947575"/>
            <a:ext cx="7620578" cy="3303298"/>
          </a:xfrm>
          <a:solidFill>
            <a:srgbClr val="FFC000"/>
          </a:solidFill>
          <a:ln>
            <a:solidFill>
              <a:schemeClr val="tx1"/>
            </a:solidFill>
            <a:miter lim="800000"/>
            <a:headEnd/>
            <a:tailEnd/>
          </a:ln>
        </p:spPr>
        <p:txBody>
          <a:bodyPr/>
          <a:lstStyle/>
          <a:p>
            <a:pPr marL="609600" indent="-609600">
              <a:buClr>
                <a:schemeClr val="tx1"/>
              </a:buClr>
            </a:pPr>
            <a:r>
              <a:rPr lang="en-US" sz="2400" dirty="0"/>
              <a:t>DAPAT MEMBERIKAN KESEMPATAN       KEPADA MAHASISWA UNTUK BERINISIATIF DAN KREATIF DALAM BERPERAN SERTA DAN MENGENDALIKAN PROSES PEMBELAJARAN.</a:t>
            </a:r>
          </a:p>
          <a:p>
            <a:pPr marL="609600" indent="-609600">
              <a:buClr>
                <a:srgbClr val="FF0000"/>
              </a:buClr>
            </a:pPr>
            <a:r>
              <a:rPr lang="en-US" sz="2400" dirty="0"/>
              <a:t>BERSIFAT DEMOKRATIS.</a:t>
            </a:r>
          </a:p>
          <a:p>
            <a:pPr marL="609600" indent="-609600"/>
            <a:r>
              <a:rPr lang="en-US" sz="2400" dirty="0"/>
              <a:t>MENGHARGAI DAN MENEMPATKAN MAHASISWA SEBAGAI MANUSIA DEWASA YANG MANDIRI DAN BERTANGGUNGJAWAB.</a:t>
            </a:r>
          </a:p>
        </p:txBody>
      </p:sp>
      <p:grpSp>
        <p:nvGrpSpPr>
          <p:cNvPr id="8" name="Group 7">
            <a:extLst>
              <a:ext uri="{FF2B5EF4-FFF2-40B4-BE49-F238E27FC236}">
                <a16:creationId xmlns:a16="http://schemas.microsoft.com/office/drawing/2014/main" id="{6C6D6EEB-8B1C-4958-A6B2-C761D6AD361C}"/>
              </a:ext>
              <a:ext uri="{C183D7F6-B498-43B3-948B-1728B52AA6E4}">
                <adec:decorative xmlns:adec="http://schemas.microsoft.com/office/drawing/2017/decorative" val="1"/>
              </a:ext>
            </a:extLst>
          </p:cNvPr>
          <p:cNvGrpSpPr/>
          <p:nvPr/>
        </p:nvGrpSpPr>
        <p:grpSpPr>
          <a:xfrm>
            <a:off x="0" y="263236"/>
            <a:ext cx="4184362" cy="5985164"/>
            <a:chOff x="0" y="0"/>
            <a:chExt cx="4750604" cy="6858000"/>
          </a:xfrm>
        </p:grpSpPr>
        <p:sp>
          <p:nvSpPr>
            <p:cNvPr id="9" name="Freeform: Shape 8">
              <a:extLst>
                <a:ext uri="{FF2B5EF4-FFF2-40B4-BE49-F238E27FC236}">
                  <a16:creationId xmlns:a16="http://schemas.microsoft.com/office/drawing/2014/main" id="{662C2375-E6B9-41E9-8D9E-57924390FBAD}"/>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000B7896-229E-4560-B7BC-81E92A484F7E}"/>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6B69DEDA-5139-49F9-8C31-DFBA77345464}"/>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93B41E1-C103-4520-B150-BE520AFDE608}"/>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75533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4142392-8AA2-4ABE-B440-EA60A2D46303}" type="slidenum">
              <a:rPr lang="id-ID" smtClean="0"/>
              <a:pPr>
                <a:defRPr/>
              </a:pPr>
              <a:t>9</a:t>
            </a:fld>
            <a:endParaRPr lang="en-US" sz="1400">
              <a:solidFill>
                <a:srgbClr val="FFFFFF"/>
              </a:solidFill>
            </a:endParaRPr>
          </a:p>
        </p:txBody>
      </p:sp>
      <p:sp>
        <p:nvSpPr>
          <p:cNvPr id="41987" name="Rectangle 2"/>
          <p:cNvSpPr>
            <a:spLocks noGrp="1" noChangeArrowheads="1"/>
          </p:cNvSpPr>
          <p:nvPr>
            <p:ph type="title" idx="4294967295"/>
          </p:nvPr>
        </p:nvSpPr>
        <p:spPr>
          <a:xfrm>
            <a:off x="429347" y="339436"/>
            <a:ext cx="7509307" cy="1143000"/>
          </a:xfrm>
          <a:solidFill>
            <a:schemeClr val="accent4"/>
          </a:solidFill>
        </p:spPr>
        <p:txBody>
          <a:bodyPr rtlCol="0" anchor="b">
            <a:noAutofit/>
          </a:bodyPr>
          <a:lstStyle/>
          <a:p>
            <a:pPr>
              <a:defRPr/>
            </a:pPr>
            <a:r>
              <a:rPr lang="en-US" sz="2800" b="1" dirty="0"/>
              <a:t>LANJUTAN: PROSES PEMBELAJARAN PADA PEND.ORANG DEWASA</a:t>
            </a:r>
          </a:p>
        </p:txBody>
      </p:sp>
      <p:sp>
        <p:nvSpPr>
          <p:cNvPr id="18436" name="Rectangle 3"/>
          <p:cNvSpPr>
            <a:spLocks noGrp="1" noChangeArrowheads="1"/>
          </p:cNvSpPr>
          <p:nvPr>
            <p:ph type="body" idx="4294967295"/>
          </p:nvPr>
        </p:nvSpPr>
        <p:spPr>
          <a:xfrm>
            <a:off x="662854" y="1877436"/>
            <a:ext cx="7689850" cy="3771900"/>
          </a:xfrm>
        </p:spPr>
        <p:txBody>
          <a:bodyPr/>
          <a:lstStyle/>
          <a:p>
            <a:pPr marL="609600" indent="-609600">
              <a:buFontTx/>
              <a:buAutoNum type="arabicPeriod"/>
            </a:pPr>
            <a:r>
              <a:rPr lang="en-US" sz="2800" dirty="0" err="1"/>
              <a:t>Merangsang</a:t>
            </a:r>
            <a:r>
              <a:rPr lang="en-US" sz="2800" dirty="0"/>
              <a:t> </a:t>
            </a:r>
            <a:r>
              <a:rPr lang="en-US" sz="2800" dirty="0" err="1"/>
              <a:t>mahasiswa</a:t>
            </a:r>
            <a:r>
              <a:rPr lang="en-US" sz="2800" dirty="0"/>
              <a:t> </a:t>
            </a:r>
            <a:r>
              <a:rPr lang="en-US" sz="2800" dirty="0" err="1"/>
              <a:t>untuk</a:t>
            </a:r>
            <a:r>
              <a:rPr lang="en-US" sz="2800" dirty="0"/>
              <a:t> </a:t>
            </a:r>
            <a:r>
              <a:rPr lang="en-US" sz="2800" dirty="0" err="1"/>
              <a:t>diskusi</a:t>
            </a:r>
            <a:r>
              <a:rPr lang="en-US" sz="2800" dirty="0"/>
              <a:t>;</a:t>
            </a:r>
          </a:p>
          <a:p>
            <a:pPr marL="609600" indent="-609600">
              <a:buFontTx/>
              <a:buAutoNum type="arabicPeriod"/>
            </a:pPr>
            <a:r>
              <a:rPr lang="en-US" sz="2800" dirty="0" err="1"/>
              <a:t>Menyediakan</a:t>
            </a:r>
            <a:r>
              <a:rPr lang="en-US" sz="2800" dirty="0"/>
              <a:t> </a:t>
            </a:r>
            <a:r>
              <a:rPr lang="en-US" sz="2800" dirty="0" err="1"/>
              <a:t>informasi</a:t>
            </a:r>
            <a:r>
              <a:rPr lang="en-US" sz="2800" dirty="0"/>
              <a:t>;</a:t>
            </a:r>
          </a:p>
          <a:p>
            <a:pPr marL="609600" indent="-609600">
              <a:buFontTx/>
              <a:buAutoNum type="arabicPeriod"/>
            </a:pPr>
            <a:r>
              <a:rPr lang="en-US" sz="2800" dirty="0" err="1"/>
              <a:t>Meningkatkan</a:t>
            </a:r>
            <a:r>
              <a:rPr lang="en-US" sz="2800" dirty="0"/>
              <a:t> </a:t>
            </a:r>
            <a:r>
              <a:rPr lang="en-US" sz="2800" dirty="0" err="1"/>
              <a:t>partisipasi</a:t>
            </a:r>
            <a:r>
              <a:rPr lang="en-US" sz="2800" dirty="0"/>
              <a:t>;</a:t>
            </a:r>
          </a:p>
          <a:p>
            <a:pPr marL="609600" indent="-609600">
              <a:buFontTx/>
              <a:buAutoNum type="arabicPeriod"/>
            </a:pPr>
            <a:r>
              <a:rPr lang="en-US" sz="2800" dirty="0" err="1"/>
              <a:t>Menentukan</a:t>
            </a:r>
            <a:r>
              <a:rPr lang="en-US" sz="2800" dirty="0"/>
              <a:t> </a:t>
            </a:r>
            <a:r>
              <a:rPr lang="en-US" sz="2800" dirty="0" err="1"/>
              <a:t>kriteria</a:t>
            </a:r>
            <a:r>
              <a:rPr lang="en-US" sz="2800" dirty="0"/>
              <a:t> dan </a:t>
            </a:r>
            <a:r>
              <a:rPr lang="en-US" sz="2800" dirty="0" err="1"/>
              <a:t>rambu-rambu</a:t>
            </a:r>
            <a:r>
              <a:rPr lang="en-US" sz="2800" dirty="0"/>
              <a:t>;</a:t>
            </a:r>
          </a:p>
          <a:p>
            <a:pPr marL="609600" indent="-609600">
              <a:buFontTx/>
              <a:buAutoNum type="arabicPeriod"/>
            </a:pPr>
            <a:r>
              <a:rPr lang="en-US" sz="2800" dirty="0" err="1"/>
              <a:t>Menengahi</a:t>
            </a:r>
            <a:r>
              <a:rPr lang="en-US" sz="2800" dirty="0"/>
              <a:t> </a:t>
            </a:r>
            <a:r>
              <a:rPr lang="en-US" sz="2800" dirty="0" err="1"/>
              <a:t>perbedaan-perbedaan</a:t>
            </a:r>
            <a:r>
              <a:rPr lang="en-US" sz="2800" dirty="0"/>
              <a:t>;</a:t>
            </a:r>
          </a:p>
          <a:p>
            <a:pPr marL="609600" indent="-609600">
              <a:buFontTx/>
              <a:buAutoNum type="arabicPeriod"/>
            </a:pPr>
            <a:r>
              <a:rPr lang="en-US" sz="2800" dirty="0" err="1"/>
              <a:t>Mengkoordinasi</a:t>
            </a:r>
            <a:r>
              <a:rPr lang="en-US" sz="2800" dirty="0"/>
              <a:t> dan </a:t>
            </a:r>
            <a:r>
              <a:rPr lang="en-US" sz="2800" dirty="0" err="1"/>
              <a:t>menganalisis</a:t>
            </a:r>
            <a:r>
              <a:rPr lang="en-US" sz="2800" dirty="0"/>
              <a:t> </a:t>
            </a:r>
            <a:r>
              <a:rPr lang="en-US" sz="2800" dirty="0" err="1"/>
              <a:t>informasi</a:t>
            </a:r>
            <a:r>
              <a:rPr lang="en-US" sz="2800" dirty="0"/>
              <a:t>;</a:t>
            </a:r>
          </a:p>
          <a:p>
            <a:pPr marL="609600" indent="-609600">
              <a:buFontTx/>
              <a:buAutoNum type="arabicPeriod"/>
            </a:pPr>
            <a:r>
              <a:rPr lang="en-US" sz="2800" dirty="0" err="1"/>
              <a:t>Memberi</a:t>
            </a:r>
            <a:r>
              <a:rPr lang="en-US" sz="2800" dirty="0"/>
              <a:t>/</a:t>
            </a:r>
            <a:r>
              <a:rPr lang="en-US" sz="2800" dirty="0" err="1"/>
              <a:t>membuat</a:t>
            </a:r>
            <a:r>
              <a:rPr lang="en-US" sz="2800" dirty="0"/>
              <a:t> </a:t>
            </a:r>
            <a:r>
              <a:rPr lang="en-US" sz="2800" dirty="0" err="1"/>
              <a:t>ringkasan</a:t>
            </a:r>
            <a:r>
              <a:rPr lang="en-US" sz="2800" dirty="0"/>
              <a:t>/</a:t>
            </a:r>
            <a:r>
              <a:rPr lang="en-US" sz="2800" dirty="0" err="1"/>
              <a:t>rangkuman</a:t>
            </a:r>
            <a:r>
              <a:rPr lang="en-US" sz="2800" dirty="0"/>
              <a:t>. </a:t>
            </a:r>
          </a:p>
        </p:txBody>
      </p:sp>
      <p:pic>
        <p:nvPicPr>
          <p:cNvPr id="5" name="Picture Placeholder 12" descr="arial view of spiral staircase">
            <a:extLst>
              <a:ext uri="{FF2B5EF4-FFF2-40B4-BE49-F238E27FC236}">
                <a16:creationId xmlns:a16="http://schemas.microsoft.com/office/drawing/2014/main" id="{624A9E5F-32E9-4BFA-8BAC-5FEAC4F3FB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04908" y="136525"/>
            <a:ext cx="4087092" cy="600104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pic>
    </p:spTree>
    <p:extLst>
      <p:ext uri="{BB962C8B-B14F-4D97-AF65-F5344CB8AC3E}">
        <p14:creationId xmlns:p14="http://schemas.microsoft.com/office/powerpoint/2010/main" val="1149854758"/>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45</TotalTime>
  <Words>738</Words>
  <Application>Microsoft Office PowerPoint</Application>
  <PresentationFormat>Widescreen</PresentationFormat>
  <Paragraphs>108</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Algerian</vt:lpstr>
      <vt:lpstr>Arial</vt:lpstr>
      <vt:lpstr>Arial Black</vt:lpstr>
      <vt:lpstr>Arial Narrow</vt:lpstr>
      <vt:lpstr>Calibri</vt:lpstr>
      <vt:lpstr>Times New Roman</vt:lpstr>
      <vt:lpstr>Wingdings</vt:lpstr>
      <vt:lpstr>Office Theme</vt:lpstr>
      <vt:lpstr>PowerPoint Presentation</vt:lpstr>
      <vt:lpstr>Pendidikan Orang Dewasa:</vt:lpstr>
      <vt:lpstr>ASUMSI DALAM PENDIDIKAN ORANG DEWASA</vt:lpstr>
      <vt:lpstr>CIRI ORANG DEWASA</vt:lpstr>
      <vt:lpstr>Esensi Pendidikan adalah pembentukan kepribadian “Holintegrasio”</vt:lpstr>
      <vt:lpstr>Ciri Karakter Terdidik (Sumber:Belferik Manullang &amp; Sri Milfayetty, 2005)</vt:lpstr>
      <vt:lpstr>SENTUHAN PENDIDIKAN (EDUCATION TOUCH) ADALAH PENGALAMAN HIDUP YANG MENTRANSFORMASIKAN NILAI  PEDAGOGIS UNTUK MENGEMBANGKAN HOLINTEGRASIO. (HOLISTIK, INTEGRALISTIK, DAN RASIONALISTIK)  CITARASA PEMBELAJARAN (TASTE FOR LEARNING)    ADALAH SUASANA PEMBELAJARAN  YANG MENUMBUHKAN RASA PUAS, BAHAGIA, DAN KEBANGGAAN/KEMULIAAN.   </vt:lpstr>
      <vt:lpstr>PROSES PEMBELAJARAN  BERCIRIKAN</vt:lpstr>
      <vt:lpstr>LANJUTAN: PROSES PEMBELAJARAN PADA PEND.ORANG DEWASA</vt:lpstr>
      <vt:lpstr>PERBEDAAN ANTARA PENDIDIKAN ANAK-ANAK DAN PENDIDIKAN ORANG DEWASA</vt:lpstr>
      <vt:lpstr>TAHAPAN BELAJAR ORANG DEWASA (MAHASISWA)</vt:lpstr>
      <vt:lpstr>BELAJAR MANDIRI</vt:lpstr>
      <vt:lpstr>CIRI BELAJAR MANDIRI</vt:lpstr>
      <vt:lpstr>MANFAAT BELAJAR MANDIRI</vt:lpstr>
      <vt:lpstr>APLIKASI BELAJAR MANDIRI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cp:revision>
  <dcterms:created xsi:type="dcterms:W3CDTF">2020-12-09T07:02:07Z</dcterms:created>
  <dcterms:modified xsi:type="dcterms:W3CDTF">2020-12-09T14:40:40Z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