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3" r:id="rId6"/>
    <p:sldId id="309" r:id="rId7"/>
    <p:sldId id="301" r:id="rId8"/>
    <p:sldId id="319" r:id="rId9"/>
    <p:sldId id="325" r:id="rId10"/>
    <p:sldId id="327" r:id="rId11"/>
    <p:sldId id="320" r:id="rId12"/>
    <p:sldId id="306" r:id="rId13"/>
    <p:sldId id="328" r:id="rId14"/>
    <p:sldId id="330" r:id="rId15"/>
    <p:sldId id="331" r:id="rId16"/>
    <p:sldId id="332" r:id="rId17"/>
    <p:sldId id="312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l"/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2000" dirty="0">
              <a:latin typeface="Algerian" panose="04020705040A02060702" pitchFamily="82" charset="0"/>
            </a:rPr>
            <a:t>LINGKUNGAN KELUARGA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pPr algn="l"/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2000" dirty="0">
              <a:latin typeface="Algerian" panose="04020705040A02060702" pitchFamily="82" charset="0"/>
            </a:rPr>
            <a:t>LINGKUNGAN SEKOLAH/ TEMAN SEBAYA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pPr algn="l"/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2000" dirty="0">
              <a:latin typeface="Algerian" panose="04020705040A02060702" pitchFamily="82" charset="0"/>
            </a:rPr>
            <a:t>LINGKUNGAN MASYARAKAT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2534" custLinFactNeighborY="175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/>
          <a:r>
            <a:rPr lang="en-US" sz="2000" dirty="0"/>
            <a:t>PERAN PEMUDA DAN TEMAN SEBAYA</a:t>
          </a:r>
          <a:endParaRPr lang="ru-RU" sz="20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 algn="ctr"/>
          <a:r>
            <a:rPr lang="en-US" sz="2000" dirty="0"/>
            <a:t>ORGANISASI KEAGAMAAN</a:t>
          </a:r>
          <a:endParaRPr lang="ru-RU" sz="2000" dirty="0"/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n-US" sz="2000" dirty="0"/>
            <a:t>MEDIA MASSA</a:t>
          </a:r>
          <a:endParaRPr lang="ru-RU" sz="2000" dirty="0"/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527575" cy="3961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502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anose="04020705040A02060702" pitchFamily="82" charset="0"/>
            </a:rPr>
            <a:t>LINGKUNGAN KELUARGA</a:t>
          </a:r>
        </a:p>
      </dsp:txBody>
      <dsp:txXfrm>
        <a:off x="0" y="1505257"/>
        <a:ext cx="3527575" cy="2376723"/>
      </dsp:txXfrm>
    </dsp:sp>
    <dsp:sp modelId="{94E9EF1A-1D07-4210-9402-6C559E90358A}">
      <dsp:nvSpPr>
        <dsp:cNvPr id="0" name=""/>
        <dsp:cNvSpPr/>
      </dsp:nvSpPr>
      <dsp:spPr>
        <a:xfrm>
          <a:off x="1169607" y="396120"/>
          <a:ext cx="1188361" cy="1188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" tIns="12700" rIns="926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169607" y="396120"/>
        <a:ext cx="1188361" cy="1188361"/>
      </dsp:txXfrm>
    </dsp:sp>
    <dsp:sp modelId="{B9E74D06-8974-46A7-BDE8-CAC0846523DB}">
      <dsp:nvSpPr>
        <dsp:cNvPr id="0" name=""/>
        <dsp:cNvSpPr/>
      </dsp:nvSpPr>
      <dsp:spPr>
        <a:xfrm>
          <a:off x="0" y="3961133"/>
          <a:ext cx="35275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880333" y="0"/>
          <a:ext cx="3527575" cy="3961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502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anose="04020705040A02060702" pitchFamily="82" charset="0"/>
            </a:rPr>
            <a:t>LINGKUNGAN SEKOLAH/ TEMAN SEBAYA</a:t>
          </a:r>
        </a:p>
      </dsp:txBody>
      <dsp:txXfrm>
        <a:off x="3880333" y="1505257"/>
        <a:ext cx="3527575" cy="2376723"/>
      </dsp:txXfrm>
    </dsp:sp>
    <dsp:sp modelId="{DAC041B6-6570-477A-B4C1-5CB7E0EFE0DC}">
      <dsp:nvSpPr>
        <dsp:cNvPr id="0" name=""/>
        <dsp:cNvSpPr/>
      </dsp:nvSpPr>
      <dsp:spPr>
        <a:xfrm>
          <a:off x="5049940" y="396120"/>
          <a:ext cx="1188361" cy="1188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" tIns="12700" rIns="926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5049940" y="396120"/>
        <a:ext cx="1188361" cy="1188361"/>
      </dsp:txXfrm>
    </dsp:sp>
    <dsp:sp modelId="{F8ADDB2A-2689-4ACF-8222-B372EB5C8D35}">
      <dsp:nvSpPr>
        <dsp:cNvPr id="0" name=""/>
        <dsp:cNvSpPr/>
      </dsp:nvSpPr>
      <dsp:spPr>
        <a:xfrm>
          <a:off x="3880333" y="3961133"/>
          <a:ext cx="35275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760667" y="0"/>
          <a:ext cx="3527575" cy="3961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502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anose="04020705040A02060702" pitchFamily="82" charset="0"/>
            </a:rPr>
            <a:t>LINGKUNGAN MASYARAKAT</a:t>
          </a:r>
        </a:p>
      </dsp:txBody>
      <dsp:txXfrm>
        <a:off x="7760667" y="1505257"/>
        <a:ext cx="3527575" cy="2376723"/>
      </dsp:txXfrm>
    </dsp:sp>
    <dsp:sp modelId="{82EE2C17-F664-4616-8F76-97637F08E124}">
      <dsp:nvSpPr>
        <dsp:cNvPr id="0" name=""/>
        <dsp:cNvSpPr/>
      </dsp:nvSpPr>
      <dsp:spPr>
        <a:xfrm>
          <a:off x="8930274" y="396120"/>
          <a:ext cx="1188361" cy="1188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" tIns="12700" rIns="926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8930274" y="396120"/>
        <a:ext cx="1188361" cy="1188361"/>
      </dsp:txXfrm>
    </dsp:sp>
    <dsp:sp modelId="{96383FDE-483E-4E6D-B151-4FC41C065094}">
      <dsp:nvSpPr>
        <dsp:cNvPr id="0" name=""/>
        <dsp:cNvSpPr/>
      </dsp:nvSpPr>
      <dsp:spPr>
        <a:xfrm>
          <a:off x="7760667" y="3961133"/>
          <a:ext cx="35275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04028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612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PERAN PEMUDA DAN TEMAN SEBAYA</a:t>
          </a:r>
          <a:endParaRPr lang="ru-RU" sz="2000" kern="1200" dirty="0"/>
        </a:p>
      </dsp:txBody>
      <dsp:txXfrm>
        <a:off x="542293" y="61228"/>
        <a:ext cx="2583000" cy="885600"/>
      </dsp:txXfrm>
    </dsp:sp>
    <dsp:sp modelId="{92C0B756-05A6-4040-AC91-4730345F5191}">
      <dsp:nvSpPr>
        <dsp:cNvPr id="0" name=""/>
        <dsp:cNvSpPr/>
      </dsp:nvSpPr>
      <dsp:spPr>
        <a:xfrm>
          <a:off x="0" y="18648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14220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ORGANISASI KEAGAMAAN</a:t>
          </a:r>
          <a:endParaRPr lang="ru-RU" sz="2000" kern="1200" dirty="0"/>
        </a:p>
      </dsp:txBody>
      <dsp:txXfrm>
        <a:off x="542293" y="1422028"/>
        <a:ext cx="2583000" cy="885600"/>
      </dsp:txXfrm>
    </dsp:sp>
    <dsp:sp modelId="{A4E3526C-3B96-4B8B-87BA-01E1B7BEF7EF}">
      <dsp:nvSpPr>
        <dsp:cNvPr id="0" name=""/>
        <dsp:cNvSpPr/>
      </dsp:nvSpPr>
      <dsp:spPr>
        <a:xfrm>
          <a:off x="0" y="32256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42293" y="2782829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MEDIA MASSA</a:t>
          </a:r>
          <a:endParaRPr lang="ru-RU" sz="2000" kern="1200" dirty="0"/>
        </a:p>
      </dsp:txBody>
      <dsp:txXfrm>
        <a:off x="542293" y="2782829"/>
        <a:ext cx="2583000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8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11/25/2020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lgerian" panose="04020705040A02060702" pitchFamily="82" charset="0"/>
              </a:rPr>
              <a:t>LINGKUNGAN PENDUKUNG DAN PENGHAMBAT PERKEMBANGAN PESERTA DIDIK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93024-81DD-442E-A5F3-5446F34D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4CE76-F945-474E-B8AA-3EB1E1C3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Teach a Course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B3AC25-AABD-4E4F-BB6E-15A366FE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TEMAN SEBAYA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79B0D0-B2AC-4BE3-A09C-88A0CBE6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SUATU KELOMPOK YANG SAMA USIANYA</a:t>
            </a:r>
          </a:p>
          <a:p>
            <a:r>
              <a:rPr lang="en-US" sz="2800" dirty="0"/>
              <a:t>ADA PENYESUAIAN FUNGSI SOSIAL DAN PSIKOLOGIS</a:t>
            </a:r>
          </a:p>
          <a:p>
            <a:r>
              <a:rPr lang="en-US" sz="2800" dirty="0"/>
              <a:t>ADA HUBUNGAN POSITIF DIANTARA TEMAN SEBAYA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0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7635544" cy="1094509"/>
          </a:xfrm>
        </p:spPr>
        <p:txBody>
          <a:bodyPr/>
          <a:lstStyle/>
          <a:p>
            <a:pPr algn="ctr"/>
            <a:r>
              <a:rPr lang="en-US" dirty="0"/>
              <a:t>FUNGSI KELOMPOK SEBAYA</a:t>
            </a:r>
            <a:br>
              <a:rPr lang="en-US" dirty="0"/>
            </a:br>
            <a:r>
              <a:rPr lang="en-US" dirty="0"/>
              <a:t>(WAYAN ARDHANA)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3"/>
            <a:ext cx="6638016" cy="46327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MENGAJAR BERHUBUNGAN DAN MENYESUAIKAN DENGAN ORANG LAIN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MEMPERKENALKAN KHIDUPAN MASYARAKAT YANG LEBIH LUAS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MENGUATKAN NILAI-NILAI DALAM KEHIDUPAN MASYARAKAT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MEMBERIKAN CARA MEMBEBASKAN DIRI DARI PENGARUH KEKUASAAN OTORITAS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MEMBERI PENGALAMAN DENGAN PRINSIP PERSAMAAN HAK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MEMBERI PENGETAHUAN YG TIDAK DIBERIKAN KELUARGA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MEMPERLUAS CAKRAWALAPENGALAMAN PESERTA DIDIK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C2DE4-B0F1-4FA5-A2C1-3B5B1E0BF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18741" y="674453"/>
            <a:ext cx="3702877" cy="5749461"/>
          </a:xfrm>
        </p:spPr>
      </p:sp>
      <p:pic>
        <p:nvPicPr>
          <p:cNvPr id="3074" name="Picture 2" descr="Besarnya Pengaruh Teman Sebaya Dalam Pembentukan Karakter Anak Remaja -  WinNetNews.com">
            <a:extLst>
              <a:ext uri="{FF2B5EF4-FFF2-40B4-BE49-F238E27FC236}">
                <a16:creationId xmlns:a16="http://schemas.microsoft.com/office/drawing/2014/main" id="{C1D21068-5F07-474B-A19A-BB27E912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73" y="132888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kanan Sebaya Kelompok Sebaya, Pengaruh Kelompok, anak, orang-orang png |  PNGEgg">
            <a:extLst>
              <a:ext uri="{FF2B5EF4-FFF2-40B4-BE49-F238E27FC236}">
                <a16:creationId xmlns:a16="http://schemas.microsoft.com/office/drawing/2014/main" id="{26D4F1DF-5CB5-4641-86D1-8A0104B8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52" y="3914988"/>
            <a:ext cx="30670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7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805DD-19E7-4287-BE06-AEDC535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236" y="607749"/>
            <a:ext cx="6240812" cy="722287"/>
          </a:xfrm>
        </p:spPr>
        <p:txBody>
          <a:bodyPr/>
          <a:lstStyle/>
          <a:p>
            <a:r>
              <a:rPr lang="en-US" dirty="0"/>
              <a:t>FUNGSI POSITIF TEMAN SEBAYA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B467A-EE4A-438D-B066-2A1FC7BC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9611" y="2161309"/>
            <a:ext cx="6818262" cy="4055590"/>
          </a:xfrm>
        </p:spPr>
        <p:txBody>
          <a:bodyPr/>
          <a:lstStyle/>
          <a:p>
            <a:r>
              <a:rPr lang="en-US" dirty="0"/>
              <a:t>BELAJAR MEMECAHKAN MASALAH</a:t>
            </a:r>
          </a:p>
          <a:p>
            <a:r>
              <a:rPr lang="en-US" dirty="0"/>
              <a:t>MEMPEROLEH DORONGAN EMOSIAONAL DAN SOSIAL MENJADI INDEPENDEN</a:t>
            </a:r>
          </a:p>
          <a:p>
            <a:r>
              <a:rPr lang="en-US" dirty="0"/>
              <a:t>MENINGKATKAN KETERAMPILAN SOSIAL, MENGEMBANGKAN KEMAMPUAN PENALARAN BELAJAR MENGEKSPRESIKAN PERASAAN DENGAN CRA MATANG</a:t>
            </a:r>
          </a:p>
          <a:p>
            <a:r>
              <a:rPr lang="en-US" dirty="0"/>
              <a:t>MENGEMBANGKAN SIKAP DAN TINGKAH LAKU PERAN JENIS KELAMIN</a:t>
            </a:r>
          </a:p>
          <a:p>
            <a:r>
              <a:rPr lang="en-US" dirty="0"/>
              <a:t>MEMPERKUAT PENYESUAIAN MORAL DAN NILAI-NILAI</a:t>
            </a:r>
          </a:p>
          <a:p>
            <a:r>
              <a:rPr lang="en-US" dirty="0"/>
              <a:t>MENINGKATKAN HARGA DIRI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CF65-7737-4ABA-852C-978BF934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885C61-EDDA-498C-A0FF-EC1C2EF6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/>
              <a:t>Teach a Course</a:t>
            </a:r>
            <a:endParaRPr lang="en-US" noProof="0" dirty="0"/>
          </a:p>
        </p:txBody>
      </p:sp>
      <p:pic>
        <p:nvPicPr>
          <p:cNvPr id="4098" name="Picture 2" descr="Memperkuat Peran Kelompok Dukungan Sebaya bagi ODHA - Kebijakan AIDS  Indonesia">
            <a:extLst>
              <a:ext uri="{FF2B5EF4-FFF2-40B4-BE49-F238E27FC236}">
                <a16:creationId xmlns:a16="http://schemas.microsoft.com/office/drawing/2014/main" id="{1F8C57B4-AC43-47BF-8510-6A37E1FDD36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r="30610"/>
          <a:stretch>
            <a:fillRect/>
          </a:stretch>
        </p:blipFill>
        <p:spPr bwMode="auto">
          <a:xfrm>
            <a:off x="617538" y="609600"/>
            <a:ext cx="3703637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6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72AD9C-6A81-4655-A0B9-EE56680BDD9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1B342-0652-4532-9AB4-D03BC80B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66" y="817790"/>
            <a:ext cx="3790884" cy="962147"/>
          </a:xfrm>
        </p:spPr>
        <p:txBody>
          <a:bodyPr/>
          <a:lstStyle/>
          <a:p>
            <a:r>
              <a:rPr lang="en-US" dirty="0"/>
              <a:t>LINGKUNGAN MASYARAKAT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0EB04-523A-4359-9821-77443CCA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MASYARAKAT SEBAGAI PENYELENGGARA PENDIDIKAN</a:t>
            </a:r>
          </a:p>
          <a:p>
            <a:r>
              <a:rPr lang="en-US" sz="2400" dirty="0"/>
              <a:t>LEMBAGA KEMASYARAKATAN/ KELOMPOK SOSIAL DI MASYARAKAT</a:t>
            </a:r>
          </a:p>
          <a:p>
            <a:r>
              <a:rPr lang="en-US" sz="2400" dirty="0"/>
              <a:t>MASYARAKAT SEBAGAI SUMBER BELAJAR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C7B0-18EC-4046-B7D7-69B8EDA0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B7E1E5-3E23-4793-90C0-12F74F60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/>
              <a:t>Teach a Course</a:t>
            </a:r>
            <a:endParaRPr lang="en-US" noProof="0" dirty="0"/>
          </a:p>
        </p:txBody>
      </p:sp>
      <p:pic>
        <p:nvPicPr>
          <p:cNvPr id="5122" name="Picture 2" descr="Sistem yang berlaku di masyarakat – WELLCOME MY BLOG">
            <a:extLst>
              <a:ext uri="{FF2B5EF4-FFF2-40B4-BE49-F238E27FC236}">
                <a16:creationId xmlns:a16="http://schemas.microsoft.com/office/drawing/2014/main" id="{D10B4813-038A-459C-B63A-3EFD98D9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66" y="1648691"/>
            <a:ext cx="3028950" cy="31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mberdayaan Masyarakat - Pengertian, Prinsip, Tujuan Dan Tahapan">
            <a:extLst>
              <a:ext uri="{FF2B5EF4-FFF2-40B4-BE49-F238E27FC236}">
                <a16:creationId xmlns:a16="http://schemas.microsoft.com/office/drawing/2014/main" id="{C917A96B-E5BE-4F92-AFD1-05A8F3F84329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r="30181"/>
          <a:stretch>
            <a:fillRect/>
          </a:stretch>
        </p:blipFill>
        <p:spPr bwMode="auto">
          <a:xfrm>
            <a:off x="8114777" y="641101"/>
            <a:ext cx="3635264" cy="57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7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600200"/>
          </a:xfrm>
        </p:spPr>
        <p:txBody>
          <a:bodyPr/>
          <a:lstStyle/>
          <a:p>
            <a:pPr algn="ctr"/>
            <a:r>
              <a:rPr lang="en-US" dirty="0"/>
              <a:t>LINGKUNGAN MASYARAKAT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07" y="6423914"/>
            <a:ext cx="6917210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5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56148748"/>
              </p:ext>
            </p:extLst>
          </p:nvPr>
        </p:nvGraphicFramePr>
        <p:xfrm>
          <a:off x="4242341" y="2408099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8" descr="aerial view of people studying at tables in library study room">
            <a:extLst>
              <a:ext uri="{FF2B5EF4-FFF2-40B4-BE49-F238E27FC236}">
                <a16:creationId xmlns:a16="http://schemas.microsoft.com/office/drawing/2014/main" id="{3896A4E6-8FD8-4D77-AAB0-2B6A31654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/>
          <a:srcRect t="6" b="6"/>
          <a:stretch>
            <a:fillRect/>
          </a:stretch>
        </p:blipFill>
        <p:spPr/>
      </p:pic>
      <p:pic>
        <p:nvPicPr>
          <p:cNvPr id="14" name="Picture Placeholder 13" descr="woman posing as she reads book in front of stack of books&#10;">
            <a:extLst>
              <a:ext uri="{FF2B5EF4-FFF2-40B4-BE49-F238E27FC236}">
                <a16:creationId xmlns:a16="http://schemas.microsoft.com/office/drawing/2014/main" id="{1DA21010-05F7-45C3-98F1-385BABF640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Young women in a library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" y="606425"/>
            <a:ext cx="11285913" cy="35369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77203" y="5316688"/>
            <a:ext cx="10014868" cy="67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20000"/>
              </a:spcBef>
              <a:buNone/>
            </a:pPr>
            <a:endParaRPr lang="en-US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D3AA4-8520-4AA5-B011-62ACA0D4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12BB6-4D5A-40E3-85BD-56D3C17E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Teach a Course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4F0270-7EEF-422A-85F5-1CDF5E84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DEFINISI </a:t>
            </a:r>
            <a:br>
              <a:rPr lang="en-US" dirty="0"/>
            </a:br>
            <a:r>
              <a:rPr lang="en-US" dirty="0"/>
              <a:t>LINGKUNGAN PERKEMBANGAN PESERTA DIDIK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DDFA4D-405C-4B8D-904F-DC0732DB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KESELURUHAN FENOMENA (PERISTIWA, SITUASI ATAU KONDISI) FISIK ATAU SOSIAL YANG MEMPENGARUHI ATAU DIPENGARUHI PERKEMBANGAN PESERTA DIDIK</a:t>
            </a:r>
          </a:p>
        </p:txBody>
      </p:sp>
    </p:spTree>
    <p:extLst>
      <p:ext uri="{BB962C8B-B14F-4D97-AF65-F5344CB8AC3E}">
        <p14:creationId xmlns:p14="http://schemas.microsoft.com/office/powerpoint/2010/main" val="57116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61" y="5260904"/>
            <a:ext cx="11029616" cy="9585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</a:rPr>
              <a:t>JENIS LINGKUNGAN YANG MEMPENGARUHI PPD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3855752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891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KELUARGA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1282" y="1796714"/>
            <a:ext cx="5415122" cy="4992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16000" indent="-216000"/>
            <a:r>
              <a:rPr lang="en-US" sz="2000" dirty="0"/>
              <a:t>UNIT SOSIAL TERKECIL YANG BERSIFAT UNIVERSAL</a:t>
            </a:r>
          </a:p>
          <a:p>
            <a:pPr marL="216000" indent="-216000"/>
            <a:r>
              <a:rPr lang="en-US" sz="2000" dirty="0"/>
              <a:t>PERAN KELUARGA SANGAT PENTING DALAM MEMPERSIAPKAN ANAK MENJADI PRIBADI DAN ANGGOTA MASYARAKAT YANG SEHAT</a:t>
            </a:r>
          </a:p>
          <a:p>
            <a:pPr marL="216000" indent="-216000"/>
            <a:r>
              <a:rPr lang="en-US" sz="2000" dirty="0"/>
              <a:t>SEBAGAI SUMBER PERTAMA DALAM SOAL SOSIALISASI</a:t>
            </a:r>
          </a:p>
          <a:p>
            <a:pPr marL="216000" indent="-216000"/>
            <a:r>
              <a:rPr lang="en-US" sz="2000" dirty="0"/>
              <a:t>ASET YANG PENTING KARENA MANUSIA SEBAGAI MAKHLUK SOSIAL YANG TIDAK BISA BERDIRI SENDIRI</a:t>
            </a:r>
          </a:p>
          <a:p>
            <a:pPr marL="0" indent="0">
              <a:buNone/>
            </a:pPr>
            <a:endParaRPr lang="en-US" sz="2000" dirty="0"/>
          </a:p>
          <a:p>
            <a:pPr marL="216000" indent="-216000"/>
            <a:endParaRPr lang="en-US" sz="1600" dirty="0"/>
          </a:p>
          <a:p>
            <a:pPr marL="216000" indent="-216000"/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dirty="0">
                <a:solidFill>
                  <a:schemeClr val="accent1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Teach a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Keluarga, Kunci Pendidikan Karakter Anak | Sahabat Keluarga">
            <a:extLst>
              <a:ext uri="{FF2B5EF4-FFF2-40B4-BE49-F238E27FC236}">
                <a16:creationId xmlns:a16="http://schemas.microsoft.com/office/drawing/2014/main" id="{338976F2-04C2-414C-B168-BF3EC8CD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27" y="2133600"/>
            <a:ext cx="2667000" cy="3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inisi, fungsi dan bentuk keluarga - KajianPustaka.com">
            <a:extLst>
              <a:ext uri="{FF2B5EF4-FFF2-40B4-BE49-F238E27FC236}">
                <a16:creationId xmlns:a16="http://schemas.microsoft.com/office/drawing/2014/main" id="{3639A514-B96E-47ED-A817-B89B57B0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90" y="748983"/>
            <a:ext cx="2817251" cy="40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7635544" cy="1094509"/>
          </a:xfrm>
        </p:spPr>
        <p:txBody>
          <a:bodyPr/>
          <a:lstStyle/>
          <a:p>
            <a:pPr algn="ctr"/>
            <a:r>
              <a:rPr lang="en-US" dirty="0"/>
              <a:t>BENTUK/POLA KELUARGA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6638016" cy="3811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KELUARGA INTI (NUCLEUR FAMILY)</a:t>
            </a:r>
          </a:p>
          <a:p>
            <a:pPr marL="0" indent="0">
              <a:buNone/>
            </a:pPr>
            <a:r>
              <a:rPr lang="en-US" sz="2000" dirty="0"/>
              <a:t>TERDIRI DARI SUAMI/AYAH, ISTRI/IBU, DAN ANAK-ANAK YANG TERLAHIR DARI PERNIKAHAN DAN ANAK YANG BELUM BERKELUARGA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KELUARGA LUAS (EXTENDED FAMILY)</a:t>
            </a:r>
          </a:p>
          <a:p>
            <a:pPr marL="0" indent="0">
              <a:buNone/>
            </a:pPr>
            <a:r>
              <a:rPr lang="en-US" sz="2000" dirty="0"/>
              <a:t>TERDIRI DARI KELUARGA INTI DAN KERABAT LAIN YANG TINGGAL DALAM SATU RUMAH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pic>
        <p:nvPicPr>
          <p:cNvPr id="10" name="Picture Placeholder 9" descr="two women look at two laptops&#10;">
            <a:extLst>
              <a:ext uri="{FF2B5EF4-FFF2-40B4-BE49-F238E27FC236}">
                <a16:creationId xmlns:a16="http://schemas.microsoft.com/office/drawing/2014/main" id="{109874DF-4483-4899-A10C-B0C5378B0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" b="6"/>
          <a:stretch>
            <a:fillRect/>
          </a:stretch>
        </p:blipFill>
        <p:spPr>
          <a:xfrm>
            <a:off x="8130594" y="674453"/>
            <a:ext cx="3702877" cy="5749461"/>
          </a:xfrm>
        </p:spPr>
      </p:pic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4764928" cy="891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FUNGSI KELUARGA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1282" y="2008909"/>
            <a:ext cx="7175700" cy="478013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16000" indent="-216000"/>
            <a:r>
              <a:rPr lang="en-US" sz="2000" dirty="0"/>
              <a:t>PEMBERI RASA AMAN</a:t>
            </a:r>
          </a:p>
          <a:p>
            <a:pPr marL="216000" indent="-216000"/>
            <a:r>
              <a:rPr lang="en-US" sz="2000" dirty="0"/>
              <a:t>SUMBER PEMENUHAN KEBUTUHAN BAIK FISIK MAUPUN PSIKIS</a:t>
            </a:r>
          </a:p>
          <a:p>
            <a:pPr marL="216000" indent="-216000"/>
            <a:r>
              <a:rPr lang="en-US" sz="2000" dirty="0"/>
              <a:t>SUMBER KASIH SAYANG DAN PENERIMAAN</a:t>
            </a:r>
          </a:p>
          <a:p>
            <a:pPr marL="216000" indent="-216000"/>
            <a:r>
              <a:rPr lang="en-US" sz="2000" dirty="0"/>
              <a:t>MODEL PERILAKU YANG TEPAT UNTUK BELAJAR DI MASYARAKAT</a:t>
            </a:r>
          </a:p>
          <a:p>
            <a:pPr marL="216000" indent="-216000"/>
            <a:r>
              <a:rPr lang="en-US" sz="2000" dirty="0"/>
              <a:t>PEMBERI BIMBINGAN PERILAKU YANG TEPAT</a:t>
            </a:r>
          </a:p>
          <a:p>
            <a:pPr marL="216000" indent="-216000"/>
            <a:r>
              <a:rPr lang="en-US" sz="2000" dirty="0"/>
              <a:t>MEMBANTU MEMECAHKAN MASALAH</a:t>
            </a:r>
          </a:p>
          <a:p>
            <a:pPr marL="216000" indent="-216000"/>
            <a:r>
              <a:rPr lang="en-US" sz="2000" dirty="0"/>
              <a:t>MEMBERI BIMBINGAN DALAM BELAJAR KETERAMPILAN, MOTOR, VERBAL DAN SOSIAL</a:t>
            </a:r>
          </a:p>
          <a:p>
            <a:pPr marL="216000" indent="-216000"/>
            <a:r>
              <a:rPr lang="en-US" sz="2000" dirty="0"/>
              <a:t>STIMULATOR MENCAPAI PRESTASI</a:t>
            </a:r>
          </a:p>
          <a:p>
            <a:pPr marL="216000" indent="-216000"/>
            <a:r>
              <a:rPr lang="en-US" sz="2000" dirty="0"/>
              <a:t>PEMBIMBING MENGEMBANGKAN ASPIRASI</a:t>
            </a:r>
          </a:p>
          <a:p>
            <a:pPr marL="216000" indent="-216000"/>
            <a:r>
              <a:rPr lang="en-US" sz="2000" dirty="0"/>
              <a:t>SUMBER PERSAHABATAN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dirty="0">
                <a:solidFill>
                  <a:schemeClr val="accent1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Teach a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Inilah Rahasia Bagaimana Membangun Keluarga Bahagia | Website Desa Ciburial">
            <a:extLst>
              <a:ext uri="{FF2B5EF4-FFF2-40B4-BE49-F238E27FC236}">
                <a16:creationId xmlns:a16="http://schemas.microsoft.com/office/drawing/2014/main" id="{FF55DDF5-331F-4BEF-ABCE-63EA318B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88" y="2341418"/>
            <a:ext cx="3522429" cy="38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2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D3AA4-8520-4AA5-B011-62ACA0D4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12BB6-4D5A-40E3-85BD-56D3C17E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Teach a Course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4F0270-7EEF-422A-85F5-1CDF5E84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CIRI-CIRI KELUARGA IDEAL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DDFA4D-405C-4B8D-904F-DC0732DB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000" dirty="0"/>
              <a:t>MINIMNYA PERSELISIHAN ANTARA ORANG TUA DAN ANAK</a:t>
            </a:r>
          </a:p>
          <a:p>
            <a:pPr marL="514350" indent="-514350">
              <a:buAutoNum type="arabicPeriod"/>
            </a:pPr>
            <a:r>
              <a:rPr lang="en-US" sz="2000" dirty="0"/>
              <a:t>ADA KESEMPATAN UNTUK MENYATAKAN KEINGINAN</a:t>
            </a:r>
          </a:p>
          <a:p>
            <a:pPr marL="514350" indent="-514350">
              <a:buAutoNum type="arabicPeriod"/>
            </a:pPr>
            <a:r>
              <a:rPr lang="en-US" sz="2000" dirty="0"/>
              <a:t>PENUH KASIH SAYANG</a:t>
            </a:r>
          </a:p>
          <a:p>
            <a:pPr marL="514350" indent="-514350">
              <a:buAutoNum type="arabicPeriod"/>
            </a:pPr>
            <a:r>
              <a:rPr lang="en-US" sz="2000" dirty="0"/>
              <a:t>PENERAPAN DISIPLIN YANG TIDAK KERAS</a:t>
            </a:r>
          </a:p>
          <a:p>
            <a:pPr marL="514350" indent="-514350">
              <a:buAutoNum type="arabicPeriod"/>
            </a:pPr>
            <a:r>
              <a:rPr lang="en-US" sz="2000" dirty="0"/>
              <a:t>ADA KESEMPATAN BERSIKAP MANDIRI</a:t>
            </a:r>
          </a:p>
          <a:p>
            <a:pPr marL="514350" indent="-514350">
              <a:buAutoNum type="arabicPeriod"/>
            </a:pPr>
            <a:r>
              <a:rPr lang="en-US" sz="2000" dirty="0"/>
              <a:t>SALING MENGHORMATI DAN MENGHARGAI</a:t>
            </a:r>
          </a:p>
          <a:p>
            <a:pPr marL="514350" indent="-514350">
              <a:buAutoNum type="arabicPeriod"/>
            </a:pPr>
            <a:r>
              <a:rPr lang="en-US" sz="2000" dirty="0"/>
              <a:t>ADA MUSYAWARAH DALAM MEMECAHKAN MASALAH KELUARGA</a:t>
            </a:r>
          </a:p>
          <a:p>
            <a:pPr marL="514350" indent="-514350">
              <a:buAutoNum type="arabicPeriod"/>
            </a:pPr>
            <a:r>
              <a:rPr lang="en-US" sz="2000" dirty="0"/>
              <a:t>MENJALIN KEBERSAMAAN ANTARA ORANG TUA DAN ANAK</a:t>
            </a:r>
          </a:p>
          <a:p>
            <a:pPr marL="514350" indent="-514350">
              <a:buAutoNum type="arabicPeriod"/>
            </a:pPr>
            <a:r>
              <a:rPr lang="en-US" sz="2000" dirty="0"/>
              <a:t>EMOSI ORANG TUA MENJADI STABIL</a:t>
            </a:r>
          </a:p>
          <a:p>
            <a:pPr marL="514350" indent="-514350">
              <a:buAutoNum type="arabicPeriod"/>
            </a:pPr>
            <a:r>
              <a:rPr lang="en-US" sz="2000" dirty="0"/>
              <a:t>BERKECUKUPAN DALAM EKONOMI</a:t>
            </a:r>
          </a:p>
          <a:p>
            <a:pPr marL="514350" indent="-514350">
              <a:buAutoNum type="arabicPeriod"/>
            </a:pPr>
            <a:r>
              <a:rPr lang="en-US" sz="2000" dirty="0"/>
              <a:t>MENGENALKAN NILAI-NILAI MORAL DAN AGAMA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49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men with a pencil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" y="0"/>
            <a:ext cx="7534275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495297"/>
            <a:ext cx="3392382" cy="1375067"/>
          </a:xfrm>
        </p:spPr>
        <p:txBody>
          <a:bodyPr/>
          <a:lstStyle/>
          <a:p>
            <a:r>
              <a:rPr lang="en-US" dirty="0"/>
              <a:t>LINGKUNGAN SEKOLAH/ TEMAN SEBAYA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1248"/>
            <a:ext cx="3392382" cy="4047446"/>
          </a:xfrm>
        </p:spPr>
        <p:txBody>
          <a:bodyPr/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dirty="0"/>
              <a:t>SEKOLAH MERUPAKAN LEMBAGA PENDIDIKAN FORMAL YG SISTEMATIS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dirty="0"/>
              <a:t>SEKOLAH BERPERAN MENGEMBANGKAN KEPRIBADIAN PESERTA DIDIK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dirty="0"/>
              <a:t>SEKOLAH BERUPAYA MENCIPTAKAN IKLIM YANG KONDUSIF ATAU KONDISI YG DAPAT MEMFASILITASI PESERTA DIDIK MENCAPAI TUGAS PERKEMBANGANNYA</a:t>
            </a:r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11" y="782508"/>
            <a:ext cx="3577394" cy="600968"/>
          </a:xfrm>
        </p:spPr>
        <p:txBody>
          <a:bodyPr/>
          <a:lstStyle/>
          <a:p>
            <a:r>
              <a:rPr lang="en-US" dirty="0"/>
              <a:t>SEKOLAH EFEKTIF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1382" y="1941695"/>
            <a:ext cx="6928659" cy="3924000"/>
          </a:xfrm>
        </p:spPr>
        <p:txBody>
          <a:bodyPr/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000" dirty="0"/>
              <a:t>DIDUKUNG OLEH GURU YANG KOMPETEN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000" dirty="0"/>
              <a:t>KUALITAS HUBUNGAN GURU DAN PESERTA DIDIK HARMONIS DAN STIMULATIF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000" dirty="0"/>
              <a:t>HARMONIS : TUJUAN BELAJAR DAN PENGALAMAN BELAJAR DIRASAKAN NYAMAN OLEH PENDIDIK DAN PESERTA DIDIK</a:t>
            </a:r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000" dirty="0"/>
              <a:t>STIMULATIF: MEMOTIVASI, MEMBERI PENGUATAN TENTANG TUGAS YANG HARUS DIKERJAKAN PESERTA DIDIK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pic>
        <p:nvPicPr>
          <p:cNvPr id="14" name="Picture Placeholder 13" descr="Meeting room with a people">
            <a:extLst>
              <a:ext uri="{FF2B5EF4-FFF2-40B4-BE49-F238E27FC236}">
                <a16:creationId xmlns:a16="http://schemas.microsoft.com/office/drawing/2014/main" id="{31727492-A578-4CB1-994B-D17649C2D4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62" y="674453"/>
            <a:ext cx="3702877" cy="5749461"/>
          </a:xfrm>
        </p:spPr>
      </p:pic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150</TotalTime>
  <Words>531</Words>
  <Application>Microsoft Office PowerPoint</Application>
  <PresentationFormat>Widescreen</PresentationFormat>
  <Paragraphs>122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Arial</vt:lpstr>
      <vt:lpstr>Calibri</vt:lpstr>
      <vt:lpstr>Corbel</vt:lpstr>
      <vt:lpstr>Gill Sans MT</vt:lpstr>
      <vt:lpstr>Wingdings</vt:lpstr>
      <vt:lpstr>Wingdings 2</vt:lpstr>
      <vt:lpstr>DividendVTI</vt:lpstr>
      <vt:lpstr>LINGKUNGAN PENDUKUNG DAN PENGHAMBAT PERKEMBANGAN PESERTA DIDIK</vt:lpstr>
      <vt:lpstr>DEFINISI  LINGKUNGAN PERKEMBANGAN PESERTA DIDIK</vt:lpstr>
      <vt:lpstr>JENIS LINGKUNGAN YANG MEMPENGARUHI PPD</vt:lpstr>
      <vt:lpstr>KELUARGA</vt:lpstr>
      <vt:lpstr>BENTUK/POLA KELUARGA</vt:lpstr>
      <vt:lpstr>FUNGSI KELUARGA</vt:lpstr>
      <vt:lpstr>CIRI-CIRI KELUARGA IDEAL</vt:lpstr>
      <vt:lpstr>LINGKUNGAN SEKOLAH/ TEMAN SEBAYA</vt:lpstr>
      <vt:lpstr>SEKOLAH EFEKTIF</vt:lpstr>
      <vt:lpstr>TEMAN SEBAYA</vt:lpstr>
      <vt:lpstr>FUNGSI KELOMPOK SEBAYA (WAYAN ARDHANA)</vt:lpstr>
      <vt:lpstr>FUNGSI POSITIF TEMAN SEBAYA</vt:lpstr>
      <vt:lpstr>LINGKUNGAN MASYARAKAT</vt:lpstr>
      <vt:lpstr>LINGKUNGAN MASYARAKAT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Windows User</dc:creator>
  <cp:lastModifiedBy>Windows User</cp:lastModifiedBy>
  <cp:revision>15</cp:revision>
  <dcterms:created xsi:type="dcterms:W3CDTF">2020-11-11T04:53:55Z</dcterms:created>
  <dcterms:modified xsi:type="dcterms:W3CDTF">2020-11-25T17:18:03Z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