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7"/>
  </p:notesMasterIdLst>
  <p:sldIdLst>
    <p:sldId id="257" r:id="rId2"/>
    <p:sldId id="270" r:id="rId3"/>
    <p:sldId id="278" r:id="rId4"/>
    <p:sldId id="276" r:id="rId5"/>
    <p:sldId id="27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0033"/>
    <a:srgbClr val="FF99CC"/>
    <a:srgbClr val="000000"/>
    <a:srgbClr val="FF0000"/>
    <a:srgbClr val="CCFFFF"/>
    <a:srgbClr val="66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637" autoAdjust="0"/>
  </p:normalViewPr>
  <p:slideViewPr>
    <p:cSldViewPr>
      <p:cViewPr varScale="1">
        <p:scale>
          <a:sx n="59" d="100"/>
          <a:sy n="59" d="100"/>
        </p:scale>
        <p:origin x="142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noProof="0"/>
              <a:t>Click to edit Master text styles</a:t>
            </a:r>
          </a:p>
          <a:p>
            <a:pPr lvl="1"/>
            <a:r>
              <a:rPr lang="id-ID" noProof="0"/>
              <a:t>Second level</a:t>
            </a:r>
          </a:p>
          <a:p>
            <a:pPr lvl="2"/>
            <a:r>
              <a:rPr lang="id-ID" noProof="0"/>
              <a:t>Third level</a:t>
            </a:r>
          </a:p>
          <a:p>
            <a:pPr lvl="3"/>
            <a:r>
              <a:rPr lang="id-ID" noProof="0"/>
              <a:t>Fourth level</a:t>
            </a:r>
          </a:p>
          <a:p>
            <a:pPr lvl="4"/>
            <a:r>
              <a:rPr lang="id-ID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5647AC7-CAA0-4D17-8067-14334445214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715ACF-1286-4CE0-9DD4-C50F5E70A3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6E47A3-243A-4D63-AE11-80EF5B2A03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1B89F8-F813-4DCB-922A-6D3E679C73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D1570-9031-4368-AF90-D63B521A45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E21044-CC4A-4F3F-B692-D66F03B508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2551C-C91F-4D87-B1CB-8422AF68F4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93A536-7635-421C-8E8A-E6353BAA52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A4AC0-AEF9-4F8E-8C03-D732747DBA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0FDB9D-7F31-4BDF-B602-C828724A42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A840E1-BA6F-48ED-B3AE-A386A2AC5C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B3C56-9574-4E70-8A7E-34A16D907B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CB2C41AB-B438-4939-83FE-AB49AD35CB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E539539-EEB1-49E4-8A60-2242D74360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94389"/>
            <a:ext cx="8153400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57200"/>
            <a:ext cx="8001000" cy="11430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id-ID" sz="3600" b="1" dirty="0">
                <a:solidFill>
                  <a:srgbClr val="FF0000"/>
                </a:solidFill>
              </a:rPr>
              <a:t>Ayo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id-ID" sz="3600" b="1" dirty="0">
                <a:solidFill>
                  <a:srgbClr val="FF0000"/>
                </a:solidFill>
              </a:rPr>
              <a:t>Kuliah Online</a:t>
            </a:r>
            <a:r>
              <a:rPr lang="id-ID" sz="4000" b="1" dirty="0">
                <a:solidFill>
                  <a:srgbClr val="FF0000"/>
                </a:solidFill>
              </a:rPr>
              <a:t>  ....</a:t>
            </a:r>
            <a:br>
              <a:rPr lang="en-US" b="1" dirty="0"/>
            </a:br>
            <a:r>
              <a:rPr lang="en-US" b="1" dirty="0"/>
              <a:t>		</a:t>
            </a:r>
            <a:r>
              <a:rPr lang="id-ID" b="1" dirty="0"/>
              <a:t>Filsafat Ilmu</a:t>
            </a:r>
            <a:endParaRPr lang="en-US" dirty="0">
              <a:solidFill>
                <a:srgbClr val="660033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199526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24400" y="1884678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>
                <a:solidFill>
                  <a:srgbClr val="0000FF"/>
                </a:solidFill>
              </a:rPr>
              <a:t>Prodi S2 PPKn UNS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Smt</a:t>
            </a:r>
            <a:r>
              <a:rPr lang="en-US" b="1" dirty="0">
                <a:solidFill>
                  <a:srgbClr val="0000FF"/>
                </a:solidFill>
              </a:rPr>
              <a:t> 1 _20/21_2</a:t>
            </a:r>
            <a:endParaRPr lang="id-ID" b="1" dirty="0">
              <a:solidFill>
                <a:srgbClr val="0000FF"/>
              </a:solidFill>
            </a:endParaRPr>
          </a:p>
          <a:p>
            <a:r>
              <a:rPr lang="id-ID" b="1" dirty="0">
                <a:solidFill>
                  <a:srgbClr val="0000FF"/>
                </a:solidFill>
              </a:rPr>
              <a:t>Pert</a:t>
            </a:r>
            <a:r>
              <a:rPr lang="en-US" b="1" dirty="0">
                <a:solidFill>
                  <a:srgbClr val="0000FF"/>
                </a:solidFill>
              </a:rPr>
              <a:t> 7</a:t>
            </a:r>
            <a:r>
              <a:rPr lang="id-ID" b="1" dirty="0">
                <a:solidFill>
                  <a:srgbClr val="0000FF"/>
                </a:solidFill>
              </a:rPr>
              <a:t> : </a:t>
            </a:r>
            <a:r>
              <a:rPr lang="en-US" b="1" dirty="0" err="1">
                <a:solidFill>
                  <a:srgbClr val="0000FF"/>
                </a:solidFill>
              </a:rPr>
              <a:t>Selasa</a:t>
            </a:r>
            <a:r>
              <a:rPr lang="en-US" b="1" dirty="0">
                <a:solidFill>
                  <a:srgbClr val="0000FF"/>
                </a:solidFill>
              </a:rPr>
              <a:t> , 27/04</a:t>
            </a:r>
            <a:r>
              <a:rPr lang="id-ID" b="1" dirty="0">
                <a:solidFill>
                  <a:srgbClr val="0000FF"/>
                </a:solidFill>
              </a:rPr>
              <a:t>/202</a:t>
            </a:r>
            <a:r>
              <a:rPr lang="en-US" b="1" dirty="0">
                <a:solidFill>
                  <a:srgbClr val="0000FF"/>
                </a:solidFill>
              </a:rPr>
              <a:t>1</a:t>
            </a:r>
            <a:endParaRPr lang="id-ID" b="1" dirty="0">
              <a:solidFill>
                <a:srgbClr val="0000F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5F6994-A904-4822-BA9A-07165D2EF8F1}"/>
              </a:ext>
            </a:extLst>
          </p:cNvPr>
          <p:cNvSpPr txBox="1"/>
          <p:nvPr/>
        </p:nvSpPr>
        <p:spPr>
          <a:xfrm>
            <a:off x="1143000" y="51054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  <a:latin typeface="Sylfaen" panose="010A0502050306030303" pitchFamily="18" charset="0"/>
              </a:rPr>
              <a:t>Dr. </a:t>
            </a:r>
            <a:r>
              <a:rPr lang="en-US" b="1" dirty="0" err="1">
                <a:solidFill>
                  <a:srgbClr val="7030A0"/>
                </a:solidFill>
                <a:latin typeface="Sylfaen" panose="010A0502050306030303" pitchFamily="18" charset="0"/>
              </a:rPr>
              <a:t>Winarno</a:t>
            </a:r>
            <a:r>
              <a:rPr lang="en-US" b="1" dirty="0">
                <a:solidFill>
                  <a:srgbClr val="7030A0"/>
                </a:solidFill>
                <a:latin typeface="Sylfaen" panose="010A0502050306030303" pitchFamily="18" charset="0"/>
              </a:rPr>
              <a:t>, M SI</a:t>
            </a:r>
          </a:p>
          <a:p>
            <a:r>
              <a:rPr lang="en-US" b="1" dirty="0">
                <a:solidFill>
                  <a:srgbClr val="7030A0"/>
                </a:solidFill>
                <a:latin typeface="Sylfaen" panose="010A0502050306030303" pitchFamily="18" charset="0"/>
              </a:rPr>
              <a:t>Dr. </a:t>
            </a:r>
            <a:r>
              <a:rPr lang="en-US" b="1" dirty="0" err="1">
                <a:solidFill>
                  <a:srgbClr val="7030A0"/>
                </a:solidFill>
                <a:latin typeface="Sylfaen" panose="010A0502050306030303" pitchFamily="18" charset="0"/>
              </a:rPr>
              <a:t>Muchtarom</a:t>
            </a:r>
            <a:r>
              <a:rPr lang="en-US" b="1" dirty="0">
                <a:solidFill>
                  <a:srgbClr val="7030A0"/>
                </a:solidFill>
                <a:latin typeface="Sylfaen" panose="010A0502050306030303" pitchFamily="18" charset="0"/>
              </a:rPr>
              <a:t> M SI</a:t>
            </a:r>
            <a:endParaRPr lang="id-ID" b="1" dirty="0">
              <a:solidFill>
                <a:srgbClr val="7030A0"/>
              </a:solidFill>
              <a:latin typeface="Sylfaen" panose="010A0502050306030303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467600" cy="1384300"/>
          </a:xfrm>
        </p:spPr>
        <p:txBody>
          <a:bodyPr/>
          <a:lstStyle/>
          <a:p>
            <a:r>
              <a:rPr lang="id-ID" dirty="0">
                <a:solidFill>
                  <a:srgbClr val="FF0000"/>
                </a:solidFill>
              </a:rPr>
              <a:t>Panduan kuliah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772400" cy="5410200"/>
          </a:xfrm>
        </p:spPr>
        <p:txBody>
          <a:bodyPr>
            <a:normAutofit lnSpcReduction="10000"/>
          </a:bodyPr>
          <a:lstStyle/>
          <a:p>
            <a:r>
              <a:rPr lang="id-ID" sz="2400" dirty="0">
                <a:latin typeface="Calibri" panose="020F0502020204030204" pitchFamily="34" charset="0"/>
                <a:cs typeface="Calibri" panose="020F0502020204030204" pitchFamily="34" charset="0"/>
              </a:rPr>
              <a:t>Kegiatan belajar  ini dila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id-ID" sz="2400" dirty="0">
                <a:latin typeface="Calibri" panose="020F0502020204030204" pitchFamily="34" charset="0"/>
                <a:cs typeface="Calibri" panose="020F0502020204030204" pitchFamily="34" charset="0"/>
              </a:rPr>
              <a:t>ukan secara online melalui berbagai media interaktif yang ada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utamanya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di LMS Spada UNS dan Telegram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Panduan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perkuliahan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diberikan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melalui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sajian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PPT di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setiap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tatap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muka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sebagai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panduan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kuliah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d-ID" sz="2400" b="1" dirty="0">
                <a:latin typeface="Calibri" panose="020F0502020204030204" pitchFamily="34" charset="0"/>
                <a:cs typeface="Calibri" panose="020F0502020204030204" pitchFamily="34" charset="0"/>
              </a:rPr>
              <a:t>Materi pertemuan 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ketujuh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2400" b="1" dirty="0">
                <a:latin typeface="Calibri" panose="020F0502020204030204" pitchFamily="34" charset="0"/>
                <a:cs typeface="Calibri" panose="020F0502020204030204" pitchFamily="34" charset="0"/>
              </a:rPr>
              <a:t>hari ini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(27/04/21)</a:t>
            </a:r>
            <a:r>
              <a:rPr lang="id-ID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2400" dirty="0">
                <a:latin typeface="Calibri" panose="020F0502020204030204" pitchFamily="34" charset="0"/>
                <a:cs typeface="Calibri" panose="020F0502020204030204" pitchFamily="34" charset="0"/>
              </a:rPr>
              <a:t>adalah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menganalisis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contoh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temuan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ilmiah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telaah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ontology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ilmu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epistemology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ilmu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dan axiology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ilmu</a:t>
            </a:r>
            <a:endParaRPr lang="id-ID" sz="2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Sebelumnya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Anda </a:t>
            </a:r>
            <a:r>
              <a:rPr lang="en-US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telah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mengkaji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tentang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aspek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penelaahan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ilmu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berfikir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ilmiah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metode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ilmiah</a:t>
            </a:r>
            <a:endParaRPr lang="en-US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Silakan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Anda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merefleksikan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kembali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pengetahuan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awal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dan yang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sudah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dibahas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sebelumnya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Contoh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temuan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ilmiah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dianalisis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sudah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diunggah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spada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d-ID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AB218-30BB-4F9C-B25E-D7099B186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Arsip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Penugasan</a:t>
            </a:r>
            <a:endParaRPr lang="en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25D54-53FE-491F-8DB4-653B0A966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Ambil </a:t>
            </a:r>
            <a:r>
              <a:rPr lang="en-US" dirty="0" err="1">
                <a:solidFill>
                  <a:srgbClr val="FF0000"/>
                </a:solidFill>
              </a:rPr>
              <a:t>contoh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Laporan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Tesis</a:t>
            </a:r>
            <a:r>
              <a:rPr lang="en-US" dirty="0">
                <a:solidFill>
                  <a:srgbClr val="FF0000"/>
                </a:solidFill>
              </a:rPr>
              <a:t>/ </a:t>
            </a:r>
            <a:r>
              <a:rPr lang="en-US" dirty="0" err="1">
                <a:solidFill>
                  <a:srgbClr val="FF0000"/>
                </a:solidFill>
              </a:rPr>
              <a:t>Artikel</a:t>
            </a:r>
            <a:r>
              <a:rPr lang="en-US" dirty="0">
                <a:solidFill>
                  <a:srgbClr val="FF0000"/>
                </a:solidFill>
              </a:rPr>
              <a:t> di </a:t>
            </a:r>
            <a:r>
              <a:rPr lang="en-US" dirty="0" err="1">
                <a:solidFill>
                  <a:srgbClr val="FF0000"/>
                </a:solidFill>
              </a:rPr>
              <a:t>jurnal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bidang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PPKn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Tulis</a:t>
            </a:r>
            <a:r>
              <a:rPr lang="en-US" dirty="0">
                <a:solidFill>
                  <a:srgbClr val="FF0000"/>
                </a:solidFill>
              </a:rPr>
              <a:t> link </a:t>
            </a:r>
            <a:r>
              <a:rPr lang="en-US" dirty="0" err="1">
                <a:solidFill>
                  <a:srgbClr val="FF0000"/>
                </a:solidFill>
              </a:rPr>
              <a:t>artikel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tersebut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dibaca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lalu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dianalisis</a:t>
            </a:r>
            <a:endParaRPr lang="en-ID" dirty="0">
              <a:solidFill>
                <a:srgbClr val="FF0000"/>
              </a:solidFill>
            </a:endParaRPr>
          </a:p>
          <a:p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pengetahuan</a:t>
            </a:r>
            <a:r>
              <a:rPr lang="en-US" dirty="0"/>
              <a:t> (</a:t>
            </a:r>
            <a:r>
              <a:rPr lang="en-US" dirty="0" err="1"/>
              <a:t>konsep</a:t>
            </a:r>
            <a:r>
              <a:rPr lang="en-US" dirty="0"/>
              <a:t>, </a:t>
            </a:r>
            <a:r>
              <a:rPr lang="en-US" dirty="0" err="1"/>
              <a:t>proposisi</a:t>
            </a:r>
            <a:r>
              <a:rPr lang="en-US" dirty="0"/>
              <a:t> dan </a:t>
            </a:r>
            <a:r>
              <a:rPr lang="en-US" dirty="0" err="1"/>
              <a:t>teori</a:t>
            </a:r>
            <a:r>
              <a:rPr lang="en-US" dirty="0"/>
              <a:t>) yang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temuan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Berikan</a:t>
            </a:r>
            <a:r>
              <a:rPr lang="en-US" dirty="0"/>
              <a:t> masing </a:t>
            </a:r>
            <a:r>
              <a:rPr lang="en-US" dirty="0" err="1"/>
              <a:t>masing</a:t>
            </a:r>
            <a:r>
              <a:rPr lang="en-US" dirty="0"/>
              <a:t> 2 </a:t>
            </a:r>
            <a:r>
              <a:rPr lang="en-US" dirty="0" err="1"/>
              <a:t>contoh</a:t>
            </a:r>
            <a:r>
              <a:rPr lang="en-US" dirty="0"/>
              <a:t> </a:t>
            </a:r>
          </a:p>
          <a:p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mana yang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pemecahan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masalah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dirty="0" err="1">
                <a:solidFill>
                  <a:srgbClr val="FF0000"/>
                </a:solidFill>
              </a:rPr>
              <a:t>metode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ilmiah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ala John Dewey. </a:t>
            </a:r>
            <a:r>
              <a:rPr lang="en-US" dirty="0" err="1"/>
              <a:t>Misal</a:t>
            </a:r>
            <a:r>
              <a:rPr lang="en-US" dirty="0"/>
              <a:t> Langkah </a:t>
            </a:r>
            <a:r>
              <a:rPr lang="en-US" dirty="0" err="1"/>
              <a:t>ilmiah</a:t>
            </a:r>
            <a:r>
              <a:rPr lang="en-US" dirty="0"/>
              <a:t> ke-1 </a:t>
            </a:r>
            <a:r>
              <a:rPr lang="en-US" dirty="0" err="1"/>
              <a:t>diketemukan</a:t>
            </a:r>
            <a:r>
              <a:rPr lang="en-US" dirty="0"/>
              <a:t> pada </a:t>
            </a:r>
            <a:r>
              <a:rPr lang="en-US" dirty="0" err="1"/>
              <a:t>kalimat</a:t>
            </a:r>
            <a:r>
              <a:rPr lang="en-US" dirty="0"/>
              <a:t> –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 </a:t>
            </a:r>
          </a:p>
          <a:p>
            <a:r>
              <a:rPr lang="en-US" dirty="0" err="1"/>
              <a:t>Tulis</a:t>
            </a:r>
            <a:r>
              <a:rPr lang="en-US" dirty="0"/>
              <a:t> </a:t>
            </a:r>
            <a:r>
              <a:rPr lang="en-US" dirty="0" err="1"/>
              <a:t>hasilnya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format word, </a:t>
            </a:r>
            <a:r>
              <a:rPr lang="en-US" dirty="0" err="1"/>
              <a:t>besok</a:t>
            </a:r>
            <a:r>
              <a:rPr lang="en-US" dirty="0"/>
              <a:t> di TM 7  </a:t>
            </a:r>
            <a:r>
              <a:rPr lang="en-US" dirty="0" err="1"/>
              <a:t>diskusikan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216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ED542-FCBF-4DC1-B143-CFCD56C1A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Analisis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3DEB0-47E1-432F-8A08-AE3F19E06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>
            <a:normAutofit/>
          </a:bodyPr>
          <a:lstStyle/>
          <a:p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Temuan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dianalisis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berjudul</a:t>
            </a:r>
            <a:r>
              <a:rPr lang="en-ID" sz="2000" dirty="0">
                <a:latin typeface="Calibri" panose="020F0502020204030204" pitchFamily="34" charset="0"/>
                <a:cs typeface="Calibri" panose="020F0502020204030204" pitchFamily="34" charset="0"/>
              </a:rPr>
              <a:t> “</a:t>
            </a:r>
            <a:r>
              <a:rPr lang="id-ID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PEMBENTUKAN WARGA NEGARA EKOLOGIS MELALUI PENGETAHUAN AMDAL (Studi Kasus Pengelolaan Limbah </a:t>
            </a:r>
            <a:r>
              <a:rPr lang="id-ID" sz="2000" i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Home Industri Caterin</a:t>
            </a:r>
            <a:r>
              <a:rPr lang="id-ID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g Di Surakarta)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”</a:t>
            </a:r>
          </a:p>
          <a:p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Konsep-konsep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apa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saja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yang Anda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temukan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dari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contoh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temuan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di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atas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?</a:t>
            </a:r>
          </a:p>
          <a:p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Proposisi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proposisi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apa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saja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yang Anda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temukan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dari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contoh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temuan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di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atas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?</a:t>
            </a:r>
          </a:p>
          <a:p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Teori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apa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saja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yang Anda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temukan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dari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contoh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temuan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di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atas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?</a:t>
            </a:r>
          </a:p>
          <a:p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Apa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bukti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bahwa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proses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penemuan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di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atas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melalui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metode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</a:t>
            </a:r>
            <a:r>
              <a:rPr lang="en-US" sz="20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ilmiah</a:t>
            </a:r>
            <a:r>
              <a:rPr lang="en-US" sz="20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?</a:t>
            </a:r>
          </a:p>
          <a:p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Apa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temuan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di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atas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? (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pengetahuan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/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ilmu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pengetahuan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baru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apa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yang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dihasilkan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)?</a:t>
            </a:r>
          </a:p>
          <a:p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Apa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kategori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temuan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yang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dihasilkan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dikaitkan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dengan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fungsi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ilmu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. Ada 4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fungsi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ilmu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, yang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manakah</a:t>
            </a:r>
            <a:r>
              <a:rPr lang="en-US" sz="20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yang </a:t>
            </a:r>
            <a:r>
              <a:rPr lang="en-US" sz="2000" dirty="0" err="1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berkaitan</a:t>
            </a:r>
            <a:endParaRPr lang="en-US" sz="2000" dirty="0">
              <a:latin typeface="Calibri" panose="020F0502020204030204" pitchFamily="34" charset="0"/>
              <a:ea typeface="MS Mincho" panose="02020609040205080304" pitchFamily="49" charset="-128"/>
              <a:cs typeface="Calibri" panose="020F0502020204030204" pitchFamily="34" charset="0"/>
            </a:endParaRPr>
          </a:p>
          <a:p>
            <a:endParaRPr lang="en-US" sz="2000" b="1" dirty="0">
              <a:latin typeface="Calibri" panose="020F0502020204030204" pitchFamily="34" charset="0"/>
              <a:ea typeface="MS Mincho" panose="02020609040205080304" pitchFamily="49" charset="-128"/>
              <a:cs typeface="Calibri" panose="020F0502020204030204" pitchFamily="34" charset="0"/>
            </a:endParaRPr>
          </a:p>
          <a:p>
            <a:endParaRPr lang="en-US" sz="2000" b="1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Calibri" panose="020F0502020204030204" pitchFamily="34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171502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CE3E4-F0AB-42D3-814F-D6CB87641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2B460DA-74EA-46FF-ADE6-080FC90E3E88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9474601">
            <a:off x="2449750" y="1881445"/>
            <a:ext cx="7499350" cy="4800600"/>
          </a:xfrm>
        </p:spPr>
        <p:txBody>
          <a:bodyPr>
            <a:normAutofit fontScale="97500"/>
          </a:bodyPr>
          <a:lstStyle/>
          <a:p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pertemuan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8</a:t>
            </a:r>
            <a:br>
              <a:rPr lang="en-US" dirty="0"/>
            </a:br>
            <a:r>
              <a:rPr lang="en-US" dirty="0"/>
              <a:t>UTS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801330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621</TotalTime>
  <Words>325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Gill Sans MT</vt:lpstr>
      <vt:lpstr>Sylfaen</vt:lpstr>
      <vt:lpstr>Tahoma</vt:lpstr>
      <vt:lpstr>Verdana</vt:lpstr>
      <vt:lpstr>Wingdings 2</vt:lpstr>
      <vt:lpstr>Solstice</vt:lpstr>
      <vt:lpstr>Ayo Kuliah Online  ....   Filsafat Ilmu</vt:lpstr>
      <vt:lpstr>Panduan kuliah online</vt:lpstr>
      <vt:lpstr>Arsip Penugasan</vt:lpstr>
      <vt:lpstr>Contoh Analisis</vt:lpstr>
      <vt:lpstr>PowerPoint Presentation</vt:lpstr>
    </vt:vector>
  </TitlesOfParts>
  <Company>BADRAN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UPT MKU UNS</dc:creator>
  <cp:lastModifiedBy>Winarno Narmoatmojo</cp:lastModifiedBy>
  <cp:revision>59</cp:revision>
  <dcterms:created xsi:type="dcterms:W3CDTF">2006-01-25T05:08:44Z</dcterms:created>
  <dcterms:modified xsi:type="dcterms:W3CDTF">2021-04-25T13:53:28Z</dcterms:modified>
</cp:coreProperties>
</file>