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257" r:id="rId2"/>
    <p:sldId id="270" r:id="rId3"/>
    <p:sldId id="276" r:id="rId4"/>
    <p:sldId id="279" r:id="rId5"/>
    <p:sldId id="262" r:id="rId6"/>
    <p:sldId id="275" r:id="rId7"/>
    <p:sldId id="278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FF99CC"/>
    <a:srgbClr val="000000"/>
    <a:srgbClr val="FF0000"/>
    <a:srgbClr val="CCFF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7" autoAdjust="0"/>
  </p:normalViewPr>
  <p:slideViewPr>
    <p:cSldViewPr>
      <p:cViewPr varScale="1">
        <p:scale>
          <a:sx n="59" d="100"/>
          <a:sy n="59" d="100"/>
        </p:scale>
        <p:origin x="14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0"/>
              <a:t>Click to edit Master text styles</a:t>
            </a:r>
          </a:p>
          <a:p>
            <a:pPr lvl="1"/>
            <a:r>
              <a:rPr lang="id-ID" noProof="0"/>
              <a:t>Second level</a:t>
            </a:r>
          </a:p>
          <a:p>
            <a:pPr lvl="2"/>
            <a:r>
              <a:rPr lang="id-ID" noProof="0"/>
              <a:t>Third level</a:t>
            </a:r>
          </a:p>
          <a:p>
            <a:pPr lvl="3"/>
            <a:r>
              <a:rPr lang="id-ID" noProof="0"/>
              <a:t>Fourth level</a:t>
            </a:r>
          </a:p>
          <a:p>
            <a:pPr lvl="4"/>
            <a:r>
              <a:rPr lang="id-ID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647AC7-CAA0-4D17-8067-1433444521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r1hLW4juWU" TargetMode="External"/><Relationship Id="rId2" Type="http://schemas.openxmlformats.org/officeDocument/2006/relationships/hyperlink" Target="https://www.youtube.com/watch?v=24irQDXsAu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270B79-34E5-48B0-A96D-508591705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17439"/>
            <a:ext cx="8153400" cy="471487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80010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600" b="1" dirty="0">
                <a:solidFill>
                  <a:srgbClr val="FF0000"/>
                </a:solidFill>
              </a:rPr>
              <a:t>Ayo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>
                <a:solidFill>
                  <a:srgbClr val="FF0000"/>
                </a:solidFill>
              </a:rPr>
              <a:t>Kuliah Online</a:t>
            </a:r>
            <a:r>
              <a:rPr lang="id-ID" sz="4000" b="1" dirty="0">
                <a:solidFill>
                  <a:srgbClr val="FF0000"/>
                </a:solidFill>
              </a:rPr>
              <a:t>  ....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b="1" dirty="0"/>
              <a:t>Filsafat Ilmu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99526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286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Prodi S2 PPKn UNS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Smt</a:t>
            </a:r>
            <a:r>
              <a:rPr lang="en-US" b="1" dirty="0">
                <a:solidFill>
                  <a:schemeClr val="bg1"/>
                </a:solidFill>
              </a:rPr>
              <a:t> 1 _20/21_2</a:t>
            </a:r>
            <a:endParaRPr lang="id-ID" b="1" dirty="0">
              <a:solidFill>
                <a:schemeClr val="bg1"/>
              </a:solidFill>
            </a:endParaRPr>
          </a:p>
          <a:p>
            <a:r>
              <a:rPr lang="id-ID" b="1" dirty="0">
                <a:solidFill>
                  <a:schemeClr val="bg1"/>
                </a:solidFill>
              </a:rPr>
              <a:t>Pert</a:t>
            </a:r>
            <a:r>
              <a:rPr lang="en-US" b="1" dirty="0">
                <a:solidFill>
                  <a:schemeClr val="bg1"/>
                </a:solidFill>
              </a:rPr>
              <a:t> 6</a:t>
            </a:r>
            <a:r>
              <a:rPr lang="id-ID" b="1" dirty="0">
                <a:solidFill>
                  <a:schemeClr val="bg1"/>
                </a:solidFill>
              </a:rPr>
              <a:t> : </a:t>
            </a:r>
            <a:r>
              <a:rPr lang="en-US" b="1" dirty="0" err="1">
                <a:solidFill>
                  <a:schemeClr val="bg1"/>
                </a:solidFill>
              </a:rPr>
              <a:t>Selasa</a:t>
            </a:r>
            <a:r>
              <a:rPr lang="en-US" b="1" dirty="0">
                <a:solidFill>
                  <a:schemeClr val="bg1"/>
                </a:solidFill>
              </a:rPr>
              <a:t> , 20/04</a:t>
            </a:r>
            <a:r>
              <a:rPr lang="id-ID" b="1" dirty="0">
                <a:solidFill>
                  <a:schemeClr val="bg1"/>
                </a:solidFill>
              </a:rPr>
              <a:t>/202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5F6994-A904-4822-BA9A-07165D2EF8F1}"/>
              </a:ext>
            </a:extLst>
          </p:cNvPr>
          <p:cNvSpPr txBox="1"/>
          <p:nvPr/>
        </p:nvSpPr>
        <p:spPr>
          <a:xfrm>
            <a:off x="6286500" y="246417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ylfaen" panose="010A0502050306030303" pitchFamily="18" charset="0"/>
              </a:rPr>
              <a:t>Dr. </a:t>
            </a:r>
            <a:r>
              <a:rPr lang="en-US" b="1" dirty="0" err="1">
                <a:solidFill>
                  <a:schemeClr val="bg1"/>
                </a:solidFill>
                <a:latin typeface="Sylfaen" panose="010A0502050306030303" pitchFamily="18" charset="0"/>
              </a:rPr>
              <a:t>Winarno</a:t>
            </a:r>
            <a:r>
              <a:rPr lang="en-US" b="1" dirty="0">
                <a:solidFill>
                  <a:schemeClr val="bg1"/>
                </a:solidFill>
                <a:latin typeface="Sylfaen" panose="010A0502050306030303" pitchFamily="18" charset="0"/>
              </a:rPr>
              <a:t>, M SI</a:t>
            </a:r>
          </a:p>
          <a:p>
            <a:r>
              <a:rPr lang="en-US" b="1" dirty="0">
                <a:solidFill>
                  <a:schemeClr val="bg1"/>
                </a:solidFill>
                <a:latin typeface="Sylfaen" panose="010A0502050306030303" pitchFamily="18" charset="0"/>
              </a:rPr>
              <a:t>Dr. </a:t>
            </a:r>
            <a:r>
              <a:rPr lang="en-US" b="1" dirty="0" err="1">
                <a:solidFill>
                  <a:schemeClr val="bg1"/>
                </a:solidFill>
                <a:latin typeface="Sylfaen" panose="010A0502050306030303" pitchFamily="18" charset="0"/>
              </a:rPr>
              <a:t>Muchtarom</a:t>
            </a:r>
            <a:r>
              <a:rPr lang="en-US" b="1" dirty="0">
                <a:solidFill>
                  <a:schemeClr val="bg1"/>
                </a:solidFill>
                <a:latin typeface="Sylfaen" panose="010A0502050306030303" pitchFamily="18" charset="0"/>
              </a:rPr>
              <a:t> M SI</a:t>
            </a:r>
            <a:endParaRPr lang="id-ID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67600" cy="1384300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Panduan kuliah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410200"/>
          </a:xfrm>
        </p:spPr>
        <p:txBody>
          <a:bodyPr>
            <a:normAutofit/>
          </a:bodyPr>
          <a:lstStyle/>
          <a:p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Kegiatan belajar  ini dila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ukan secara online melalui berbagai media interaktif yang 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utamanya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LMS Spada UNS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Panduan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perkuliahan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sajian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PPT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tatap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panduan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Materi pertemuan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keenam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hari ini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(20/04/21)</a:t>
            </a:r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adalah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tetap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membahas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endParaRPr lang="id-ID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Sebelumnya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Anda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mengkaji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berfikir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alamiah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non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Silakan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merefleksikan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pengetahuan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awal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dibahas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sebelumnya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Selanjutnya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D542-FCBF-4DC1-B143-CFCD56C1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ilmiah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EB0-47E1-432F-8A08-AE3F19E0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yang </a:t>
            </a:r>
            <a:r>
              <a:rPr lang="en-ID" dirty="0" err="1"/>
              <a:t>teratur</a:t>
            </a:r>
            <a:r>
              <a:rPr lang="en-ID" dirty="0"/>
              <a:t> dan </a:t>
            </a:r>
            <a:r>
              <a:rPr lang="en-ID" dirty="0" err="1"/>
              <a:t>terpikir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maksud</a:t>
            </a:r>
            <a:r>
              <a:rPr lang="en-ID" dirty="0"/>
              <a:t> (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, </a:t>
            </a:r>
            <a:r>
              <a:rPr lang="en-ID" dirty="0" err="1"/>
              <a:t>dsb</a:t>
            </a:r>
            <a:r>
              <a:rPr lang="en-ID" dirty="0"/>
              <a:t>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bersistem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memudahkan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ditentukan</a:t>
            </a:r>
            <a:endParaRPr lang="en-ID" dirty="0"/>
          </a:p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:  “Teknik-</a:t>
            </a:r>
            <a:r>
              <a:rPr lang="en-ID" dirty="0" err="1"/>
              <a:t>tehnik</a:t>
            </a:r>
            <a:r>
              <a:rPr lang="en-ID" dirty="0"/>
              <a:t> dan </a:t>
            </a:r>
            <a:r>
              <a:rPr lang="en-ID" dirty="0" err="1"/>
              <a:t>prosedur-prosedur</a:t>
            </a:r>
            <a:r>
              <a:rPr lang="en-ID" dirty="0"/>
              <a:t> </a:t>
            </a:r>
            <a:r>
              <a:rPr lang="en-ID" dirty="0" err="1"/>
              <a:t>pengamatan</a:t>
            </a:r>
            <a:r>
              <a:rPr lang="en-ID" dirty="0"/>
              <a:t> dan </a:t>
            </a:r>
            <a:r>
              <a:rPr lang="en-ID" dirty="0" err="1"/>
              <a:t>percobaan</a:t>
            </a:r>
            <a:r>
              <a:rPr lang="en-ID" dirty="0"/>
              <a:t> yang </a:t>
            </a:r>
            <a:r>
              <a:rPr lang="en-ID" dirty="0" err="1"/>
              <a:t>menyelidiki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yang </a:t>
            </a:r>
            <a:r>
              <a:rPr lang="en-ID" dirty="0" err="1"/>
              <a:t>dipergunakan</a:t>
            </a:r>
            <a:r>
              <a:rPr lang="en-ID" dirty="0"/>
              <a:t> oleh </a:t>
            </a:r>
            <a:r>
              <a:rPr lang="en-ID" dirty="0" err="1"/>
              <a:t>ilmuawan-ilmuwan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mengolah</a:t>
            </a:r>
            <a:r>
              <a:rPr lang="en-ID" dirty="0"/>
              <a:t> </a:t>
            </a:r>
            <a:r>
              <a:rPr lang="en-ID" dirty="0" err="1"/>
              <a:t>fakta-fakta</a:t>
            </a:r>
            <a:r>
              <a:rPr lang="en-ID" dirty="0"/>
              <a:t>, data, dan </a:t>
            </a:r>
            <a:r>
              <a:rPr lang="en-ID" dirty="0" err="1"/>
              <a:t>penafsirannya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asas-asas</a:t>
            </a:r>
            <a:r>
              <a:rPr lang="en-ID" dirty="0"/>
              <a:t> dan </a:t>
            </a:r>
            <a:r>
              <a:rPr lang="en-ID" dirty="0" err="1"/>
              <a:t>aturan-aturan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r>
              <a:rPr lang="en-ID" dirty="0"/>
              <a:t>Cara-</a:t>
            </a:r>
            <a:r>
              <a:rPr lang="en-ID" dirty="0" err="1"/>
              <a:t>cara</a:t>
            </a:r>
            <a:r>
              <a:rPr lang="en-ID" dirty="0"/>
              <a:t> non-</a:t>
            </a:r>
            <a:r>
              <a:rPr lang="en-ID" dirty="0" err="1"/>
              <a:t>ilmiah</a:t>
            </a:r>
            <a:r>
              <a:rPr lang="en-ID" dirty="0"/>
              <a:t> (un-scientific) 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puas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deduktif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induktif</a:t>
            </a:r>
            <a:r>
              <a:rPr lang="en-ID" dirty="0"/>
              <a:t>.  </a:t>
            </a:r>
            <a:r>
              <a:rPr lang="en-ID" dirty="0" err="1"/>
              <a:t>Kemudian</a:t>
            </a:r>
            <a:r>
              <a:rPr lang="en-ID" dirty="0"/>
              <a:t> orang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memadukan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deduktif</a:t>
            </a:r>
            <a:r>
              <a:rPr lang="en-ID" dirty="0"/>
              <a:t> dan </a:t>
            </a:r>
            <a:r>
              <a:rPr lang="en-ID" dirty="0" err="1"/>
              <a:t>induktif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perpaduan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reflektif</a:t>
            </a:r>
            <a:r>
              <a:rPr lang="en-ID" dirty="0"/>
              <a:t> (reflective thinking).</a:t>
            </a:r>
          </a:p>
          <a:p>
            <a:r>
              <a:rPr lang="en-ID" dirty="0"/>
              <a:t>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yang </a:t>
            </a:r>
            <a:r>
              <a:rPr lang="en-ID" dirty="0" err="1"/>
              <a:t>terkenal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John Dewey</a:t>
            </a:r>
          </a:p>
        </p:txBody>
      </p:sp>
    </p:spTree>
    <p:extLst>
      <p:ext uri="{BB962C8B-B14F-4D97-AF65-F5344CB8AC3E}">
        <p14:creationId xmlns:p14="http://schemas.microsoft.com/office/powerpoint/2010/main" val="417150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EFC-9CDE-4013-A60F-D1240AC4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104" y="103598"/>
            <a:ext cx="7498080" cy="114300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ala Dewey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B4829-6F34-4A92-B5A6-F3A88CD8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>
            <a:normAutofit fontScale="25000" lnSpcReduction="20000"/>
          </a:bodyPr>
          <a:lstStyle/>
          <a:p>
            <a:endParaRPr lang="en-ID" dirty="0"/>
          </a:p>
          <a:p>
            <a:r>
              <a:rPr lang="en-ID" sz="5600" dirty="0"/>
              <a:t>1. The Felt Need (</a:t>
            </a:r>
            <a:r>
              <a:rPr lang="en-ID" sz="5600" dirty="0" err="1"/>
              <a:t>adanya</a:t>
            </a:r>
            <a:r>
              <a:rPr lang="en-ID" sz="5600" dirty="0"/>
              <a:t> </a:t>
            </a:r>
            <a:r>
              <a:rPr lang="en-ID" sz="5600" dirty="0" err="1"/>
              <a:t>suatu</a:t>
            </a:r>
            <a:r>
              <a:rPr lang="en-ID" sz="5600" dirty="0"/>
              <a:t> </a:t>
            </a:r>
            <a:r>
              <a:rPr lang="en-ID" sz="5600" dirty="0" err="1"/>
              <a:t>kebutuhan</a:t>
            </a:r>
            <a:r>
              <a:rPr lang="en-ID" sz="5600" dirty="0"/>
              <a:t>): </a:t>
            </a:r>
            <a:r>
              <a:rPr lang="en-ID" sz="5600" dirty="0" err="1"/>
              <a:t>Seseorang</a:t>
            </a:r>
            <a:r>
              <a:rPr lang="en-ID" sz="5600" dirty="0"/>
              <a:t> </a:t>
            </a:r>
            <a:r>
              <a:rPr lang="en-ID" sz="5600" dirty="0" err="1"/>
              <a:t>merasakan</a:t>
            </a:r>
            <a:r>
              <a:rPr lang="en-ID" sz="5600" dirty="0"/>
              <a:t> </a:t>
            </a:r>
            <a:r>
              <a:rPr lang="en-ID" sz="5600" dirty="0" err="1"/>
              <a:t>adanya</a:t>
            </a:r>
            <a:r>
              <a:rPr lang="en-ID" sz="5600" dirty="0"/>
              <a:t> </a:t>
            </a:r>
            <a:r>
              <a:rPr lang="en-ID" sz="5600" dirty="0" err="1"/>
              <a:t>suatu</a:t>
            </a:r>
            <a:r>
              <a:rPr lang="en-ID" sz="5600" dirty="0"/>
              <a:t> </a:t>
            </a:r>
            <a:r>
              <a:rPr lang="en-ID" sz="5600" dirty="0" err="1"/>
              <a:t>kebutuhan</a:t>
            </a:r>
            <a:r>
              <a:rPr lang="en-ID" sz="5600" dirty="0"/>
              <a:t> yang </a:t>
            </a:r>
            <a:r>
              <a:rPr lang="en-ID" sz="5600" dirty="0" err="1"/>
              <a:t>menggoda</a:t>
            </a:r>
            <a:r>
              <a:rPr lang="en-ID" sz="5600" dirty="0"/>
              <a:t> </a:t>
            </a:r>
            <a:r>
              <a:rPr lang="en-ID" sz="5600" dirty="0" err="1"/>
              <a:t>perasaanya</a:t>
            </a:r>
            <a:r>
              <a:rPr lang="en-ID" sz="5600" dirty="0"/>
              <a:t> </a:t>
            </a:r>
            <a:r>
              <a:rPr lang="en-ID" sz="5600" dirty="0" err="1"/>
              <a:t>sehingga</a:t>
            </a:r>
            <a:r>
              <a:rPr lang="en-ID" sz="5600" dirty="0"/>
              <a:t> </a:t>
            </a:r>
            <a:r>
              <a:rPr lang="en-ID" sz="5600" dirty="0" err="1"/>
              <a:t>dia</a:t>
            </a:r>
            <a:r>
              <a:rPr lang="en-ID" sz="5600" dirty="0"/>
              <a:t> </a:t>
            </a:r>
            <a:r>
              <a:rPr lang="en-ID" sz="5600" dirty="0" err="1"/>
              <a:t>berusaha</a:t>
            </a:r>
            <a:r>
              <a:rPr lang="en-ID" sz="5600" dirty="0"/>
              <a:t> </a:t>
            </a:r>
            <a:r>
              <a:rPr lang="en-ID" sz="5600" dirty="0" err="1"/>
              <a:t>mengungkapkan</a:t>
            </a:r>
            <a:r>
              <a:rPr lang="en-ID" sz="5600" dirty="0"/>
              <a:t> </a:t>
            </a:r>
            <a:r>
              <a:rPr lang="en-ID" sz="5600" dirty="0" err="1"/>
              <a:t>kebutuhan</a:t>
            </a:r>
            <a:r>
              <a:rPr lang="en-ID" sz="5600" dirty="0"/>
              <a:t> </a:t>
            </a:r>
            <a:r>
              <a:rPr lang="en-ID" sz="5600" dirty="0" err="1"/>
              <a:t>tersebut</a:t>
            </a:r>
            <a:r>
              <a:rPr lang="en-ID" sz="5600" dirty="0"/>
              <a:t>.</a:t>
            </a:r>
          </a:p>
          <a:p>
            <a:endParaRPr lang="en-ID" sz="5600" dirty="0"/>
          </a:p>
          <a:p>
            <a:r>
              <a:rPr lang="en-ID" sz="5600" dirty="0"/>
              <a:t>2. The Problem (</a:t>
            </a:r>
            <a:r>
              <a:rPr lang="en-ID" sz="5600" dirty="0" err="1"/>
              <a:t>menetapkan</a:t>
            </a:r>
            <a:r>
              <a:rPr lang="en-ID" sz="5600" dirty="0"/>
              <a:t> </a:t>
            </a:r>
            <a:r>
              <a:rPr lang="en-ID" sz="5600" dirty="0" err="1"/>
              <a:t>masalah</a:t>
            </a:r>
            <a:r>
              <a:rPr lang="en-ID" sz="5600" dirty="0"/>
              <a:t>): Dari </a:t>
            </a:r>
            <a:r>
              <a:rPr lang="en-ID" sz="5600" dirty="0" err="1"/>
              <a:t>kebutuhan</a:t>
            </a:r>
            <a:r>
              <a:rPr lang="en-ID" sz="5600" dirty="0"/>
              <a:t> yang </a:t>
            </a:r>
            <a:r>
              <a:rPr lang="en-ID" sz="5600" dirty="0" err="1"/>
              <a:t>dirasakan</a:t>
            </a:r>
            <a:r>
              <a:rPr lang="en-ID" sz="5600" dirty="0"/>
              <a:t> pada </a:t>
            </a:r>
            <a:r>
              <a:rPr lang="en-ID" sz="5600" dirty="0" err="1"/>
              <a:t>tahap</a:t>
            </a:r>
            <a:r>
              <a:rPr lang="en-ID" sz="5600" dirty="0"/>
              <a:t> the felt need </a:t>
            </a:r>
            <a:r>
              <a:rPr lang="en-ID" sz="5600" dirty="0" err="1"/>
              <a:t>diatas</a:t>
            </a:r>
            <a:r>
              <a:rPr lang="en-ID" sz="5600" dirty="0"/>
              <a:t>, </a:t>
            </a:r>
            <a:r>
              <a:rPr lang="en-ID" sz="5600" dirty="0" err="1"/>
              <a:t>diteruskan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</a:t>
            </a:r>
            <a:r>
              <a:rPr lang="en-ID" sz="5600" dirty="0" err="1"/>
              <a:t>merumuskan</a:t>
            </a:r>
            <a:r>
              <a:rPr lang="en-ID" sz="5600" dirty="0"/>
              <a:t>, </a:t>
            </a:r>
            <a:r>
              <a:rPr lang="en-ID" sz="5600" dirty="0" err="1"/>
              <a:t>menempatkan</a:t>
            </a:r>
            <a:r>
              <a:rPr lang="en-ID" sz="5600" dirty="0"/>
              <a:t> dan </a:t>
            </a:r>
            <a:r>
              <a:rPr lang="en-ID" sz="5600" dirty="0" err="1"/>
              <a:t>membatasi</a:t>
            </a:r>
            <a:r>
              <a:rPr lang="en-ID" sz="5600" dirty="0"/>
              <a:t> </a:t>
            </a:r>
            <a:r>
              <a:rPr lang="en-ID" sz="5600" dirty="0" err="1"/>
              <a:t>permasalahan</a:t>
            </a:r>
            <a:r>
              <a:rPr lang="en-ID" sz="5600" dirty="0"/>
              <a:t> (</a:t>
            </a:r>
            <a:r>
              <a:rPr lang="en-ID" sz="5600" dirty="0" err="1"/>
              <a:t>kebutuhan</a:t>
            </a:r>
            <a:r>
              <a:rPr lang="en-ID" sz="5600" dirty="0"/>
              <a:t>). </a:t>
            </a:r>
            <a:r>
              <a:rPr lang="en-ID" sz="5600" dirty="0" err="1"/>
              <a:t>Penemuan</a:t>
            </a:r>
            <a:r>
              <a:rPr lang="en-ID" sz="5600" dirty="0"/>
              <a:t> </a:t>
            </a:r>
            <a:r>
              <a:rPr lang="en-ID" sz="5600" dirty="0" err="1"/>
              <a:t>terhadap</a:t>
            </a:r>
            <a:r>
              <a:rPr lang="en-ID" sz="5600" dirty="0"/>
              <a:t> </a:t>
            </a:r>
            <a:r>
              <a:rPr lang="en-ID" sz="5600" dirty="0" err="1"/>
              <a:t>kebutuhan</a:t>
            </a:r>
            <a:r>
              <a:rPr lang="en-ID" sz="5600" dirty="0"/>
              <a:t> dan </a:t>
            </a:r>
            <a:r>
              <a:rPr lang="en-ID" sz="5600" dirty="0" err="1"/>
              <a:t>masalah</a:t>
            </a:r>
            <a:r>
              <a:rPr lang="en-ID" sz="5600" dirty="0"/>
              <a:t> </a:t>
            </a:r>
            <a:r>
              <a:rPr lang="en-ID" sz="5600" dirty="0" err="1"/>
              <a:t>boleh</a:t>
            </a:r>
            <a:r>
              <a:rPr lang="en-ID" sz="5600" dirty="0"/>
              <a:t> </a:t>
            </a:r>
            <a:r>
              <a:rPr lang="en-ID" sz="5600" dirty="0" err="1"/>
              <a:t>dikatakan</a:t>
            </a:r>
            <a:r>
              <a:rPr lang="en-ID" sz="5600" dirty="0"/>
              <a:t> parameter yang </a:t>
            </a:r>
            <a:r>
              <a:rPr lang="en-ID" sz="5600" dirty="0" err="1"/>
              <a:t>sangat</a:t>
            </a:r>
            <a:r>
              <a:rPr lang="en-ID" sz="5600" dirty="0"/>
              <a:t> </a:t>
            </a:r>
            <a:r>
              <a:rPr lang="en-ID" sz="5600" dirty="0" err="1"/>
              <a:t>penting</a:t>
            </a:r>
            <a:r>
              <a:rPr lang="en-ID" sz="5600" dirty="0"/>
              <a:t> dan </a:t>
            </a:r>
            <a:r>
              <a:rPr lang="en-ID" sz="5600" dirty="0" err="1"/>
              <a:t>menentukan</a:t>
            </a:r>
            <a:r>
              <a:rPr lang="en-ID" sz="5600" dirty="0"/>
              <a:t> </a:t>
            </a:r>
            <a:r>
              <a:rPr lang="en-ID" sz="5600" dirty="0" err="1"/>
              <a:t>kualitas</a:t>
            </a:r>
            <a:r>
              <a:rPr lang="en-ID" sz="5600" dirty="0"/>
              <a:t> </a:t>
            </a:r>
            <a:r>
              <a:rPr lang="en-ID" sz="5600" dirty="0" err="1"/>
              <a:t>penelitian</a:t>
            </a:r>
            <a:r>
              <a:rPr lang="en-ID" sz="5600" dirty="0"/>
              <a:t>. </a:t>
            </a:r>
            <a:r>
              <a:rPr lang="en-ID" sz="5600" dirty="0" err="1"/>
              <a:t>Studi</a:t>
            </a:r>
            <a:r>
              <a:rPr lang="en-ID" sz="5600" dirty="0"/>
              <a:t> </a:t>
            </a:r>
            <a:r>
              <a:rPr lang="en-ID" sz="5600" dirty="0" err="1"/>
              <a:t>literatur</a:t>
            </a:r>
            <a:r>
              <a:rPr lang="en-ID" sz="5600" dirty="0"/>
              <a:t>, </a:t>
            </a:r>
            <a:r>
              <a:rPr lang="en-ID" sz="5600" dirty="0" err="1"/>
              <a:t>diskusi</a:t>
            </a:r>
            <a:r>
              <a:rPr lang="en-ID" sz="5600" dirty="0"/>
              <a:t>, dan </a:t>
            </a:r>
            <a:r>
              <a:rPr lang="en-ID" sz="5600" dirty="0" err="1"/>
              <a:t>pembimbingan</a:t>
            </a:r>
            <a:r>
              <a:rPr lang="en-ID" sz="5600" dirty="0"/>
              <a:t> </a:t>
            </a:r>
            <a:r>
              <a:rPr lang="en-ID" sz="5600" dirty="0" err="1"/>
              <a:t>dilakukan</a:t>
            </a:r>
            <a:r>
              <a:rPr lang="en-ID" sz="5600" dirty="0"/>
              <a:t> </a:t>
            </a:r>
            <a:r>
              <a:rPr lang="en-ID" sz="5600" dirty="0" err="1"/>
              <a:t>sebenarnya</a:t>
            </a:r>
            <a:r>
              <a:rPr lang="en-ID" sz="5600" dirty="0"/>
              <a:t>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mendefine</a:t>
            </a:r>
            <a:r>
              <a:rPr lang="en-ID" sz="5600" dirty="0"/>
              <a:t> </a:t>
            </a:r>
            <a:r>
              <a:rPr lang="en-ID" sz="5600" dirty="0" err="1"/>
              <a:t>kebutuhan</a:t>
            </a:r>
            <a:r>
              <a:rPr lang="en-ID" sz="5600" dirty="0"/>
              <a:t> dan </a:t>
            </a:r>
            <a:r>
              <a:rPr lang="en-ID" sz="5600" dirty="0" err="1"/>
              <a:t>masalah</a:t>
            </a:r>
            <a:r>
              <a:rPr lang="en-ID" sz="5600" dirty="0"/>
              <a:t> yang </a:t>
            </a:r>
            <a:r>
              <a:rPr lang="en-ID" sz="5600" dirty="0" err="1"/>
              <a:t>akan</a:t>
            </a:r>
            <a:r>
              <a:rPr lang="en-ID" sz="5600" dirty="0"/>
              <a:t> </a:t>
            </a:r>
            <a:r>
              <a:rPr lang="en-ID" sz="5600" dirty="0" err="1"/>
              <a:t>diteliti</a:t>
            </a:r>
            <a:r>
              <a:rPr lang="en-ID" sz="5600" dirty="0"/>
              <a:t>.</a:t>
            </a:r>
          </a:p>
          <a:p>
            <a:endParaRPr lang="en-ID" sz="5600" dirty="0"/>
          </a:p>
          <a:p>
            <a:r>
              <a:rPr lang="en-ID" sz="5600" dirty="0"/>
              <a:t>3. The Hypothesis (</a:t>
            </a:r>
            <a:r>
              <a:rPr lang="en-ID" sz="5600" dirty="0" err="1"/>
              <a:t>menyusun</a:t>
            </a:r>
            <a:r>
              <a:rPr lang="en-ID" sz="5600" dirty="0"/>
              <a:t> </a:t>
            </a:r>
            <a:r>
              <a:rPr lang="en-ID" sz="5600" dirty="0" err="1"/>
              <a:t>hipotesis</a:t>
            </a:r>
            <a:r>
              <a:rPr lang="en-ID" sz="5600" dirty="0"/>
              <a:t>): </a:t>
            </a:r>
            <a:r>
              <a:rPr lang="en-ID" sz="5600" dirty="0" err="1"/>
              <a:t>Jawaban</a:t>
            </a:r>
            <a:r>
              <a:rPr lang="en-ID" sz="5600" dirty="0"/>
              <a:t> </a:t>
            </a:r>
            <a:r>
              <a:rPr lang="en-ID" sz="5600" dirty="0" err="1"/>
              <a:t>atau</a:t>
            </a:r>
            <a:r>
              <a:rPr lang="en-ID" sz="5600" dirty="0"/>
              <a:t> </a:t>
            </a:r>
            <a:r>
              <a:rPr lang="en-ID" sz="5600" dirty="0" err="1"/>
              <a:t>pemecahan</a:t>
            </a:r>
            <a:r>
              <a:rPr lang="en-ID" sz="5600" dirty="0"/>
              <a:t> </a:t>
            </a:r>
            <a:r>
              <a:rPr lang="en-ID" sz="5600" dirty="0" err="1"/>
              <a:t>masalah</a:t>
            </a:r>
            <a:r>
              <a:rPr lang="en-ID" sz="5600" dirty="0"/>
              <a:t> </a:t>
            </a:r>
            <a:r>
              <a:rPr lang="en-ID" sz="5600" dirty="0" err="1"/>
              <a:t>sementara</a:t>
            </a:r>
            <a:r>
              <a:rPr lang="en-ID" sz="5600" dirty="0"/>
              <a:t> yang </a:t>
            </a:r>
            <a:r>
              <a:rPr lang="en-ID" sz="5600" dirty="0" err="1"/>
              <a:t>masih</a:t>
            </a:r>
            <a:r>
              <a:rPr lang="en-ID" sz="5600" dirty="0"/>
              <a:t> </a:t>
            </a:r>
            <a:r>
              <a:rPr lang="en-ID" sz="5600" dirty="0" err="1"/>
              <a:t>merupakan</a:t>
            </a:r>
            <a:r>
              <a:rPr lang="en-ID" sz="5600" dirty="0"/>
              <a:t> </a:t>
            </a:r>
            <a:r>
              <a:rPr lang="en-ID" sz="5600" dirty="0" err="1"/>
              <a:t>dugaan</a:t>
            </a:r>
            <a:r>
              <a:rPr lang="en-ID" sz="5600" dirty="0"/>
              <a:t> yang </a:t>
            </a:r>
            <a:r>
              <a:rPr lang="en-ID" sz="5600" dirty="0" err="1"/>
              <a:t>dihasilkan</a:t>
            </a:r>
            <a:r>
              <a:rPr lang="en-ID" sz="5600" dirty="0"/>
              <a:t> </a:t>
            </a:r>
            <a:r>
              <a:rPr lang="en-ID" sz="5600" dirty="0" err="1"/>
              <a:t>misalnya</a:t>
            </a:r>
            <a:r>
              <a:rPr lang="en-ID" sz="5600" dirty="0"/>
              <a:t> </a:t>
            </a:r>
            <a:r>
              <a:rPr lang="en-ID" sz="5600" dirty="0" err="1"/>
              <a:t>dari</a:t>
            </a:r>
            <a:r>
              <a:rPr lang="en-ID" sz="5600" dirty="0"/>
              <a:t> </a:t>
            </a:r>
            <a:r>
              <a:rPr lang="en-ID" sz="5600" dirty="0" err="1"/>
              <a:t>pengalaman</a:t>
            </a:r>
            <a:r>
              <a:rPr lang="en-ID" sz="5600" dirty="0"/>
              <a:t>, </a:t>
            </a:r>
            <a:r>
              <a:rPr lang="en-ID" sz="5600" dirty="0" err="1"/>
              <a:t>teori</a:t>
            </a:r>
            <a:r>
              <a:rPr lang="en-ID" sz="5600" dirty="0"/>
              <a:t> dan </a:t>
            </a:r>
            <a:r>
              <a:rPr lang="en-ID" sz="5600" dirty="0" err="1"/>
              <a:t>hukum</a:t>
            </a:r>
            <a:r>
              <a:rPr lang="en-ID" sz="5600" dirty="0"/>
              <a:t> yang </a:t>
            </a:r>
            <a:r>
              <a:rPr lang="en-ID" sz="5600" dirty="0" err="1"/>
              <a:t>ada</a:t>
            </a:r>
            <a:r>
              <a:rPr lang="en-ID" sz="5600" dirty="0"/>
              <a:t>.</a:t>
            </a:r>
          </a:p>
          <a:p>
            <a:endParaRPr lang="en-ID" sz="5600" dirty="0"/>
          </a:p>
          <a:p>
            <a:r>
              <a:rPr lang="en-ID" sz="5600" dirty="0"/>
              <a:t>4. Collection of Data as </a:t>
            </a:r>
            <a:r>
              <a:rPr lang="en-ID" sz="5600" dirty="0" err="1"/>
              <a:t>Avidance</a:t>
            </a:r>
            <a:r>
              <a:rPr lang="en-ID" sz="5600" dirty="0"/>
              <a:t> (</a:t>
            </a:r>
            <a:r>
              <a:rPr lang="en-ID" sz="5600" dirty="0" err="1"/>
              <a:t>merekam</a:t>
            </a:r>
            <a:r>
              <a:rPr lang="en-ID" sz="5600" dirty="0"/>
              <a:t> data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pembuktian</a:t>
            </a:r>
            <a:r>
              <a:rPr lang="en-ID" sz="5600" dirty="0"/>
              <a:t>): </a:t>
            </a:r>
            <a:r>
              <a:rPr lang="en-ID" sz="5600" dirty="0" err="1"/>
              <a:t>Membuktikan</a:t>
            </a:r>
            <a:r>
              <a:rPr lang="en-ID" sz="5600" dirty="0"/>
              <a:t> </a:t>
            </a:r>
            <a:r>
              <a:rPr lang="en-ID" sz="5600" dirty="0" err="1"/>
              <a:t>hipotesis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</a:t>
            </a:r>
            <a:r>
              <a:rPr lang="en-ID" sz="5600" dirty="0" err="1"/>
              <a:t>eksperimen</a:t>
            </a:r>
            <a:r>
              <a:rPr lang="en-ID" sz="5600" dirty="0"/>
              <a:t>, </a:t>
            </a:r>
            <a:r>
              <a:rPr lang="en-ID" sz="5600" dirty="0" err="1"/>
              <a:t>pengujian</a:t>
            </a:r>
            <a:r>
              <a:rPr lang="en-ID" sz="5600" dirty="0"/>
              <a:t> dan </a:t>
            </a:r>
            <a:r>
              <a:rPr lang="en-ID" sz="5600" dirty="0" err="1"/>
              <a:t>merekam</a:t>
            </a:r>
            <a:r>
              <a:rPr lang="en-ID" sz="5600" dirty="0"/>
              <a:t> data di </a:t>
            </a:r>
            <a:r>
              <a:rPr lang="en-ID" sz="5600" dirty="0" err="1"/>
              <a:t>lapangan</a:t>
            </a:r>
            <a:r>
              <a:rPr lang="en-ID" sz="5600" dirty="0"/>
              <a:t>.  Data-data </a:t>
            </a:r>
            <a:r>
              <a:rPr lang="en-ID" sz="5600" dirty="0" err="1"/>
              <a:t>dihubungkan</a:t>
            </a:r>
            <a:r>
              <a:rPr lang="en-ID" sz="5600" dirty="0"/>
              <a:t> </a:t>
            </a:r>
            <a:r>
              <a:rPr lang="en-ID" sz="5600" dirty="0" err="1"/>
              <a:t>satu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yang lain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ditemukan</a:t>
            </a:r>
            <a:r>
              <a:rPr lang="en-ID" sz="5600" dirty="0"/>
              <a:t> </a:t>
            </a:r>
            <a:r>
              <a:rPr lang="en-ID" sz="5600" dirty="0" err="1"/>
              <a:t>kaitannya</a:t>
            </a:r>
            <a:r>
              <a:rPr lang="en-ID" sz="5600" dirty="0"/>
              <a:t>. Proses </a:t>
            </a:r>
            <a:r>
              <a:rPr lang="en-ID" sz="5600" dirty="0" err="1"/>
              <a:t>ini</a:t>
            </a:r>
            <a:r>
              <a:rPr lang="en-ID" sz="5600" dirty="0"/>
              <a:t> </a:t>
            </a:r>
            <a:r>
              <a:rPr lang="en-ID" sz="5600" dirty="0" err="1"/>
              <a:t>disebut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</a:t>
            </a:r>
            <a:r>
              <a:rPr lang="en-ID" sz="5600" dirty="0" err="1"/>
              <a:t>analisis</a:t>
            </a:r>
            <a:r>
              <a:rPr lang="en-ID" sz="5600" dirty="0"/>
              <a:t>. </a:t>
            </a:r>
            <a:r>
              <a:rPr lang="en-ID" sz="5600" dirty="0" err="1"/>
              <a:t>Kegiatan</a:t>
            </a:r>
            <a:r>
              <a:rPr lang="en-ID" sz="5600" dirty="0"/>
              <a:t> </a:t>
            </a:r>
            <a:r>
              <a:rPr lang="en-ID" sz="5600" dirty="0" err="1"/>
              <a:t>analisis</a:t>
            </a:r>
            <a:r>
              <a:rPr lang="en-ID" sz="5600" dirty="0"/>
              <a:t> </a:t>
            </a:r>
            <a:r>
              <a:rPr lang="en-ID" sz="5600" dirty="0" err="1"/>
              <a:t>dilengkapi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</a:t>
            </a:r>
            <a:r>
              <a:rPr lang="en-ID" sz="5600" dirty="0" err="1"/>
              <a:t>kesimpulan</a:t>
            </a:r>
            <a:r>
              <a:rPr lang="en-ID" sz="5600" dirty="0"/>
              <a:t> yang </a:t>
            </a:r>
            <a:r>
              <a:rPr lang="en-ID" sz="5600" dirty="0" err="1"/>
              <a:t>mendukung</a:t>
            </a:r>
            <a:r>
              <a:rPr lang="en-ID" sz="5600" dirty="0"/>
              <a:t> </a:t>
            </a:r>
            <a:r>
              <a:rPr lang="en-ID" sz="5600" dirty="0" err="1"/>
              <a:t>atau</a:t>
            </a:r>
            <a:r>
              <a:rPr lang="en-ID" sz="5600" dirty="0"/>
              <a:t> </a:t>
            </a:r>
            <a:r>
              <a:rPr lang="en-ID" sz="5600" dirty="0" err="1"/>
              <a:t>menolak</a:t>
            </a:r>
            <a:r>
              <a:rPr lang="en-ID" sz="5600" dirty="0"/>
              <a:t> </a:t>
            </a:r>
            <a:r>
              <a:rPr lang="en-ID" sz="5600" dirty="0" err="1"/>
              <a:t>hipotesis</a:t>
            </a:r>
            <a:r>
              <a:rPr lang="en-ID" sz="5600" dirty="0"/>
              <a:t>.</a:t>
            </a:r>
          </a:p>
          <a:p>
            <a:endParaRPr lang="en-ID" sz="5600" dirty="0"/>
          </a:p>
          <a:p>
            <a:r>
              <a:rPr lang="en-ID" sz="5600" dirty="0"/>
              <a:t>5. Concluding Belief (</a:t>
            </a:r>
            <a:r>
              <a:rPr lang="en-ID" sz="5600" dirty="0" err="1"/>
              <a:t>kesimpulan</a:t>
            </a:r>
            <a:r>
              <a:rPr lang="en-ID" sz="5600" dirty="0"/>
              <a:t> yang </a:t>
            </a:r>
            <a:r>
              <a:rPr lang="en-ID" sz="5600" dirty="0" err="1"/>
              <a:t>diyakini</a:t>
            </a:r>
            <a:r>
              <a:rPr lang="en-ID" sz="5600" dirty="0"/>
              <a:t> </a:t>
            </a:r>
            <a:r>
              <a:rPr lang="en-ID" sz="5600" dirty="0" err="1"/>
              <a:t>kebenarannya</a:t>
            </a:r>
            <a:r>
              <a:rPr lang="en-ID" sz="5600" dirty="0"/>
              <a:t>): </a:t>
            </a:r>
            <a:r>
              <a:rPr lang="en-ID" sz="5600" dirty="0" err="1"/>
              <a:t>Berdasarkan</a:t>
            </a:r>
            <a:r>
              <a:rPr lang="en-ID" sz="5600" dirty="0"/>
              <a:t> </a:t>
            </a:r>
            <a:r>
              <a:rPr lang="en-ID" sz="5600" dirty="0" err="1"/>
              <a:t>analisis</a:t>
            </a:r>
            <a:r>
              <a:rPr lang="en-ID" sz="5600" dirty="0"/>
              <a:t> yang </a:t>
            </a:r>
            <a:r>
              <a:rPr lang="en-ID" sz="5600" dirty="0" err="1"/>
              <a:t>dilakukan</a:t>
            </a:r>
            <a:r>
              <a:rPr lang="en-ID" sz="5600" dirty="0"/>
              <a:t> pada </a:t>
            </a:r>
            <a:r>
              <a:rPr lang="en-ID" sz="5600" dirty="0" err="1"/>
              <a:t>tahap</a:t>
            </a:r>
            <a:r>
              <a:rPr lang="en-ID" sz="5600" dirty="0"/>
              <a:t> ke-4, </a:t>
            </a:r>
            <a:r>
              <a:rPr lang="en-ID" sz="5600" dirty="0" err="1"/>
              <a:t>dibuatlah</a:t>
            </a:r>
            <a:r>
              <a:rPr lang="en-ID" sz="5600" dirty="0"/>
              <a:t> </a:t>
            </a:r>
            <a:r>
              <a:rPr lang="en-ID" sz="5600" dirty="0" err="1"/>
              <a:t>sebuah</a:t>
            </a:r>
            <a:r>
              <a:rPr lang="en-ID" sz="5600" dirty="0"/>
              <a:t> </a:t>
            </a:r>
            <a:r>
              <a:rPr lang="en-ID" sz="5600" dirty="0" err="1"/>
              <a:t>kesmpulan</a:t>
            </a:r>
            <a:r>
              <a:rPr lang="en-ID" sz="5600" dirty="0"/>
              <a:t> yang </a:t>
            </a:r>
            <a:r>
              <a:rPr lang="en-ID" sz="5600" dirty="0" err="1"/>
              <a:t>diyakini</a:t>
            </a:r>
            <a:r>
              <a:rPr lang="en-ID" sz="5600" dirty="0"/>
              <a:t> </a:t>
            </a:r>
            <a:r>
              <a:rPr lang="en-ID" sz="5600" dirty="0" err="1"/>
              <a:t>mengandung</a:t>
            </a:r>
            <a:r>
              <a:rPr lang="en-ID" sz="5600" dirty="0"/>
              <a:t> </a:t>
            </a:r>
            <a:r>
              <a:rPr lang="en-ID" sz="5600" dirty="0" err="1"/>
              <a:t>kebenaran</a:t>
            </a:r>
            <a:r>
              <a:rPr lang="en-ID" sz="5600" dirty="0"/>
              <a:t>, </a:t>
            </a:r>
            <a:r>
              <a:rPr lang="en-ID" sz="5600" dirty="0" err="1"/>
              <a:t>khususnya</a:t>
            </a:r>
            <a:r>
              <a:rPr lang="en-ID" sz="5600" dirty="0"/>
              <a:t>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kasus</a:t>
            </a:r>
            <a:r>
              <a:rPr lang="en-ID" sz="5600" dirty="0"/>
              <a:t> yang </a:t>
            </a:r>
            <a:r>
              <a:rPr lang="en-ID" sz="5600" dirty="0" err="1"/>
              <a:t>diuji</a:t>
            </a:r>
            <a:r>
              <a:rPr lang="en-ID" sz="5600" dirty="0"/>
              <a:t>.</a:t>
            </a:r>
          </a:p>
          <a:p>
            <a:endParaRPr lang="en-ID" sz="5600" dirty="0"/>
          </a:p>
          <a:p>
            <a:r>
              <a:rPr lang="en-ID" sz="5600" dirty="0"/>
              <a:t>6. General Value of the Conclusion (</a:t>
            </a:r>
            <a:r>
              <a:rPr lang="en-ID" sz="5600" dirty="0" err="1"/>
              <a:t>memformulasikan</a:t>
            </a:r>
            <a:r>
              <a:rPr lang="en-ID" sz="5600" dirty="0"/>
              <a:t> </a:t>
            </a:r>
            <a:r>
              <a:rPr lang="en-ID" sz="5600" dirty="0" err="1"/>
              <a:t>kesimpulan</a:t>
            </a:r>
            <a:r>
              <a:rPr lang="en-ID" sz="5600" dirty="0"/>
              <a:t> </a:t>
            </a:r>
            <a:r>
              <a:rPr lang="en-ID" sz="5600" dirty="0" err="1"/>
              <a:t>umum</a:t>
            </a:r>
            <a:r>
              <a:rPr lang="en-ID" sz="5600" dirty="0"/>
              <a:t>): Kesimpulan yang </a:t>
            </a:r>
            <a:r>
              <a:rPr lang="en-ID" sz="5600" dirty="0" err="1"/>
              <a:t>dihasilkan</a:t>
            </a:r>
            <a:r>
              <a:rPr lang="en-ID" sz="5600" dirty="0"/>
              <a:t> </a:t>
            </a:r>
            <a:r>
              <a:rPr lang="en-ID" sz="5600" dirty="0" err="1"/>
              <a:t>tidak</a:t>
            </a:r>
            <a:r>
              <a:rPr lang="en-ID" sz="5600" dirty="0"/>
              <a:t> </a:t>
            </a:r>
            <a:r>
              <a:rPr lang="en-ID" sz="5600" dirty="0" err="1"/>
              <a:t>hanya</a:t>
            </a:r>
            <a:r>
              <a:rPr lang="en-ID" sz="5600" dirty="0"/>
              <a:t> </a:t>
            </a:r>
            <a:r>
              <a:rPr lang="en-ID" sz="5600" dirty="0" err="1"/>
              <a:t>berlaku</a:t>
            </a:r>
            <a:r>
              <a:rPr lang="en-ID" sz="5600" dirty="0"/>
              <a:t>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kasus</a:t>
            </a:r>
            <a:r>
              <a:rPr lang="en-ID" sz="5600" dirty="0"/>
              <a:t> </a:t>
            </a:r>
            <a:r>
              <a:rPr lang="en-ID" sz="5600" dirty="0" err="1"/>
              <a:t>tertentu</a:t>
            </a:r>
            <a:r>
              <a:rPr lang="en-ID" sz="5600" dirty="0"/>
              <a:t>, </a:t>
            </a:r>
            <a:r>
              <a:rPr lang="en-ID" sz="5600" dirty="0" err="1"/>
              <a:t>tetapi</a:t>
            </a:r>
            <a:r>
              <a:rPr lang="en-ID" sz="5600" dirty="0"/>
              <a:t> </a:t>
            </a:r>
            <a:r>
              <a:rPr lang="en-ID" sz="5600" dirty="0" err="1"/>
              <a:t>merupakan</a:t>
            </a:r>
            <a:r>
              <a:rPr lang="en-ID" sz="5600" dirty="0"/>
              <a:t> </a:t>
            </a:r>
            <a:r>
              <a:rPr lang="en-ID" sz="5600" dirty="0" err="1"/>
              <a:t>kesimpulan</a:t>
            </a:r>
            <a:r>
              <a:rPr lang="en-ID" sz="5600" dirty="0"/>
              <a:t> (</a:t>
            </a:r>
            <a:r>
              <a:rPr lang="en-ID" sz="5600" dirty="0" err="1"/>
              <a:t>bisa</a:t>
            </a:r>
            <a:r>
              <a:rPr lang="en-ID" sz="5600" dirty="0"/>
              <a:t> </a:t>
            </a:r>
            <a:r>
              <a:rPr lang="en-ID" sz="5600" dirty="0" err="1"/>
              <a:t>berupa</a:t>
            </a:r>
            <a:r>
              <a:rPr lang="en-ID" sz="5600" dirty="0"/>
              <a:t> </a:t>
            </a:r>
            <a:r>
              <a:rPr lang="en-ID" sz="5600" dirty="0" err="1"/>
              <a:t>teori</a:t>
            </a:r>
            <a:r>
              <a:rPr lang="en-ID" sz="5600" dirty="0"/>
              <a:t>, </a:t>
            </a:r>
            <a:r>
              <a:rPr lang="en-ID" sz="5600" dirty="0" err="1"/>
              <a:t>konsep</a:t>
            </a:r>
            <a:r>
              <a:rPr lang="en-ID" sz="5600" dirty="0"/>
              <a:t> dan </a:t>
            </a:r>
            <a:r>
              <a:rPr lang="en-ID" sz="5600" dirty="0" err="1"/>
              <a:t>metode</a:t>
            </a:r>
            <a:r>
              <a:rPr lang="en-ID" sz="5600" dirty="0"/>
              <a:t>) yang </a:t>
            </a:r>
            <a:r>
              <a:rPr lang="en-ID" sz="5600" dirty="0" err="1"/>
              <a:t>bisa</a:t>
            </a:r>
            <a:r>
              <a:rPr lang="en-ID" sz="5600" dirty="0"/>
              <a:t> </a:t>
            </a:r>
            <a:r>
              <a:rPr lang="en-ID" sz="5600" dirty="0" err="1"/>
              <a:t>berlaku</a:t>
            </a:r>
            <a:r>
              <a:rPr lang="en-ID" sz="5600" dirty="0"/>
              <a:t> </a:t>
            </a:r>
            <a:r>
              <a:rPr lang="en-ID" sz="5600" dirty="0" err="1"/>
              <a:t>secara</a:t>
            </a:r>
            <a:r>
              <a:rPr lang="en-ID" sz="5600" dirty="0"/>
              <a:t> </a:t>
            </a:r>
            <a:r>
              <a:rPr lang="en-ID" sz="5600" dirty="0" err="1"/>
              <a:t>umum</a:t>
            </a:r>
            <a:r>
              <a:rPr lang="en-ID" sz="5600" dirty="0"/>
              <a:t>, </a:t>
            </a:r>
            <a:r>
              <a:rPr lang="en-ID" sz="5600" dirty="0" err="1"/>
              <a:t>untuk</a:t>
            </a:r>
            <a:r>
              <a:rPr lang="en-ID" sz="5600" dirty="0"/>
              <a:t> </a:t>
            </a:r>
            <a:r>
              <a:rPr lang="en-ID" sz="5600" dirty="0" err="1"/>
              <a:t>kasus</a:t>
            </a:r>
            <a:r>
              <a:rPr lang="en-ID" sz="5600" dirty="0"/>
              <a:t> lain yang </a:t>
            </a:r>
            <a:r>
              <a:rPr lang="en-ID" sz="5600" dirty="0" err="1"/>
              <a:t>memiliki</a:t>
            </a:r>
            <a:r>
              <a:rPr lang="en-ID" sz="5600" dirty="0"/>
              <a:t> </a:t>
            </a:r>
            <a:r>
              <a:rPr lang="en-ID" sz="5600" dirty="0" err="1"/>
              <a:t>kemiripan-kemiripan</a:t>
            </a:r>
            <a:r>
              <a:rPr lang="en-ID" sz="5600" dirty="0"/>
              <a:t> </a:t>
            </a:r>
            <a:r>
              <a:rPr lang="en-ID" sz="5600" dirty="0" err="1"/>
              <a:t>tertentu</a:t>
            </a:r>
            <a:r>
              <a:rPr lang="en-ID" sz="5600" dirty="0"/>
              <a:t> </a:t>
            </a:r>
            <a:r>
              <a:rPr lang="en-ID" sz="5600" dirty="0" err="1"/>
              <a:t>dengan</a:t>
            </a:r>
            <a:r>
              <a:rPr lang="en-ID" sz="5600" dirty="0"/>
              <a:t> </a:t>
            </a:r>
            <a:r>
              <a:rPr lang="en-ID" sz="5600" dirty="0" err="1"/>
              <a:t>kasus</a:t>
            </a:r>
            <a:r>
              <a:rPr lang="en-ID" sz="5600" dirty="0"/>
              <a:t> yang </a:t>
            </a:r>
            <a:r>
              <a:rPr lang="en-ID" sz="5600" dirty="0" err="1"/>
              <a:t>telah</a:t>
            </a:r>
            <a:r>
              <a:rPr lang="en-ID" sz="5600" dirty="0"/>
              <a:t> </a:t>
            </a:r>
            <a:r>
              <a:rPr lang="en-ID" sz="5600" dirty="0" err="1"/>
              <a:t>dibuktikan</a:t>
            </a:r>
            <a:r>
              <a:rPr lang="en-ID" sz="5600" dirty="0"/>
              <a:t> di </a:t>
            </a:r>
            <a:r>
              <a:rPr lang="en-ID" sz="5600" dirty="0" err="1"/>
              <a:t>atas</a:t>
            </a:r>
            <a:r>
              <a:rPr lang="en-ID" sz="56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798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37D3EE9-4F56-4CDE-82E9-307708A7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>
                <a:solidFill>
                  <a:srgbClr val="FF0000"/>
                </a:solidFill>
              </a:rPr>
              <a:t>Apa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kelemahan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metode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ilmiah</a:t>
            </a:r>
            <a:r>
              <a:rPr lang="en-US" altLang="en-US" dirty="0">
                <a:solidFill>
                  <a:srgbClr val="FF0000"/>
                </a:solidFill>
              </a:rPr>
              <a:t>?</a:t>
            </a:r>
            <a:endParaRPr lang="id-ID" altLang="en-US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16C722F-842F-40B4-BD7B-DDD10F862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ilmiah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respon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induktif</a:t>
            </a:r>
            <a:r>
              <a:rPr lang="en-US" altLang="en-US" dirty="0"/>
              <a:t> dan </a:t>
            </a:r>
            <a:r>
              <a:rPr lang="en-US" altLang="en-US" dirty="0" err="1"/>
              <a:t>deduktif</a:t>
            </a:r>
            <a:endParaRPr lang="en-US" altLang="en-US" dirty="0"/>
          </a:p>
          <a:p>
            <a:r>
              <a:rPr lang="id-ID" altLang="en-US" dirty="0"/>
              <a:t>Metode ilmiah tidak dapat digunakan kecuali pada pengkajian</a:t>
            </a:r>
            <a:r>
              <a:rPr lang="en-US" altLang="en-US" dirty="0"/>
              <a:t> </a:t>
            </a:r>
            <a:r>
              <a:rPr lang="id-ID" altLang="en-US" dirty="0"/>
              <a:t>objek-objek material yang dapat di indera. Metode ini khusus untuk</a:t>
            </a:r>
            <a:r>
              <a:rPr lang="en-US" altLang="en-US" dirty="0"/>
              <a:t> </a:t>
            </a:r>
            <a:r>
              <a:rPr lang="id-ID" altLang="en-US" dirty="0"/>
              <a:t>ilmu-ilmu eksperimental</a:t>
            </a:r>
            <a:endParaRPr lang="en-US" altLang="en-US" dirty="0"/>
          </a:p>
          <a:p>
            <a:r>
              <a:rPr lang="id-ID" altLang="en-US" dirty="0"/>
              <a:t>Metode ilmiah mengasumsikan adanya penghapusan seluruh informasi</a:t>
            </a:r>
            <a:r>
              <a:rPr lang="en-US" altLang="en-US" dirty="0"/>
              <a:t> s</a:t>
            </a:r>
            <a:r>
              <a:rPr lang="id-ID" altLang="en-US" dirty="0"/>
              <a:t>ebelumnya tentang objek yang akan dikaji, dan mengabaikan</a:t>
            </a:r>
            <a:r>
              <a:rPr lang="en-US" altLang="en-US" dirty="0"/>
              <a:t> </a:t>
            </a:r>
            <a:r>
              <a:rPr lang="id-ID" altLang="en-US" dirty="0"/>
              <a:t>keberadaannya</a:t>
            </a:r>
            <a:endParaRPr lang="en-US" altLang="en-US" dirty="0"/>
          </a:p>
          <a:p>
            <a:r>
              <a:rPr lang="en-US" altLang="en-US" dirty="0"/>
              <a:t>Kesimpulan yang </a:t>
            </a:r>
            <a:r>
              <a:rPr lang="en-US" altLang="en-US" dirty="0" err="1"/>
              <a:t>didapat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spekulatif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pasti</a:t>
            </a:r>
            <a:r>
              <a:rPr lang="en-US" altLang="en-US" dirty="0"/>
              <a:t> (</a:t>
            </a:r>
            <a:r>
              <a:rPr lang="en-US" altLang="en-US" dirty="0" err="1"/>
              <a:t>dugaan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rasional</a:t>
            </a:r>
            <a:r>
              <a:rPr lang="en-US" altLang="en-US" dirty="0"/>
              <a:t>,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realitas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yang </a:t>
            </a:r>
            <a:r>
              <a:rPr lang="en-US" altLang="en-US" dirty="0" err="1"/>
              <a:t>dikaji</a:t>
            </a:r>
            <a:r>
              <a:rPr lang="en-US" altLang="en-US" dirty="0"/>
              <a:t>,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jalan</a:t>
            </a:r>
            <a:r>
              <a:rPr lang="en-US" altLang="en-US" dirty="0"/>
              <a:t> </a:t>
            </a:r>
            <a:r>
              <a:rPr lang="en-US" altLang="en-US" dirty="0" err="1"/>
              <a:t>memindahkan</a:t>
            </a:r>
            <a:r>
              <a:rPr lang="en-US" altLang="en-US" dirty="0"/>
              <a:t> </a:t>
            </a:r>
            <a:r>
              <a:rPr lang="en-US" altLang="en-US" dirty="0" err="1"/>
              <a:t>penginderaan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fakta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panca</a:t>
            </a:r>
            <a:r>
              <a:rPr lang="en-US" altLang="en-US" dirty="0"/>
              <a:t> </a:t>
            </a:r>
            <a:r>
              <a:rPr lang="en-US" altLang="en-US" dirty="0" err="1"/>
              <a:t>indera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otak</a:t>
            </a:r>
            <a:r>
              <a:rPr lang="en-US" altLang="en-US" dirty="0"/>
              <a:t>, </a:t>
            </a:r>
            <a:r>
              <a:rPr lang="en-US" altLang="en-US" dirty="0" err="1"/>
              <a:t>disertai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adanya</a:t>
            </a:r>
            <a:r>
              <a:rPr lang="en-US" altLang="en-US" dirty="0"/>
              <a:t> </a:t>
            </a:r>
            <a:r>
              <a:rPr lang="en-US" altLang="en-US" dirty="0" err="1"/>
              <a:t>sejumlah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terdahulu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menafsirkan</a:t>
            </a:r>
            <a:r>
              <a:rPr lang="en-US" altLang="en-US" dirty="0"/>
              <a:t> </a:t>
            </a:r>
            <a:r>
              <a:rPr lang="en-US" altLang="en-US" dirty="0" err="1"/>
              <a:t>fakta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, </a:t>
            </a:r>
            <a:r>
              <a:rPr lang="en-US" altLang="en-US" dirty="0" err="1"/>
              <a:t>selanjutnya</a:t>
            </a:r>
            <a:r>
              <a:rPr lang="en-US" altLang="en-US" dirty="0"/>
              <a:t>, </a:t>
            </a:r>
            <a:r>
              <a:rPr lang="en-US" altLang="en-US" dirty="0" err="1"/>
              <a:t>otak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fakta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pemikiran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kesadaran</a:t>
            </a:r>
            <a:r>
              <a:rPr lang="en-US" altLang="en-US" dirty="0"/>
              <a:t> </a:t>
            </a:r>
            <a:r>
              <a:rPr lang="en-US" altLang="en-US" dirty="0" err="1"/>
              <a:t>rasional</a:t>
            </a:r>
            <a:endParaRPr lang="en-US" altLang="en-US" dirty="0"/>
          </a:p>
          <a:p>
            <a:endParaRPr lang="en-US" altLang="en-US" dirty="0"/>
          </a:p>
          <a:p>
            <a:endParaRPr lang="id-ID" altLang="en-US" dirty="0"/>
          </a:p>
          <a:p>
            <a:pPr>
              <a:buFont typeface="Arial" panose="020B0604020202020204" pitchFamily="34" charset="0"/>
              <a:buNone/>
            </a:pPr>
            <a:endParaRPr lang="id-ID" altLang="en-US" dirty="0"/>
          </a:p>
          <a:p>
            <a:endParaRPr lang="id-ID" altLang="en-US" dirty="0"/>
          </a:p>
          <a:p>
            <a:endParaRPr lang="id-ID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01582-2487-4D3A-A7B3-54A394805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286000"/>
            <a:ext cx="6812280" cy="1635644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materi</a:t>
            </a:r>
            <a:r>
              <a:rPr lang="en-US" sz="4000" dirty="0"/>
              <a:t> </a:t>
            </a:r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ilmiah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silakan</a:t>
            </a:r>
            <a:r>
              <a:rPr lang="en-US" sz="4000" dirty="0"/>
              <a:t> </a:t>
            </a:r>
            <a:r>
              <a:rPr lang="en-US" sz="4000" dirty="0" err="1"/>
              <a:t>simak</a:t>
            </a:r>
            <a:r>
              <a:rPr lang="en-US" sz="4000" dirty="0"/>
              <a:t> video </a:t>
            </a:r>
            <a:r>
              <a:rPr lang="en-US" sz="4000" dirty="0" err="1"/>
              <a:t>pembelajaran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 :</a:t>
            </a:r>
          </a:p>
          <a:p>
            <a:r>
              <a:rPr lang="en-US" sz="3200" dirty="0" err="1"/>
              <a:t>Silakan</a:t>
            </a:r>
            <a:r>
              <a:rPr lang="en-US" sz="3200" dirty="0"/>
              <a:t> </a:t>
            </a:r>
            <a:r>
              <a:rPr lang="en-US" sz="3200" dirty="0" err="1"/>
              <a:t>simak</a:t>
            </a:r>
            <a:r>
              <a:rPr lang="en-US" sz="3200" dirty="0"/>
              <a:t> video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: </a:t>
            </a:r>
          </a:p>
          <a:p>
            <a:r>
              <a:rPr lang="en-US" sz="3200" dirty="0">
                <a:hlinkClick r:id="rId2"/>
              </a:rPr>
              <a:t>https://www.youtube.com/watch?v=24irQDXsAu4</a:t>
            </a:r>
            <a:endParaRPr lang="en-US" sz="3200" dirty="0"/>
          </a:p>
          <a:p>
            <a:r>
              <a:rPr lang="en-ID" sz="3200" dirty="0">
                <a:hlinkClick r:id="rId3"/>
              </a:rPr>
              <a:t>https://www.youtube.com/watch?v=Yr1hLW4juWU</a:t>
            </a:r>
            <a:endParaRPr lang="en-ID" sz="32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727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B218-30BB-4F9C-B25E-D7099B18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Refleksi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pembelajaran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5D54-53FE-491F-8DB4-653B0A96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IKn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PKn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ala John Dewey</a:t>
            </a:r>
          </a:p>
          <a:p>
            <a:r>
              <a:rPr lang="en-US" dirty="0" err="1">
                <a:solidFill>
                  <a:srgbClr val="FF0000"/>
                </a:solidFill>
              </a:rPr>
              <a:t>Caranya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mengambil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Laporan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Tesis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bidang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PPKn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dianalisis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1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E3E4-F0AB-42D3-814F-D6CB8764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ID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B460DA-74EA-46FF-ADE6-080FC90E3E8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135082">
            <a:off x="2092446" y="1792468"/>
            <a:ext cx="7499350" cy="4800600"/>
          </a:xfrm>
        </p:spPr>
        <p:txBody>
          <a:bodyPr>
            <a:normAutofit fontScale="97500"/>
          </a:bodyPr>
          <a:lstStyle/>
          <a:p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7</a:t>
            </a:r>
            <a:br>
              <a:rPr lang="en-US" dirty="0"/>
            </a:b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Ikn</a:t>
            </a:r>
            <a:r>
              <a:rPr lang="en-US" dirty="0"/>
              <a:t>/</a:t>
            </a:r>
            <a:r>
              <a:rPr lang="en-US" dirty="0" err="1"/>
              <a:t>PKn</a:t>
            </a:r>
            <a:r>
              <a:rPr lang="en-US" dirty="0"/>
              <a:t> (</a:t>
            </a:r>
            <a:r>
              <a:rPr lang="en-US" dirty="0" err="1"/>
              <a:t>Tesis</a:t>
            </a:r>
            <a:r>
              <a:rPr lang="en-US" dirty="0"/>
              <a:t>)</a:t>
            </a:r>
          </a:p>
          <a:p>
            <a:r>
              <a:rPr lang="en-US" dirty="0" err="1"/>
              <a:t>Telaah</a:t>
            </a:r>
            <a:r>
              <a:rPr lang="en-US" dirty="0"/>
              <a:t> ontology, epistemology dan </a:t>
            </a:r>
            <a:r>
              <a:rPr lang="en-US" dirty="0" err="1"/>
              <a:t>axiologinya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0133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604</TotalTime>
  <Words>714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Sylfaen</vt:lpstr>
      <vt:lpstr>Tahoma</vt:lpstr>
      <vt:lpstr>Verdana</vt:lpstr>
      <vt:lpstr>Wingdings 2</vt:lpstr>
      <vt:lpstr>Solstice</vt:lpstr>
      <vt:lpstr>Ayo Kuliah Online  ....   Filsafat Ilmu</vt:lpstr>
      <vt:lpstr>Panduan kuliah online</vt:lpstr>
      <vt:lpstr>Metode ilmiah</vt:lpstr>
      <vt:lpstr>Metode ilmiah ala Dewey</vt:lpstr>
      <vt:lpstr>Apa kelemahan metode ilmiah?</vt:lpstr>
      <vt:lpstr>PowerPoint Presentation</vt:lpstr>
      <vt:lpstr>Refleksi pembelajaran </vt:lpstr>
      <vt:lpstr>Tindak lanjut</vt:lpstr>
    </vt:vector>
  </TitlesOfParts>
  <Company>BADRAN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UPT MKU UNS</dc:creator>
  <cp:lastModifiedBy>Winarno Narmoatmojo</cp:lastModifiedBy>
  <cp:revision>56</cp:revision>
  <dcterms:created xsi:type="dcterms:W3CDTF">2006-01-25T05:08:44Z</dcterms:created>
  <dcterms:modified xsi:type="dcterms:W3CDTF">2021-04-19T02:31:43Z</dcterms:modified>
</cp:coreProperties>
</file>