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5"/>
  </p:notesMasterIdLst>
  <p:sldIdLst>
    <p:sldId id="257" r:id="rId2"/>
    <p:sldId id="270" r:id="rId3"/>
    <p:sldId id="273" r:id="rId4"/>
    <p:sldId id="267" r:id="rId5"/>
    <p:sldId id="268" r:id="rId6"/>
    <p:sldId id="298" r:id="rId7"/>
    <p:sldId id="307" r:id="rId8"/>
    <p:sldId id="299" r:id="rId9"/>
    <p:sldId id="274" r:id="rId10"/>
    <p:sldId id="266" r:id="rId11"/>
    <p:sldId id="278" r:id="rId12"/>
    <p:sldId id="282" r:id="rId13"/>
    <p:sldId id="28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33"/>
    <a:srgbClr val="FF99CC"/>
    <a:srgbClr val="000000"/>
    <a:srgbClr val="FF0000"/>
    <a:srgbClr val="CCFFFF"/>
    <a:srgbClr val="66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noProof="0"/>
              <a:t>Click to edit Master text styles</a:t>
            </a:r>
          </a:p>
          <a:p>
            <a:pPr lvl="1"/>
            <a:r>
              <a:rPr lang="id-ID" noProof="0"/>
              <a:t>Second level</a:t>
            </a:r>
          </a:p>
          <a:p>
            <a:pPr lvl="2"/>
            <a:r>
              <a:rPr lang="id-ID" noProof="0"/>
              <a:t>Third level</a:t>
            </a:r>
          </a:p>
          <a:p>
            <a:pPr lvl="3"/>
            <a:r>
              <a:rPr lang="id-ID" noProof="0"/>
              <a:t>Fourth level</a:t>
            </a:r>
          </a:p>
          <a:p>
            <a:pPr lvl="4"/>
            <a:r>
              <a:rPr lang="id-ID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5647AC7-CAA0-4D17-8067-14334445214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15ACF-1286-4CE0-9DD4-C50F5E70A3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6E47A3-243A-4D63-AE11-80EF5B2A03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B89F8-F813-4DCB-922A-6D3E679C73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D1570-9031-4368-AF90-D63B521A45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21044-CC4A-4F3F-B692-D66F03B508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2551C-C91F-4D87-B1CB-8422AF68F4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3A536-7635-421C-8E8A-E6353BAA52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A4AC0-AEF9-4F8E-8C03-D732747DBA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FDB9D-7F31-4BDF-B602-C828724A42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840E1-BA6F-48ED-B3AE-A386A2AC5C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B3C56-9574-4E70-8A7E-34A16D907B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CB2C41AB-B438-4939-83FE-AB49AD35CB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roblem_solving" TargetMode="External"/><Relationship Id="rId13" Type="http://schemas.openxmlformats.org/officeDocument/2006/relationships/hyperlink" Target="https://en.wikipedia.org/wiki/Mind" TargetMode="External"/><Relationship Id="rId18" Type="http://schemas.openxmlformats.org/officeDocument/2006/relationships/hyperlink" Target="https://en.wikipedia.org/wiki/Philosophical_method" TargetMode="External"/><Relationship Id="rId26" Type="http://schemas.openxmlformats.org/officeDocument/2006/relationships/hyperlink" Target="file:///E:\DATA%20E\Materi%20ajar\Filsafat%20Ilmu\TXT\Philosophy.htm#cite_note-10" TargetMode="External"/><Relationship Id="rId3" Type="http://schemas.openxmlformats.org/officeDocument/2006/relationships/hyperlink" Target="file:///E:\DATA%20E\Materi%20ajar\Filsafat%20Ilmu\TXT\Philosophy.htm#cite_note-biblehub.com-1" TargetMode="External"/><Relationship Id="rId21" Type="http://schemas.openxmlformats.org/officeDocument/2006/relationships/hyperlink" Target="https://en.wikipedia.org/wiki/Dialectic" TargetMode="External"/><Relationship Id="rId7" Type="http://schemas.openxmlformats.org/officeDocument/2006/relationships/hyperlink" Target="https://en.wikipedia.org/wiki/Education" TargetMode="External"/><Relationship Id="rId12" Type="http://schemas.openxmlformats.org/officeDocument/2006/relationships/hyperlink" Target="https://en.wikipedia.org/wiki/Reason" TargetMode="External"/><Relationship Id="rId17" Type="http://schemas.openxmlformats.org/officeDocument/2006/relationships/hyperlink" Target="https://en.wikipedia.org/wiki/Pythagoras" TargetMode="External"/><Relationship Id="rId25" Type="http://schemas.openxmlformats.org/officeDocument/2006/relationships/hyperlink" Target="file:///E:\DATA%20E\Materi%20ajar\Filsafat%20Ilmu\TXT\Philosophy.htm#cite_note-9" TargetMode="External"/><Relationship Id="rId2" Type="http://schemas.openxmlformats.org/officeDocument/2006/relationships/hyperlink" Target="https://en.wikipedia.org/wiki/Greek_language" TargetMode="External"/><Relationship Id="rId16" Type="http://schemas.openxmlformats.org/officeDocument/2006/relationships/hyperlink" Target="file:///E:\DATA%20E\Materi%20ajar\Filsafat%20Ilmu\TXT\Philosophy.htm#cite_note-6" TargetMode="External"/><Relationship Id="rId20" Type="http://schemas.openxmlformats.org/officeDocument/2006/relationships/hyperlink" Target="https://en.wikipedia.org/wiki/Socratic_metho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E:\DATA%20E\Materi%20ajar\Filsafat%20Ilmu\TXT\Philosophy.htm#cite_note-Webster.27s_New_World_Dictionary-4" TargetMode="External"/><Relationship Id="rId11" Type="http://schemas.openxmlformats.org/officeDocument/2006/relationships/hyperlink" Target="https://en.wikipedia.org/wiki/Value_%28ethics%29" TargetMode="External"/><Relationship Id="rId24" Type="http://schemas.openxmlformats.org/officeDocument/2006/relationships/hyperlink" Target="https://en.wikipedia.org/wiki/Pyrrhonism" TargetMode="External"/><Relationship Id="rId5" Type="http://schemas.openxmlformats.org/officeDocument/2006/relationships/hyperlink" Target="file:///E:\DATA%20E\Materi%20ajar\Filsafat%20Ilmu\TXT\Philosophy.htm#cite_note-Online_Etymology_Dictionary-3" TargetMode="External"/><Relationship Id="rId15" Type="http://schemas.openxmlformats.org/officeDocument/2006/relationships/hyperlink" Target="file:///E:\DATA%20E\Materi%20ajar\Filsafat%20Ilmu\TXT\Philosophy.htm#cite_note-philosophy-5" TargetMode="External"/><Relationship Id="rId23" Type="http://schemas.openxmlformats.org/officeDocument/2006/relationships/hyperlink" Target="file:///E:\DATA%20E\Materi%20ajar\Filsafat%20Ilmu\TXT\Philosophy.htm#cite_note-justification-8" TargetMode="External"/><Relationship Id="rId28" Type="http://schemas.openxmlformats.org/officeDocument/2006/relationships/hyperlink" Target="https://en.wikipedia.org/wiki/Absolute_%28philosophy%29" TargetMode="External"/><Relationship Id="rId10" Type="http://schemas.openxmlformats.org/officeDocument/2006/relationships/hyperlink" Target="https://en.wikipedia.org/wiki/Knowledge" TargetMode="External"/><Relationship Id="rId19" Type="http://schemas.openxmlformats.org/officeDocument/2006/relationships/hyperlink" Target="https://en.wikipedia.org/wiki/Socratic_questioning" TargetMode="External"/><Relationship Id="rId4" Type="http://schemas.openxmlformats.org/officeDocument/2006/relationships/hyperlink" Target="file:///E:\DATA%20E\Materi%20ajar\Filsafat%20Ilmu\TXT\Philosophy.htm#cite_note-oed.com2-2" TargetMode="External"/><Relationship Id="rId9" Type="http://schemas.openxmlformats.org/officeDocument/2006/relationships/hyperlink" Target="https://en.wikipedia.org/wiki/Existence" TargetMode="External"/><Relationship Id="rId14" Type="http://schemas.openxmlformats.org/officeDocument/2006/relationships/hyperlink" Target="https://en.wikipedia.org/wiki/Language" TargetMode="External"/><Relationship Id="rId22" Type="http://schemas.openxmlformats.org/officeDocument/2006/relationships/hyperlink" Target="file:///E:\DATA%20E\Materi%20ajar\Filsafat%20Ilmu\TXT\Philosophy.htm#cite_note-7" TargetMode="External"/><Relationship Id="rId27" Type="http://schemas.openxmlformats.org/officeDocument/2006/relationships/hyperlink" Target="file:///E:\DATA%20E\Materi%20ajar\Filsafat%20Ilmu\TXT\Philosophy.htm#cite_note-1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457200"/>
            <a:ext cx="7924800" cy="1143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id-ID" sz="3600" b="1" dirty="0">
                <a:solidFill>
                  <a:srgbClr val="FF0000"/>
                </a:solidFill>
              </a:rPr>
              <a:t>Ayo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id-ID" sz="3600" b="1" dirty="0">
                <a:solidFill>
                  <a:srgbClr val="FF0000"/>
                </a:solidFill>
              </a:rPr>
              <a:t>Kuliah Online</a:t>
            </a:r>
            <a:r>
              <a:rPr lang="id-ID" sz="4000" b="1" dirty="0">
                <a:solidFill>
                  <a:srgbClr val="FF0000"/>
                </a:solidFill>
              </a:rPr>
              <a:t>  ....</a:t>
            </a:r>
            <a:br>
              <a:rPr lang="en-US" b="1" dirty="0"/>
            </a:br>
            <a:r>
              <a:rPr lang="en-US" b="1" dirty="0"/>
              <a:t>		</a:t>
            </a:r>
            <a:r>
              <a:rPr lang="id-ID" b="1" dirty="0"/>
              <a:t>Filsafat Ilmu</a:t>
            </a:r>
            <a:endParaRPr lang="en-US" dirty="0">
              <a:solidFill>
                <a:srgbClr val="660033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098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</p:txBody>
      </p:sp>
      <p:pic>
        <p:nvPicPr>
          <p:cNvPr id="5" name="Picture 5" descr="Gambar terkai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0920" y="2298700"/>
            <a:ext cx="813308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800600" y="6077634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Prodi S2 PPKn UNS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Smt</a:t>
            </a:r>
            <a:r>
              <a:rPr lang="en-US" dirty="0">
                <a:solidFill>
                  <a:schemeClr val="bg1"/>
                </a:solidFill>
              </a:rPr>
              <a:t> 1 _20/21.2</a:t>
            </a:r>
            <a:endParaRPr lang="id-ID" dirty="0">
              <a:solidFill>
                <a:schemeClr val="bg1"/>
              </a:solidFill>
            </a:endParaRPr>
          </a:p>
          <a:p>
            <a:r>
              <a:rPr lang="id-ID" dirty="0">
                <a:solidFill>
                  <a:schemeClr val="bg1"/>
                </a:solidFill>
              </a:rPr>
              <a:t>Pert </a:t>
            </a:r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id-ID" dirty="0">
                <a:solidFill>
                  <a:schemeClr val="bg1"/>
                </a:solidFill>
              </a:rPr>
              <a:t> : </a:t>
            </a:r>
            <a:r>
              <a:rPr lang="en-US" dirty="0">
                <a:solidFill>
                  <a:schemeClr val="bg1"/>
                </a:solidFill>
              </a:rPr>
              <a:t>16</a:t>
            </a:r>
            <a:r>
              <a:rPr lang="id-ID" dirty="0">
                <a:solidFill>
                  <a:schemeClr val="bg1"/>
                </a:solidFill>
              </a:rPr>
              <a:t>/0</a:t>
            </a:r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id-ID" dirty="0">
                <a:solidFill>
                  <a:schemeClr val="bg1"/>
                </a:solidFill>
              </a:rPr>
              <a:t>/202</a:t>
            </a:r>
            <a:r>
              <a:rPr lang="en-US" dirty="0">
                <a:solidFill>
                  <a:schemeClr val="bg1"/>
                </a:solidFill>
              </a:rPr>
              <a:t>1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5F6994-A904-4822-BA9A-07165D2EF8F1}"/>
              </a:ext>
            </a:extLst>
          </p:cNvPr>
          <p:cNvSpPr txBox="1"/>
          <p:nvPr/>
        </p:nvSpPr>
        <p:spPr>
          <a:xfrm>
            <a:off x="1219200" y="2757269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Sylfaen" panose="010A0502050306030303" pitchFamily="18" charset="0"/>
              </a:rPr>
              <a:t>Dr. </a:t>
            </a:r>
            <a:r>
              <a:rPr lang="en-US" dirty="0" err="1">
                <a:solidFill>
                  <a:srgbClr val="0000FF"/>
                </a:solidFill>
                <a:latin typeface="Sylfaen" panose="010A0502050306030303" pitchFamily="18" charset="0"/>
              </a:rPr>
              <a:t>Winarno</a:t>
            </a:r>
            <a:r>
              <a:rPr lang="en-US" dirty="0">
                <a:solidFill>
                  <a:srgbClr val="0000FF"/>
                </a:solidFill>
                <a:latin typeface="Sylfaen" panose="010A0502050306030303" pitchFamily="18" charset="0"/>
              </a:rPr>
              <a:t>, M SI</a:t>
            </a:r>
          </a:p>
          <a:p>
            <a:r>
              <a:rPr lang="en-US" dirty="0">
                <a:solidFill>
                  <a:srgbClr val="0000FF"/>
                </a:solidFill>
                <a:latin typeface="Sylfaen" panose="010A0502050306030303" pitchFamily="18" charset="0"/>
              </a:rPr>
              <a:t>Dr. </a:t>
            </a:r>
            <a:r>
              <a:rPr lang="en-US" dirty="0" err="1">
                <a:solidFill>
                  <a:srgbClr val="0000FF"/>
                </a:solidFill>
                <a:latin typeface="Sylfaen" panose="010A0502050306030303" pitchFamily="18" charset="0"/>
              </a:rPr>
              <a:t>Muchtarom</a:t>
            </a:r>
            <a:r>
              <a:rPr lang="en-US" dirty="0">
                <a:solidFill>
                  <a:srgbClr val="0000FF"/>
                </a:solidFill>
                <a:latin typeface="Sylfaen" panose="010A0502050306030303" pitchFamily="18" charset="0"/>
              </a:rPr>
              <a:t> M SI</a:t>
            </a:r>
            <a:endParaRPr lang="id-ID" dirty="0">
              <a:solidFill>
                <a:srgbClr val="0000FF"/>
              </a:solidFill>
              <a:latin typeface="Sylfaen" panose="010A0502050306030303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>
            <a:extLst>
              <a:ext uri="{FF2B5EF4-FFF2-40B4-BE49-F238E27FC236}">
                <a16:creationId xmlns:a16="http://schemas.microsoft.com/office/drawing/2014/main" id="{9C82535D-FF54-48F3-A218-D5D7BC4EB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/>
              <a:t>Ber_filsafat ?</a:t>
            </a:r>
          </a:p>
        </p:txBody>
      </p:sp>
      <p:pic>
        <p:nvPicPr>
          <p:cNvPr id="3075" name="Content Placeholder 3" descr="http://lh4.ggpht.com/-GqnF2XaZUwE/T6YrHcZEY2I/AAAAAAAAAG0/CN5Q0dATU20/s0/fashion156-love-philosophy2-570x715.jpg">
            <a:extLst>
              <a:ext uri="{FF2B5EF4-FFF2-40B4-BE49-F238E27FC236}">
                <a16:creationId xmlns:a16="http://schemas.microsoft.com/office/drawing/2014/main" id="{04E60D23-BFDF-46D1-8046-FA80D8266750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9188" y="2157413"/>
            <a:ext cx="2714625" cy="3409950"/>
          </a:xfrm>
        </p:spPr>
      </p:pic>
      <p:pic>
        <p:nvPicPr>
          <p:cNvPr id="3076" name="Content Placeholder 6" descr="https://encrypted-tbn2.gstatic.com/images?q=tbn:ANd9GcSJ9qbwDjZRQCeWTks2GDcJNvO3p2AmXazR4nx4meR-ghndFnhcxw">
            <a:extLst>
              <a:ext uri="{FF2B5EF4-FFF2-40B4-BE49-F238E27FC236}">
                <a16:creationId xmlns:a16="http://schemas.microsoft.com/office/drawing/2014/main" id="{2C00E024-9570-403A-B3C4-3389E965F3EE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2133600"/>
            <a:ext cx="3167063" cy="367188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9CDABBBE-8C7E-4D0C-977F-AF004ABA9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term</a:t>
            </a:r>
          </a:p>
        </p:txBody>
      </p:sp>
      <p:pic>
        <p:nvPicPr>
          <p:cNvPr id="8195" name="Picture 2">
            <a:extLst>
              <a:ext uri="{FF2B5EF4-FFF2-40B4-BE49-F238E27FC236}">
                <a16:creationId xmlns:a16="http://schemas.microsoft.com/office/drawing/2014/main" id="{531B8DF7-C9EA-4668-9491-4C11596E50B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417638"/>
            <a:ext cx="8015288" cy="4246563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1BFCE13E-D632-4AFD-B12D-E5912349C18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143000"/>
            <a:ext cx="8131175" cy="4782473"/>
          </a:xfr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AC759CF-027D-4E8F-964F-DB39709D1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CBAE4419-FCF1-431D-9C2D-D573F0655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/>
              <a:t>Philosophy</a:t>
            </a:r>
            <a:r>
              <a:rPr lang="en-US" altLang="en-US" sz="2400"/>
              <a:t> (from </a:t>
            </a:r>
            <a:r>
              <a:rPr lang="en-US" altLang="en-US" sz="2400">
                <a:hlinkClick r:id="rId2" tooltip="Greek language"/>
              </a:rPr>
              <a:t>Greek</a:t>
            </a:r>
            <a:r>
              <a:rPr lang="en-US" altLang="en-US" sz="2400"/>
              <a:t> φιλοσοφία, </a:t>
            </a:r>
            <a:r>
              <a:rPr lang="en-US" altLang="en-US" sz="2400" i="1"/>
              <a:t>philosophia</a:t>
            </a:r>
            <a:r>
              <a:rPr lang="en-US" altLang="en-US" sz="2400"/>
              <a:t>, literally "love of wisdom"</a:t>
            </a:r>
            <a:r>
              <a:rPr lang="en-US" altLang="en-US" sz="2400" baseline="30000">
                <a:hlinkClick r:id="rId3" action="ppaction://hlinkfile"/>
              </a:rPr>
              <a:t>[1]</a:t>
            </a:r>
            <a:r>
              <a:rPr lang="en-US" altLang="en-US" sz="2400" baseline="30000">
                <a:hlinkClick r:id="rId4" action="ppaction://hlinkfile"/>
              </a:rPr>
              <a:t>[2]</a:t>
            </a:r>
            <a:r>
              <a:rPr lang="en-US" altLang="en-US" sz="2400" baseline="30000">
                <a:hlinkClick r:id="rId5" action="ppaction://hlinkfile"/>
              </a:rPr>
              <a:t>[3]</a:t>
            </a:r>
            <a:r>
              <a:rPr lang="en-US" altLang="en-US" sz="2400" baseline="30000">
                <a:hlinkClick r:id="rId6" action="ppaction://hlinkfile"/>
              </a:rPr>
              <a:t>[4]</a:t>
            </a:r>
            <a:r>
              <a:rPr lang="en-US" altLang="en-US" sz="2400"/>
              <a:t>) is the </a:t>
            </a:r>
            <a:r>
              <a:rPr lang="en-US" altLang="en-US" sz="2400">
                <a:hlinkClick r:id="rId7" tooltip="Education"/>
              </a:rPr>
              <a:t>study</a:t>
            </a:r>
            <a:r>
              <a:rPr lang="en-US" altLang="en-US" sz="2400"/>
              <a:t> of general and fundamental </a:t>
            </a:r>
            <a:r>
              <a:rPr lang="en-US" altLang="en-US" sz="2400">
                <a:hlinkClick r:id="rId8" tooltip="Problem solving"/>
              </a:rPr>
              <a:t>problems</a:t>
            </a:r>
            <a:r>
              <a:rPr lang="en-US" altLang="en-US" sz="2400"/>
              <a:t> concerning matters such as </a:t>
            </a:r>
            <a:r>
              <a:rPr lang="en-US" altLang="en-US" sz="2400">
                <a:hlinkClick r:id="rId9" tooltip="Existence"/>
              </a:rPr>
              <a:t>existence</a:t>
            </a:r>
            <a:r>
              <a:rPr lang="en-US" altLang="en-US" sz="2400"/>
              <a:t>, </a:t>
            </a:r>
            <a:r>
              <a:rPr lang="en-US" altLang="en-US" sz="2400">
                <a:hlinkClick r:id="rId10" tooltip="Knowledge"/>
              </a:rPr>
              <a:t>knowledge</a:t>
            </a:r>
            <a:r>
              <a:rPr lang="en-US" altLang="en-US" sz="2400"/>
              <a:t>, </a:t>
            </a:r>
            <a:r>
              <a:rPr lang="en-US" altLang="en-US" sz="2400">
                <a:hlinkClick r:id="rId11" tooltip="Value (ethics)"/>
              </a:rPr>
              <a:t>values</a:t>
            </a:r>
            <a:r>
              <a:rPr lang="en-US" altLang="en-US" sz="2400"/>
              <a:t>, </a:t>
            </a:r>
            <a:r>
              <a:rPr lang="en-US" altLang="en-US" sz="2400">
                <a:hlinkClick r:id="rId12" tooltip="Reason"/>
              </a:rPr>
              <a:t>reason</a:t>
            </a:r>
            <a:r>
              <a:rPr lang="en-US" altLang="en-US" sz="2400"/>
              <a:t>, </a:t>
            </a:r>
            <a:r>
              <a:rPr lang="en-US" altLang="en-US" sz="2400">
                <a:hlinkClick r:id="rId13" tooltip="Mind"/>
              </a:rPr>
              <a:t>mind</a:t>
            </a:r>
            <a:r>
              <a:rPr lang="en-US" altLang="en-US" sz="2400"/>
              <a:t>, and </a:t>
            </a:r>
            <a:r>
              <a:rPr lang="en-US" altLang="en-US" sz="2400">
                <a:hlinkClick r:id="rId14" tooltip="Language"/>
              </a:rPr>
              <a:t>language</a:t>
            </a:r>
            <a:r>
              <a:rPr lang="en-US" altLang="en-US" sz="2400"/>
              <a:t>.</a:t>
            </a:r>
            <a:r>
              <a:rPr lang="en-US" altLang="en-US" sz="2400" baseline="30000">
                <a:hlinkClick r:id="rId15" action="ppaction://hlinkfile"/>
              </a:rPr>
              <a:t>[5]</a:t>
            </a:r>
            <a:r>
              <a:rPr lang="en-US" altLang="en-US" sz="2400" baseline="30000">
                <a:hlinkClick r:id="rId16" action="ppaction://hlinkfile"/>
              </a:rPr>
              <a:t>[6]</a:t>
            </a:r>
            <a:r>
              <a:rPr lang="en-US" altLang="en-US" sz="2400"/>
              <a:t> The term was probably coined by </a:t>
            </a:r>
            <a:r>
              <a:rPr lang="en-US" altLang="en-US" sz="2400">
                <a:hlinkClick r:id="rId17" tooltip="Pythagoras"/>
              </a:rPr>
              <a:t>Pythagoras</a:t>
            </a:r>
            <a:r>
              <a:rPr lang="en-US" altLang="en-US" sz="2400"/>
              <a:t> (c. 570 – c. 495 BC). </a:t>
            </a:r>
            <a:r>
              <a:rPr lang="en-US" altLang="en-US" sz="2400">
                <a:hlinkClick r:id="rId18" tooltip="Philosophical method"/>
              </a:rPr>
              <a:t>Philosophical methods</a:t>
            </a:r>
            <a:r>
              <a:rPr lang="en-US" altLang="en-US" sz="2400"/>
              <a:t> include </a:t>
            </a:r>
            <a:r>
              <a:rPr lang="en-US" altLang="en-US" sz="2400">
                <a:hlinkClick r:id="rId19" tooltip="Socratic questioning"/>
              </a:rPr>
              <a:t>questioning</a:t>
            </a:r>
            <a:r>
              <a:rPr lang="en-US" altLang="en-US" sz="2400"/>
              <a:t>, </a:t>
            </a:r>
            <a:r>
              <a:rPr lang="en-US" altLang="en-US" sz="2400">
                <a:hlinkClick r:id="rId20" tooltip="Socratic method"/>
              </a:rPr>
              <a:t>critical discussion</a:t>
            </a:r>
            <a:r>
              <a:rPr lang="en-US" altLang="en-US" sz="2400"/>
              <a:t>, </a:t>
            </a:r>
            <a:r>
              <a:rPr lang="en-US" altLang="en-US" sz="2400">
                <a:hlinkClick r:id="rId21" tooltip="Dialectic"/>
              </a:rPr>
              <a:t>rational argument</a:t>
            </a:r>
            <a:r>
              <a:rPr lang="en-US" altLang="en-US" sz="2400"/>
              <a:t> and systematic presentation.</a:t>
            </a:r>
            <a:r>
              <a:rPr lang="en-US" altLang="en-US" sz="2400" baseline="30000">
                <a:hlinkClick r:id="rId22" action="ppaction://hlinkfile"/>
              </a:rPr>
              <a:t>[7]</a:t>
            </a:r>
            <a:r>
              <a:rPr lang="en-US" altLang="en-US" sz="2400" baseline="30000">
                <a:hlinkClick r:id="rId23" action="ppaction://hlinkfile"/>
              </a:rPr>
              <a:t>[8]</a:t>
            </a:r>
            <a:r>
              <a:rPr lang="en-US" altLang="en-US" sz="2400"/>
              <a:t> Classic philosophical questions include: Is it possible to </a:t>
            </a:r>
            <a:r>
              <a:rPr lang="en-US" altLang="en-US" sz="2400">
                <a:hlinkClick r:id="rId24" tooltip="Pyrrhonism"/>
              </a:rPr>
              <a:t>know anything</a:t>
            </a:r>
            <a:r>
              <a:rPr lang="en-US" altLang="en-US" sz="2400"/>
              <a:t> and to prove it?</a:t>
            </a:r>
            <a:r>
              <a:rPr lang="en-US" altLang="en-US" sz="2400" baseline="30000">
                <a:hlinkClick r:id="rId25" action="ppaction://hlinkfile"/>
              </a:rPr>
              <a:t>[9]</a:t>
            </a:r>
            <a:r>
              <a:rPr lang="en-US" altLang="en-US" sz="2400" baseline="30000">
                <a:hlinkClick r:id="rId26" action="ppaction://hlinkfile"/>
              </a:rPr>
              <a:t>[10]</a:t>
            </a:r>
            <a:r>
              <a:rPr lang="en-US" altLang="en-US" sz="2400" baseline="30000">
                <a:hlinkClick r:id="rId27" action="ppaction://hlinkfile"/>
              </a:rPr>
              <a:t>[11]</a:t>
            </a:r>
            <a:r>
              <a:rPr lang="en-US" altLang="en-US" sz="2400"/>
              <a:t> What is </a:t>
            </a:r>
            <a:r>
              <a:rPr lang="en-US" altLang="en-US" sz="2400">
                <a:hlinkClick r:id="rId28" tooltip="Absolute (philosophy)"/>
              </a:rPr>
              <a:t>most real</a:t>
            </a:r>
            <a:r>
              <a:rPr lang="en-US" altLang="en-US" sz="2400"/>
              <a:t>? </a:t>
            </a:r>
            <a:endParaRPr lang="id-ID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543800" cy="1384300"/>
          </a:xfrm>
        </p:spPr>
        <p:txBody>
          <a:bodyPr/>
          <a:lstStyle/>
          <a:p>
            <a:r>
              <a:rPr lang="id-ID" dirty="0">
                <a:solidFill>
                  <a:srgbClr val="FF0000"/>
                </a:solidFill>
              </a:rPr>
              <a:t>Panduan kuliah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848600" cy="5410200"/>
          </a:xfrm>
        </p:spPr>
        <p:txBody>
          <a:bodyPr>
            <a:normAutofit lnSpcReduction="10000"/>
          </a:bodyPr>
          <a:lstStyle/>
          <a:p>
            <a:r>
              <a:rPr lang="id-ID" sz="2400" dirty="0">
                <a:latin typeface="Calibri" panose="020F0502020204030204" pitchFamily="34" charset="0"/>
                <a:cs typeface="Calibri" panose="020F0502020204030204" pitchFamily="34" charset="0"/>
              </a:rPr>
              <a:t>Kegiatan belajar  ini dila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id-ID" sz="2400" dirty="0">
                <a:latin typeface="Calibri" panose="020F0502020204030204" pitchFamily="34" charset="0"/>
                <a:cs typeface="Calibri" panose="020F0502020204030204" pitchFamily="34" charset="0"/>
              </a:rPr>
              <a:t>ukan secara online melalui berbagai media interaktif yang ada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utamanya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 LMS Spada UNS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Panduan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perkuliahan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diberikan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melalui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sajian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PPT di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tatap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muka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Pola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perkuliahan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daring/online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sbb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: 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membaca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mengikuti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panduan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melakukan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web meeting,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melakukan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chating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penugasan</a:t>
            </a:r>
            <a:endParaRPr lang="id-ID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d-ID" sz="2400" b="1" dirty="0">
                <a:latin typeface="Calibri" panose="020F0502020204030204" pitchFamily="34" charset="0"/>
                <a:cs typeface="Calibri" panose="020F0502020204030204" pitchFamily="34" charset="0"/>
              </a:rPr>
              <a:t>Materi pertemuan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pertama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400" b="1" dirty="0">
                <a:latin typeface="Calibri" panose="020F0502020204030204" pitchFamily="34" charset="0"/>
                <a:cs typeface="Calibri" panose="020F0502020204030204" pitchFamily="34" charset="0"/>
              </a:rPr>
              <a:t>hari ini </a:t>
            </a:r>
            <a:r>
              <a:rPr lang="id-ID" sz="2400" dirty="0">
                <a:latin typeface="Calibri" panose="020F0502020204030204" pitchFamily="34" charset="0"/>
                <a:cs typeface="Calibri" panose="020F0502020204030204" pitchFamily="34" charset="0"/>
              </a:rPr>
              <a:t>adalah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Kontrak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Kuliah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Pengantar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MK, </a:t>
            </a:r>
            <a:endParaRPr lang="id-ID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Kontrak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kuliah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pengenalan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MK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dipelajari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selama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 semester,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tujuan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proses dan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penilaian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pembelajaran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Pengantar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MK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berupa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pengenalan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konsep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dasar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filsafat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filsafat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ilmu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filsafat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ilmu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Pendidikan</a:t>
            </a:r>
          </a:p>
          <a:p>
            <a:endParaRPr lang="id-ID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543800" cy="1384300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Kontrak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Kuliah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543800" cy="4191000"/>
          </a:xfrm>
        </p:spPr>
        <p:txBody>
          <a:bodyPr>
            <a:normAutofit/>
          </a:bodyPr>
          <a:lstStyle/>
          <a:p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mengenal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mendalam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id-ID" sz="2400" dirty="0"/>
              <a:t>,</a:t>
            </a:r>
            <a:r>
              <a:rPr lang="en-US" sz="2400" dirty="0"/>
              <a:t> </a:t>
            </a:r>
            <a:r>
              <a:rPr lang="en-US" sz="2400" dirty="0" err="1"/>
              <a:t>silakan</a:t>
            </a:r>
            <a:r>
              <a:rPr lang="en-US" sz="2400" dirty="0"/>
              <a:t> </a:t>
            </a:r>
            <a:r>
              <a:rPr lang="en-US" sz="2400" dirty="0" err="1"/>
              <a:t>baca</a:t>
            </a:r>
            <a:r>
              <a:rPr lang="en-US" sz="2400" dirty="0"/>
              <a:t> dan </a:t>
            </a:r>
            <a:r>
              <a:rPr lang="en-US" sz="2400" dirty="0" err="1"/>
              <a:t>simak</a:t>
            </a:r>
            <a:r>
              <a:rPr lang="en-US" sz="2400" dirty="0"/>
              <a:t> RPS MK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endParaRPr lang="en-US" sz="2400" dirty="0"/>
          </a:p>
          <a:p>
            <a:r>
              <a:rPr lang="en-US" altLang="en-US" sz="2400" dirty="0" err="1"/>
              <a:t>Kontrak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kuliah</a:t>
            </a:r>
            <a:r>
              <a:rPr lang="en-US" altLang="en-US" sz="2400" dirty="0"/>
              <a:t> m</a:t>
            </a:r>
            <a:r>
              <a:rPr lang="id-ID" altLang="en-US" sz="2400" dirty="0"/>
              <a:t>embicarakan </a:t>
            </a:r>
            <a:r>
              <a:rPr lang="id-ID" altLang="en-US" sz="2400" b="1" dirty="0"/>
              <a:t>materi, pembelajaran </a:t>
            </a:r>
            <a:r>
              <a:rPr lang="id-ID" altLang="en-US" sz="2400" dirty="0"/>
              <a:t>dan </a:t>
            </a:r>
            <a:r>
              <a:rPr lang="id-ID" altLang="en-US" sz="2400" b="1" dirty="0"/>
              <a:t>penilaian</a:t>
            </a:r>
            <a:r>
              <a:rPr lang="en-US" altLang="en-US" sz="2400" b="1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MK </a:t>
            </a:r>
            <a:r>
              <a:rPr lang="en-US" altLang="en-US" sz="2400" dirty="0" err="1"/>
              <a:t>ini</a:t>
            </a:r>
            <a:endParaRPr lang="id-ID" altLang="en-US" sz="2400" dirty="0"/>
          </a:p>
          <a:p>
            <a:r>
              <a:rPr lang="id-ID" altLang="en-US" sz="2400" dirty="0"/>
              <a:t>Materi </a:t>
            </a:r>
            <a:r>
              <a:rPr lang="en-US" altLang="en-US" sz="2400" dirty="0" err="1"/>
              <a:t>ditelusuri</a:t>
            </a:r>
            <a:r>
              <a:rPr lang="en-US" altLang="en-US" sz="2400" dirty="0"/>
              <a:t>, </a:t>
            </a:r>
            <a:r>
              <a:rPr lang="id-ID" altLang="en-US" sz="2400" dirty="0"/>
              <a:t>dikaji dan didiskusikan</a:t>
            </a:r>
          </a:p>
          <a:p>
            <a:r>
              <a:rPr lang="id-ID" altLang="en-US" sz="2400" dirty="0"/>
              <a:t>Pembelajaran aktif mahasiswa</a:t>
            </a:r>
          </a:p>
          <a:p>
            <a:r>
              <a:rPr lang="id-ID" altLang="en-US" sz="2400" dirty="0"/>
              <a:t>Penilaian berbasis kompetensi (UKD dan proses)</a:t>
            </a:r>
          </a:p>
          <a:p>
            <a:r>
              <a:rPr lang="id-ID" altLang="en-US" sz="2400" dirty="0"/>
              <a:t>Pembentukan kelompok kerja</a:t>
            </a:r>
            <a:r>
              <a:rPr lang="en-US" altLang="en-US" sz="2400" dirty="0"/>
              <a:t>. Setelah </a:t>
            </a:r>
            <a:r>
              <a:rPr lang="en-US" altLang="en-US" sz="2400" dirty="0" err="1"/>
              <a:t>pertemuan</a:t>
            </a:r>
            <a:r>
              <a:rPr lang="en-US" altLang="en-US" sz="2400" dirty="0"/>
              <a:t> 1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silakan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kelas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dibagi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menjadi</a:t>
            </a:r>
            <a:r>
              <a:rPr lang="en-US" altLang="en-US" sz="2400" dirty="0"/>
              <a:t> 3 </a:t>
            </a:r>
            <a:r>
              <a:rPr lang="en-US" altLang="en-US" sz="2400" dirty="0" err="1"/>
              <a:t>kelompok</a:t>
            </a:r>
            <a:endParaRPr lang="en-US" sz="2400" dirty="0"/>
          </a:p>
          <a:p>
            <a:pPr marL="82296" indent="0">
              <a:buNone/>
            </a:pPr>
            <a:endParaRPr lang="id-ID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>
            <a:extLst>
              <a:ext uri="{FF2B5EF4-FFF2-40B4-BE49-F238E27FC236}">
                <a16:creationId xmlns:a16="http://schemas.microsoft.com/office/drawing/2014/main" id="{F96AD7CA-EC06-4CC1-A5E7-DCC733B34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/>
              <a:t>Deskripsi MK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9244EF-5423-4AC3-A6D4-D030CDDC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/>
              <a:t>Mata kuliah ini mengkaji tentang konsep dasar filsafat ilmu, landasan penelaahan ilmu, berfikir ilmiah, hubungan antara filsafat, manusia dan pendidikan, filsafat pendidikan, aliran dalam filsafat pendidikan, filsafat pendidikan untuk Indonesia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d-ID" dirty="0"/>
              <a:t>Kemampuan memahami, mendekripsi dan mengkaji konsep filsafat ilmu dan filsafat pendidikan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d-ID" dirty="0"/>
              <a:t>Kemampuan menganalisis dan memecahkan masalah-masalah  mendasar dalam bidang pendidikan  secara filosofis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d-ID" dirty="0"/>
              <a:t>Kemampuan memposisikan dan berfikir positif terhadap filsafat pendidikan Pancasila untuk kemajuan pendidikan  di Indonesia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22AB3CD4-6B93-4993-9382-AF1CE88D1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>
                <a:solidFill>
                  <a:srgbClr val="FF0000"/>
                </a:solidFill>
              </a:rPr>
              <a:t>Subtansi Kajian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7CAFE-C364-42FF-9158-DAEA1E752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/>
              <a:t>Pengertian </a:t>
            </a:r>
            <a:r>
              <a:rPr lang="en-US" dirty="0" err="1"/>
              <a:t>filsafat</a:t>
            </a:r>
            <a:r>
              <a:rPr lang="en-US" dirty="0"/>
              <a:t> dan </a:t>
            </a:r>
            <a:r>
              <a:rPr lang="id-ID" dirty="0"/>
              <a:t>filsafat ilmu,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d-ID" dirty="0"/>
              <a:t>Landasan penelaahan ilmu,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d-ID" dirty="0"/>
              <a:t>Berfikir ilmiah,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d-ID" dirty="0"/>
              <a:t>Hubungan antara filsafat, manusia dan pendidikan,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d-ID" dirty="0"/>
              <a:t>Filsafat pendidikan,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d-ID" dirty="0"/>
              <a:t>Aliran dalam filsafat pendidikan,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d-ID" dirty="0"/>
              <a:t>Filsafat pendidikan untuk Indonesia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E515DB94-4578-4E6F-ABD2-F1152E7EA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FF0000"/>
                </a:solidFill>
              </a:rPr>
              <a:t>Mengapa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Pembelajaran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id-ID" altLang="en-US" dirty="0">
                <a:solidFill>
                  <a:srgbClr val="FF0000"/>
                </a:solidFill>
              </a:rPr>
              <a:t>aktif</a:t>
            </a:r>
            <a:r>
              <a:rPr lang="en-US" altLang="en-US" dirty="0">
                <a:solidFill>
                  <a:srgbClr val="FF0000"/>
                </a:solidFill>
              </a:rPr>
              <a:t> ?</a:t>
            </a:r>
            <a:endParaRPr lang="id-ID" altLang="en-US" dirty="0">
              <a:solidFill>
                <a:srgbClr val="FF0000"/>
              </a:solidFill>
            </a:endParaRP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78C7B062-24B0-49DC-9242-6C02FAF1F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/>
          <a:lstStyle/>
          <a:p>
            <a:pPr eaLnBrk="1" hangingPunct="1"/>
            <a:r>
              <a:rPr lang="id-ID" altLang="en-US" sz="2800" dirty="0"/>
              <a:t>Apa yang saya dengar saya lupa, apa yang saya lihat saya ingat, apa yang saya lakukan saya paham (Konfucius)</a:t>
            </a:r>
          </a:p>
          <a:p>
            <a:pPr eaLnBrk="1" hangingPunct="1"/>
            <a:r>
              <a:rPr lang="en-US" altLang="en-US" sz="2800" dirty="0"/>
              <a:t>Kita </a:t>
            </a:r>
            <a:r>
              <a:rPr lang="en-US" altLang="en-US" sz="2800" dirty="0" err="1"/>
              <a:t>belajar</a:t>
            </a:r>
            <a:r>
              <a:rPr lang="en-US" altLang="en-US" sz="2800" dirty="0"/>
              <a:t> 10% </a:t>
            </a:r>
            <a:r>
              <a:rPr lang="en-US" altLang="en-US" sz="2800" dirty="0" err="1"/>
              <a:t>dari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apa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kita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baca</a:t>
            </a:r>
            <a:r>
              <a:rPr lang="en-US" altLang="en-US" sz="2800" dirty="0"/>
              <a:t>, 20% </a:t>
            </a:r>
            <a:r>
              <a:rPr lang="en-US" altLang="en-US" sz="2800" dirty="0" err="1"/>
              <a:t>dari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apa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kita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dengar</a:t>
            </a:r>
            <a:r>
              <a:rPr lang="en-US" altLang="en-US" sz="2800" dirty="0"/>
              <a:t>, 30% </a:t>
            </a:r>
            <a:r>
              <a:rPr lang="en-US" altLang="en-US" sz="2800" dirty="0" err="1"/>
              <a:t>dari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apa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kita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lihat</a:t>
            </a:r>
            <a:r>
              <a:rPr lang="en-US" altLang="en-US" sz="2800" dirty="0"/>
              <a:t>, 50% </a:t>
            </a:r>
            <a:r>
              <a:rPr lang="en-US" altLang="en-US" sz="2800" dirty="0" err="1"/>
              <a:t>dari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apa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kita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lihat</a:t>
            </a:r>
            <a:r>
              <a:rPr lang="en-US" altLang="en-US" sz="2800" dirty="0"/>
              <a:t> dan </a:t>
            </a:r>
            <a:r>
              <a:rPr lang="en-US" altLang="en-US" sz="2800" dirty="0" err="1"/>
              <a:t>dengar</a:t>
            </a:r>
            <a:r>
              <a:rPr lang="en-US" altLang="en-US" sz="2800" dirty="0"/>
              <a:t>, 70% </a:t>
            </a:r>
            <a:r>
              <a:rPr lang="en-US" altLang="en-US" sz="2800" dirty="0" err="1"/>
              <a:t>dari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apa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kita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katakan</a:t>
            </a:r>
            <a:r>
              <a:rPr lang="en-US" altLang="en-US" sz="2800" dirty="0"/>
              <a:t>, dan 90% </a:t>
            </a:r>
            <a:r>
              <a:rPr lang="en-US" altLang="en-US" sz="2800" dirty="0" err="1"/>
              <a:t>dari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apa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kita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lakukan</a:t>
            </a:r>
            <a:endParaRPr lang="en-US" altLang="en-US" sz="2800" dirty="0"/>
          </a:p>
          <a:p>
            <a:pPr eaLnBrk="1" hangingPunct="1"/>
            <a:r>
              <a:rPr lang="id-ID" altLang="en-US" sz="2800" dirty="0"/>
              <a:t>Aku dengar, aku lupa; aku lihat aku ingat; aku lakukan aku paham; lama-lama aku bisa</a:t>
            </a:r>
          </a:p>
          <a:p>
            <a:pPr eaLnBrk="1" hangingPunct="1"/>
            <a:endParaRPr lang="id-ID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Content Placeholder 3" descr="https://bagusdwiradyan.files.wordpress.com/2014/07/krucut-pengalaman.png">
            <a:extLst>
              <a:ext uri="{FF2B5EF4-FFF2-40B4-BE49-F238E27FC236}">
                <a16:creationId xmlns:a16="http://schemas.microsoft.com/office/drawing/2014/main" id="{760505CC-3FB5-48A1-A178-C410C0B2EB5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0"/>
            <a:ext cx="75438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7B37BBD-7544-4A53-B79F-C686E55AB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 dirty="0">
                <a:solidFill>
                  <a:srgbClr val="FF0000"/>
                </a:solidFill>
              </a:rPr>
              <a:t>Pembelajaran aktif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melalui</a:t>
            </a:r>
            <a:endParaRPr lang="id-ID" altLang="en-US" dirty="0">
              <a:solidFill>
                <a:srgbClr val="FF0000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53210C2A-91EC-4C85-BF14-E290AB6A7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2895600"/>
          </a:xfrm>
        </p:spPr>
        <p:txBody>
          <a:bodyPr/>
          <a:lstStyle/>
          <a:p>
            <a:pPr eaLnBrk="1" hangingPunct="1"/>
            <a:r>
              <a:rPr lang="id-ID" altLang="en-US" dirty="0"/>
              <a:t>Tanya jawab</a:t>
            </a:r>
          </a:p>
          <a:p>
            <a:pPr eaLnBrk="1" hangingPunct="1"/>
            <a:r>
              <a:rPr lang="id-ID" altLang="en-US" dirty="0"/>
              <a:t>Curah pendapat</a:t>
            </a:r>
          </a:p>
          <a:p>
            <a:pPr eaLnBrk="1" hangingPunct="1"/>
            <a:r>
              <a:rPr lang="id-ID" altLang="en-US" dirty="0"/>
              <a:t>Diskusi</a:t>
            </a:r>
          </a:p>
          <a:p>
            <a:pPr eaLnBrk="1" hangingPunct="1"/>
            <a:r>
              <a:rPr lang="id-ID" altLang="en-US" dirty="0"/>
              <a:t>Kerja kelompok</a:t>
            </a:r>
          </a:p>
          <a:p>
            <a:pPr eaLnBrk="1" hangingPunct="1"/>
            <a:r>
              <a:rPr lang="id-ID" altLang="en-US" dirty="0"/>
              <a:t>Presentasi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2EAA4A-C20E-4363-BA76-B682DC1791E9}"/>
              </a:ext>
            </a:extLst>
          </p:cNvPr>
          <p:cNvSpPr txBox="1">
            <a:spLocks/>
          </p:cNvSpPr>
          <p:nvPr/>
        </p:nvSpPr>
        <p:spPr bwMode="auto">
          <a:xfrm>
            <a:off x="1066800" y="4953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id-ID" sz="3200" dirty="0">
                <a:latin typeface="+mn-lt"/>
                <a:cs typeface="Arial" charset="0"/>
              </a:rPr>
              <a:t>Learning By Doing (John Dewey)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6E176-E084-44B1-BD2F-9E76F7F2F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Pengantar</a:t>
            </a:r>
            <a:r>
              <a:rPr lang="en-US" dirty="0"/>
              <a:t> MK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E64E0-D18A-467E-A325-53321F59F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?</a:t>
            </a:r>
          </a:p>
          <a:p>
            <a:r>
              <a:rPr lang="en-US" dirty="0" err="1"/>
              <a:t>Silakan</a:t>
            </a:r>
            <a:r>
              <a:rPr lang="en-US" dirty="0"/>
              <a:t> </a:t>
            </a:r>
            <a:r>
              <a:rPr lang="en-US" dirty="0" err="1"/>
              <a:t>telusuri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etimologis</a:t>
            </a:r>
            <a:r>
              <a:rPr lang="en-US" dirty="0"/>
              <a:t> dan </a:t>
            </a:r>
            <a:r>
              <a:rPr lang="en-US" dirty="0" err="1"/>
              <a:t>terminologis</a:t>
            </a:r>
            <a:endParaRPr lang="en-US" dirty="0"/>
          </a:p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sajakah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filsafat</a:t>
            </a:r>
            <a:endParaRPr lang="en-US" dirty="0"/>
          </a:p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sajakah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filsafat</a:t>
            </a:r>
            <a:endParaRPr lang="en-US" dirty="0"/>
          </a:p>
          <a:p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?</a:t>
            </a:r>
          </a:p>
          <a:p>
            <a:r>
              <a:rPr lang="en-US" dirty="0" err="1"/>
              <a:t>Silakan</a:t>
            </a:r>
            <a:r>
              <a:rPr lang="en-US" dirty="0"/>
              <a:t> </a:t>
            </a:r>
            <a:r>
              <a:rPr lang="en-US" dirty="0" err="1"/>
              <a:t>telusuri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online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yang </a:t>
            </a:r>
            <a:r>
              <a:rPr lang="en-US" dirty="0" err="1"/>
              <a:t>ada</a:t>
            </a:r>
            <a:endParaRPr lang="en-US" dirty="0"/>
          </a:p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Anda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38563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440</TotalTime>
  <Words>587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Gill Sans MT</vt:lpstr>
      <vt:lpstr>Sylfaen</vt:lpstr>
      <vt:lpstr>Tahoma</vt:lpstr>
      <vt:lpstr>Verdana</vt:lpstr>
      <vt:lpstr>Wingdings 2</vt:lpstr>
      <vt:lpstr>Solstice</vt:lpstr>
      <vt:lpstr>Ayo Kuliah Online  ....   Filsafat Ilmu</vt:lpstr>
      <vt:lpstr>Panduan kuliah online</vt:lpstr>
      <vt:lpstr>Kontrak Kuliah</vt:lpstr>
      <vt:lpstr>Deskripsi MK</vt:lpstr>
      <vt:lpstr>Subtansi Kajian</vt:lpstr>
      <vt:lpstr>Mengapa Pembelajaran aktif ?</vt:lpstr>
      <vt:lpstr>PowerPoint Presentation</vt:lpstr>
      <vt:lpstr>Pembelajaran aktif melalui</vt:lpstr>
      <vt:lpstr>Pengantar MK</vt:lpstr>
      <vt:lpstr>Ber_filsafat ?</vt:lpstr>
      <vt:lpstr>term</vt:lpstr>
      <vt:lpstr>PowerPoint Presentation</vt:lpstr>
      <vt:lpstr>PowerPoint Presentation</vt:lpstr>
    </vt:vector>
  </TitlesOfParts>
  <Company>BADRAN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UPT MKU UNS</dc:creator>
  <cp:lastModifiedBy>Winarno Narmoatmojo</cp:lastModifiedBy>
  <cp:revision>34</cp:revision>
  <dcterms:created xsi:type="dcterms:W3CDTF">2006-01-25T05:08:44Z</dcterms:created>
  <dcterms:modified xsi:type="dcterms:W3CDTF">2021-03-15T14:22:08Z</dcterms:modified>
</cp:coreProperties>
</file>