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4699-D2F8-4B8C-B5C1-C5E833E6CF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CC99-6D8F-430E-A023-2478B8BCF0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AppData\Local\Microsoft\Windows\INetCache\IE\QXTB9FN4\20181013_234952_00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248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spc="150" dirty="0" err="1" smtClean="0">
                <a:ln w="11430"/>
                <a:solidFill>
                  <a:srgbClr val="F8F8F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Pengertian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447800"/>
            <a:ext cx="662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 Black" panose="020B0A04020102020204" pitchFamily="34" charset="0"/>
              </a:rPr>
              <a:t>Superasam adalah sejenis </a:t>
            </a:r>
            <a:r>
              <a:rPr lang="id-ID" dirty="0" smtClean="0">
                <a:latin typeface="Arial Black" panose="020B0A04020102020204" pitchFamily="34" charset="0"/>
              </a:rPr>
              <a:t>asa</a:t>
            </a:r>
            <a:r>
              <a:rPr lang="en-US" dirty="0" smtClean="0">
                <a:latin typeface="Arial Black" panose="020B0A04020102020204" pitchFamily="34" charset="0"/>
              </a:rPr>
              <a:t>m </a:t>
            </a:r>
            <a:r>
              <a:rPr lang="id-ID" dirty="0" smtClean="0">
                <a:latin typeface="Arial Black" panose="020B0A04020102020204" pitchFamily="34" charset="0"/>
              </a:rPr>
              <a:t>yang </a:t>
            </a:r>
            <a:r>
              <a:rPr lang="id-ID" dirty="0">
                <a:latin typeface="Arial Black" panose="020B0A04020102020204" pitchFamily="34" charset="0"/>
              </a:rPr>
              <a:t>mempunyai keasaman lebih besar daripada 100% </a:t>
            </a:r>
            <a:r>
              <a:rPr lang="id-ID" dirty="0" smtClean="0">
                <a:latin typeface="Arial Black" panose="020B0A04020102020204" pitchFamily="34" charset="0"/>
              </a:rPr>
              <a:t>as</a:t>
            </a:r>
            <a:r>
              <a:rPr lang="en-US" dirty="0" smtClean="0">
                <a:latin typeface="Arial Black" panose="020B0A04020102020204" pitchFamily="34" charset="0"/>
              </a:rPr>
              <a:t>a</a:t>
            </a:r>
            <a:r>
              <a:rPr lang="id-ID" dirty="0" smtClean="0">
                <a:latin typeface="Arial Black" panose="020B0A04020102020204" pitchFamily="34" charset="0"/>
              </a:rPr>
              <a:t>m sulfat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id-ID" dirty="0" smtClean="0">
                <a:latin typeface="Arial Black" panose="020B0A04020102020204" pitchFamily="34" charset="0"/>
              </a:rPr>
              <a:t>yang </a:t>
            </a:r>
            <a:r>
              <a:rPr lang="id-ID" dirty="0">
                <a:latin typeface="Arial Black" panose="020B0A04020102020204" pitchFamily="34" charset="0"/>
              </a:rPr>
              <a:t>mempunyai fungsi keasaman </a:t>
            </a:r>
            <a:r>
              <a:rPr lang="id-ID" dirty="0" smtClean="0">
                <a:latin typeface="Arial Black" panose="020B0A04020102020204" pitchFamily="34" charset="0"/>
              </a:rPr>
              <a:t>Hammett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id-ID" dirty="0" smtClean="0">
                <a:latin typeface="Arial Black" panose="020B0A04020102020204" pitchFamily="34" charset="0"/>
              </a:rPr>
              <a:t> </a:t>
            </a:r>
            <a:r>
              <a:rPr lang="id-ID" dirty="0">
                <a:latin typeface="Arial Black" panose="020B0A04020102020204" pitchFamily="34" charset="0"/>
              </a:rPr>
              <a:t>(H</a:t>
            </a:r>
            <a:r>
              <a:rPr lang="id-ID" baseline="-25000" dirty="0">
                <a:latin typeface="Arial Black" panose="020B0A04020102020204" pitchFamily="34" charset="0"/>
              </a:rPr>
              <a:t>0</a:t>
            </a:r>
            <a:r>
              <a:rPr lang="id-ID" dirty="0">
                <a:latin typeface="Arial Black" panose="020B0A04020102020204" pitchFamily="34" charset="0"/>
              </a:rPr>
              <a:t>) −12. Superasam yang secara komersial tersedia meliputi asam trifluorometanasulfonat (CF</a:t>
            </a:r>
            <a:r>
              <a:rPr lang="id-ID" baseline="-25000" dirty="0">
                <a:latin typeface="Arial Black" panose="020B0A04020102020204" pitchFamily="34" charset="0"/>
              </a:rPr>
              <a:t>3</a:t>
            </a:r>
            <a:r>
              <a:rPr lang="id-ID" dirty="0">
                <a:latin typeface="Arial Black" panose="020B0A04020102020204" pitchFamily="34" charset="0"/>
              </a:rPr>
              <a:t>SO</a:t>
            </a:r>
            <a:r>
              <a:rPr lang="id-ID" baseline="-25000" dirty="0">
                <a:latin typeface="Arial Black" panose="020B0A04020102020204" pitchFamily="34" charset="0"/>
              </a:rPr>
              <a:t>3</a:t>
            </a:r>
            <a:r>
              <a:rPr lang="id-ID" dirty="0">
                <a:latin typeface="Arial Black" panose="020B0A04020102020204" pitchFamily="34" charset="0"/>
              </a:rPr>
              <a:t>H), dikenal sebagai asam triflat, dan asam fluorosulfat (FSO</a:t>
            </a:r>
            <a:r>
              <a:rPr lang="id-ID" baseline="-25000" dirty="0">
                <a:latin typeface="Arial Black" panose="020B0A04020102020204" pitchFamily="34" charset="0"/>
              </a:rPr>
              <a:t>3</a:t>
            </a:r>
            <a:r>
              <a:rPr lang="id-ID" dirty="0">
                <a:latin typeface="Arial Black" panose="020B0A04020102020204" pitchFamily="34" charset="0"/>
              </a:rPr>
              <a:t>H). Kedua senyawa tersebut memiliki keasaman sekitar seribu kali lebih kuat (memiliki nilai H</a:t>
            </a:r>
            <a:r>
              <a:rPr lang="id-ID" baseline="-25000" dirty="0">
                <a:latin typeface="Arial Black" panose="020B0A04020102020204" pitchFamily="34" charset="0"/>
              </a:rPr>
              <a:t>0</a:t>
            </a:r>
            <a:r>
              <a:rPr lang="id-ID" dirty="0">
                <a:latin typeface="Arial Black" panose="020B0A04020102020204" pitchFamily="34" charset="0"/>
              </a:rPr>
              <a:t> yang lebih negatif) daripada asam sulfat. Superasam yang paling kuat dihasilkan dari kombinasi asam Lewis kuat dan asam </a:t>
            </a:r>
            <a:r>
              <a:rPr lang="id-ID" dirty="0" smtClean="0">
                <a:latin typeface="Arial Black" panose="020B0A04020102020204" pitchFamily="34" charset="0"/>
              </a:rPr>
              <a:t>Brønsted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id-ID" dirty="0" smtClean="0">
                <a:latin typeface="Arial Black" panose="020B0A04020102020204" pitchFamily="34" charset="0"/>
              </a:rPr>
              <a:t>kuat</a:t>
            </a:r>
            <a:r>
              <a:rPr lang="id-ID" dirty="0">
                <a:latin typeface="Arial Black" panose="020B0A04020102020204" pitchFamily="34" charset="0"/>
              </a:rPr>
              <a:t>. </a:t>
            </a:r>
            <a:r>
              <a:rPr lang="en-US" dirty="0" err="1">
                <a:latin typeface="Arial Black" panose="020B0A04020102020204" pitchFamily="34" charset="0"/>
              </a:rPr>
              <a:t>Superasam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umumnya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digunakan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untuk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menciptakan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lingkungan</a:t>
            </a:r>
            <a:r>
              <a:rPr lang="en-US" dirty="0">
                <a:latin typeface="Arial Black" panose="020B0A04020102020204" pitchFamily="34" charset="0"/>
              </a:rPr>
              <a:t> yang </a:t>
            </a:r>
            <a:r>
              <a:rPr lang="en-US" dirty="0" err="1">
                <a:latin typeface="Arial Black" panose="020B0A04020102020204" pitchFamily="34" charset="0"/>
              </a:rPr>
              <a:t>dapat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menghasilkan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dan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menjaga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kation</a:t>
            </a:r>
            <a:r>
              <a:rPr lang="en-US" dirty="0">
                <a:latin typeface="Arial Black" panose="020B0A04020102020204" pitchFamily="34" charset="0"/>
              </a:rPr>
              <a:t>, yang </a:t>
            </a:r>
            <a:r>
              <a:rPr lang="en-US" dirty="0" err="1">
                <a:latin typeface="Arial Black" panose="020B0A04020102020204" pitchFamily="34" charset="0"/>
              </a:rPr>
              <a:t>berguna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sebagai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molekul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antara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pada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berbagai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reaksi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kimia</a:t>
            </a:r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AppData\Local\Microsoft\Windows\INetCache\IE\VP19EL19\20181014_000852_00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5943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AppData\Local\Microsoft\Windows\INetCache\IE\D65R2U4B\20181014_002410_0001[1]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AppData\Local\Microsoft\Windows\INetCache\IE\4LNNNGTB\20181014_101835_00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5" y="0"/>
            <a:ext cx="4847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SUS\Pictures\we135t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>
            <a:fillRect/>
          </a:stretch>
        </p:blipFill>
        <p:spPr bwMode="auto">
          <a:xfrm>
            <a:off x="1143000" y="380999"/>
            <a:ext cx="6705599" cy="4276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WPS Presentation</Application>
  <PresentationFormat>On-screen Show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Arial Black</vt:lpstr>
      <vt:lpstr>Microsoft YaHei</vt:lpstr>
      <vt:lpstr>Arial Unicode MS</vt:lpstr>
      <vt:lpstr>Calibri</vt:lpstr>
      <vt:lpstr>Office Theme</vt:lpstr>
      <vt:lpstr>PowerPoint 演示文稿</vt:lpstr>
      <vt:lpstr>Pengertian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A515</cp:lastModifiedBy>
  <cp:revision>6</cp:revision>
  <dcterms:created xsi:type="dcterms:W3CDTF">2018-10-14T04:18:00Z</dcterms:created>
  <dcterms:modified xsi:type="dcterms:W3CDTF">2018-10-14T13:32:37Z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