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7"/>
  </p:notesMasterIdLst>
  <p:handoutMasterIdLst>
    <p:handoutMasterId r:id="rId18"/>
  </p:handoutMasterIdLst>
  <p:sldIdLst>
    <p:sldId id="275" r:id="rId2"/>
    <p:sldId id="274" r:id="rId3"/>
    <p:sldId id="276" r:id="rId4"/>
    <p:sldId id="273" r:id="rId5"/>
    <p:sldId id="259" r:id="rId6"/>
    <p:sldId id="260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61" r:id="rId16"/>
  </p:sldIdLst>
  <p:sldSz cx="9144000" cy="6858000" type="screen4x3"/>
  <p:notesSz cx="6834188" cy="99790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000076"/>
    <a:srgbClr val="0000CC"/>
    <a:srgbClr val="8E087B"/>
    <a:srgbClr val="2C8C37"/>
    <a:srgbClr val="FF0000"/>
    <a:srgbClr val="FF66FF"/>
    <a:srgbClr val="FF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89F1E7-7F2C-480D-8A0B-3208926A64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96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AD616-1952-45B9-A017-8CD85CDF1346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FA3BD-2F4F-4B1A-98FD-B25EBDB084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FA3BD-2F4F-4B1A-98FD-B25EBDB084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58D0D2-65CC-48C3-A714-FFB0FAA0147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9A34C-1B99-40EB-B040-56018A356F9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6AA9A-8AF4-40B3-AD4E-FB6EFF3BAC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91048-5FF7-462D-8E7A-3EB7842DFBC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AA1208AD-1E6B-4AB7-B3F1-4078472EA35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EADD108B-10AD-4DB7-83C4-94C45DA5CC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F43E1A2-1D38-4170-849A-0B220095A50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8A76C-7971-48BE-939B-B32021C0C67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417C5CA1-A0B0-4F63-B6BC-121A0CD009E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F7D0267-1B32-4948-9FE0-9534D03E26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8C30458C-AF92-4133-845B-39D675E160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DB77FD-4D90-4006-B93F-A4F9E6C825E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064500" cy="5543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Dr. I</a:t>
            </a:r>
            <a:r>
              <a:rPr lang="id-ID" b="1" dirty="0" smtClean="0"/>
              <a:t>r. </a:t>
            </a:r>
            <a:r>
              <a:rPr lang="en-US" b="1" dirty="0" err="1" smtClean="0"/>
              <a:t>Endang</a:t>
            </a:r>
            <a:r>
              <a:rPr lang="en-US" b="1" dirty="0" smtClean="0"/>
              <a:t> </a:t>
            </a:r>
            <a:r>
              <a:rPr lang="en-US" b="1" dirty="0" err="1" smtClean="0"/>
              <a:t>Setia</a:t>
            </a:r>
            <a:r>
              <a:rPr lang="en-US" b="1" dirty="0" smtClean="0"/>
              <a:t> </a:t>
            </a:r>
            <a:r>
              <a:rPr lang="en-US" b="1" dirty="0" err="1" smtClean="0"/>
              <a:t>Muliawati</a:t>
            </a:r>
            <a:r>
              <a:rPr lang="en-US" b="1" dirty="0" smtClean="0"/>
              <a:t>, </a:t>
            </a:r>
            <a:r>
              <a:rPr lang="en-US" b="1" dirty="0" err="1" smtClean="0"/>
              <a:t>M.Si</a:t>
            </a:r>
            <a:endParaRPr lang="id-ID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</a:rPr>
              <a:t>Lab. </a:t>
            </a:r>
            <a:r>
              <a:rPr lang="en-US" dirty="0" err="1" smtClean="0">
                <a:solidFill>
                  <a:srgbClr val="000000"/>
                </a:solidFill>
              </a:rPr>
              <a:t>Pemuliaan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Tanaman</a:t>
            </a:r>
            <a:endParaRPr lang="en-US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Prodi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Agroteknologi</a:t>
            </a:r>
            <a:endParaRPr lang="en-US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</a:rPr>
              <a:t>F. </a:t>
            </a:r>
            <a:r>
              <a:rPr lang="en-US" dirty="0" err="1" smtClean="0">
                <a:solidFill>
                  <a:srgbClr val="000000"/>
                </a:solidFill>
              </a:rPr>
              <a:t>Pertanian</a:t>
            </a:r>
            <a:r>
              <a:rPr lang="en-US" dirty="0" smtClean="0">
                <a:solidFill>
                  <a:srgbClr val="000000"/>
                </a:solidFill>
              </a:rPr>
              <a:t> UNS</a:t>
            </a:r>
            <a:endParaRPr lang="id-ID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id-ID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id-ID" sz="2400" dirty="0" smtClean="0">
                <a:solidFill>
                  <a:srgbClr val="000076"/>
                </a:solidFill>
              </a:rPr>
              <a:t>Alamat: Jl </a:t>
            </a:r>
            <a:r>
              <a:rPr lang="en-US" sz="2400" dirty="0" err="1" smtClean="0">
                <a:solidFill>
                  <a:srgbClr val="000076"/>
                </a:solidFill>
              </a:rPr>
              <a:t>Gelatik</a:t>
            </a:r>
            <a:r>
              <a:rPr lang="en-US" sz="2400" dirty="0" smtClean="0">
                <a:solidFill>
                  <a:srgbClr val="000076"/>
                </a:solidFill>
              </a:rPr>
              <a:t> no. 31, </a:t>
            </a:r>
            <a:r>
              <a:rPr lang="en-US" sz="2400" dirty="0" err="1" smtClean="0">
                <a:solidFill>
                  <a:srgbClr val="000076"/>
                </a:solidFill>
              </a:rPr>
              <a:t>Jaten</a:t>
            </a:r>
            <a:r>
              <a:rPr lang="en-US" sz="2400" dirty="0" smtClean="0">
                <a:solidFill>
                  <a:srgbClr val="000076"/>
                </a:solidFill>
              </a:rPr>
              <a:t> </a:t>
            </a:r>
            <a:r>
              <a:rPr lang="en-US" sz="2400" dirty="0" err="1" smtClean="0">
                <a:solidFill>
                  <a:srgbClr val="000076"/>
                </a:solidFill>
              </a:rPr>
              <a:t>Permai</a:t>
            </a:r>
            <a:endParaRPr lang="en-US" sz="2400" dirty="0" smtClean="0">
              <a:solidFill>
                <a:srgbClr val="00007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76"/>
                </a:solidFill>
              </a:rPr>
              <a:t>Karanganyar</a:t>
            </a:r>
            <a:endParaRPr lang="id-ID" sz="2400" dirty="0" smtClean="0">
              <a:solidFill>
                <a:srgbClr val="00007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id-ID" sz="2400" dirty="0" smtClean="0">
                <a:solidFill>
                  <a:srgbClr val="000076"/>
                </a:solidFill>
              </a:rPr>
              <a:t>Telp: </a:t>
            </a:r>
            <a:r>
              <a:rPr lang="en-ID" sz="2400" b="1" dirty="0">
                <a:solidFill>
                  <a:srgbClr val="FFFF00"/>
                </a:solidFill>
              </a:rPr>
              <a:t>0</a:t>
            </a:r>
            <a:r>
              <a:rPr lang="id-ID" sz="2400" b="1" dirty="0" smtClean="0">
                <a:solidFill>
                  <a:srgbClr val="FFFF00"/>
                </a:solidFill>
              </a:rPr>
              <a:t>81 </a:t>
            </a:r>
            <a:r>
              <a:rPr lang="en-US" sz="2400" b="1" dirty="0" smtClean="0">
                <a:solidFill>
                  <a:srgbClr val="FFFF00"/>
                </a:solidFill>
              </a:rPr>
              <a:t>567 01 679</a:t>
            </a:r>
            <a:endParaRPr lang="id-ID" sz="2400" b="1" dirty="0" smtClean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id-ID" sz="2400" dirty="0" smtClean="0">
                <a:solidFill>
                  <a:srgbClr val="000076"/>
                </a:solidFill>
              </a:rPr>
              <a:t>Email: </a:t>
            </a:r>
            <a:r>
              <a:rPr lang="en-US" sz="2400" b="1" dirty="0" smtClean="0">
                <a:solidFill>
                  <a:srgbClr val="FFFF00"/>
                </a:solidFill>
              </a:rPr>
              <a:t>muliawati.1103</a:t>
            </a:r>
            <a:r>
              <a:rPr lang="id-ID" sz="2400" b="1" dirty="0" smtClean="0">
                <a:solidFill>
                  <a:srgbClr val="FFFF00"/>
                </a:solidFill>
              </a:rPr>
              <a:t>@</a:t>
            </a:r>
            <a:r>
              <a:rPr lang="en-US" sz="2400" b="1" dirty="0">
                <a:solidFill>
                  <a:srgbClr val="FFFF00"/>
                </a:solidFill>
              </a:rPr>
              <a:t>g</a:t>
            </a:r>
            <a:r>
              <a:rPr lang="en-US" sz="2400" b="1" dirty="0" smtClean="0">
                <a:solidFill>
                  <a:srgbClr val="FFFF00"/>
                </a:solidFill>
              </a:rPr>
              <a:t>mail.com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3825875" cy="498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LANJUTAN</a:t>
            </a:r>
            <a:endParaRPr lang="en-GB" sz="28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52736"/>
            <a:ext cx="8496944" cy="5544616"/>
          </a:xfrm>
          <a:solidFill>
            <a:schemeClr val="bg1"/>
          </a:solidFill>
        </p:spPr>
        <p:txBody>
          <a:bodyPr/>
          <a:lstStyle/>
          <a:p>
            <a:pPr marL="625475" indent="-560388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3200" dirty="0" smtClean="0">
              <a:latin typeface="Tahoma" pitchFamily="34" charset="0"/>
            </a:endParaRPr>
          </a:p>
          <a:p>
            <a:pPr marL="625475" indent="-560388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3200" dirty="0" smtClean="0">
                <a:latin typeface="Tahoma" pitchFamily="34" charset="0"/>
              </a:rPr>
              <a:t>6.  </a:t>
            </a:r>
            <a:r>
              <a:rPr lang="en-US" sz="3200" dirty="0" err="1" smtClean="0">
                <a:latin typeface="Tahoma" pitchFamily="34" charset="0"/>
              </a:rPr>
              <a:t>Mengklasifikasikan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unsur-unsur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hubungannya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</a:rPr>
              <a:t> data/</a:t>
            </a:r>
            <a:r>
              <a:rPr lang="en-US" sz="3200" dirty="0" err="1" smtClean="0">
                <a:latin typeface="Tahoma" pitchFamily="34" charset="0"/>
              </a:rPr>
              <a:t>bukti</a:t>
            </a:r>
            <a:r>
              <a:rPr lang="en-US" sz="3200" dirty="0" smtClean="0">
                <a:latin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</a:rPr>
              <a:t>dikehendaki</a:t>
            </a:r>
            <a:endParaRPr lang="en-US" sz="3200" dirty="0" smtClean="0">
              <a:latin typeface="Tahoma" pitchFamily="34" charset="0"/>
            </a:endParaRPr>
          </a:p>
          <a:p>
            <a:pPr marL="625475" indent="-560388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7. 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Menentukan</a:t>
            </a: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 data/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bukti</a:t>
            </a: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 yang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dikehendaki</a:t>
            </a:r>
            <a:endParaRPr lang="en-US" sz="3200" dirty="0" smtClean="0">
              <a:solidFill>
                <a:srgbClr val="FFFF00"/>
              </a:solidFill>
              <a:latin typeface="Tahoma" pitchFamily="34" charset="0"/>
            </a:endParaRPr>
          </a:p>
          <a:p>
            <a:pPr marL="625475" indent="-560388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 smtClean="0">
                <a:latin typeface="Tahoma" pitchFamily="34" charset="0"/>
              </a:rPr>
              <a:t>8.  Data yang </a:t>
            </a:r>
            <a:r>
              <a:rPr lang="en-US" sz="3200" dirty="0" err="1" smtClean="0">
                <a:latin typeface="Tahoma" pitchFamily="34" charset="0"/>
              </a:rPr>
              <a:t>kita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kehendaki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ada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atau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tidak</a:t>
            </a:r>
            <a:endParaRPr lang="en-US" sz="3200" dirty="0" smtClean="0">
              <a:latin typeface="Tahoma" pitchFamily="34" charset="0"/>
            </a:endParaRPr>
          </a:p>
          <a:p>
            <a:pPr marL="625475" indent="-560388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9. 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Menguji</a:t>
            </a: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masalah</a:t>
            </a: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dapat</a:t>
            </a:r>
            <a:r>
              <a:rPr lang="en-US" sz="32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ahoma" pitchFamily="34" charset="0"/>
              </a:rPr>
              <a:t>dipecahkan</a:t>
            </a:r>
            <a:endParaRPr lang="en-US" sz="3200" dirty="0" smtClean="0">
              <a:solidFill>
                <a:srgbClr val="FFFF00"/>
              </a:solidFill>
              <a:latin typeface="Tahoma" pitchFamily="34" charset="0"/>
            </a:endParaRPr>
          </a:p>
          <a:p>
            <a:pPr marL="625475" indent="-625475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 smtClean="0">
                <a:latin typeface="Tahoma" pitchFamily="34" charset="0"/>
              </a:rPr>
              <a:t>10. </a:t>
            </a:r>
            <a:r>
              <a:rPr lang="en-US" sz="3200" dirty="0" err="1" smtClean="0">
                <a:latin typeface="Tahoma" pitchFamily="34" charset="0"/>
              </a:rPr>
              <a:t>Menguji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diketahui</a:t>
            </a:r>
            <a:r>
              <a:rPr lang="en-US" sz="3200" dirty="0" smtClean="0">
                <a:latin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</a:rPr>
              <a:t>kalau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masih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mungkin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kumpulkan</a:t>
            </a:r>
            <a:r>
              <a:rPr lang="en-US" sz="3200" dirty="0" smtClean="0">
                <a:latin typeface="Tahoma" pitchFamily="34" charset="0"/>
              </a:rPr>
              <a:t> data </a:t>
            </a:r>
            <a:r>
              <a:rPr lang="en-US" sz="3200" dirty="0" err="1" smtClean="0">
                <a:latin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</a:rPr>
              <a:t>keterangan</a:t>
            </a:r>
            <a:endParaRPr lang="en-GB" sz="32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5381625" cy="636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LANJUTAN</a:t>
            </a:r>
            <a:endParaRPr lang="en-GB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970024"/>
          </a:xfrm>
          <a:solidFill>
            <a:schemeClr val="bg1"/>
          </a:solidFill>
        </p:spPr>
        <p:txBody>
          <a:bodyPr/>
          <a:lstStyle/>
          <a:p>
            <a:pPr marL="866775" indent="-801688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US" dirty="0" smtClean="0"/>
          </a:p>
          <a:p>
            <a:pPr marL="866775" indent="-801688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dirty="0" smtClean="0"/>
              <a:t>11.  Data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 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 smtClean="0"/>
          </a:p>
          <a:p>
            <a:pPr marL="866775" indent="-801688" eaLnBrk="1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FFFF00"/>
                </a:solidFill>
              </a:rPr>
              <a:t>12.  </a:t>
            </a:r>
            <a:r>
              <a:rPr lang="en-US" dirty="0" err="1" smtClean="0">
                <a:solidFill>
                  <a:srgbClr val="FFFF00"/>
                </a:solidFill>
              </a:rPr>
              <a:t>Menganalisa</a:t>
            </a:r>
            <a:r>
              <a:rPr lang="en-US" dirty="0" smtClean="0">
                <a:solidFill>
                  <a:srgbClr val="FFFF00"/>
                </a:solidFill>
              </a:rPr>
              <a:t> data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FFF00"/>
                </a:solidFill>
                <a:sym typeface="Wingdings" pitchFamily="2" charset="2"/>
              </a:rPr>
              <a:t>d</a:t>
            </a:r>
            <a:r>
              <a:rPr lang="en-US" dirty="0" err="1" smtClean="0">
                <a:solidFill>
                  <a:srgbClr val="FFFF00"/>
                </a:solidFill>
              </a:rPr>
              <a:t>iintepretasikan</a:t>
            </a:r>
            <a:endParaRPr lang="en-US" dirty="0" smtClean="0">
              <a:solidFill>
                <a:srgbClr val="FFFF00"/>
              </a:solidFill>
            </a:endParaRPr>
          </a:p>
          <a:p>
            <a:pPr marL="866775" indent="-801688" eaLnBrk="1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FFFF00"/>
                </a:solidFill>
              </a:rPr>
              <a:t>13.  </a:t>
            </a:r>
            <a:r>
              <a:rPr lang="en-US" dirty="0" err="1" smtClean="0">
                <a:solidFill>
                  <a:srgbClr val="FFFF00"/>
                </a:solidFill>
              </a:rPr>
              <a:t>Mengatur</a:t>
            </a:r>
            <a:r>
              <a:rPr lang="en-US" dirty="0" smtClean="0">
                <a:solidFill>
                  <a:srgbClr val="FFFF00"/>
                </a:solidFill>
              </a:rPr>
              <a:t> data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presentasi</a:t>
            </a:r>
            <a:endParaRPr lang="en-US" dirty="0" smtClean="0">
              <a:solidFill>
                <a:srgbClr val="FFFF00"/>
              </a:solidFill>
            </a:endParaRPr>
          </a:p>
          <a:p>
            <a:pPr marL="866775" indent="-801688" eaLnBrk="1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FFFF00"/>
                </a:solidFill>
              </a:rPr>
              <a:t>14.  </a:t>
            </a:r>
            <a:r>
              <a:rPr lang="en-US" dirty="0" err="1" smtClean="0">
                <a:solidFill>
                  <a:srgbClr val="FFFF00"/>
                </a:solidFill>
              </a:rPr>
              <a:t>Menggunakan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referensi</a:t>
            </a:r>
            <a:endParaRPr lang="en-US" dirty="0" smtClean="0">
              <a:solidFill>
                <a:srgbClr val="FFFF00"/>
              </a:solidFill>
            </a:endParaRPr>
          </a:p>
          <a:p>
            <a:pPr marL="866775" indent="-801688" eaLnBrk="1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dirty="0" smtClean="0"/>
              <a:t>15. 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</a:rPr>
              <a:t>5  BAHASAN  DALAM PENELITIAN ILMIAH</a:t>
            </a:r>
            <a:endParaRPr lang="en-GB" b="1" dirty="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812800" indent="-590550" eaLnBrk="1" hangingPunct="1">
              <a:spcBef>
                <a:spcPts val="0"/>
              </a:spcBef>
              <a:buFontTx/>
              <a:buAutoNum type="romanUcPeriod"/>
            </a:pPr>
            <a:endParaRPr lang="en-US" sz="2800" b="1" dirty="0" smtClean="0">
              <a:solidFill>
                <a:srgbClr val="00B0F0"/>
              </a:solidFill>
            </a:endParaRPr>
          </a:p>
          <a:p>
            <a:pPr marL="812800" indent="-590550" eaLnBrk="1" hangingPunct="1">
              <a:spcBef>
                <a:spcPts val="0"/>
              </a:spcBef>
              <a:buFontTx/>
              <a:buAutoNum type="romanUcPeriod"/>
            </a:pPr>
            <a:r>
              <a:rPr lang="en-US" sz="2800" b="1" dirty="0" smtClean="0">
                <a:solidFill>
                  <a:srgbClr val="00B0F0"/>
                </a:solidFill>
              </a:rPr>
              <a:t>PENDAHULUAN</a:t>
            </a:r>
          </a:p>
          <a:p>
            <a:pPr marL="812800" indent="-590550" eaLnBrk="1" hangingPunct="1">
              <a:spcBef>
                <a:spcPts val="1800"/>
              </a:spcBef>
              <a:buFontTx/>
              <a:buAutoNum type="romanUcPeriod"/>
            </a:pPr>
            <a:r>
              <a:rPr lang="en-US" sz="2800" b="1" dirty="0" smtClean="0">
                <a:solidFill>
                  <a:srgbClr val="FFFF00"/>
                </a:solidFill>
              </a:rPr>
              <a:t>LANDASAN TEORI, KERANGKA BERFIKIR, PENGAJUAN HIPOTESIS</a:t>
            </a:r>
          </a:p>
          <a:p>
            <a:pPr marL="812800" indent="-590550" eaLnBrk="1" hangingPunct="1">
              <a:spcBef>
                <a:spcPts val="1800"/>
              </a:spcBef>
              <a:buFontTx/>
              <a:buAutoNum type="romanUcPeriod"/>
            </a:pPr>
            <a:r>
              <a:rPr lang="en-US" sz="2800" b="1" dirty="0" smtClean="0">
                <a:solidFill>
                  <a:srgbClr val="00B0F0"/>
                </a:solidFill>
              </a:rPr>
              <a:t>METODE </a:t>
            </a:r>
            <a:r>
              <a:rPr lang="en-US" sz="2800" b="1" dirty="0" smtClean="0">
                <a:solidFill>
                  <a:srgbClr val="00B0F0"/>
                </a:solidFill>
              </a:rPr>
              <a:t>PENELITIAN</a:t>
            </a:r>
          </a:p>
          <a:p>
            <a:pPr marL="812800" indent="-590550" eaLnBrk="1" hangingPunct="1">
              <a:spcBef>
                <a:spcPts val="1800"/>
              </a:spcBef>
              <a:buFontTx/>
              <a:buAutoNum type="romanUcPeriod"/>
            </a:pPr>
            <a:r>
              <a:rPr lang="en-US" sz="2800" b="1" dirty="0" smtClean="0">
                <a:solidFill>
                  <a:srgbClr val="FFFF00"/>
                </a:solidFill>
              </a:rPr>
              <a:t>HASIL PENELITIAN DAN PEMBAHASAN</a:t>
            </a:r>
          </a:p>
          <a:p>
            <a:pPr marL="812800" indent="-590550" eaLnBrk="1" hangingPunct="1">
              <a:spcBef>
                <a:spcPts val="1800"/>
              </a:spcBef>
              <a:buFontTx/>
              <a:buAutoNum type="romanUcPeriod"/>
            </a:pPr>
            <a:r>
              <a:rPr lang="en-US" sz="2800" b="1" dirty="0" smtClean="0">
                <a:solidFill>
                  <a:srgbClr val="00B0F0"/>
                </a:solidFill>
              </a:rPr>
              <a:t>KESIMPULAN,IMPLIKASI DAN SARAN</a:t>
            </a:r>
            <a:endParaRPr lang="en-GB" sz="28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I. RUMUSAN MASALAH</a:t>
            </a:r>
            <a:endParaRPr lang="en-GB" dirty="0" smtClean="0">
              <a:solidFill>
                <a:srgbClr val="FFC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000076"/>
          </a:solidFill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 err="1" smtClean="0">
                <a:solidFill>
                  <a:srgbClr val="FFFF00"/>
                </a:solidFill>
              </a:rPr>
              <a:t>Masalah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itu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harus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benar-benar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merupakan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masalah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apabila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ditinjau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dari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kemanfaatannya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maka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harus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bermanfaat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Masalah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3 </a:t>
            </a:r>
            <a:r>
              <a:rPr lang="en-US" sz="2800" dirty="0" err="1" smtClean="0"/>
              <a:t>kategori</a:t>
            </a:r>
            <a:endParaRPr lang="en-US" sz="2800" dirty="0" smtClean="0"/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 1.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Harus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mempunyai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nilai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penelitian</a:t>
            </a:r>
            <a:endParaRPr lang="en-US" sz="2800" dirty="0" smtClean="0">
              <a:solidFill>
                <a:schemeClr val="tx2">
                  <a:lumMod val="90000"/>
                </a:schemeClr>
              </a:solidFill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  2.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Harus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mempunyai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tx2">
                    <a:lumMod val="90000"/>
                  </a:schemeClr>
                </a:solidFill>
              </a:rPr>
              <a:t>feasibility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tinggi</a:t>
            </a:r>
            <a:endParaRPr lang="en-US" sz="2800" dirty="0" smtClean="0">
              <a:solidFill>
                <a:schemeClr val="tx2">
                  <a:lumMod val="90000"/>
                </a:schemeClr>
              </a:solidFill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  3.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Harus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sesuai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kualifikasi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90000"/>
                  </a:schemeClr>
                </a:solidFill>
              </a:rPr>
              <a:t>peneliti</a:t>
            </a:r>
            <a:endParaRPr lang="en-GB" sz="2800" dirty="0" smtClean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SUMBER UNTUK MEMPEROLEH MASALAH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1.   </a:t>
            </a:r>
            <a:r>
              <a:rPr lang="en-US" sz="2400" b="1" dirty="0" err="1" smtClean="0">
                <a:solidFill>
                  <a:srgbClr val="FFFF00"/>
                </a:solidFill>
              </a:rPr>
              <a:t>Mengamati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kegiatan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manusia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b="1" dirty="0" smtClean="0"/>
              <a:t>2.</a:t>
            </a: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r>
              <a:rPr lang="en-US" sz="2400" b="1" dirty="0" err="1" smtClean="0"/>
              <a:t>Bacaan</a:t>
            </a:r>
            <a:endParaRPr lang="en-US" sz="2400" b="1" dirty="0" smtClean="0"/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3.   </a:t>
            </a:r>
            <a:r>
              <a:rPr lang="en-US" sz="2400" b="1" dirty="0" err="1" smtClean="0">
                <a:solidFill>
                  <a:srgbClr val="FFFF00"/>
                </a:solidFill>
              </a:rPr>
              <a:t>Analisis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bidang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pengetahuan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b="1" dirty="0" smtClean="0"/>
              <a:t>4.   </a:t>
            </a:r>
            <a:r>
              <a:rPr lang="en-US" sz="2400" b="1" dirty="0" err="1" smtClean="0"/>
              <a:t>Ulangan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ragu</a:t>
            </a:r>
            <a:endParaRPr lang="en-US" sz="2400" b="1" dirty="0" smtClean="0"/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5.   </a:t>
            </a:r>
            <a:r>
              <a:rPr lang="en-US" sz="2400" b="1" dirty="0" err="1" smtClean="0">
                <a:solidFill>
                  <a:srgbClr val="FFFF00"/>
                </a:solidFill>
              </a:rPr>
              <a:t>Bidang</a:t>
            </a:r>
            <a:r>
              <a:rPr lang="en-US" sz="2400" b="1" dirty="0" smtClean="0">
                <a:solidFill>
                  <a:srgbClr val="FFFF00"/>
                </a:solidFill>
              </a:rPr>
              <a:t>/</a:t>
            </a:r>
            <a:r>
              <a:rPr lang="en-US" sz="2400" b="1" dirty="0" err="1" smtClean="0">
                <a:solidFill>
                  <a:srgbClr val="FFFF00"/>
                </a:solidFill>
              </a:rPr>
              <a:t>cabang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olahraga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yg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sedang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dikerjakan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b="1" dirty="0" smtClean="0"/>
              <a:t>6.   </a:t>
            </a:r>
            <a:r>
              <a:rPr lang="en-US" sz="2400" b="1" dirty="0" err="1" smtClean="0"/>
              <a:t>Berangkat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pengalaman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catatan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Anda</a:t>
            </a:r>
            <a:endParaRPr lang="en-US" sz="2400" b="1" dirty="0" smtClean="0"/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7.   </a:t>
            </a:r>
            <a:r>
              <a:rPr lang="en-US" sz="2400" b="1" dirty="0" err="1" smtClean="0">
                <a:solidFill>
                  <a:srgbClr val="FFFF00"/>
                </a:solidFill>
              </a:rPr>
              <a:t>Praktek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serta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keinginan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masyarakat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b="1" dirty="0" smtClean="0"/>
              <a:t>8.   </a:t>
            </a:r>
            <a:r>
              <a:rPr lang="en-US" sz="2400" b="1" dirty="0" err="1" smtClean="0"/>
              <a:t>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spesialisasi</a:t>
            </a:r>
            <a:r>
              <a:rPr lang="en-US" sz="2400" b="1" dirty="0" smtClean="0"/>
              <a:t> 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9.   Mata </a:t>
            </a:r>
            <a:r>
              <a:rPr lang="en-US" sz="2400" b="1" dirty="0" err="1" smtClean="0">
                <a:solidFill>
                  <a:srgbClr val="FFFF00"/>
                </a:solidFill>
              </a:rPr>
              <a:t>kuliah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yg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diikuti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400" b="1" dirty="0" smtClean="0"/>
              <a:t>10. </a:t>
            </a:r>
            <a:r>
              <a:rPr lang="en-US" sz="2400" b="1" dirty="0" err="1" smtClean="0"/>
              <a:t>Diskusi-diskusi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ilmiah</a:t>
            </a:r>
            <a:endParaRPr lang="en-GB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>
                <a:latin typeface="Arial Black" pitchFamily="34" charset="0"/>
              </a:rPr>
              <a:t>Pola Umum Tahapan Dalam Penelitian</a:t>
            </a:r>
            <a:endParaRPr lang="en-GB">
              <a:latin typeface="Arial Black" pitchFamily="34" charset="0"/>
            </a:endParaRPr>
          </a:p>
        </p:txBody>
      </p:sp>
      <p:sp>
        <p:nvSpPr>
          <p:cNvPr id="21507" name="Oval 9"/>
          <p:cNvSpPr>
            <a:spLocks noChangeArrowheads="1"/>
          </p:cNvSpPr>
          <p:nvPr/>
        </p:nvSpPr>
        <p:spPr bwMode="auto">
          <a:xfrm>
            <a:off x="1692275" y="1412875"/>
            <a:ext cx="5113338" cy="5040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1508" name="Group 10"/>
          <p:cNvGrpSpPr>
            <a:grpSpLocks/>
          </p:cNvGrpSpPr>
          <p:nvPr/>
        </p:nvGrpSpPr>
        <p:grpSpPr bwMode="auto">
          <a:xfrm>
            <a:off x="2771800" y="2852936"/>
            <a:ext cx="2663824" cy="1582738"/>
            <a:chOff x="1701" y="1480"/>
            <a:chExt cx="1678" cy="997"/>
          </a:xfrm>
        </p:grpSpPr>
        <p:sp>
          <p:nvSpPr>
            <p:cNvPr id="21519" name="Oval 5"/>
            <p:cNvSpPr>
              <a:spLocks noChangeArrowheads="1"/>
            </p:cNvSpPr>
            <p:nvPr/>
          </p:nvSpPr>
          <p:spPr bwMode="auto">
            <a:xfrm>
              <a:off x="2109" y="1570"/>
              <a:ext cx="1089" cy="907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520" name="Rectangle 6"/>
            <p:cNvSpPr>
              <a:spLocks noChangeArrowheads="1"/>
            </p:cNvSpPr>
            <p:nvPr/>
          </p:nvSpPr>
          <p:spPr bwMode="auto">
            <a:xfrm>
              <a:off x="2245" y="1480"/>
              <a:ext cx="81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d-ID" sz="1600" dirty="0">
                  <a:solidFill>
                    <a:srgbClr val="FFFF00"/>
                  </a:solidFill>
                  <a:latin typeface="Arial Black" pitchFamily="34" charset="0"/>
                </a:rPr>
                <a:t>1</a:t>
              </a:r>
              <a:r>
                <a:rPr lang="id-ID" sz="1600" dirty="0" smtClean="0">
                  <a:solidFill>
                    <a:srgbClr val="FFFF00"/>
                  </a:solidFill>
                  <a:latin typeface="Arial Black" pitchFamily="34" charset="0"/>
                </a:rPr>
                <a:t>.</a:t>
              </a:r>
              <a:r>
                <a:rPr lang="en-US" sz="1600" dirty="0" smtClean="0">
                  <a:solidFill>
                    <a:srgbClr val="FFFF00"/>
                  </a:solidFill>
                  <a:latin typeface="Arial Black" pitchFamily="34" charset="0"/>
                </a:rPr>
                <a:t> </a:t>
              </a:r>
              <a:r>
                <a:rPr lang="id-ID" sz="1600" dirty="0" smtClean="0">
                  <a:solidFill>
                    <a:srgbClr val="FFFF00"/>
                  </a:solidFill>
                  <a:latin typeface="Arial Black" pitchFamily="34" charset="0"/>
                </a:rPr>
                <a:t>stimuli</a:t>
              </a:r>
              <a:endParaRPr lang="en-GB" sz="1600" dirty="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  <p:sp>
          <p:nvSpPr>
            <p:cNvPr id="21521" name="Rectangle 7"/>
            <p:cNvSpPr>
              <a:spLocks noChangeArrowheads="1"/>
            </p:cNvSpPr>
            <p:nvPr/>
          </p:nvSpPr>
          <p:spPr bwMode="auto">
            <a:xfrm>
              <a:off x="2835" y="2115"/>
              <a:ext cx="544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d-ID" sz="1600" dirty="0">
                  <a:solidFill>
                    <a:srgbClr val="FFFF00"/>
                  </a:solidFill>
                  <a:latin typeface="Arial Black" pitchFamily="34" charset="0"/>
                </a:rPr>
                <a:t>2</a:t>
              </a:r>
              <a:r>
                <a:rPr lang="id-ID" sz="1600" dirty="0" smtClean="0">
                  <a:solidFill>
                    <a:srgbClr val="FFFF00"/>
                  </a:solidFill>
                  <a:latin typeface="Arial Black" pitchFamily="34" charset="0"/>
                </a:rPr>
                <a:t>.</a:t>
              </a:r>
              <a:r>
                <a:rPr lang="en-US" sz="1600" dirty="0" smtClean="0">
                  <a:solidFill>
                    <a:srgbClr val="FFFF00"/>
                  </a:solidFill>
                  <a:latin typeface="Arial Black" pitchFamily="34" charset="0"/>
                </a:rPr>
                <a:t> </a:t>
              </a:r>
              <a:r>
                <a:rPr lang="id-ID" sz="1600" dirty="0" smtClean="0">
                  <a:solidFill>
                    <a:srgbClr val="FFFF00"/>
                  </a:solidFill>
                  <a:latin typeface="Arial Black" pitchFamily="34" charset="0"/>
                </a:rPr>
                <a:t>logis</a:t>
              </a:r>
              <a:endParaRPr lang="en-GB" sz="1600" dirty="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  <p:sp>
          <p:nvSpPr>
            <p:cNvPr id="21522" name="Rectangle 8"/>
            <p:cNvSpPr>
              <a:spLocks noChangeArrowheads="1"/>
            </p:cNvSpPr>
            <p:nvPr/>
          </p:nvSpPr>
          <p:spPr bwMode="auto">
            <a:xfrm>
              <a:off x="1701" y="2115"/>
              <a:ext cx="771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d-ID" sz="1600" dirty="0">
                  <a:solidFill>
                    <a:srgbClr val="FFFF00"/>
                  </a:solidFill>
                  <a:latin typeface="Arial Black" pitchFamily="34" charset="0"/>
                </a:rPr>
                <a:t>3</a:t>
              </a:r>
              <a:r>
                <a:rPr lang="id-ID" sz="1600" dirty="0" smtClean="0">
                  <a:solidFill>
                    <a:srgbClr val="FFFF00"/>
                  </a:solidFill>
                  <a:latin typeface="Arial Black" pitchFamily="34" charset="0"/>
                </a:rPr>
                <a:t>.</a:t>
              </a:r>
              <a:r>
                <a:rPr lang="en-US" sz="1600" dirty="0" smtClean="0">
                  <a:solidFill>
                    <a:srgbClr val="FFFF00"/>
                  </a:solidFill>
                  <a:latin typeface="Arial Black" pitchFamily="34" charset="0"/>
                </a:rPr>
                <a:t> </a:t>
              </a:r>
              <a:r>
                <a:rPr lang="id-ID" sz="1600" dirty="0" smtClean="0">
                  <a:solidFill>
                    <a:srgbClr val="FFFF00"/>
                  </a:solidFill>
                  <a:latin typeface="Arial Black" pitchFamily="34" charset="0"/>
                </a:rPr>
                <a:t>tindakan</a:t>
              </a:r>
              <a:endParaRPr lang="en-GB" sz="1600" dirty="0">
                <a:solidFill>
                  <a:srgbClr val="FFFF00"/>
                </a:solidFill>
                <a:latin typeface="Arial Black" pitchFamily="34" charset="0"/>
              </a:endParaRPr>
            </a:p>
          </p:txBody>
        </p:sp>
      </p:grpSp>
      <p:sp>
        <p:nvSpPr>
          <p:cNvPr id="21509" name="Rectangle 11"/>
          <p:cNvSpPr>
            <a:spLocks noChangeArrowheads="1"/>
          </p:cNvSpPr>
          <p:nvPr/>
        </p:nvSpPr>
        <p:spPr bwMode="auto">
          <a:xfrm>
            <a:off x="4572000" y="1556792"/>
            <a:ext cx="2520280" cy="360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600" dirty="0">
                <a:latin typeface="Arial Black" pitchFamily="34" charset="0"/>
              </a:rPr>
              <a:t>Konflik</a:t>
            </a:r>
            <a:r>
              <a:rPr lang="id-ID" sz="1600" dirty="0" smtClean="0">
                <a:latin typeface="Arial Black" pitchFamily="34" charset="0"/>
              </a:rPr>
              <a:t>/ </a:t>
            </a:r>
            <a:r>
              <a:rPr lang="id-ID" sz="1600" dirty="0">
                <a:latin typeface="Arial Black" pitchFamily="34" charset="0"/>
              </a:rPr>
              <a:t>ide problem</a:t>
            </a:r>
            <a:endParaRPr lang="en-GB" sz="1600" dirty="0">
              <a:latin typeface="Arial Black" pitchFamily="34" charset="0"/>
            </a:endParaRPr>
          </a:p>
        </p:txBody>
      </p:sp>
      <p:sp>
        <p:nvSpPr>
          <p:cNvPr id="21510" name="Rectangle 12"/>
          <p:cNvSpPr>
            <a:spLocks noChangeArrowheads="1"/>
          </p:cNvSpPr>
          <p:nvPr/>
        </p:nvSpPr>
        <p:spPr bwMode="auto">
          <a:xfrm>
            <a:off x="5867400" y="2781300"/>
            <a:ext cx="1512888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600" dirty="0">
                <a:latin typeface="Arial Black" pitchFamily="34" charset="0"/>
              </a:rPr>
              <a:t>Kajian teori</a:t>
            </a:r>
            <a:endParaRPr lang="en-GB" sz="1600" dirty="0">
              <a:latin typeface="Arial Black" pitchFamily="34" charset="0"/>
            </a:endParaRPr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6156324" y="3933825"/>
            <a:ext cx="266414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600" dirty="0">
                <a:latin typeface="Arial Black" pitchFamily="34" charset="0"/>
              </a:rPr>
              <a:t>Hipotesis penalaran</a:t>
            </a:r>
            <a:endParaRPr lang="en-GB" sz="1600" dirty="0">
              <a:latin typeface="Arial Black" pitchFamily="34" charset="0"/>
            </a:endParaRPr>
          </a:p>
        </p:txBody>
      </p:sp>
      <p:sp>
        <p:nvSpPr>
          <p:cNvPr id="21512" name="Text Box 14"/>
          <p:cNvSpPr txBox="1">
            <a:spLocks noChangeArrowheads="1"/>
          </p:cNvSpPr>
          <p:nvPr/>
        </p:nvSpPr>
        <p:spPr bwMode="auto">
          <a:xfrm>
            <a:off x="5795963" y="4868862"/>
            <a:ext cx="280848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d-ID" sz="1600" kern="0" dirty="0" smtClean="0">
                <a:latin typeface="Arial Black" pitchFamily="34" charset="0"/>
              </a:rPr>
              <a:t>Hipotesis</a:t>
            </a:r>
            <a:r>
              <a:rPr lang="id-ID" sz="1600" dirty="0" smtClean="0">
                <a:latin typeface="Arial Black" pitchFamily="34" charset="0"/>
              </a:rPr>
              <a:t> operasiona</a:t>
            </a:r>
            <a:r>
              <a:rPr lang="en-US" sz="1200" dirty="0" smtClean="0">
                <a:latin typeface="Arial Black" pitchFamily="34" charset="0"/>
              </a:rPr>
              <a:t>l</a:t>
            </a:r>
            <a:endParaRPr lang="en-GB" sz="1200" dirty="0">
              <a:latin typeface="Arial Black" pitchFamily="34" charset="0"/>
            </a:endParaRPr>
          </a:p>
        </p:txBody>
      </p:sp>
      <p:sp>
        <p:nvSpPr>
          <p:cNvPr id="21513" name="Text Box 15"/>
          <p:cNvSpPr txBox="1">
            <a:spLocks noChangeArrowheads="1"/>
          </p:cNvSpPr>
          <p:nvPr/>
        </p:nvSpPr>
        <p:spPr bwMode="auto">
          <a:xfrm>
            <a:off x="5076825" y="5876925"/>
            <a:ext cx="273553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600" dirty="0">
                <a:latin typeface="Arial Black" pitchFamily="34" charset="0"/>
              </a:rPr>
              <a:t>Rancangan penelitian</a:t>
            </a:r>
            <a:endParaRPr lang="en-GB" sz="1600" dirty="0">
              <a:latin typeface="Arial Black" pitchFamily="34" charset="0"/>
            </a:endParaRPr>
          </a:p>
        </p:txBody>
      </p:sp>
      <p:sp>
        <p:nvSpPr>
          <p:cNvPr id="21514" name="Text Box 16"/>
          <p:cNvSpPr txBox="1">
            <a:spLocks noChangeArrowheads="1"/>
          </p:cNvSpPr>
          <p:nvPr/>
        </p:nvSpPr>
        <p:spPr bwMode="auto">
          <a:xfrm>
            <a:off x="1403648" y="5949950"/>
            <a:ext cx="259209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600" dirty="0">
                <a:latin typeface="Arial Black" pitchFamily="34" charset="0"/>
              </a:rPr>
              <a:t>Pengumpulan Data</a:t>
            </a:r>
            <a:endParaRPr lang="en-GB" sz="1600" dirty="0">
              <a:latin typeface="Arial Black" pitchFamily="34" charset="0"/>
            </a:endParaRPr>
          </a:p>
        </p:txBody>
      </p:sp>
      <p:sp>
        <p:nvSpPr>
          <p:cNvPr id="21515" name="Text Box 17"/>
          <p:cNvSpPr txBox="1">
            <a:spLocks noChangeArrowheads="1"/>
          </p:cNvSpPr>
          <p:nvPr/>
        </p:nvSpPr>
        <p:spPr bwMode="auto">
          <a:xfrm>
            <a:off x="900113" y="4941888"/>
            <a:ext cx="208756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600" dirty="0">
                <a:latin typeface="Arial Black" pitchFamily="34" charset="0"/>
              </a:rPr>
              <a:t>Konklusi analisis</a:t>
            </a:r>
            <a:endParaRPr lang="en-GB" sz="1600" dirty="0">
              <a:latin typeface="Arial Black" pitchFamily="34" charset="0"/>
            </a:endParaRPr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>
            <a:off x="611560" y="3860800"/>
            <a:ext cx="172841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600" dirty="0">
                <a:latin typeface="Arial Black" pitchFamily="34" charset="0"/>
              </a:rPr>
              <a:t>Konseptual</a:t>
            </a:r>
            <a:endParaRPr lang="en-GB" sz="1600" dirty="0">
              <a:latin typeface="Arial Black" pitchFamily="34" charset="0"/>
            </a:endParaRPr>
          </a:p>
        </p:txBody>
      </p:sp>
      <p:sp>
        <p:nvSpPr>
          <p:cNvPr id="21517" name="Text Box 19"/>
          <p:cNvSpPr txBox="1">
            <a:spLocks noChangeArrowheads="1"/>
          </p:cNvSpPr>
          <p:nvPr/>
        </p:nvSpPr>
        <p:spPr bwMode="auto">
          <a:xfrm>
            <a:off x="1116013" y="2492375"/>
            <a:ext cx="1655762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600" dirty="0">
                <a:latin typeface="Arial Black" pitchFamily="34" charset="0"/>
              </a:rPr>
              <a:t>Teoritisasi Rekonsepsi</a:t>
            </a:r>
            <a:endParaRPr lang="en-GB" sz="1600" dirty="0">
              <a:latin typeface="Arial Black" pitchFamily="34" charset="0"/>
            </a:endParaRPr>
          </a:p>
        </p:txBody>
      </p:sp>
      <p:sp>
        <p:nvSpPr>
          <p:cNvPr id="21518" name="Text Box 20"/>
          <p:cNvSpPr txBox="1">
            <a:spLocks noChangeArrowheads="1"/>
          </p:cNvSpPr>
          <p:nvPr/>
        </p:nvSpPr>
        <p:spPr bwMode="auto">
          <a:xfrm>
            <a:off x="2268538" y="1700213"/>
            <a:ext cx="179940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600" dirty="0">
                <a:latin typeface="Arial Black" pitchFamily="34" charset="0"/>
              </a:rPr>
              <a:t>Teori Konsep</a:t>
            </a:r>
            <a:endParaRPr lang="en-GB" sz="1600" dirty="0">
              <a:latin typeface="Arial Black" pitchFamily="34" charset="0"/>
            </a:endParaRPr>
          </a:p>
        </p:txBody>
      </p:sp>
      <p:cxnSp>
        <p:nvCxnSpPr>
          <p:cNvPr id="26" name="Curved Connector 25"/>
          <p:cNvCxnSpPr/>
          <p:nvPr/>
        </p:nvCxnSpPr>
        <p:spPr>
          <a:xfrm rot="16200000" flipH="1">
            <a:off x="6516216" y="2132856"/>
            <a:ext cx="576064" cy="432048"/>
          </a:xfrm>
          <a:prstGeom prst="curvedConnector3">
            <a:avLst>
              <a:gd name="adj1" fmla="val 50000"/>
            </a:avLst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1142" y="2967335"/>
            <a:ext cx="6301725" cy="1754326"/>
          </a:xfrm>
          <a:prstGeom prst="rect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ARTI &amp; PERANAN </a:t>
            </a:r>
          </a:p>
          <a:p>
            <a:pPr algn="ctr"/>
            <a:r>
              <a:rPr lang="fi-FI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PENELITIAN</a:t>
            </a:r>
            <a:endParaRPr lang="en-US" sz="54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sz="3600" dirty="0" smtClean="0"/>
              <a:t>APAKAH  PENELITIAN   ITU?</a:t>
            </a:r>
            <a:endParaRPr lang="en-GB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05000"/>
            <a:ext cx="8377237" cy="4191000"/>
          </a:xfrm>
          <a:solidFill>
            <a:srgbClr val="0000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PENELITIAN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. 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 smtClean="0"/>
              <a:t>PENELITIAN </a:t>
            </a:r>
            <a:r>
              <a:rPr lang="en-US" sz="2800" dirty="0" err="1" smtClean="0"/>
              <a:t>ILMIAH:Merupakan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rasional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empiris</a:t>
            </a:r>
            <a:endParaRPr lang="en-US" sz="2800" dirty="0" smtClean="0"/>
          </a:p>
          <a:p>
            <a:pPr eaLnBrk="1" hangingPunct="1">
              <a:spcBef>
                <a:spcPts val="1200"/>
              </a:spcBef>
            </a:pP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hati-hati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sistematik</a:t>
            </a:r>
            <a:r>
              <a:rPr lang="en-US" sz="2800" dirty="0" smtClean="0"/>
              <a:t> </a:t>
            </a:r>
            <a:endParaRPr lang="en-GB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11"/>
          <p:cNvSpPr>
            <a:spLocks noChangeArrowheads="1"/>
          </p:cNvSpPr>
          <p:nvPr/>
        </p:nvSpPr>
        <p:spPr bwMode="auto">
          <a:xfrm>
            <a:off x="107950" y="3644900"/>
            <a:ext cx="11525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47" name="Oval 16"/>
          <p:cNvSpPr>
            <a:spLocks noChangeArrowheads="1"/>
          </p:cNvSpPr>
          <p:nvPr/>
        </p:nvSpPr>
        <p:spPr bwMode="auto">
          <a:xfrm>
            <a:off x="1331913" y="3644900"/>
            <a:ext cx="11525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48" name="Oval 12"/>
          <p:cNvSpPr>
            <a:spLocks noChangeArrowheads="1"/>
          </p:cNvSpPr>
          <p:nvPr/>
        </p:nvSpPr>
        <p:spPr bwMode="auto">
          <a:xfrm>
            <a:off x="2587583" y="3655213"/>
            <a:ext cx="1152525" cy="6477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49" name="Oval 13"/>
          <p:cNvSpPr>
            <a:spLocks noChangeArrowheads="1"/>
          </p:cNvSpPr>
          <p:nvPr/>
        </p:nvSpPr>
        <p:spPr bwMode="auto">
          <a:xfrm>
            <a:off x="3851275" y="3644900"/>
            <a:ext cx="1512888" cy="64770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0" name="Oval 14"/>
          <p:cNvSpPr>
            <a:spLocks noChangeArrowheads="1"/>
          </p:cNvSpPr>
          <p:nvPr/>
        </p:nvSpPr>
        <p:spPr bwMode="auto">
          <a:xfrm>
            <a:off x="5435600" y="3644900"/>
            <a:ext cx="1512888" cy="6477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1" name="Oval 15"/>
          <p:cNvSpPr>
            <a:spLocks noChangeArrowheads="1"/>
          </p:cNvSpPr>
          <p:nvPr/>
        </p:nvSpPr>
        <p:spPr bwMode="auto">
          <a:xfrm>
            <a:off x="7020272" y="3284984"/>
            <a:ext cx="1727522" cy="129614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solidFill>
                  <a:srgbClr val="FFFF00"/>
                </a:solidFill>
              </a:rPr>
              <a:t>BENANG MERAH</a:t>
            </a:r>
            <a:endParaRPr lang="en-GB" b="1" dirty="0" smtClean="0">
              <a:solidFill>
                <a:srgbClr val="FFFF00"/>
              </a:solidFill>
            </a:endParaRP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323529" y="3789363"/>
            <a:ext cx="648072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>
                <a:latin typeface="Arial Black" pitchFamily="34" charset="0"/>
              </a:rPr>
              <a:t>LB</a:t>
            </a:r>
            <a:endParaRPr lang="en-GB">
              <a:latin typeface="Arial Black" pitchFamily="34" charset="0"/>
            </a:endParaRP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1547664" y="3789040"/>
            <a:ext cx="792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>
                <a:latin typeface="Arial Black" pitchFamily="34" charset="0"/>
              </a:rPr>
              <a:t>RM</a:t>
            </a:r>
            <a:endParaRPr lang="en-GB">
              <a:latin typeface="Arial Black" pitchFamily="34" charset="0"/>
            </a:endParaRP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2699792" y="378904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dirty="0">
                <a:latin typeface="Arial Black" pitchFamily="34" charset="0"/>
              </a:rPr>
              <a:t>7AN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4211960" y="378904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dirty="0">
                <a:latin typeface="Arial Black" pitchFamily="34" charset="0"/>
              </a:rPr>
              <a:t>HIP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6157" name="Text Box 9"/>
          <p:cNvSpPr txBox="1">
            <a:spLocks noChangeArrowheads="1"/>
          </p:cNvSpPr>
          <p:nvPr/>
        </p:nvSpPr>
        <p:spPr bwMode="auto">
          <a:xfrm>
            <a:off x="5722938" y="3789363"/>
            <a:ext cx="108108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dirty="0">
                <a:solidFill>
                  <a:srgbClr val="FFFF00"/>
                </a:solidFill>
                <a:latin typeface="Arial Black" pitchFamily="34" charset="0"/>
              </a:rPr>
              <a:t>HASIL</a:t>
            </a:r>
            <a:endParaRPr lang="en-GB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158" name="Text Box 10"/>
          <p:cNvSpPr txBox="1">
            <a:spLocks noChangeArrowheads="1"/>
          </p:cNvSpPr>
          <p:nvPr/>
        </p:nvSpPr>
        <p:spPr bwMode="auto">
          <a:xfrm>
            <a:off x="7092950" y="3789363"/>
            <a:ext cx="1655763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dirty="0">
                <a:solidFill>
                  <a:srgbClr val="FFFF00"/>
                </a:solidFill>
                <a:latin typeface="Arial Black" pitchFamily="34" charset="0"/>
              </a:rPr>
              <a:t>SIMPULAN</a:t>
            </a:r>
            <a:endParaRPr lang="en-GB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159" name="Freeform 17"/>
          <p:cNvSpPr>
            <a:spLocks/>
          </p:cNvSpPr>
          <p:nvPr/>
        </p:nvSpPr>
        <p:spPr bwMode="auto">
          <a:xfrm>
            <a:off x="406400" y="1303338"/>
            <a:ext cx="6502400" cy="220662"/>
          </a:xfrm>
          <a:custGeom>
            <a:avLst/>
            <a:gdLst>
              <a:gd name="T0" fmla="*/ 0 w 4096"/>
              <a:gd name="T1" fmla="*/ 20 h 139"/>
              <a:gd name="T2" fmla="*/ 64 w 4096"/>
              <a:gd name="T3" fmla="*/ 57 h 139"/>
              <a:gd name="T4" fmla="*/ 146 w 4096"/>
              <a:gd name="T5" fmla="*/ 38 h 139"/>
              <a:gd name="T6" fmla="*/ 274 w 4096"/>
              <a:gd name="T7" fmla="*/ 2 h 139"/>
              <a:gd name="T8" fmla="*/ 357 w 4096"/>
              <a:gd name="T9" fmla="*/ 20 h 139"/>
              <a:gd name="T10" fmla="*/ 411 w 4096"/>
              <a:gd name="T11" fmla="*/ 38 h 139"/>
              <a:gd name="T12" fmla="*/ 512 w 4096"/>
              <a:gd name="T13" fmla="*/ 121 h 139"/>
              <a:gd name="T14" fmla="*/ 585 w 4096"/>
              <a:gd name="T15" fmla="*/ 66 h 139"/>
              <a:gd name="T16" fmla="*/ 686 w 4096"/>
              <a:gd name="T17" fmla="*/ 38 h 139"/>
              <a:gd name="T18" fmla="*/ 768 w 4096"/>
              <a:gd name="T19" fmla="*/ 57 h 139"/>
              <a:gd name="T20" fmla="*/ 795 w 4096"/>
              <a:gd name="T21" fmla="*/ 66 h 139"/>
              <a:gd name="T22" fmla="*/ 869 w 4096"/>
              <a:gd name="T23" fmla="*/ 84 h 139"/>
              <a:gd name="T24" fmla="*/ 1070 w 4096"/>
              <a:gd name="T25" fmla="*/ 48 h 139"/>
              <a:gd name="T26" fmla="*/ 1234 w 4096"/>
              <a:gd name="T27" fmla="*/ 2 h 139"/>
              <a:gd name="T28" fmla="*/ 1307 w 4096"/>
              <a:gd name="T29" fmla="*/ 11 h 139"/>
              <a:gd name="T30" fmla="*/ 1326 w 4096"/>
              <a:gd name="T31" fmla="*/ 29 h 139"/>
              <a:gd name="T32" fmla="*/ 1454 w 4096"/>
              <a:gd name="T33" fmla="*/ 102 h 139"/>
              <a:gd name="T34" fmla="*/ 1490 w 4096"/>
              <a:gd name="T35" fmla="*/ 93 h 139"/>
              <a:gd name="T36" fmla="*/ 1518 w 4096"/>
              <a:gd name="T37" fmla="*/ 75 h 139"/>
              <a:gd name="T38" fmla="*/ 1591 w 4096"/>
              <a:gd name="T39" fmla="*/ 57 h 139"/>
              <a:gd name="T40" fmla="*/ 1975 w 4096"/>
              <a:gd name="T41" fmla="*/ 112 h 139"/>
              <a:gd name="T42" fmla="*/ 2167 w 4096"/>
              <a:gd name="T43" fmla="*/ 66 h 139"/>
              <a:gd name="T44" fmla="*/ 2432 w 4096"/>
              <a:gd name="T45" fmla="*/ 112 h 139"/>
              <a:gd name="T46" fmla="*/ 2615 w 4096"/>
              <a:gd name="T47" fmla="*/ 48 h 139"/>
              <a:gd name="T48" fmla="*/ 2789 w 4096"/>
              <a:gd name="T49" fmla="*/ 75 h 139"/>
              <a:gd name="T50" fmla="*/ 2880 w 4096"/>
              <a:gd name="T51" fmla="*/ 121 h 139"/>
              <a:gd name="T52" fmla="*/ 3154 w 4096"/>
              <a:gd name="T53" fmla="*/ 112 h 139"/>
              <a:gd name="T54" fmla="*/ 3200 w 4096"/>
              <a:gd name="T55" fmla="*/ 93 h 139"/>
              <a:gd name="T56" fmla="*/ 3301 w 4096"/>
              <a:gd name="T57" fmla="*/ 112 h 139"/>
              <a:gd name="T58" fmla="*/ 3355 w 4096"/>
              <a:gd name="T59" fmla="*/ 130 h 139"/>
              <a:gd name="T60" fmla="*/ 3383 w 4096"/>
              <a:gd name="T61" fmla="*/ 139 h 139"/>
              <a:gd name="T62" fmla="*/ 3465 w 4096"/>
              <a:gd name="T63" fmla="*/ 130 h 139"/>
              <a:gd name="T64" fmla="*/ 3630 w 4096"/>
              <a:gd name="T65" fmla="*/ 48 h 139"/>
              <a:gd name="T66" fmla="*/ 3685 w 4096"/>
              <a:gd name="T67" fmla="*/ 11 h 139"/>
              <a:gd name="T68" fmla="*/ 3739 w 4096"/>
              <a:gd name="T69" fmla="*/ 29 h 139"/>
              <a:gd name="T70" fmla="*/ 3803 w 4096"/>
              <a:gd name="T71" fmla="*/ 38 h 139"/>
              <a:gd name="T72" fmla="*/ 4096 w 4096"/>
              <a:gd name="T73" fmla="*/ 112 h 1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096"/>
              <a:gd name="T112" fmla="*/ 0 h 139"/>
              <a:gd name="T113" fmla="*/ 4096 w 4096"/>
              <a:gd name="T114" fmla="*/ 139 h 13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096" h="139">
                <a:moveTo>
                  <a:pt x="0" y="20"/>
                </a:moveTo>
                <a:cubicBezTo>
                  <a:pt x="21" y="32"/>
                  <a:pt x="40" y="51"/>
                  <a:pt x="64" y="57"/>
                </a:cubicBezTo>
                <a:cubicBezTo>
                  <a:pt x="92" y="64"/>
                  <a:pt x="120" y="46"/>
                  <a:pt x="146" y="38"/>
                </a:cubicBezTo>
                <a:cubicBezTo>
                  <a:pt x="189" y="25"/>
                  <a:pt x="232" y="16"/>
                  <a:pt x="274" y="2"/>
                </a:cubicBezTo>
                <a:cubicBezTo>
                  <a:pt x="302" y="8"/>
                  <a:pt x="330" y="13"/>
                  <a:pt x="357" y="20"/>
                </a:cubicBezTo>
                <a:cubicBezTo>
                  <a:pt x="375" y="25"/>
                  <a:pt x="411" y="38"/>
                  <a:pt x="411" y="38"/>
                </a:cubicBezTo>
                <a:cubicBezTo>
                  <a:pt x="441" y="68"/>
                  <a:pt x="477" y="96"/>
                  <a:pt x="512" y="121"/>
                </a:cubicBezTo>
                <a:cubicBezTo>
                  <a:pt x="560" y="105"/>
                  <a:pt x="532" y="119"/>
                  <a:pt x="585" y="66"/>
                </a:cubicBezTo>
                <a:cubicBezTo>
                  <a:pt x="587" y="64"/>
                  <a:pt x="680" y="40"/>
                  <a:pt x="686" y="38"/>
                </a:cubicBezTo>
                <a:cubicBezTo>
                  <a:pt x="713" y="44"/>
                  <a:pt x="741" y="50"/>
                  <a:pt x="768" y="57"/>
                </a:cubicBezTo>
                <a:cubicBezTo>
                  <a:pt x="777" y="59"/>
                  <a:pt x="786" y="64"/>
                  <a:pt x="795" y="66"/>
                </a:cubicBezTo>
                <a:cubicBezTo>
                  <a:pt x="820" y="73"/>
                  <a:pt x="869" y="84"/>
                  <a:pt x="869" y="84"/>
                </a:cubicBezTo>
                <a:cubicBezTo>
                  <a:pt x="938" y="76"/>
                  <a:pt x="1002" y="61"/>
                  <a:pt x="1070" y="48"/>
                </a:cubicBezTo>
                <a:cubicBezTo>
                  <a:pt x="1108" y="8"/>
                  <a:pt x="1182" y="9"/>
                  <a:pt x="1234" y="2"/>
                </a:cubicBezTo>
                <a:cubicBezTo>
                  <a:pt x="1258" y="5"/>
                  <a:pt x="1283" y="4"/>
                  <a:pt x="1307" y="11"/>
                </a:cubicBezTo>
                <a:cubicBezTo>
                  <a:pt x="1315" y="13"/>
                  <a:pt x="1319" y="24"/>
                  <a:pt x="1326" y="29"/>
                </a:cubicBezTo>
                <a:cubicBezTo>
                  <a:pt x="1372" y="61"/>
                  <a:pt x="1410" y="73"/>
                  <a:pt x="1454" y="102"/>
                </a:cubicBezTo>
                <a:cubicBezTo>
                  <a:pt x="1466" y="99"/>
                  <a:pt x="1479" y="98"/>
                  <a:pt x="1490" y="93"/>
                </a:cubicBezTo>
                <a:cubicBezTo>
                  <a:pt x="1500" y="89"/>
                  <a:pt x="1508" y="79"/>
                  <a:pt x="1518" y="75"/>
                </a:cubicBezTo>
                <a:cubicBezTo>
                  <a:pt x="1542" y="66"/>
                  <a:pt x="1567" y="65"/>
                  <a:pt x="1591" y="57"/>
                </a:cubicBezTo>
                <a:cubicBezTo>
                  <a:pt x="1760" y="63"/>
                  <a:pt x="1850" y="36"/>
                  <a:pt x="1975" y="112"/>
                </a:cubicBezTo>
                <a:cubicBezTo>
                  <a:pt x="2039" y="100"/>
                  <a:pt x="2105" y="86"/>
                  <a:pt x="2167" y="66"/>
                </a:cubicBezTo>
                <a:cubicBezTo>
                  <a:pt x="2263" y="73"/>
                  <a:pt x="2343" y="79"/>
                  <a:pt x="2432" y="112"/>
                </a:cubicBezTo>
                <a:cubicBezTo>
                  <a:pt x="2531" y="104"/>
                  <a:pt x="2566" y="122"/>
                  <a:pt x="2615" y="48"/>
                </a:cubicBezTo>
                <a:cubicBezTo>
                  <a:pt x="2675" y="55"/>
                  <a:pt x="2730" y="65"/>
                  <a:pt x="2789" y="75"/>
                </a:cubicBezTo>
                <a:cubicBezTo>
                  <a:pt x="2821" y="91"/>
                  <a:pt x="2851" y="100"/>
                  <a:pt x="2880" y="121"/>
                </a:cubicBezTo>
                <a:cubicBezTo>
                  <a:pt x="2971" y="118"/>
                  <a:pt x="3063" y="120"/>
                  <a:pt x="3154" y="112"/>
                </a:cubicBezTo>
                <a:cubicBezTo>
                  <a:pt x="3171" y="111"/>
                  <a:pt x="3183" y="95"/>
                  <a:pt x="3200" y="93"/>
                </a:cubicBezTo>
                <a:cubicBezTo>
                  <a:pt x="3223" y="91"/>
                  <a:pt x="3275" y="104"/>
                  <a:pt x="3301" y="112"/>
                </a:cubicBezTo>
                <a:cubicBezTo>
                  <a:pt x="3319" y="118"/>
                  <a:pt x="3337" y="124"/>
                  <a:pt x="3355" y="130"/>
                </a:cubicBezTo>
                <a:cubicBezTo>
                  <a:pt x="3364" y="133"/>
                  <a:pt x="3383" y="139"/>
                  <a:pt x="3383" y="139"/>
                </a:cubicBezTo>
                <a:cubicBezTo>
                  <a:pt x="3410" y="136"/>
                  <a:pt x="3439" y="138"/>
                  <a:pt x="3465" y="130"/>
                </a:cubicBezTo>
                <a:cubicBezTo>
                  <a:pt x="3524" y="112"/>
                  <a:pt x="3571" y="67"/>
                  <a:pt x="3630" y="48"/>
                </a:cubicBezTo>
                <a:cubicBezTo>
                  <a:pt x="3648" y="36"/>
                  <a:pt x="3667" y="23"/>
                  <a:pt x="3685" y="11"/>
                </a:cubicBezTo>
                <a:cubicBezTo>
                  <a:pt x="3701" y="0"/>
                  <a:pt x="3720" y="26"/>
                  <a:pt x="3739" y="29"/>
                </a:cubicBezTo>
                <a:cubicBezTo>
                  <a:pt x="3760" y="32"/>
                  <a:pt x="3782" y="34"/>
                  <a:pt x="3803" y="38"/>
                </a:cubicBezTo>
                <a:cubicBezTo>
                  <a:pt x="3905" y="57"/>
                  <a:pt x="3989" y="112"/>
                  <a:pt x="4096" y="11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0" name="Freeform 18"/>
          <p:cNvSpPr>
            <a:spLocks/>
          </p:cNvSpPr>
          <p:nvPr/>
        </p:nvSpPr>
        <p:spPr bwMode="auto">
          <a:xfrm>
            <a:off x="333375" y="392113"/>
            <a:ext cx="6677025" cy="279400"/>
          </a:xfrm>
          <a:custGeom>
            <a:avLst/>
            <a:gdLst>
              <a:gd name="T0" fmla="*/ 0 w 4206"/>
              <a:gd name="T1" fmla="*/ 27 h 176"/>
              <a:gd name="T2" fmla="*/ 220 w 4206"/>
              <a:gd name="T3" fmla="*/ 82 h 176"/>
              <a:gd name="T4" fmla="*/ 366 w 4206"/>
              <a:gd name="T5" fmla="*/ 82 h 176"/>
              <a:gd name="T6" fmla="*/ 494 w 4206"/>
              <a:gd name="T7" fmla="*/ 73 h 176"/>
              <a:gd name="T8" fmla="*/ 741 w 4206"/>
              <a:gd name="T9" fmla="*/ 55 h 176"/>
              <a:gd name="T10" fmla="*/ 860 w 4206"/>
              <a:gd name="T11" fmla="*/ 82 h 176"/>
              <a:gd name="T12" fmla="*/ 988 w 4206"/>
              <a:gd name="T13" fmla="*/ 155 h 176"/>
              <a:gd name="T14" fmla="*/ 1061 w 4206"/>
              <a:gd name="T15" fmla="*/ 174 h 176"/>
              <a:gd name="T16" fmla="*/ 1262 w 4206"/>
              <a:gd name="T17" fmla="*/ 91 h 176"/>
              <a:gd name="T18" fmla="*/ 1555 w 4206"/>
              <a:gd name="T19" fmla="*/ 82 h 176"/>
              <a:gd name="T20" fmla="*/ 1582 w 4206"/>
              <a:gd name="T21" fmla="*/ 73 h 176"/>
              <a:gd name="T22" fmla="*/ 1609 w 4206"/>
              <a:gd name="T23" fmla="*/ 55 h 176"/>
              <a:gd name="T24" fmla="*/ 1683 w 4206"/>
              <a:gd name="T25" fmla="*/ 36 h 176"/>
              <a:gd name="T26" fmla="*/ 1838 w 4206"/>
              <a:gd name="T27" fmla="*/ 55 h 176"/>
              <a:gd name="T28" fmla="*/ 1911 w 4206"/>
              <a:gd name="T29" fmla="*/ 82 h 176"/>
              <a:gd name="T30" fmla="*/ 2094 w 4206"/>
              <a:gd name="T31" fmla="*/ 91 h 176"/>
              <a:gd name="T32" fmla="*/ 2460 w 4206"/>
              <a:gd name="T33" fmla="*/ 46 h 176"/>
              <a:gd name="T34" fmla="*/ 2725 w 4206"/>
              <a:gd name="T35" fmla="*/ 55 h 176"/>
              <a:gd name="T36" fmla="*/ 2835 w 4206"/>
              <a:gd name="T37" fmla="*/ 0 h 176"/>
              <a:gd name="T38" fmla="*/ 3164 w 4206"/>
              <a:gd name="T39" fmla="*/ 46 h 176"/>
              <a:gd name="T40" fmla="*/ 3593 w 4206"/>
              <a:gd name="T41" fmla="*/ 64 h 176"/>
              <a:gd name="T42" fmla="*/ 3676 w 4206"/>
              <a:gd name="T43" fmla="*/ 119 h 176"/>
              <a:gd name="T44" fmla="*/ 3849 w 4206"/>
              <a:gd name="T45" fmla="*/ 73 h 176"/>
              <a:gd name="T46" fmla="*/ 3968 w 4206"/>
              <a:gd name="T47" fmla="*/ 110 h 176"/>
              <a:gd name="T48" fmla="*/ 4206 w 4206"/>
              <a:gd name="T49" fmla="*/ 100 h 17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206"/>
              <a:gd name="T76" fmla="*/ 0 h 176"/>
              <a:gd name="T77" fmla="*/ 4206 w 4206"/>
              <a:gd name="T78" fmla="*/ 176 h 17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206" h="176">
                <a:moveTo>
                  <a:pt x="0" y="27"/>
                </a:moveTo>
                <a:cubicBezTo>
                  <a:pt x="74" y="45"/>
                  <a:pt x="144" y="71"/>
                  <a:pt x="220" y="82"/>
                </a:cubicBezTo>
                <a:cubicBezTo>
                  <a:pt x="316" y="113"/>
                  <a:pt x="238" y="98"/>
                  <a:pt x="366" y="82"/>
                </a:cubicBezTo>
                <a:cubicBezTo>
                  <a:pt x="408" y="77"/>
                  <a:pt x="451" y="76"/>
                  <a:pt x="494" y="73"/>
                </a:cubicBezTo>
                <a:cubicBezTo>
                  <a:pt x="627" y="41"/>
                  <a:pt x="511" y="43"/>
                  <a:pt x="741" y="55"/>
                </a:cubicBezTo>
                <a:cubicBezTo>
                  <a:pt x="842" y="75"/>
                  <a:pt x="803" y="64"/>
                  <a:pt x="860" y="82"/>
                </a:cubicBezTo>
                <a:cubicBezTo>
                  <a:pt x="899" y="108"/>
                  <a:pt x="945" y="138"/>
                  <a:pt x="988" y="155"/>
                </a:cubicBezTo>
                <a:cubicBezTo>
                  <a:pt x="1011" y="164"/>
                  <a:pt x="1037" y="166"/>
                  <a:pt x="1061" y="174"/>
                </a:cubicBezTo>
                <a:cubicBezTo>
                  <a:pt x="1127" y="150"/>
                  <a:pt x="1191" y="95"/>
                  <a:pt x="1262" y="91"/>
                </a:cubicBezTo>
                <a:cubicBezTo>
                  <a:pt x="1360" y="86"/>
                  <a:pt x="1457" y="85"/>
                  <a:pt x="1555" y="82"/>
                </a:cubicBezTo>
                <a:cubicBezTo>
                  <a:pt x="1564" y="79"/>
                  <a:pt x="1574" y="77"/>
                  <a:pt x="1582" y="73"/>
                </a:cubicBezTo>
                <a:cubicBezTo>
                  <a:pt x="1592" y="68"/>
                  <a:pt x="1599" y="59"/>
                  <a:pt x="1609" y="55"/>
                </a:cubicBezTo>
                <a:cubicBezTo>
                  <a:pt x="1632" y="45"/>
                  <a:pt x="1658" y="43"/>
                  <a:pt x="1683" y="36"/>
                </a:cubicBezTo>
                <a:cubicBezTo>
                  <a:pt x="1735" y="43"/>
                  <a:pt x="1787" y="43"/>
                  <a:pt x="1838" y="55"/>
                </a:cubicBezTo>
                <a:cubicBezTo>
                  <a:pt x="1863" y="61"/>
                  <a:pt x="1885" y="78"/>
                  <a:pt x="1911" y="82"/>
                </a:cubicBezTo>
                <a:cubicBezTo>
                  <a:pt x="1971" y="91"/>
                  <a:pt x="2033" y="88"/>
                  <a:pt x="2094" y="91"/>
                </a:cubicBezTo>
                <a:cubicBezTo>
                  <a:pt x="2175" y="118"/>
                  <a:pt x="2359" y="56"/>
                  <a:pt x="2460" y="46"/>
                </a:cubicBezTo>
                <a:cubicBezTo>
                  <a:pt x="2558" y="52"/>
                  <a:pt x="2632" y="66"/>
                  <a:pt x="2725" y="55"/>
                </a:cubicBezTo>
                <a:cubicBezTo>
                  <a:pt x="2761" y="46"/>
                  <a:pt x="2803" y="21"/>
                  <a:pt x="2835" y="0"/>
                </a:cubicBezTo>
                <a:cubicBezTo>
                  <a:pt x="2949" y="7"/>
                  <a:pt x="3052" y="36"/>
                  <a:pt x="3164" y="46"/>
                </a:cubicBezTo>
                <a:cubicBezTo>
                  <a:pt x="3286" y="57"/>
                  <a:pt x="3490" y="61"/>
                  <a:pt x="3593" y="64"/>
                </a:cubicBezTo>
                <a:cubicBezTo>
                  <a:pt x="3628" y="75"/>
                  <a:pt x="3646" y="99"/>
                  <a:pt x="3676" y="119"/>
                </a:cubicBezTo>
                <a:cubicBezTo>
                  <a:pt x="3734" y="109"/>
                  <a:pt x="3793" y="92"/>
                  <a:pt x="3849" y="73"/>
                </a:cubicBezTo>
                <a:cubicBezTo>
                  <a:pt x="3915" y="82"/>
                  <a:pt x="3914" y="90"/>
                  <a:pt x="3968" y="110"/>
                </a:cubicBezTo>
                <a:cubicBezTo>
                  <a:pt x="4038" y="176"/>
                  <a:pt x="4130" y="100"/>
                  <a:pt x="4206" y="10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2" name="AutoShape 20"/>
          <p:cNvSpPr>
            <a:spLocks noChangeArrowheads="1"/>
          </p:cNvSpPr>
          <p:nvPr/>
        </p:nvSpPr>
        <p:spPr bwMode="auto">
          <a:xfrm flipV="1">
            <a:off x="250825" y="1700213"/>
            <a:ext cx="720776" cy="1683178"/>
          </a:xfrm>
          <a:prstGeom prst="upArrow">
            <a:avLst>
              <a:gd name="adj1" fmla="val 50000"/>
              <a:gd name="adj2" fmla="val 651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63" name="Text Box 21"/>
          <p:cNvSpPr txBox="1">
            <a:spLocks noChangeArrowheads="1"/>
          </p:cNvSpPr>
          <p:nvPr/>
        </p:nvSpPr>
        <p:spPr bwMode="auto">
          <a:xfrm>
            <a:off x="2268538" y="5589588"/>
            <a:ext cx="4751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800" b="1"/>
              <a:t>PENELITIAN YANG BAIK</a:t>
            </a:r>
            <a:endParaRPr lang="en-GB" sz="2800" b="1"/>
          </a:p>
        </p:txBody>
      </p:sp>
      <p:sp>
        <p:nvSpPr>
          <p:cNvPr id="6164" name="AutoShape 23"/>
          <p:cNvSpPr>
            <a:spLocks noChangeArrowheads="1"/>
          </p:cNvSpPr>
          <p:nvPr/>
        </p:nvSpPr>
        <p:spPr bwMode="auto">
          <a:xfrm rot="10800000">
            <a:off x="7451724" y="4725143"/>
            <a:ext cx="720675" cy="1656606"/>
          </a:xfrm>
          <a:custGeom>
            <a:avLst/>
            <a:gdLst>
              <a:gd name="T0" fmla="*/ 503596 w 21600"/>
              <a:gd name="T1" fmla="*/ 0 h 21600"/>
              <a:gd name="T2" fmla="*/ 503596 w 21600"/>
              <a:gd name="T3" fmla="*/ 1094607 h 21600"/>
              <a:gd name="T4" fmla="*/ 107771 w 21600"/>
              <a:gd name="T5" fmla="*/ 1944687 h 21600"/>
              <a:gd name="T6" fmla="*/ 719138 w 21600"/>
              <a:gd name="T7" fmla="*/ 54730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" name="Curved Up Arrow 1"/>
          <p:cNvSpPr/>
          <p:nvPr/>
        </p:nvSpPr>
        <p:spPr>
          <a:xfrm>
            <a:off x="953431" y="4292600"/>
            <a:ext cx="721846" cy="28852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Up Arrow 25"/>
          <p:cNvSpPr/>
          <p:nvPr/>
        </p:nvSpPr>
        <p:spPr>
          <a:xfrm flipV="1">
            <a:off x="2194952" y="3383391"/>
            <a:ext cx="721846" cy="28852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urved Up Arrow 31"/>
          <p:cNvSpPr/>
          <p:nvPr/>
        </p:nvSpPr>
        <p:spPr>
          <a:xfrm>
            <a:off x="3444162" y="4236292"/>
            <a:ext cx="721846" cy="28852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urved Up Arrow 32"/>
          <p:cNvSpPr/>
          <p:nvPr/>
        </p:nvSpPr>
        <p:spPr>
          <a:xfrm flipV="1">
            <a:off x="5001092" y="3391527"/>
            <a:ext cx="721846" cy="28852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>
            <a:off x="6443102" y="4302913"/>
            <a:ext cx="721846" cy="28852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333375"/>
            <a:ext cx="9144000" cy="5191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800" dirty="0">
                <a:latin typeface="Arial Black" pitchFamily="34" charset="0"/>
              </a:rPr>
              <a:t>Prosedur </a:t>
            </a:r>
            <a:r>
              <a:rPr lang="id-ID" sz="2800" dirty="0">
                <a:solidFill>
                  <a:srgbClr val="FFFF00"/>
                </a:solidFill>
                <a:latin typeface="Arial Black" pitchFamily="34" charset="0"/>
              </a:rPr>
              <a:t>S</a:t>
            </a:r>
            <a:r>
              <a:rPr lang="id-ID" sz="2800" dirty="0">
                <a:latin typeface="Arial Black" pitchFamily="34" charset="0"/>
              </a:rPr>
              <a:t>timulus - </a:t>
            </a:r>
            <a:r>
              <a:rPr lang="id-ID" sz="2800" dirty="0">
                <a:solidFill>
                  <a:srgbClr val="FFFF00"/>
                </a:solidFill>
                <a:latin typeface="Arial Black" pitchFamily="34" charset="0"/>
              </a:rPr>
              <a:t>R</a:t>
            </a:r>
            <a:r>
              <a:rPr lang="id-ID" sz="2800" dirty="0">
                <a:latin typeface="Arial Black" pitchFamily="34" charset="0"/>
              </a:rPr>
              <a:t>espon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10243" name="Oval 5"/>
          <p:cNvSpPr>
            <a:spLocks noChangeArrowheads="1"/>
          </p:cNvSpPr>
          <p:nvPr/>
        </p:nvSpPr>
        <p:spPr bwMode="auto">
          <a:xfrm>
            <a:off x="3491880" y="1124744"/>
            <a:ext cx="1944687" cy="13684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>
                <a:solidFill>
                  <a:srgbClr val="FF0000"/>
                </a:solidFill>
                <a:latin typeface="Arial Black" pitchFamily="34" charset="0"/>
              </a:rPr>
              <a:t>Stimuli</a:t>
            </a:r>
          </a:p>
          <a:p>
            <a:pPr algn="ctr"/>
            <a:r>
              <a:rPr lang="id-ID">
                <a:solidFill>
                  <a:srgbClr val="FF0000"/>
                </a:solidFill>
                <a:latin typeface="Arial Black" pitchFamily="34" charset="0"/>
              </a:rPr>
              <a:t>(Problem)</a:t>
            </a:r>
            <a:endParaRPr lang="en-GB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244" name="Oval 6"/>
          <p:cNvSpPr>
            <a:spLocks noChangeArrowheads="1"/>
          </p:cNvSpPr>
          <p:nvPr/>
        </p:nvSpPr>
        <p:spPr bwMode="auto">
          <a:xfrm>
            <a:off x="1259632" y="3068960"/>
            <a:ext cx="2160587" cy="1152525"/>
          </a:xfrm>
          <a:prstGeom prst="ellipse">
            <a:avLst/>
          </a:prstGeom>
          <a:solidFill>
            <a:srgbClr val="2C8C3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 dirty="0">
                <a:solidFill>
                  <a:srgbClr val="FFFF00"/>
                </a:solidFill>
                <a:latin typeface="Arial Black" pitchFamily="34" charset="0"/>
              </a:rPr>
              <a:t>Tindakan </a:t>
            </a:r>
          </a:p>
          <a:p>
            <a:pPr algn="ctr"/>
            <a:r>
              <a:rPr lang="id-ID" dirty="0">
                <a:solidFill>
                  <a:srgbClr val="FFFF00"/>
                </a:solidFill>
                <a:latin typeface="Arial Black" pitchFamily="34" charset="0"/>
              </a:rPr>
              <a:t>(empiris)</a:t>
            </a:r>
            <a:endParaRPr lang="en-GB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0245" name="Oval 7"/>
          <p:cNvSpPr>
            <a:spLocks noChangeArrowheads="1"/>
          </p:cNvSpPr>
          <p:nvPr/>
        </p:nvSpPr>
        <p:spPr bwMode="auto">
          <a:xfrm>
            <a:off x="5652120" y="3068960"/>
            <a:ext cx="2160588" cy="11525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 dirty="0">
                <a:solidFill>
                  <a:srgbClr val="000000"/>
                </a:solidFill>
                <a:latin typeface="Arial Black" pitchFamily="34" charset="0"/>
              </a:rPr>
              <a:t>Penalaran</a:t>
            </a:r>
          </a:p>
          <a:p>
            <a:pPr algn="ctr"/>
            <a:r>
              <a:rPr lang="id-ID" dirty="0">
                <a:solidFill>
                  <a:srgbClr val="000000"/>
                </a:solidFill>
                <a:latin typeface="Arial Black" pitchFamily="34" charset="0"/>
              </a:rPr>
              <a:t>(Logika)</a:t>
            </a:r>
            <a:endParaRPr lang="en-GB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5364088" y="2348880"/>
            <a:ext cx="720080" cy="792088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 flipV="1">
            <a:off x="2915816" y="2276872"/>
            <a:ext cx="720477" cy="864096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 flipH="1" flipV="1">
            <a:off x="3563888" y="3717032"/>
            <a:ext cx="1944216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0" y="4509120"/>
            <a:ext cx="9144000" cy="263149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1600" b="1" dirty="0">
                <a:latin typeface="Comic Sans MS" pitchFamily="66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d-ID" sz="2800" b="1" dirty="0" smtClean="0">
                <a:solidFill>
                  <a:srgbClr val="FFFF00"/>
                </a:solidFill>
                <a:latin typeface="Comic Sans MS" pitchFamily="66" charset="0"/>
              </a:rPr>
              <a:t>3 </a:t>
            </a:r>
            <a:r>
              <a:rPr lang="id-ID" sz="2800" b="1" dirty="0">
                <a:solidFill>
                  <a:srgbClr val="FFFF00"/>
                </a:solidFill>
                <a:latin typeface="Comic Sans MS" pitchFamily="66" charset="0"/>
              </a:rPr>
              <a:t>ciri prosedur S-R:</a:t>
            </a:r>
            <a:r>
              <a:rPr lang="id-ID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 </a:t>
            </a:r>
          </a:p>
          <a:p>
            <a:pPr indent="168275" algn="ctr">
              <a:spcBef>
                <a:spcPts val="1200"/>
              </a:spcBef>
            </a:pP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id-ID" sz="2800" dirty="0" smtClean="0">
                <a:latin typeface="Comic Sans MS" pitchFamily="66" charset="0"/>
              </a:rPr>
              <a:t>1</a:t>
            </a:r>
            <a:r>
              <a:rPr lang="id-ID" sz="2800" dirty="0">
                <a:latin typeface="Comic Sans MS" pitchFamily="66" charset="0"/>
              </a:rPr>
              <a:t>.</a:t>
            </a:r>
            <a:r>
              <a:rPr lang="id-ID" sz="2800" b="1" dirty="0">
                <a:latin typeface="Comic Sans MS" pitchFamily="66" charset="0"/>
              </a:rPr>
              <a:t> Sistematis (tata urutan </a:t>
            </a:r>
            <a:r>
              <a:rPr lang="id-ID" sz="2800" b="1" dirty="0" smtClean="0">
                <a:latin typeface="Comic Sans MS" pitchFamily="66" charset="0"/>
              </a:rPr>
              <a:t>tertentu</a:t>
            </a:r>
            <a:r>
              <a:rPr lang="en-US" sz="2800" b="1" dirty="0" smtClean="0">
                <a:latin typeface="Comic Sans MS" pitchFamily="66" charset="0"/>
              </a:rPr>
              <a:t>)</a:t>
            </a:r>
          </a:p>
          <a:p>
            <a:pPr indent="168275" algn="ctr">
              <a:spcBef>
                <a:spcPts val="600"/>
              </a:spcBef>
            </a:pPr>
            <a:r>
              <a:rPr lang="id-ID" sz="2800" b="1" dirty="0" smtClean="0">
                <a:latin typeface="Comic Sans MS" pitchFamily="66" charset="0"/>
              </a:rPr>
              <a:t>2</a:t>
            </a:r>
            <a:r>
              <a:rPr lang="id-ID" sz="2800" b="1" dirty="0">
                <a:latin typeface="Comic Sans MS" pitchFamily="66" charset="0"/>
              </a:rPr>
              <a:t>. Logis ( menggunakan &amp; dpt diterima akal) </a:t>
            </a:r>
            <a:endParaRPr lang="en-US" sz="2800" b="1" dirty="0" smtClean="0">
              <a:latin typeface="Comic Sans MS" pitchFamily="66" charset="0"/>
            </a:endParaRPr>
          </a:p>
          <a:p>
            <a:pPr indent="168275" algn="ctr">
              <a:spcBef>
                <a:spcPts val="600"/>
              </a:spcBef>
            </a:pPr>
            <a:r>
              <a:rPr lang="id-ID" sz="2800" b="1" dirty="0" smtClean="0">
                <a:latin typeface="Comic Sans MS" pitchFamily="66" charset="0"/>
              </a:rPr>
              <a:t>3</a:t>
            </a:r>
            <a:r>
              <a:rPr lang="id-ID" sz="2800" b="1" dirty="0">
                <a:latin typeface="Comic Sans MS" pitchFamily="66" charset="0"/>
              </a:rPr>
              <a:t>. </a:t>
            </a:r>
            <a:r>
              <a:rPr lang="en-US" sz="2800" b="1" spc="-60" dirty="0" smtClean="0">
                <a:latin typeface="Comic Sans MS" pitchFamily="66" charset="0"/>
              </a:rPr>
              <a:t>M</a:t>
            </a:r>
            <a:r>
              <a:rPr lang="id-ID" sz="2800" b="1" spc="-60" dirty="0" smtClean="0">
                <a:latin typeface="Comic Sans MS" pitchFamily="66" charset="0"/>
              </a:rPr>
              <a:t>engandalkan </a:t>
            </a:r>
            <a:r>
              <a:rPr lang="id-ID" sz="2800" b="1" spc="-60" dirty="0">
                <a:latin typeface="Comic Sans MS" pitchFamily="66" charset="0"/>
              </a:rPr>
              <a:t>kpd empiris (sesuai </a:t>
            </a:r>
            <a:r>
              <a:rPr lang="id-ID" sz="2800" b="1" spc="-60" dirty="0" smtClean="0">
                <a:latin typeface="Comic Sans MS" pitchFamily="66" charset="0"/>
              </a:rPr>
              <a:t>realita</a:t>
            </a:r>
            <a:r>
              <a:rPr lang="en-US" sz="2800" b="1" spc="-60" dirty="0" smtClean="0">
                <a:latin typeface="Comic Sans MS" pitchFamily="66" charset="0"/>
              </a:rPr>
              <a:t>/</a:t>
            </a:r>
            <a:r>
              <a:rPr lang="en-US" sz="2800" b="1" spc="-60" dirty="0" err="1" smtClean="0">
                <a:latin typeface="Comic Sans MS" pitchFamily="66" charset="0"/>
              </a:rPr>
              <a:t>fakta</a:t>
            </a:r>
            <a:r>
              <a:rPr lang="id-ID" sz="2800" b="1" spc="-60" dirty="0" smtClean="0">
                <a:latin typeface="Comic Sans MS" pitchFamily="66" charset="0"/>
              </a:rPr>
              <a:t>)</a:t>
            </a:r>
            <a:endParaRPr lang="en-ID" sz="2800" b="1" spc="-60" dirty="0" smtClean="0">
              <a:latin typeface="Comic Sans MS" pitchFamily="66" charset="0"/>
            </a:endParaRPr>
          </a:p>
          <a:p>
            <a:pPr indent="168275" algn="ctr">
              <a:spcBef>
                <a:spcPts val="600"/>
              </a:spcBef>
            </a:pPr>
            <a:endParaRPr lang="en-GB" sz="2800" spc="-6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755576" y="332656"/>
            <a:ext cx="2879725" cy="12969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800">
                <a:solidFill>
                  <a:srgbClr val="FFFF00"/>
                </a:solidFill>
                <a:latin typeface="Arial Black" pitchFamily="34" charset="0"/>
              </a:rPr>
              <a:t>Prosedur S - R</a:t>
            </a:r>
            <a:endParaRPr lang="en-GB" sz="280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743075" y="2808288"/>
            <a:ext cx="1173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>
              <a:latin typeface="Arial Black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115617" y="2276872"/>
            <a:ext cx="26642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dirty="0">
                <a:solidFill>
                  <a:srgbClr val="FFFF00"/>
                </a:solidFill>
                <a:latin typeface="Arial Black" pitchFamily="34" charset="0"/>
              </a:rPr>
              <a:t>Acuan dasar</a:t>
            </a:r>
            <a:r>
              <a:rPr lang="id-ID" sz="2000" dirty="0" smtClean="0">
                <a:solidFill>
                  <a:srgbClr val="FFFF00"/>
                </a:solidFill>
                <a:latin typeface="Arial Black" pitchFamily="34" charset="0"/>
              </a:rPr>
              <a:t>/</a:t>
            </a:r>
            <a:r>
              <a:rPr lang="en-US" sz="20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id-ID" sz="2000" dirty="0" smtClean="0">
                <a:solidFill>
                  <a:srgbClr val="FFFF00"/>
                </a:solidFill>
                <a:latin typeface="Arial Black" pitchFamily="34" charset="0"/>
              </a:rPr>
              <a:t>embrio</a:t>
            </a:r>
            <a:endParaRPr lang="id-ID" sz="2000" dirty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id-ID" sz="2000" dirty="0">
                <a:solidFill>
                  <a:srgbClr val="FFFF00"/>
                </a:solidFill>
                <a:latin typeface="Arial Black" pitchFamily="34" charset="0"/>
              </a:rPr>
              <a:t>Metode ilmiah</a:t>
            </a:r>
            <a:endParaRPr lang="en-GB" sz="2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55576" y="3933056"/>
            <a:ext cx="25210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>
                <a:solidFill>
                  <a:srgbClr val="FFFF00"/>
                </a:solidFill>
                <a:latin typeface="Arial Black" pitchFamily="34" charset="0"/>
              </a:rPr>
              <a:t>Penelitian ilmiah</a:t>
            </a:r>
            <a:endParaRPr lang="en-GB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923928" y="3933056"/>
            <a:ext cx="4752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>
                <a:solidFill>
                  <a:srgbClr val="FFFF00"/>
                </a:solidFill>
                <a:latin typeface="Arial Black" pitchFamily="34" charset="0"/>
              </a:rPr>
              <a:t>Riset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id-ID" sz="2400" dirty="0" smtClean="0">
                <a:solidFill>
                  <a:srgbClr val="FFFF00"/>
                </a:solidFill>
                <a:latin typeface="Arial Black" pitchFamily="34" charset="0"/>
              </a:rPr>
              <a:t>ciri</a:t>
            </a:r>
            <a:r>
              <a:rPr lang="id-ID" sz="2400" dirty="0">
                <a:solidFill>
                  <a:srgbClr val="FFFF00"/>
                </a:solidFill>
                <a:latin typeface="Arial Black" pitchFamily="34" charset="0"/>
              </a:rPr>
              <a:t>: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            </a:t>
            </a:r>
            <a:r>
              <a:rPr lang="id-ID" sz="2400" dirty="0" smtClean="0">
                <a:solidFill>
                  <a:srgbClr val="FFFF00"/>
                </a:solidFill>
                <a:latin typeface="Arial Black" pitchFamily="34" charset="0"/>
              </a:rPr>
              <a:t>sistematis</a:t>
            </a:r>
            <a:r>
              <a:rPr lang="id-ID" sz="2400" dirty="0">
                <a:solidFill>
                  <a:srgbClr val="FFFF00"/>
                </a:solidFill>
                <a:latin typeface="Arial Black" pitchFamily="34" charset="0"/>
              </a:rPr>
              <a:t>, logis, empiris</a:t>
            </a:r>
            <a:endParaRPr lang="en-GB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900113" y="5516563"/>
            <a:ext cx="7488237" cy="106838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800" dirty="0">
                <a:solidFill>
                  <a:srgbClr val="FFFF00"/>
                </a:solidFill>
                <a:latin typeface="Arial Black" pitchFamily="34" charset="0"/>
              </a:rPr>
              <a:t>Penelitian</a:t>
            </a:r>
            <a:r>
              <a:rPr lang="id-ID" dirty="0">
                <a:solidFill>
                  <a:srgbClr val="FFFF00"/>
                </a:solidFill>
                <a:latin typeface="Arial Black" pitchFamily="34" charset="0"/>
              </a:rPr>
              <a:t>: </a:t>
            </a:r>
            <a:r>
              <a:rPr lang="en-ID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id-ID" dirty="0" smtClean="0">
                <a:solidFill>
                  <a:srgbClr val="FFFF00"/>
                </a:solidFill>
                <a:latin typeface="Arial Black" pitchFamily="34" charset="0"/>
              </a:rPr>
              <a:t>proses </a:t>
            </a:r>
            <a:r>
              <a:rPr lang="id-ID" dirty="0">
                <a:latin typeface="Arial Black" pitchFamily="34" charset="0"/>
              </a:rPr>
              <a:t>sistematis, logis dan empiris</a:t>
            </a:r>
            <a:r>
              <a:rPr lang="id-ID" dirty="0">
                <a:solidFill>
                  <a:srgbClr val="FFFF00"/>
                </a:solidFill>
                <a:latin typeface="Arial Black" pitchFamily="34" charset="0"/>
              </a:rPr>
              <a:t>   	                untuk mencari kebenaran ilmiah atau  			    pengetahuan ilmiah</a:t>
            </a:r>
            <a:endParaRPr lang="en-GB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123728" y="1700808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123728" y="3284984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771800" y="4365104"/>
            <a:ext cx="10810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/>
      <p:bldP spid="9222" grpId="0"/>
      <p:bldP spid="9223" grpId="0"/>
      <p:bldP spid="9224" grpId="0"/>
      <p:bldP spid="9226" grpId="0" animBg="1"/>
      <p:bldP spid="9227" grpId="0" animBg="1"/>
      <p:bldP spid="9228" grpId="0" animBg="1"/>
      <p:bldP spid="92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4475"/>
            <a:ext cx="9144000" cy="1431925"/>
          </a:xfrm>
          <a:solidFill>
            <a:srgbClr val="FAA4EE"/>
          </a:solidFill>
        </p:spPr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0000CC"/>
                </a:solidFill>
              </a:rPr>
              <a:t>5  KARAKTERISTIK PENELITIAN</a:t>
            </a:r>
            <a:endParaRPr lang="en-GB" sz="3200" dirty="0" smtClean="0">
              <a:solidFill>
                <a:srgbClr val="0000CC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915816" y="1988840"/>
            <a:ext cx="3096344" cy="3168352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b="1" dirty="0" smtClean="0"/>
              <a:t>SISTEMATIS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b="1" dirty="0" smtClean="0"/>
              <a:t>LOGIK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b="1" dirty="0" smtClean="0"/>
              <a:t>EMPIRIK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b="1" dirty="0" smtClean="0"/>
              <a:t>REDUKTIF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b="1" dirty="0" smtClean="0"/>
              <a:t>REPLIKABEL</a:t>
            </a:r>
          </a:p>
          <a:p>
            <a:pPr marL="609600" indent="-609600" eaLnBrk="1" hangingPunct="1">
              <a:buFontTx/>
              <a:buAutoNum type="arabicPeriod"/>
            </a:pPr>
            <a:endParaRPr lang="en-US" dirty="0" smtClean="0">
              <a:solidFill>
                <a:srgbClr val="0000CC"/>
              </a:solidFill>
            </a:endParaRPr>
          </a:p>
          <a:p>
            <a:pPr marL="609600" indent="-609600" eaLnBrk="1" hangingPunct="1"/>
            <a:endParaRPr lang="en-GB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5435600" y="549275"/>
            <a:ext cx="3384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d-ID" sz="2400" dirty="0">
                <a:solidFill>
                  <a:srgbClr val="FFFF00"/>
                </a:solidFill>
                <a:latin typeface="Arial Black" pitchFamily="34" charset="0"/>
              </a:rPr>
              <a:t>Peranan Penelitian Ilmiah</a:t>
            </a:r>
            <a:endParaRPr lang="en-GB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1476375" y="404664"/>
            <a:ext cx="6119813" cy="6120680"/>
          </a:xfrm>
          <a:prstGeom prst="star5">
            <a:avLst>
              <a:gd name="adj" fmla="val 27435"/>
              <a:gd name="hf" fmla="val 105146"/>
              <a:gd name="vf" fmla="val 11055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indent="173038" algn="ctr">
              <a:defRPr/>
            </a:pPr>
            <a:r>
              <a:rPr lang="id-ID" sz="2400" dirty="0" smtClean="0">
                <a:solidFill>
                  <a:srgbClr val="000000"/>
                </a:solidFill>
                <a:latin typeface="Arial Black" pitchFamily="34" charset="0"/>
              </a:rPr>
              <a:t>Penelitian</a:t>
            </a:r>
            <a:endParaRPr lang="en-ID" sz="24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indent="173038" algn="ctr">
              <a:defRPr/>
            </a:pPr>
            <a:r>
              <a:rPr lang="id-ID" sz="2400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id-ID" sz="2400" dirty="0">
                <a:solidFill>
                  <a:srgbClr val="000000"/>
                </a:solidFill>
                <a:latin typeface="Arial Black" pitchFamily="34" charset="0"/>
              </a:rPr>
              <a:t>Ilmiah </a:t>
            </a:r>
          </a:p>
          <a:p>
            <a:pPr indent="173038" algn="ctr">
              <a:defRPr/>
            </a:pPr>
            <a:r>
              <a:rPr lang="id-ID" sz="2400" dirty="0" smtClean="0">
                <a:solidFill>
                  <a:srgbClr val="000000"/>
                </a:solidFill>
                <a:latin typeface="Arial Black" pitchFamily="34" charset="0"/>
              </a:rPr>
              <a:t>memperkaya </a:t>
            </a:r>
            <a:endParaRPr lang="id-ID" sz="2400" dirty="0">
              <a:solidFill>
                <a:srgbClr val="000000"/>
              </a:solidFill>
              <a:latin typeface="Arial Black" pitchFamily="34" charset="0"/>
            </a:endParaRPr>
          </a:p>
          <a:p>
            <a:pPr indent="173038" algn="ctr">
              <a:defRPr/>
            </a:pPr>
            <a:r>
              <a:rPr lang="id-ID" sz="2400" dirty="0">
                <a:solidFill>
                  <a:srgbClr val="000000"/>
                </a:solidFill>
                <a:latin typeface="Arial Black" pitchFamily="34" charset="0"/>
              </a:rPr>
              <a:t>ilmu pengetahuan </a:t>
            </a:r>
            <a:endParaRPr lang="en-US" sz="24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indent="173038" algn="ctr"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 Black" pitchFamily="34" charset="0"/>
              </a:rPr>
              <a:t>&amp;</a:t>
            </a:r>
            <a:endParaRPr lang="id-ID" sz="2400" dirty="0">
              <a:solidFill>
                <a:srgbClr val="000000"/>
              </a:solidFill>
              <a:latin typeface="Arial Black" pitchFamily="34" charset="0"/>
            </a:endParaRPr>
          </a:p>
          <a:p>
            <a:pPr indent="173038" algn="ctr">
              <a:defRPr/>
            </a:pPr>
            <a:r>
              <a:rPr lang="id-ID" sz="2400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id-ID" sz="2400" dirty="0">
                <a:solidFill>
                  <a:srgbClr val="000000"/>
                </a:solidFill>
                <a:latin typeface="Arial Black" pitchFamily="34" charset="0"/>
              </a:rPr>
              <a:t>Aplikasi hasil </a:t>
            </a:r>
            <a:endParaRPr lang="en-US" sz="24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indent="173038" algn="ctr">
              <a:defRPr/>
            </a:pPr>
            <a:r>
              <a:rPr lang="id-ID" sz="2400" dirty="0" smtClean="0">
                <a:solidFill>
                  <a:srgbClr val="000000"/>
                </a:solidFill>
                <a:latin typeface="Arial Black" pitchFamily="34" charset="0"/>
              </a:rPr>
              <a:t>penelitian </a:t>
            </a:r>
            <a:endParaRPr lang="id-ID" sz="2400" dirty="0">
              <a:solidFill>
                <a:srgbClr val="000000"/>
              </a:solidFill>
              <a:latin typeface="Arial Black" pitchFamily="34" charset="0"/>
            </a:endParaRPr>
          </a:p>
          <a:p>
            <a:pPr indent="173038" algn="ctr">
              <a:defRPr/>
            </a:pPr>
            <a:r>
              <a:rPr lang="id-ID" sz="2400" dirty="0" smtClean="0">
                <a:solidFill>
                  <a:srgbClr val="000000"/>
                </a:solidFill>
                <a:latin typeface="Arial Black" pitchFamily="34" charset="0"/>
              </a:rPr>
              <a:t>mengembangkan</a:t>
            </a:r>
            <a:endParaRPr lang="en-US" sz="24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indent="173038" algn="ctr">
              <a:defRPr/>
            </a:pPr>
            <a:r>
              <a:rPr lang="id-ID" sz="2400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id-ID" sz="2400" dirty="0">
                <a:solidFill>
                  <a:srgbClr val="000000"/>
                </a:solidFill>
                <a:latin typeface="Arial Black" pitchFamily="34" charset="0"/>
              </a:rPr>
              <a:t>teknologi</a:t>
            </a:r>
            <a:endParaRPr lang="en-GB" sz="24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04938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sz="2800" b="1" dirty="0" smtClean="0">
                <a:solidFill>
                  <a:srgbClr val="FFFF00"/>
                </a:solidFill>
              </a:rPr>
              <a:t>BAGAIMANA CARA MELAKUKAN PENELITIAN?</a:t>
            </a:r>
            <a:endParaRPr lang="en-GB" sz="2800" b="1" dirty="0" smtClean="0">
              <a:solidFill>
                <a:srgbClr val="FFFF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496944" cy="497519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3200" dirty="0" smtClean="0"/>
              <a:t>1. </a:t>
            </a:r>
            <a:r>
              <a:rPr lang="en-US" sz="3200" dirty="0" err="1" smtClean="0"/>
              <a:t>Pemilihan</a:t>
            </a:r>
            <a:r>
              <a:rPr lang="en-US" sz="3200" dirty="0" smtClean="0"/>
              <a:t> </a:t>
            </a:r>
            <a:r>
              <a:rPr lang="en-US" sz="3200" dirty="0" err="1" smtClean="0"/>
              <a:t>bidangnya</a:t>
            </a:r>
            <a:r>
              <a:rPr lang="en-US" sz="3200" dirty="0" smtClean="0"/>
              <a:t>/ </a:t>
            </a:r>
            <a:r>
              <a:rPr lang="en-US" sz="3200" dirty="0" err="1" smtClean="0"/>
              <a:t>topiknya</a:t>
            </a:r>
            <a:r>
              <a:rPr lang="en-US" sz="3200" dirty="0" smtClean="0"/>
              <a:t> </a:t>
            </a:r>
            <a:r>
              <a:rPr lang="id-ID" sz="3200" dirty="0" smtClean="0"/>
              <a:t>apa</a:t>
            </a:r>
            <a:endParaRPr lang="en-US" sz="3200" dirty="0" smtClean="0"/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2. </a:t>
            </a:r>
            <a:r>
              <a:rPr lang="en-US" sz="3200" dirty="0" err="1" smtClean="0">
                <a:solidFill>
                  <a:srgbClr val="FFFF00"/>
                </a:solidFill>
              </a:rPr>
              <a:t>Mengadakan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survei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lapangan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untuk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merumuskan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masalah</a:t>
            </a:r>
            <a:endParaRPr lang="en-US" sz="3200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 smtClean="0"/>
              <a:t>3. </a:t>
            </a:r>
            <a:r>
              <a:rPr lang="en-US" sz="3200" dirty="0" err="1" smtClean="0"/>
              <a:t>Membangun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bibliografi</a:t>
            </a:r>
            <a:endParaRPr lang="en-US" sz="3200" dirty="0" smtClean="0"/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4. </a:t>
            </a:r>
            <a:r>
              <a:rPr lang="en-US" sz="3200" dirty="0" err="1" smtClean="0">
                <a:solidFill>
                  <a:srgbClr val="FFFF00"/>
                </a:solidFill>
              </a:rPr>
              <a:t>Memformulasikan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mendefinisikan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persoalan</a:t>
            </a:r>
            <a:r>
              <a:rPr lang="en-US" sz="3200" dirty="0" smtClean="0">
                <a:solidFill>
                  <a:srgbClr val="FFFF00"/>
                </a:solidFill>
              </a:rPr>
              <a:t> yang </a:t>
            </a:r>
            <a:r>
              <a:rPr lang="en-US" sz="3200" dirty="0" err="1" smtClean="0">
                <a:solidFill>
                  <a:srgbClr val="FFFF00"/>
                </a:solidFill>
              </a:rPr>
              <a:t>ada</a:t>
            </a:r>
            <a:endParaRPr lang="en-US" sz="3200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3200" dirty="0" smtClean="0"/>
              <a:t>5.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i="1" dirty="0" smtClean="0"/>
              <a:t>out line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unsur-unsur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 smtClean="0"/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</TotalTime>
  <Words>489</Words>
  <Application>Microsoft Office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PowerPoint Presentation</vt:lpstr>
      <vt:lpstr>PowerPoint Presentation</vt:lpstr>
      <vt:lpstr>APAKAH  PENELITIAN   ITU?</vt:lpstr>
      <vt:lpstr>BENANG MERAH</vt:lpstr>
      <vt:lpstr>PowerPoint Presentation</vt:lpstr>
      <vt:lpstr>PowerPoint Presentation</vt:lpstr>
      <vt:lpstr>5  KARAKTERISTIK PENELITIAN</vt:lpstr>
      <vt:lpstr>PowerPoint Presentation</vt:lpstr>
      <vt:lpstr>BAGAIMANA CARA MELAKUKAN PENELITIAN?</vt:lpstr>
      <vt:lpstr>LANJUTAN</vt:lpstr>
      <vt:lpstr>LANJUTAN</vt:lpstr>
      <vt:lpstr>5  BAHASAN  DALAM PENELITIAN ILMIAH</vt:lpstr>
      <vt:lpstr>I. RUMUSAN MASALAH</vt:lpstr>
      <vt:lpstr>SUMBER UNTUK MEMPEROLEH MASALAH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 dan peranan  penelitian ilmiah</dc:title>
  <dc:creator>ESM</dc:creator>
  <cp:lastModifiedBy>ASUS</cp:lastModifiedBy>
  <cp:revision>33</cp:revision>
  <dcterms:created xsi:type="dcterms:W3CDTF">2007-09-05T23:29:54Z</dcterms:created>
  <dcterms:modified xsi:type="dcterms:W3CDTF">2020-08-27T09:50:44Z</dcterms:modified>
</cp:coreProperties>
</file>