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3" r:id="rId4"/>
    <p:sldId id="264" r:id="rId5"/>
    <p:sldId id="287" r:id="rId6"/>
    <p:sldId id="272" r:id="rId7"/>
    <p:sldId id="286" r:id="rId8"/>
    <p:sldId id="279" r:id="rId9"/>
    <p:sldId id="288" r:id="rId10"/>
    <p:sldId id="273" r:id="rId11"/>
    <p:sldId id="274" r:id="rId12"/>
    <p:sldId id="275" r:id="rId13"/>
    <p:sldId id="276" r:id="rId14"/>
    <p:sldId id="278" r:id="rId16"/>
    <p:sldId id="289" r:id="rId17"/>
    <p:sldId id="302" r:id="rId18"/>
    <p:sldId id="303" r:id="rId19"/>
    <p:sldId id="304" r:id="rId20"/>
    <p:sldId id="300" r:id="rId21"/>
    <p:sldId id="259" r:id="rId22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244475" y="64071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en-US" altLang="id-ID" sz="1400"/>
              <a:t>Pengembangan 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dan Penjaminan Mutu 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 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  <p:pic>
        <p:nvPicPr>
          <p:cNvPr id="11" name="Picture 10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LembagaPengembangan </a:t>
            </a:r>
            <a:r>
              <a:rPr lang="id-ID" altLang="en-US" sz="1400">
                <a:sym typeface="+mn-ea"/>
              </a:rPr>
              <a:t>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3240"/>
            <a:ext cx="5280660" cy="3320415"/>
          </a:xfrm>
        </p:spPr>
        <p:txBody>
          <a:bodyPr>
            <a:normAutofit/>
          </a:bodyPr>
          <a:p>
            <a:pPr algn="r"/>
            <a:r>
              <a:rPr lang="en-US" altLang="id-ID" sz="4400" dirty="0">
                <a:sym typeface="+mn-ea"/>
              </a:rPr>
              <a:t>ketentuan </a:t>
            </a:r>
            <a:r>
              <a:rPr lang="id-ID" altLang="en-US" sz="4400" dirty="0">
                <a:sym typeface="+mn-ea"/>
              </a:rPr>
              <a:t>pembelajaran bauran </a:t>
            </a:r>
            <a:r>
              <a:rPr lang="id-ID" altLang="en-US" sz="4400" i="1" dirty="0">
                <a:sym typeface="+mn-ea"/>
              </a:rPr>
              <a:t>(blended learning) </a:t>
            </a:r>
            <a:br>
              <a:rPr lang="id-ID" altLang="en-US" sz="4400" i="1" dirty="0">
                <a:sym typeface="+mn-ea"/>
              </a:rPr>
            </a:br>
            <a:r>
              <a:rPr lang="en-US" altLang="id-ID" sz="4400" dirty="0">
                <a:sym typeface="+mn-ea"/>
              </a:rPr>
              <a:t>UNS</a:t>
            </a:r>
            <a:endParaRPr lang="en-US" altLang="id-ID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905"/>
            <a:ext cx="5280025" cy="1655445"/>
          </a:xfrm>
        </p:spPr>
        <p:txBody>
          <a:bodyPr/>
          <a:p>
            <a:pPr algn="r"/>
            <a:r>
              <a:rPr lang="id-ID"/>
              <a:t>15 Januari 2020</a:t>
            </a: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1250"/>
          <a:stretch>
            <a:fillRect/>
          </a:stretch>
        </p:blipFill>
        <p:spPr>
          <a:xfrm>
            <a:off x="6883400" y="523240"/>
            <a:ext cx="5118100" cy="29533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200"/>
              <a:t>#1 ketentuan kegiatan mata kuliah dalam laman spada</a:t>
            </a: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7410" y="1315085"/>
            <a:ext cx="9130665" cy="5056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800"/>
              <a:t>#2 ketentuan contoh mata kuliah </a:t>
            </a:r>
            <a:br>
              <a:rPr lang="en-US" sz="2800"/>
            </a:br>
            <a:r>
              <a:rPr lang="en-US" sz="2800"/>
              <a:t>di Program Studi Pendidikan Fisika FKIP UNS</a:t>
            </a:r>
            <a:endParaRPr lang="en-US" sz="28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00200"/>
            <a:ext cx="805434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800"/>
              <a:t>Pembagian kategori </a:t>
            </a:r>
            <a:r>
              <a:rPr lang="en-US" sz="2800" i="1"/>
              <a:t>blended learning</a:t>
            </a:r>
            <a:r>
              <a:rPr lang="en-US" sz="2800"/>
              <a:t> dalam sebuah mata kuliah (14 kali pertemuan penyampaian materi)</a:t>
            </a:r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t="3124"/>
          <a:stretch>
            <a:fillRect/>
          </a:stretch>
        </p:blipFill>
        <p:spPr>
          <a:xfrm>
            <a:off x="1166495" y="2295525"/>
            <a:ext cx="9858375" cy="3524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600"/>
              <a:t>Penyelenggaraan SPADA dalam persentase akses materi dan interaksi daring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61795"/>
            <a:ext cx="1068895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1056005" y="1064895"/>
            <a:ext cx="4036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Diagram alir fasilitasi web, bauran/blended,          daring penuh</a:t>
            </a:r>
            <a:endParaRPr lang="en-US" sz="2800"/>
          </a:p>
        </p:txBody>
      </p:sp>
      <p:pic>
        <p:nvPicPr>
          <p:cNvPr id="9" name="Content Placeholder 8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797040" y="728345"/>
            <a:ext cx="5038725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6890" cy="2860040"/>
          </a:xfrm>
        </p:spPr>
        <p:txBody>
          <a:bodyPr>
            <a:normAutofit/>
          </a:bodyPr>
          <a:p>
            <a:r>
              <a:rPr lang="en-US"/>
              <a:t>struktur lokasi kelas baru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297420" y="500380"/>
            <a:ext cx="1743075" cy="11906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rcRect t="12821" b="5128"/>
          <a:stretch>
            <a:fillRect/>
          </a:stretch>
        </p:blipFill>
        <p:spPr>
          <a:xfrm>
            <a:off x="6958965" y="1786255"/>
            <a:ext cx="24193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45" y="2818765"/>
            <a:ext cx="365760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35" y="3768725"/>
            <a:ext cx="380047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185" y="4690110"/>
            <a:ext cx="3476625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t="11429" b="2857"/>
          <a:stretch>
            <a:fillRect/>
          </a:stretch>
        </p:blipFill>
        <p:spPr>
          <a:xfrm>
            <a:off x="7506970" y="5651500"/>
            <a:ext cx="1562100" cy="5715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920990" y="1433830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50835" y="5280660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1625" y="434022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21625" y="339026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920990" y="239585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isi kelas spada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6765" cy="839470"/>
          </a:xfrm>
        </p:spPr>
        <p:txBody>
          <a:bodyPr/>
          <a:p>
            <a:pPr marL="0" indent="0" algn="r">
              <a:buNone/>
            </a:pPr>
            <a:r>
              <a:rPr lang="en-US" sz="4400"/>
              <a:t>RPS</a:t>
            </a:r>
            <a:endParaRPr lang="en-US" sz="4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00350"/>
            <a:ext cx="10515600" cy="1858645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en-US" b="1"/>
              <a:t>kontrak kuliah</a:t>
            </a:r>
            <a:endParaRPr lang="en-US"/>
          </a:p>
          <a:p>
            <a:pPr marL="0" indent="0" algn="ctr">
              <a:buNone/>
            </a:pPr>
            <a:r>
              <a:rPr lang="en-US" b="1"/>
              <a:t>bahan ajar</a:t>
            </a:r>
            <a:endParaRPr lang="en-US"/>
          </a:p>
          <a:p>
            <a:pPr marL="0" indent="0" algn="ctr">
              <a:buNone/>
            </a:pPr>
            <a:r>
              <a:rPr lang="en-US"/>
              <a:t>contoh : file, label, URL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838200" y="4780915"/>
            <a:ext cx="10515600" cy="105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kegiatan pembelajaran</a:t>
            </a:r>
            <a:endParaRPr lang="en-US" b="1"/>
          </a:p>
          <a:p>
            <a:pPr marL="0" indent="0" algn="ctr">
              <a:buNone/>
            </a:pPr>
            <a:r>
              <a:rPr lang="en-US"/>
              <a:t>contoh : forum, assignment, chat, video conference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361440" y="1825625"/>
            <a:ext cx="15201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ym typeface="+mn-ea"/>
              </a:rPr>
              <a:t>minimal </a:t>
            </a:r>
            <a:endParaRPr lang="en-US" sz="320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61440" y="2800350"/>
            <a:ext cx="2446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bagus</a:t>
            </a:r>
            <a:endParaRPr lang="en-US" sz="3200"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361440" y="4658995"/>
            <a:ext cx="2446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lebih bagus</a:t>
            </a:r>
            <a:endParaRPr 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struktur sebuah kelas spada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b="1"/>
              <a:t>jika memilih topic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announcement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RPS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kontrak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1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bahan ajar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kegiatan pembelajaran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2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3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b="1"/>
              <a:t>jika memilih weekly</a:t>
            </a:r>
            <a:endParaRPr lang="en-US" b="1"/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announcement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RPS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kontrak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week 1 (day 1-day 7)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bahan ajar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kegiatan pembelajaran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week 2 (day 8-day 14)</a:t>
            </a:r>
            <a:endParaRPr lang="en-US">
              <a:sym typeface="+mn-ea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week 3 (day 15-day 22)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ketentuan praktis pembuatan kelas spada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buFont typeface="Wingdings" panose="05000000000000000000" charset="0"/>
              <a:buChar char="§"/>
            </a:pPr>
            <a:r>
              <a:rPr lang="id-ID" altLang="en-US"/>
              <a:t>satu mata kuliah, satu kelas spada</a:t>
            </a:r>
            <a:endParaRPr lang="id-ID" alt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lokasi kelas spada sesuai dengan lokasi mata kuliah program studi</a:t>
            </a:r>
            <a:endParaRPr lang="id-ID" alt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jika sebuah mata kuliah diampu oleh satu dosen, maka satu dosen tersebut membuat satu kelas spada</a:t>
            </a:r>
            <a:endParaRPr lang="id-ID" alt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jika sebuah mata kuliah diampu oleh tim dosen, maka tim dosen tersebut bersama-sama membuat satu kelas spada. Secara praktis, salah satu dosen dari tim dosen tersebut membuat kelas spada kemudian dosen tersebut mengangkat rekan atau rekan-rekannya dalam tim dosen tersebut sebagai pengajar (</a:t>
            </a:r>
            <a:r>
              <a:rPr lang="id-ID" altLang="en-US" i="1"/>
              <a:t>teacher</a:t>
            </a:r>
            <a:r>
              <a:rPr lang="id-ID" altLang="en-US"/>
              <a:t>) dalam kelas spada yang dibuatnya</a:t>
            </a:r>
            <a:endParaRPr lang="id-ID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705" y="2350135"/>
            <a:ext cx="4468495" cy="1325880"/>
          </a:xfrm>
        </p:spPr>
        <p:txBody>
          <a:bodyPr>
            <a:normAutofit/>
          </a:bodyPr>
          <a:p>
            <a:pPr algn="ctr"/>
            <a:r>
              <a:rPr lang="id-ID" altLang="en-US"/>
              <a:t>Terima kasih  </a:t>
            </a:r>
            <a:endParaRPr lang="id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6446520" y="5615305"/>
            <a:ext cx="5537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id-ID" altLang="en-US" sz="2000"/>
              <a:t>081 329 122 438</a:t>
            </a:r>
            <a:endParaRPr lang="id-ID" altLang="en-US" sz="2000"/>
          </a:p>
          <a:p>
            <a:pPr algn="r"/>
            <a:r>
              <a:rPr lang="id-ID" altLang="en-US" sz="2000"/>
              <a:t>daruwahyuningsih@staff.uns.ac.id</a:t>
            </a:r>
            <a:endParaRPr lang="id-ID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975"/>
            <a:ext cx="10515600" cy="688340"/>
          </a:xfrm>
        </p:spPr>
        <p:txBody>
          <a:bodyPr>
            <a:normAutofit fontScale="90000"/>
          </a:bodyPr>
          <a:p>
            <a:r>
              <a:rPr lang="id-ID" altLang="en-US"/>
              <a:t>langkah penyusunan RPS pembelajaran bauran #1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8920" cy="710565"/>
          </a:xfrm>
        </p:spPr>
        <p:txBody>
          <a:bodyPr/>
          <a:p>
            <a:pPr marL="269875" indent="-269875">
              <a:buNone/>
            </a:pPr>
            <a:r>
              <a:rPr lang="id-ID" altLang="en-US" sz="2400"/>
              <a:t>1. mempunyai format RPS pembelajaran bauran </a:t>
            </a:r>
            <a:endParaRPr lang="id-ID" altLang="en-US" sz="240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40740" y="2504440"/>
            <a:ext cx="4787265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2. mempunyai visi misi UNS</a:t>
            </a:r>
            <a:endParaRPr lang="id-ID" altLang="en-US" sz="240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840740" y="3248660"/>
            <a:ext cx="5256530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3. mempunyai visi misi fakultas</a:t>
            </a:r>
            <a:endParaRPr lang="id-ID" altLang="en-US" sz="240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4013835"/>
            <a:ext cx="4787265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4. mempunyai visi misi program studi</a:t>
            </a:r>
            <a:endParaRPr lang="id-ID" altLang="en-US" sz="240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097270" y="1870710"/>
            <a:ext cx="5256530" cy="374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4825" y="2270760"/>
            <a:ext cx="6281420" cy="260159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3325" y="1648460"/>
            <a:ext cx="4312920" cy="372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Content Placeholder 16"/>
          <p:cNvPicPr>
            <a:picLocks noChangeAspect="1"/>
          </p:cNvPicPr>
          <p:nvPr>
            <p:ph sz="half" idx="1"/>
          </p:nvPr>
        </p:nvPicPr>
        <p:blipFill>
          <a:blip r:embed="rId1"/>
          <a:srcRect t="43520"/>
          <a:stretch>
            <a:fillRect/>
          </a:stretch>
        </p:blipFill>
        <p:spPr>
          <a:xfrm>
            <a:off x="837565" y="1714500"/>
            <a:ext cx="9822815" cy="146113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/>
        </p:nvSpPr>
        <p:spPr>
          <a:xfrm>
            <a:off x="838200" y="434975"/>
            <a:ext cx="10515600" cy="688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en-US"/>
              <a:t>langkah penyusunan RPS pembelajaran bauran #2</a:t>
            </a:r>
            <a:endParaRPr lang="id-ID" alt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0" y="3862705"/>
            <a:ext cx="9225915" cy="179641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12495" y="1264285"/>
            <a:ext cx="3017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b="1"/>
              <a:t>pembelajaran luring</a:t>
            </a:r>
            <a:endParaRPr lang="id-ID" altLang="en-US" b="1"/>
          </a:p>
        </p:txBody>
      </p:sp>
      <p:sp>
        <p:nvSpPr>
          <p:cNvPr id="6" name="Text Box 5"/>
          <p:cNvSpPr txBox="1"/>
          <p:nvPr/>
        </p:nvSpPr>
        <p:spPr>
          <a:xfrm>
            <a:off x="957580" y="3256915"/>
            <a:ext cx="3017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b="1"/>
              <a:t>pembelajaran bauran</a:t>
            </a:r>
            <a:endParaRPr lang="id-ID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definisi pembelajaran luring dan daring</a:t>
            </a:r>
            <a:endParaRPr lang="id-ID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rcRect t="3597"/>
          <a:stretch>
            <a:fillRect/>
          </a:stretch>
        </p:blipFill>
        <p:spPr>
          <a:xfrm>
            <a:off x="536575" y="2324100"/>
            <a:ext cx="10817225" cy="171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229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 sz="6600"/>
              <a:t>ketentuan </a:t>
            </a:r>
            <a:r>
              <a:rPr lang="id-ID" altLang="en-US" sz="6600"/>
              <a:t>pembelajaran bauran UNS</a:t>
            </a:r>
            <a:endParaRPr lang="id-ID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dasar ketentuan pembelajaran bauran UNS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50755" cy="4351655"/>
          </a:xfrm>
        </p:spPr>
        <p:txBody>
          <a:bodyPr/>
          <a:p>
            <a:pPr>
              <a:buFont typeface="Wingdings" panose="05000000000000000000" charset="0"/>
              <a:buChar char="§"/>
            </a:pPr>
            <a:r>
              <a:rPr lang="en-US"/>
              <a:t>e</a:t>
            </a:r>
            <a:r>
              <a:rPr lang="id-ID" altLang="en-US"/>
              <a:t>-</a:t>
            </a:r>
            <a:r>
              <a:rPr lang="en-US"/>
              <a:t>l</a:t>
            </a:r>
            <a:r>
              <a:rPr lang="id-ID" altLang="en-US"/>
              <a:t>e</a:t>
            </a:r>
            <a:r>
              <a:rPr lang="en-US"/>
              <a:t>arning adalah salah satu metode sesuai dengan karakteristik mata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dosen mengidentifikasi kebutuhan antara fasilitasi web atau bauran metode pembelajaran, pengalaman b</a:t>
            </a:r>
            <a:r>
              <a:rPr lang="id-ID" altLang="en-US"/>
              <a:t>el</a:t>
            </a:r>
            <a:r>
              <a:rPr lang="en-US"/>
              <a:t>ajar, bahan ajar/media dan penilaian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5140"/>
            <a:ext cx="5563235" cy="2105025"/>
          </a:xfrm>
        </p:spPr>
        <p:txBody>
          <a:bodyPr anchor="t" anchorCtr="0">
            <a:normAutofit/>
          </a:bodyPr>
          <a:p>
            <a:r>
              <a:rPr lang="en-US" sz="2800"/>
              <a:t>peraturan rektor</a:t>
            </a:r>
            <a:br>
              <a:rPr lang="en-US" sz="2800"/>
            </a:br>
            <a:r>
              <a:rPr lang="en-US" sz="2800"/>
              <a:t>tentang penyelenggaraan dan pengelolaan pendidikan program </a:t>
            </a:r>
            <a:r>
              <a:rPr lang="id-ID" altLang="en-US" sz="2800"/>
              <a:t>diploma, </a:t>
            </a:r>
            <a:r>
              <a:rPr lang="en-US" sz="2800"/>
              <a:t>sarjana</a:t>
            </a:r>
            <a:r>
              <a:rPr lang="id-ID" altLang="en-US" sz="2800"/>
              <a:t>, magister dan doktor</a:t>
            </a:r>
            <a:endParaRPr lang="id-ID" alt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1145" y="572135"/>
            <a:ext cx="4806950" cy="581088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2"/>
          <a:srcRect b="965"/>
          <a:stretch>
            <a:fillRect/>
          </a:stretch>
        </p:blipFill>
        <p:spPr>
          <a:xfrm>
            <a:off x="838200" y="2699385"/>
            <a:ext cx="2817495" cy="20199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2699385"/>
            <a:ext cx="2887345" cy="221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/>
          </p:nvPr>
        </p:nvPicPr>
        <p:blipFill>
          <a:blip r:embed="rId1"/>
          <a:srcRect l="1773"/>
          <a:stretch>
            <a:fillRect/>
          </a:stretch>
        </p:blipFill>
        <p:spPr>
          <a:xfrm>
            <a:off x="4779010" y="627380"/>
            <a:ext cx="7213600" cy="52006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9000" y="1356360"/>
            <a:ext cx="3133090" cy="2866390"/>
          </a:xfrm>
        </p:spPr>
        <p:txBody>
          <a:bodyPr anchor="t" anchorCtr="0">
            <a:normAutofit/>
          </a:bodyPr>
          <a:p>
            <a:r>
              <a:rPr lang="en-US" sz="2800"/>
              <a:t>peraturan rektor</a:t>
            </a:r>
            <a:br>
              <a:rPr lang="en-US" sz="2800"/>
            </a:br>
            <a:r>
              <a:rPr lang="en-US" sz="2800"/>
              <a:t>tentang </a:t>
            </a:r>
            <a:r>
              <a:rPr lang="id-ID" altLang="en-US" sz="2800"/>
              <a:t>sistem pembelajaran dalam jaringan </a:t>
            </a:r>
            <a:endParaRPr lang="id-ID" alt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883285" y="836295"/>
            <a:ext cx="270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2800"/>
              <a:t>draft</a:t>
            </a:r>
            <a:endParaRPr lang="id-ID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Ketentuan satu satuan kredit semester (sks)</a:t>
            </a:r>
            <a:endParaRPr lang="en-US"/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0275" y="1688465"/>
            <a:ext cx="10043795" cy="4496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2326</Words>
  <Application>WPS Presentation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Wingdings</vt:lpstr>
      <vt:lpstr>Calibri</vt:lpstr>
      <vt:lpstr>Calibri Light</vt:lpstr>
      <vt:lpstr>Microsoft YaHei</vt:lpstr>
      <vt:lpstr>Arial Unicode MS</vt:lpstr>
      <vt:lpstr>Office Theme</vt:lpstr>
      <vt:lpstr>ketentuan pembelajaran bauran (blended learning)  UNS</vt:lpstr>
      <vt:lpstr>langkah penyusunan RPS pembelajaran bauran #1</vt:lpstr>
      <vt:lpstr>PowerPoint 演示文稿</vt:lpstr>
      <vt:lpstr>definisi pembelajaran luring dan daring</vt:lpstr>
      <vt:lpstr>ketentuan pembelajaran bauran UNS</vt:lpstr>
      <vt:lpstr>dasar ketentuan pembelajaran bauran UNS</vt:lpstr>
      <vt:lpstr>peraturan rektor tentang penyelenggaraan dan pengelolaan pendidikan program sarjana</vt:lpstr>
      <vt:lpstr>peraturan rektor tentang sistem pembelajaran dalam jaringan </vt:lpstr>
      <vt:lpstr>Ketentuan satu satuan kredit semester (sks)</vt:lpstr>
      <vt:lpstr>#1 ketentuan kegiatan mata kuliah dalam laman spada</vt:lpstr>
      <vt:lpstr>#2 ketentuan contoh mata kuliah  di Program Studi Pendidikan Fisika FKIP UNS</vt:lpstr>
      <vt:lpstr>Pembagian kategori blended learning dalam sebuah mata kuliah (14 kali pertemuan penyampaian materi)</vt:lpstr>
      <vt:lpstr>Penyelenggaraan SPADA dalam persentase akses materi dan interaksi daring</vt:lpstr>
      <vt:lpstr>PowerPoint 演示文稿</vt:lpstr>
      <vt:lpstr>struktur lokasi kelas baru</vt:lpstr>
      <vt:lpstr>isi kelas spada</vt:lpstr>
      <vt:lpstr>struktur sebuah kelas spada</vt:lpstr>
      <vt:lpstr>ketentuan praktis pembuatan kelas spada</vt:lpstr>
      <vt:lpstr>Terima kasih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user</dc:creator>
  <cp:lastModifiedBy>user</cp:lastModifiedBy>
  <cp:revision>68</cp:revision>
  <dcterms:created xsi:type="dcterms:W3CDTF">2019-04-14T10:47:00Z</dcterms:created>
  <dcterms:modified xsi:type="dcterms:W3CDTF">2020-01-15T02:14:30Z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