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sldIdLst>
    <p:sldId id="300" r:id="rId2"/>
    <p:sldId id="269" r:id="rId3"/>
    <p:sldId id="294" r:id="rId4"/>
    <p:sldId id="286" r:id="rId5"/>
    <p:sldId id="295" r:id="rId6"/>
    <p:sldId id="292" r:id="rId7"/>
    <p:sldId id="310" r:id="rId8"/>
    <p:sldId id="307" r:id="rId9"/>
    <p:sldId id="308" r:id="rId10"/>
    <p:sldId id="305" r:id="rId11"/>
    <p:sldId id="261" r:id="rId12"/>
    <p:sldId id="293" r:id="rId13"/>
    <p:sldId id="311" r:id="rId14"/>
    <p:sldId id="312" r:id="rId15"/>
    <p:sldId id="313" r:id="rId16"/>
    <p:sldId id="314" r:id="rId17"/>
    <p:sldId id="315" r:id="rId18"/>
    <p:sldId id="302" r:id="rId19"/>
    <p:sldId id="303" r:id="rId20"/>
    <p:sldId id="306" r:id="rId21"/>
    <p:sldId id="304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EC30"/>
    <a:srgbClr val="0E642B"/>
    <a:srgbClr val="72DF21"/>
    <a:srgbClr val="FFFF75"/>
    <a:srgbClr val="FFFFB9"/>
    <a:srgbClr val="FFFF8F"/>
    <a:srgbClr val="FDDEC7"/>
    <a:srgbClr val="0029AC"/>
    <a:srgbClr val="5252C6"/>
    <a:srgbClr val="3F3FB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737" autoAdjust="0"/>
  </p:normalViewPr>
  <p:slideViewPr>
    <p:cSldViewPr>
      <p:cViewPr>
        <p:scale>
          <a:sx n="40" d="100"/>
          <a:sy n="40" d="100"/>
        </p:scale>
        <p:origin x="-73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cs typeface="+mn-cs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cs typeface="+mn-cs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cs typeface="+mn-cs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d-ID">
                  <a:cs typeface="+mn-cs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cs typeface="+mn-cs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cs typeface="+mn-cs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id-ID">
                <a:cs typeface="+mn-cs"/>
              </a:endParaRPr>
            </a:p>
          </p:txBody>
        </p:sp>
      </p:grpSp>
      <p:sp>
        <p:nvSpPr>
          <p:cNvPr id="43726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3726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8BC1D8A4-D0FE-405B-B4C1-426EDA0269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29B4C-5B7C-47A1-B0F5-FC9A9A329A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9DFE1-5AE8-49AC-B09B-2BE69D04A5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20F93-F7A9-40D2-8CD9-048F5CB103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81007-F93E-4AE7-A579-DA6987EFD3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7DA51-22B3-420D-B62A-FA1BA13774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D8E8E-B5D7-426A-BE27-80F1DE52AE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604AF-92C2-48C5-AA76-BD12356765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98632-8266-4773-BD95-858639408B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38FE4-82C2-4477-ABAE-5D3A3FE76D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C2F45-2BDE-4635-B759-E58790955F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GB" sz="2400">
              <a:cs typeface="+mn-cs"/>
            </a:endParaRPr>
          </a:p>
        </p:txBody>
      </p:sp>
      <p:sp>
        <p:nvSpPr>
          <p:cNvPr id="4362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GB" sz="2400">
              <a:cs typeface="+mn-cs"/>
            </a:endParaRPr>
          </a:p>
        </p:txBody>
      </p:sp>
      <p:sp>
        <p:nvSpPr>
          <p:cNvPr id="4362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GB" sz="2400">
              <a:cs typeface="+mn-cs"/>
            </a:endParaRPr>
          </a:p>
        </p:txBody>
      </p:sp>
      <p:sp>
        <p:nvSpPr>
          <p:cNvPr id="4362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GB" sz="2400">
              <a:cs typeface="+mn-cs"/>
            </a:endParaRPr>
          </a:p>
        </p:txBody>
      </p:sp>
      <p:sp>
        <p:nvSpPr>
          <p:cNvPr id="4362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GB" sz="2400">
              <a:cs typeface="+mn-cs"/>
            </a:endParaRPr>
          </a:p>
        </p:txBody>
      </p:sp>
      <p:sp>
        <p:nvSpPr>
          <p:cNvPr id="4362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GB" sz="2400">
              <a:cs typeface="+mn-cs"/>
            </a:endParaRPr>
          </a:p>
        </p:txBody>
      </p:sp>
      <p:sp>
        <p:nvSpPr>
          <p:cNvPr id="4362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GB" sz="2400">
              <a:cs typeface="+mn-cs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362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362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362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3240903F-B281-4B5F-8350-0EBB7D0A6A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2013 H-FOTO2\HUTAN TROPIS-GAMBAR\HUTAN-AIR TERJUN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2492896"/>
            <a:ext cx="514806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  <a:latin typeface="Arial" charset="0"/>
              </a:rPr>
              <a:t>LANGKAH </a:t>
            </a:r>
          </a:p>
          <a:p>
            <a:pPr algn="ctr"/>
            <a:r>
              <a:rPr lang="en-US" sz="6000" b="1" dirty="0" smtClean="0">
                <a:solidFill>
                  <a:srgbClr val="FFFF00"/>
                </a:solidFill>
                <a:latin typeface="Arial" charset="0"/>
              </a:rPr>
              <a:t>PENELITIAN</a:t>
            </a:r>
            <a:endParaRPr lang="en-GB" sz="6000" b="1" dirty="0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2013 H-FOTO2\HUTAN TROPIS-GAMBAR\tropical_forest-1280x9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699792" y="1988840"/>
            <a:ext cx="4968552" cy="1944216"/>
          </a:xfrm>
          <a:prstGeom prst="rect">
            <a:avLst/>
          </a:prstGeom>
          <a:solidFill>
            <a:srgbClr val="81EC3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6000" b="1" dirty="0" smtClean="0">
                <a:solidFill>
                  <a:srgbClr val="0E642B"/>
                </a:solidFill>
                <a:latin typeface="Arial" charset="0"/>
              </a:rPr>
              <a:t>MACAM </a:t>
            </a:r>
          </a:p>
          <a:p>
            <a:pPr algn="ctr"/>
            <a:r>
              <a:rPr lang="en-US" sz="6000" b="1" dirty="0" smtClean="0">
                <a:solidFill>
                  <a:srgbClr val="0E642B"/>
                </a:solidFill>
                <a:latin typeface="Arial" charset="0"/>
              </a:rPr>
              <a:t>PENELITIAN</a:t>
            </a:r>
            <a:endParaRPr lang="en-GB" sz="6000" b="1" dirty="0">
              <a:solidFill>
                <a:srgbClr val="0E642B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476672"/>
            <a:ext cx="7848922" cy="836712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 PENGGOLONGAN JENIS PENELITIAN</a:t>
            </a:r>
            <a:endParaRPr lang="en-GB" sz="3200" b="1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115616" y="2060848"/>
            <a:ext cx="7704856" cy="4248472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ts val="24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Berdasarkan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Fungsi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tujuan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101600" algn="l" defTabSz="914400" rtl="0" eaLnBrk="1" fontAlgn="base" latinLnBrk="0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FFFF4B"/>
              </a:buClr>
              <a:buSzPct val="80000"/>
              <a:buFont typeface="Wingdings" pitchFamily="2" charset="2"/>
              <a:buChar char="ü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Penelitian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dasar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101600" algn="l" defTabSz="914400" rtl="0" eaLnBrk="1" fontAlgn="base" latinLnBrk="0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FFFF4B"/>
              </a:buClr>
              <a:buSzPct val="80000"/>
              <a:buFont typeface="Wingdings" pitchFamily="2" charset="2"/>
              <a:buChar char="ü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Penelitian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terapan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101600" algn="l" defTabSz="914400" rtl="0" eaLnBrk="1" fontAlgn="base" latinLnBrk="0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FFFF4B"/>
              </a:buClr>
              <a:buSzPct val="80000"/>
              <a:buFont typeface="Wingdings" pitchFamily="2" charset="2"/>
              <a:buChar char="ü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Penelitian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evaluasi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101600" algn="l" defTabSz="914400" rtl="0" eaLnBrk="1" fontAlgn="base" latinLnBrk="0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FFFF4B"/>
              </a:buClr>
              <a:buSzPct val="80000"/>
              <a:buFont typeface="Wingdings" pitchFamily="2" charset="2"/>
              <a:buChar char="ü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Penelitian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pengembangan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2776" y="980728"/>
            <a:ext cx="7931224" cy="576064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PENGGOLONGAN JENIS PENELITIAN</a:t>
            </a:r>
            <a:endParaRPr lang="en-GB" sz="3200" b="1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2348880"/>
            <a:ext cx="7427168" cy="4248472"/>
          </a:xfrm>
          <a:solidFill>
            <a:srgbClr val="0070C0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Berdasarkan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jenis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metode</a:t>
            </a:r>
            <a:r>
              <a:rPr lang="en-US" b="1" dirty="0" smtClean="0">
                <a:solidFill>
                  <a:schemeClr val="bg1"/>
                </a:solidFill>
              </a:rPr>
              <a:t> :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180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en-US" dirty="0" smtClean="0">
                <a:solidFill>
                  <a:schemeClr val="bg1"/>
                </a:solidFill>
              </a:rPr>
              <a:t>   - </a:t>
            </a:r>
            <a:r>
              <a:rPr lang="en-US" dirty="0" err="1" smtClean="0">
                <a:solidFill>
                  <a:schemeClr val="bg1"/>
                </a:solidFill>
              </a:rPr>
              <a:t>Survei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korelasional</a:t>
            </a: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Font typeface="Wingdings" pitchFamily="2" charset="2"/>
              <a:buNone/>
            </a:pPr>
            <a:r>
              <a:rPr lang="en-US" dirty="0" smtClean="0">
                <a:solidFill>
                  <a:schemeClr val="bg1"/>
                </a:solidFill>
              </a:rPr>
              <a:t>   - </a:t>
            </a:r>
            <a:r>
              <a:rPr lang="en-US" dirty="0" err="1" smtClean="0">
                <a:solidFill>
                  <a:schemeClr val="bg1"/>
                </a:solidFill>
              </a:rPr>
              <a:t>Survei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komparatif</a:t>
            </a: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Font typeface="Wingdings" pitchFamily="2" charset="2"/>
              <a:buNone/>
            </a:pPr>
            <a:r>
              <a:rPr lang="en-US" dirty="0" smtClean="0">
                <a:solidFill>
                  <a:schemeClr val="bg1"/>
                </a:solidFill>
              </a:rPr>
              <a:t>   - </a:t>
            </a:r>
            <a:r>
              <a:rPr lang="en-US" dirty="0" err="1" smtClean="0">
                <a:solidFill>
                  <a:schemeClr val="bg1"/>
                </a:solidFill>
              </a:rPr>
              <a:t>Eksperimen</a:t>
            </a:r>
            <a:endParaRPr lang="en-US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Font typeface="Wingdings" pitchFamily="2" charset="2"/>
              <a:buNone/>
            </a:pPr>
            <a:r>
              <a:rPr lang="en-US" dirty="0" smtClean="0">
                <a:solidFill>
                  <a:schemeClr val="bg1"/>
                </a:solidFill>
              </a:rPr>
              <a:t>   - </a:t>
            </a:r>
            <a:r>
              <a:rPr lang="en-US" i="1" dirty="0" smtClean="0">
                <a:solidFill>
                  <a:schemeClr val="bg1"/>
                </a:solidFill>
              </a:rPr>
              <a:t>Action research</a:t>
            </a: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Font typeface="Wingdings" pitchFamily="2" charset="2"/>
              <a:buNone/>
            </a:pPr>
            <a:r>
              <a:rPr lang="en-US" dirty="0" smtClean="0">
                <a:solidFill>
                  <a:schemeClr val="bg1"/>
                </a:solidFill>
              </a:rPr>
              <a:t>   - </a:t>
            </a:r>
            <a:r>
              <a:rPr lang="en-US" i="1" dirty="0" err="1" smtClean="0">
                <a:solidFill>
                  <a:schemeClr val="bg1"/>
                </a:solidFill>
              </a:rPr>
              <a:t>Gr</a:t>
            </a:r>
            <a:r>
              <a:rPr lang="id-ID" i="1" dirty="0" smtClean="0">
                <a:solidFill>
                  <a:schemeClr val="bg1"/>
                </a:solidFill>
              </a:rPr>
              <a:t>o</a:t>
            </a:r>
            <a:r>
              <a:rPr lang="en-US" i="1" dirty="0" err="1" smtClean="0">
                <a:solidFill>
                  <a:schemeClr val="bg1"/>
                </a:solidFill>
              </a:rPr>
              <a:t>unded</a:t>
            </a:r>
            <a:r>
              <a:rPr lang="en-US" i="1" dirty="0" smtClean="0">
                <a:solidFill>
                  <a:schemeClr val="bg1"/>
                </a:solidFill>
              </a:rPr>
              <a:t> research</a:t>
            </a:r>
            <a:endParaRPr lang="en-GB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777" y="1"/>
            <a:ext cx="5544616" cy="1124743"/>
          </a:xfrm>
        </p:spPr>
        <p:txBody>
          <a:bodyPr/>
          <a:lstStyle/>
          <a:p>
            <a:r>
              <a:rPr lang="en-US" b="1" dirty="0" err="1" smtClean="0"/>
              <a:t>Penelitian</a:t>
            </a:r>
            <a:r>
              <a:rPr lang="en-US" b="1" dirty="0" smtClean="0"/>
              <a:t> </a:t>
            </a:r>
            <a:r>
              <a:rPr lang="en-US" b="1" dirty="0" err="1" smtClean="0"/>
              <a:t>Survei</a:t>
            </a:r>
            <a:r>
              <a:rPr lang="en-US" b="1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204864"/>
            <a:ext cx="8631560" cy="4320479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lvl="0"/>
            <a:r>
              <a:rPr lang="en-US" sz="2400" b="1" dirty="0" err="1" smtClean="0">
                <a:solidFill>
                  <a:srgbClr val="002060"/>
                </a:solidFill>
              </a:rPr>
              <a:t>Untuk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memperoleh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fakta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dari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gejala</a:t>
            </a:r>
            <a:r>
              <a:rPr lang="en-US" sz="2400" b="1" dirty="0" smtClean="0">
                <a:solidFill>
                  <a:srgbClr val="002060"/>
                </a:solidFill>
              </a:rPr>
              <a:t> yang </a:t>
            </a:r>
            <a:r>
              <a:rPr lang="en-US" sz="2400" b="1" dirty="0" err="1" smtClean="0">
                <a:solidFill>
                  <a:srgbClr val="002060"/>
                </a:solidFill>
              </a:rPr>
              <a:t>ada</a:t>
            </a:r>
            <a:r>
              <a:rPr lang="en-US" sz="2400" b="1" dirty="0" smtClean="0">
                <a:solidFill>
                  <a:srgbClr val="002060"/>
                </a:solidFill>
              </a:rPr>
              <a:t>;</a:t>
            </a:r>
          </a:p>
          <a:p>
            <a:pPr lvl="0"/>
            <a:r>
              <a:rPr lang="en-US" sz="2400" b="1" dirty="0" err="1" smtClean="0">
                <a:solidFill>
                  <a:srgbClr val="600000"/>
                </a:solidFill>
              </a:rPr>
              <a:t>Mencari</a:t>
            </a:r>
            <a:r>
              <a:rPr lang="en-US" sz="2400" b="1" dirty="0" smtClean="0">
                <a:solidFill>
                  <a:srgbClr val="600000"/>
                </a:solidFill>
              </a:rPr>
              <a:t> </a:t>
            </a:r>
            <a:r>
              <a:rPr lang="en-US" sz="2400" b="1" dirty="0" err="1" smtClean="0">
                <a:solidFill>
                  <a:srgbClr val="600000"/>
                </a:solidFill>
              </a:rPr>
              <a:t>keterangan</a:t>
            </a:r>
            <a:r>
              <a:rPr lang="en-US" sz="2400" b="1" dirty="0" smtClean="0">
                <a:solidFill>
                  <a:srgbClr val="600000"/>
                </a:solidFill>
              </a:rPr>
              <a:t> </a:t>
            </a:r>
            <a:r>
              <a:rPr lang="en-US" sz="2400" b="1" dirty="0" err="1" smtClean="0">
                <a:solidFill>
                  <a:srgbClr val="600000"/>
                </a:solidFill>
              </a:rPr>
              <a:t>secara</a:t>
            </a:r>
            <a:r>
              <a:rPr lang="en-US" sz="2400" b="1" dirty="0" smtClean="0">
                <a:solidFill>
                  <a:srgbClr val="600000"/>
                </a:solidFill>
              </a:rPr>
              <a:t> </a:t>
            </a:r>
            <a:r>
              <a:rPr lang="en-US" sz="2400" b="1" dirty="0" err="1" smtClean="0">
                <a:solidFill>
                  <a:srgbClr val="600000"/>
                </a:solidFill>
              </a:rPr>
              <a:t>faktual</a:t>
            </a:r>
            <a:r>
              <a:rPr lang="en-US" sz="2400" b="1" dirty="0" smtClean="0">
                <a:solidFill>
                  <a:srgbClr val="600000"/>
                </a:solidFill>
              </a:rPr>
              <a:t> </a:t>
            </a:r>
            <a:r>
              <a:rPr lang="en-US" sz="2400" b="1" dirty="0" err="1" smtClean="0">
                <a:solidFill>
                  <a:srgbClr val="600000"/>
                </a:solidFill>
              </a:rPr>
              <a:t>dari</a:t>
            </a:r>
            <a:r>
              <a:rPr lang="en-US" sz="2400" b="1" dirty="0" smtClean="0">
                <a:solidFill>
                  <a:srgbClr val="600000"/>
                </a:solidFill>
              </a:rPr>
              <a:t> </a:t>
            </a:r>
            <a:r>
              <a:rPr lang="en-US" sz="2400" b="1" dirty="0" err="1" smtClean="0">
                <a:solidFill>
                  <a:srgbClr val="600000"/>
                </a:solidFill>
              </a:rPr>
              <a:t>suatu</a:t>
            </a:r>
            <a:r>
              <a:rPr lang="en-US" sz="2400" b="1" dirty="0" smtClean="0">
                <a:solidFill>
                  <a:srgbClr val="600000"/>
                </a:solidFill>
              </a:rPr>
              <a:t> </a:t>
            </a:r>
            <a:r>
              <a:rPr lang="en-US" sz="2400" b="1" dirty="0" err="1" smtClean="0">
                <a:solidFill>
                  <a:srgbClr val="600000"/>
                </a:solidFill>
              </a:rPr>
              <a:t>kelompok</a:t>
            </a:r>
            <a:r>
              <a:rPr lang="en-US" sz="2400" b="1" dirty="0" smtClean="0">
                <a:solidFill>
                  <a:srgbClr val="600000"/>
                </a:solidFill>
              </a:rPr>
              <a:t>, </a:t>
            </a:r>
            <a:r>
              <a:rPr lang="en-US" sz="2400" b="1" dirty="0" err="1" smtClean="0">
                <a:solidFill>
                  <a:srgbClr val="600000"/>
                </a:solidFill>
              </a:rPr>
              <a:t>daerah</a:t>
            </a:r>
            <a:r>
              <a:rPr lang="en-US" sz="2400" b="1" dirty="0" smtClean="0">
                <a:solidFill>
                  <a:srgbClr val="600000"/>
                </a:solidFill>
              </a:rPr>
              <a:t> </a:t>
            </a:r>
            <a:r>
              <a:rPr lang="en-US" sz="2400" b="1" dirty="0" err="1" smtClean="0">
                <a:solidFill>
                  <a:srgbClr val="600000"/>
                </a:solidFill>
              </a:rPr>
              <a:t>dsb</a:t>
            </a:r>
            <a:r>
              <a:rPr lang="en-US" sz="2400" b="1" dirty="0" smtClean="0">
                <a:solidFill>
                  <a:srgbClr val="600000"/>
                </a:solidFill>
              </a:rPr>
              <a:t>.</a:t>
            </a:r>
          </a:p>
          <a:p>
            <a:pPr lvl="0"/>
            <a:r>
              <a:rPr lang="en-US" sz="2400" b="1" dirty="0" err="1" smtClean="0">
                <a:solidFill>
                  <a:srgbClr val="002060"/>
                </a:solidFill>
              </a:rPr>
              <a:t>Melakukan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evaluasi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serta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perbandingan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terhadap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hal</a:t>
            </a:r>
            <a:r>
              <a:rPr lang="en-US" sz="2400" b="1" dirty="0" smtClean="0">
                <a:solidFill>
                  <a:srgbClr val="002060"/>
                </a:solidFill>
              </a:rPr>
              <a:t> yang </a:t>
            </a:r>
            <a:r>
              <a:rPr lang="en-US" sz="2400" b="1" dirty="0" err="1" smtClean="0">
                <a:solidFill>
                  <a:srgbClr val="002060"/>
                </a:solidFill>
              </a:rPr>
              <a:t>telah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dilakukan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orang</a:t>
            </a:r>
            <a:r>
              <a:rPr lang="en-US" sz="2400" b="1" dirty="0" smtClean="0">
                <a:solidFill>
                  <a:srgbClr val="002060"/>
                </a:solidFill>
              </a:rPr>
              <a:t> lain </a:t>
            </a:r>
            <a:r>
              <a:rPr lang="en-US" sz="2400" b="1" dirty="0" err="1" smtClean="0">
                <a:solidFill>
                  <a:srgbClr val="002060"/>
                </a:solidFill>
              </a:rPr>
              <a:t>dalam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menangani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hal</a:t>
            </a:r>
            <a:r>
              <a:rPr lang="en-US" sz="2400" b="1" dirty="0" smtClean="0">
                <a:solidFill>
                  <a:srgbClr val="002060"/>
                </a:solidFill>
              </a:rPr>
              <a:t> yang </a:t>
            </a:r>
            <a:r>
              <a:rPr lang="en-US" sz="2400" b="1" dirty="0" err="1" smtClean="0">
                <a:solidFill>
                  <a:srgbClr val="002060"/>
                </a:solidFill>
              </a:rPr>
              <a:t>serupa</a:t>
            </a:r>
            <a:r>
              <a:rPr lang="en-US" sz="2400" b="1" dirty="0" smtClean="0">
                <a:solidFill>
                  <a:srgbClr val="002060"/>
                </a:solidFill>
              </a:rPr>
              <a:t>;</a:t>
            </a:r>
          </a:p>
          <a:p>
            <a:pPr lvl="0"/>
            <a:r>
              <a:rPr lang="en-US" sz="2400" b="1" dirty="0" err="1" smtClean="0">
                <a:solidFill>
                  <a:srgbClr val="600000"/>
                </a:solidFill>
              </a:rPr>
              <a:t>Dilakukan</a:t>
            </a:r>
            <a:r>
              <a:rPr lang="en-US" sz="2400" b="1" dirty="0" smtClean="0">
                <a:solidFill>
                  <a:srgbClr val="600000"/>
                </a:solidFill>
              </a:rPr>
              <a:t> </a:t>
            </a:r>
            <a:r>
              <a:rPr lang="en-US" sz="2400" b="1" dirty="0" err="1" smtClean="0">
                <a:solidFill>
                  <a:srgbClr val="600000"/>
                </a:solidFill>
              </a:rPr>
              <a:t>terhadap</a:t>
            </a:r>
            <a:r>
              <a:rPr lang="en-US" sz="2400" b="1" dirty="0" smtClean="0">
                <a:solidFill>
                  <a:srgbClr val="600000"/>
                </a:solidFill>
              </a:rPr>
              <a:t> </a:t>
            </a:r>
            <a:r>
              <a:rPr lang="en-US" sz="2400" b="1" dirty="0" err="1" smtClean="0">
                <a:solidFill>
                  <a:srgbClr val="600000"/>
                </a:solidFill>
              </a:rPr>
              <a:t>sejumlah</a:t>
            </a:r>
            <a:r>
              <a:rPr lang="en-US" sz="2400" b="1" dirty="0" smtClean="0">
                <a:solidFill>
                  <a:srgbClr val="600000"/>
                </a:solidFill>
              </a:rPr>
              <a:t> </a:t>
            </a:r>
            <a:r>
              <a:rPr lang="en-US" sz="2400" b="1" dirty="0" err="1" smtClean="0">
                <a:solidFill>
                  <a:srgbClr val="600000"/>
                </a:solidFill>
              </a:rPr>
              <a:t>individu</a:t>
            </a:r>
            <a:r>
              <a:rPr lang="en-US" sz="2400" b="1" dirty="0" smtClean="0">
                <a:solidFill>
                  <a:srgbClr val="600000"/>
                </a:solidFill>
              </a:rPr>
              <a:t>/unit , </a:t>
            </a:r>
            <a:r>
              <a:rPr lang="en-US" sz="2400" b="1" dirty="0" err="1" smtClean="0">
                <a:solidFill>
                  <a:srgbClr val="600000"/>
                </a:solidFill>
              </a:rPr>
              <a:t>baik</a:t>
            </a:r>
            <a:r>
              <a:rPr lang="en-US" sz="2400" b="1" dirty="0" smtClean="0">
                <a:solidFill>
                  <a:srgbClr val="600000"/>
                </a:solidFill>
              </a:rPr>
              <a:t> </a:t>
            </a:r>
            <a:r>
              <a:rPr lang="en-US" sz="2400" b="1" dirty="0" err="1" smtClean="0">
                <a:solidFill>
                  <a:srgbClr val="600000"/>
                </a:solidFill>
              </a:rPr>
              <a:t>secara</a:t>
            </a:r>
            <a:r>
              <a:rPr lang="en-US" sz="2400" b="1" dirty="0" smtClean="0">
                <a:solidFill>
                  <a:srgbClr val="600000"/>
                </a:solidFill>
              </a:rPr>
              <a:t> </a:t>
            </a:r>
            <a:r>
              <a:rPr lang="en-US" sz="2400" b="1" dirty="0" err="1" smtClean="0">
                <a:solidFill>
                  <a:srgbClr val="600000"/>
                </a:solidFill>
              </a:rPr>
              <a:t>sensus</a:t>
            </a:r>
            <a:r>
              <a:rPr lang="en-US" sz="2400" b="1" dirty="0" smtClean="0">
                <a:solidFill>
                  <a:srgbClr val="600000"/>
                </a:solidFill>
              </a:rPr>
              <a:t> </a:t>
            </a:r>
            <a:r>
              <a:rPr lang="en-US" sz="2400" b="1" dirty="0" err="1" smtClean="0">
                <a:solidFill>
                  <a:srgbClr val="600000"/>
                </a:solidFill>
              </a:rPr>
              <a:t>maupun</a:t>
            </a:r>
            <a:r>
              <a:rPr lang="en-US" sz="2400" b="1" dirty="0" smtClean="0">
                <a:solidFill>
                  <a:srgbClr val="600000"/>
                </a:solidFill>
              </a:rPr>
              <a:t> </a:t>
            </a:r>
            <a:r>
              <a:rPr lang="en-US" sz="2400" b="1" dirty="0" err="1" smtClean="0">
                <a:solidFill>
                  <a:srgbClr val="600000"/>
                </a:solidFill>
              </a:rPr>
              <a:t>secara</a:t>
            </a:r>
            <a:r>
              <a:rPr lang="en-US" sz="2400" b="1" dirty="0" smtClean="0">
                <a:solidFill>
                  <a:srgbClr val="600000"/>
                </a:solidFill>
              </a:rPr>
              <a:t> </a:t>
            </a:r>
            <a:r>
              <a:rPr lang="en-US" sz="2400" b="1" dirty="0" err="1" smtClean="0">
                <a:solidFill>
                  <a:srgbClr val="600000"/>
                </a:solidFill>
              </a:rPr>
              <a:t>sampel</a:t>
            </a:r>
            <a:r>
              <a:rPr lang="en-US" sz="2400" b="1" dirty="0" smtClean="0">
                <a:solidFill>
                  <a:srgbClr val="600000"/>
                </a:solidFill>
              </a:rPr>
              <a:t>;</a:t>
            </a:r>
          </a:p>
          <a:p>
            <a:r>
              <a:rPr lang="en-US" sz="2400" b="1" dirty="0" err="1" smtClean="0">
                <a:solidFill>
                  <a:srgbClr val="002060"/>
                </a:solidFill>
              </a:rPr>
              <a:t>Hasilnya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untuk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pembuatan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rencana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dan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pengambilan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keputusan</a:t>
            </a:r>
            <a:r>
              <a:rPr lang="en-US" sz="2400" b="1" dirty="0" smtClean="0">
                <a:solidFill>
                  <a:srgbClr val="002060"/>
                </a:solidFill>
              </a:rPr>
              <a:t>;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214313"/>
            <a:ext cx="7180287" cy="1462087"/>
          </a:xfrm>
        </p:spPr>
        <p:txBody>
          <a:bodyPr/>
          <a:lstStyle/>
          <a:p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 err="1" smtClean="0"/>
              <a:t>Exploratif</a:t>
            </a:r>
            <a:r>
              <a:rPr lang="en-US" dirty="0" smtClean="0"/>
              <a:t> (</a:t>
            </a:r>
            <a:r>
              <a:rPr lang="en-US" dirty="0" err="1" smtClean="0"/>
              <a:t>Penjajagan</a:t>
            </a:r>
            <a:r>
              <a:rPr lang="en-US" dirty="0" smtClean="0"/>
              <a:t>).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48880"/>
            <a:ext cx="9144000" cy="4176463"/>
          </a:xfrm>
          <a:solidFill>
            <a:srgbClr val="0070C0"/>
          </a:solidFill>
        </p:spPr>
        <p:txBody>
          <a:bodyPr/>
          <a:lstStyle/>
          <a:p>
            <a:pPr marL="504825" lvl="0" indent="-504825">
              <a:buClr>
                <a:schemeClr val="bg1"/>
              </a:buClr>
              <a:buSzPct val="81000"/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Terbuka, </a:t>
            </a:r>
            <a:r>
              <a:rPr lang="en-US" dirty="0" err="1" smtClean="0">
                <a:solidFill>
                  <a:schemeClr val="bg1"/>
                </a:solidFill>
              </a:rPr>
              <a:t>mencari-cari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pengetahuan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peneliti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tentang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masalah</a:t>
            </a:r>
            <a:r>
              <a:rPr lang="en-US" dirty="0" smtClean="0">
                <a:solidFill>
                  <a:schemeClr val="bg1"/>
                </a:solidFill>
              </a:rPr>
              <a:t> yang </a:t>
            </a:r>
            <a:r>
              <a:rPr lang="en-US" dirty="0" err="1" smtClean="0">
                <a:solidFill>
                  <a:schemeClr val="bg1"/>
                </a:solidFill>
              </a:rPr>
              <a:t>diteliti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masih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terbatas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</a:p>
          <a:p>
            <a:pPr marL="504825" lvl="0" indent="-504825">
              <a:buClr>
                <a:schemeClr val="bg1"/>
              </a:buClr>
              <a:buSzPct val="81000"/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Pertanyaan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dalam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studi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penjajagan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ini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misalnya</a:t>
            </a:r>
            <a:r>
              <a:rPr lang="en-US" dirty="0" smtClean="0">
                <a:solidFill>
                  <a:schemeClr val="bg1"/>
                </a:solidFill>
              </a:rPr>
              <a:t>: </a:t>
            </a:r>
            <a:r>
              <a:rPr lang="en-US" dirty="0" err="1" smtClean="0">
                <a:solidFill>
                  <a:schemeClr val="bg1"/>
                </a:solidFill>
              </a:rPr>
              <a:t>Apakah</a:t>
            </a:r>
            <a:r>
              <a:rPr lang="en-US" dirty="0" smtClean="0">
                <a:solidFill>
                  <a:schemeClr val="bg1"/>
                </a:solidFill>
              </a:rPr>
              <a:t> yang paling </a:t>
            </a:r>
            <a:r>
              <a:rPr lang="en-US" dirty="0" err="1" smtClean="0">
                <a:solidFill>
                  <a:schemeClr val="bg1"/>
                </a:solidFill>
              </a:rPr>
              <a:t>mencemaskan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anda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dalam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hal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infrastruktur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daerah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Kalbar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dalam</a:t>
            </a:r>
            <a:r>
              <a:rPr lang="en-US" dirty="0" smtClean="0">
                <a:solidFill>
                  <a:schemeClr val="bg1"/>
                </a:solidFill>
              </a:rPr>
              <a:t> lima </a:t>
            </a:r>
            <a:r>
              <a:rPr lang="en-US" dirty="0" err="1" smtClean="0">
                <a:solidFill>
                  <a:schemeClr val="bg1"/>
                </a:solidFill>
              </a:rPr>
              <a:t>tahun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terakhir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ini</a:t>
            </a:r>
            <a:r>
              <a:rPr lang="en-US" dirty="0" smtClean="0">
                <a:solidFill>
                  <a:schemeClr val="bg1"/>
                </a:solidFill>
              </a:rPr>
              <a:t>? </a:t>
            </a:r>
            <a:r>
              <a:rPr lang="en-US" dirty="0" err="1" smtClean="0">
                <a:solidFill>
                  <a:schemeClr val="bg1"/>
                </a:solidFill>
              </a:rPr>
              <a:t>Menurut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anda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bagaimana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cara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perawatan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infrastruktur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jalan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jembatan</a:t>
            </a:r>
            <a:r>
              <a:rPr lang="en-US" dirty="0" smtClean="0">
                <a:solidFill>
                  <a:schemeClr val="bg1"/>
                </a:solidFill>
              </a:rPr>
              <a:t> yang </a:t>
            </a:r>
            <a:r>
              <a:rPr lang="en-US" dirty="0" err="1" smtClean="0">
                <a:solidFill>
                  <a:schemeClr val="bg1"/>
                </a:solidFill>
              </a:rPr>
              <a:t>baik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214313"/>
            <a:ext cx="7180287" cy="982439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 err="1" smtClean="0"/>
              <a:t>Deskriptif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32856"/>
            <a:ext cx="9144000" cy="4725144"/>
          </a:xfrm>
          <a:solidFill>
            <a:srgbClr val="002060"/>
          </a:solidFill>
        </p:spPr>
        <p:txBody>
          <a:bodyPr/>
          <a:lstStyle/>
          <a:p>
            <a:pPr marL="504825" indent="-504825">
              <a:buClr>
                <a:schemeClr val="bg1"/>
              </a:buClr>
              <a:buSzPct val="81000"/>
              <a:buFont typeface="Wingdings" pitchFamily="2" charset="2"/>
              <a:buChar char="Ø"/>
            </a:pPr>
            <a:r>
              <a:rPr lang="en-US" sz="3000" dirty="0" err="1" smtClean="0">
                <a:solidFill>
                  <a:srgbClr val="FFFF5D"/>
                </a:solidFill>
              </a:rPr>
              <a:t>Mempelajari</a:t>
            </a:r>
            <a:r>
              <a:rPr lang="en-US" sz="3000" dirty="0" smtClean="0">
                <a:solidFill>
                  <a:srgbClr val="FFFF5D"/>
                </a:solidFill>
              </a:rPr>
              <a:t> </a:t>
            </a:r>
            <a:r>
              <a:rPr lang="en-US" sz="3000" dirty="0" err="1" smtClean="0">
                <a:solidFill>
                  <a:srgbClr val="FFFF5D"/>
                </a:solidFill>
              </a:rPr>
              <a:t>masalah</a:t>
            </a:r>
            <a:r>
              <a:rPr lang="en-US" sz="3000" dirty="0" smtClean="0">
                <a:solidFill>
                  <a:srgbClr val="FFFF5D"/>
                </a:solidFill>
              </a:rPr>
              <a:t> </a:t>
            </a:r>
            <a:r>
              <a:rPr lang="en-US" sz="3000" dirty="0" err="1" smtClean="0">
                <a:solidFill>
                  <a:srgbClr val="FFFF5D"/>
                </a:solidFill>
              </a:rPr>
              <a:t>dalam</a:t>
            </a:r>
            <a:r>
              <a:rPr lang="en-US" sz="3000" dirty="0" smtClean="0">
                <a:solidFill>
                  <a:srgbClr val="FFFF5D"/>
                </a:solidFill>
              </a:rPr>
              <a:t> </a:t>
            </a:r>
            <a:r>
              <a:rPr lang="en-US" sz="3000" dirty="0" err="1" smtClean="0">
                <a:solidFill>
                  <a:srgbClr val="FFFF5D"/>
                </a:solidFill>
              </a:rPr>
              <a:t>masyarakat</a:t>
            </a:r>
            <a:r>
              <a:rPr lang="en-US" sz="3000" dirty="0" smtClean="0">
                <a:solidFill>
                  <a:srgbClr val="FFFF5D"/>
                </a:solidFill>
              </a:rPr>
              <a:t>, </a:t>
            </a:r>
            <a:r>
              <a:rPr lang="en-US" sz="3000" dirty="0" err="1" smtClean="0">
                <a:solidFill>
                  <a:srgbClr val="FFFF5D"/>
                </a:solidFill>
              </a:rPr>
              <a:t>tata</a:t>
            </a:r>
            <a:r>
              <a:rPr lang="en-US" sz="3000" dirty="0" smtClean="0">
                <a:solidFill>
                  <a:srgbClr val="FFFF5D"/>
                </a:solidFill>
              </a:rPr>
              <a:t> </a:t>
            </a:r>
            <a:r>
              <a:rPr lang="en-US" sz="3000" dirty="0" err="1" smtClean="0">
                <a:solidFill>
                  <a:srgbClr val="FFFF5D"/>
                </a:solidFill>
              </a:rPr>
              <a:t>cara</a:t>
            </a:r>
            <a:r>
              <a:rPr lang="en-US" sz="3000" dirty="0" smtClean="0">
                <a:solidFill>
                  <a:srgbClr val="FFFF5D"/>
                </a:solidFill>
              </a:rPr>
              <a:t> yang </a:t>
            </a:r>
            <a:r>
              <a:rPr lang="en-US" sz="3000" dirty="0" err="1" smtClean="0">
                <a:solidFill>
                  <a:srgbClr val="FFFF5D"/>
                </a:solidFill>
              </a:rPr>
              <a:t>berlaku</a:t>
            </a:r>
            <a:r>
              <a:rPr lang="en-US" sz="3000" dirty="0" smtClean="0">
                <a:solidFill>
                  <a:srgbClr val="FFFF5D"/>
                </a:solidFill>
              </a:rPr>
              <a:t> </a:t>
            </a:r>
            <a:r>
              <a:rPr lang="en-US" sz="3000" dirty="0" err="1" smtClean="0">
                <a:solidFill>
                  <a:srgbClr val="FFFF5D"/>
                </a:solidFill>
              </a:rPr>
              <a:t>dalam</a:t>
            </a:r>
            <a:r>
              <a:rPr lang="en-US" sz="3000" dirty="0" smtClean="0">
                <a:solidFill>
                  <a:srgbClr val="FFFF5D"/>
                </a:solidFill>
              </a:rPr>
              <a:t> </a:t>
            </a:r>
            <a:r>
              <a:rPr lang="en-US" sz="3000" dirty="0" err="1" smtClean="0">
                <a:solidFill>
                  <a:srgbClr val="FFFF5D"/>
                </a:solidFill>
              </a:rPr>
              <a:t>masyarakat</a:t>
            </a:r>
            <a:r>
              <a:rPr lang="en-US" sz="3000" dirty="0" smtClean="0">
                <a:solidFill>
                  <a:srgbClr val="FFFF5D"/>
                </a:solidFill>
              </a:rPr>
              <a:t> </a:t>
            </a:r>
            <a:r>
              <a:rPr lang="en-US" sz="3000" dirty="0" err="1" smtClean="0">
                <a:solidFill>
                  <a:srgbClr val="FFFF5D"/>
                </a:solidFill>
              </a:rPr>
              <a:t>serta</a:t>
            </a:r>
            <a:r>
              <a:rPr lang="en-US" sz="3000" dirty="0" smtClean="0">
                <a:solidFill>
                  <a:srgbClr val="FFFF5D"/>
                </a:solidFill>
              </a:rPr>
              <a:t> </a:t>
            </a:r>
            <a:r>
              <a:rPr lang="en-US" sz="3000" dirty="0" err="1" smtClean="0">
                <a:solidFill>
                  <a:srgbClr val="FFFF5D"/>
                </a:solidFill>
              </a:rPr>
              <a:t>situasi-situasi</a:t>
            </a:r>
            <a:r>
              <a:rPr lang="en-US" sz="3000" dirty="0" smtClean="0">
                <a:solidFill>
                  <a:srgbClr val="FFFF5D"/>
                </a:solidFill>
              </a:rPr>
              <a:t>, </a:t>
            </a:r>
            <a:r>
              <a:rPr lang="en-US" sz="3000" dirty="0" err="1" smtClean="0">
                <a:solidFill>
                  <a:srgbClr val="FFFF5D"/>
                </a:solidFill>
              </a:rPr>
              <a:t>sikap</a:t>
            </a:r>
            <a:r>
              <a:rPr lang="en-US" sz="3000" dirty="0" smtClean="0">
                <a:solidFill>
                  <a:srgbClr val="FFFF5D"/>
                </a:solidFill>
              </a:rPr>
              <a:t>, </a:t>
            </a:r>
            <a:r>
              <a:rPr lang="en-US" sz="3000" dirty="0" err="1" smtClean="0">
                <a:solidFill>
                  <a:srgbClr val="FFFF5D"/>
                </a:solidFill>
              </a:rPr>
              <a:t>pandangan</a:t>
            </a:r>
            <a:r>
              <a:rPr lang="en-US" sz="3000" dirty="0" smtClean="0">
                <a:solidFill>
                  <a:srgbClr val="FFFF5D"/>
                </a:solidFill>
              </a:rPr>
              <a:t>, </a:t>
            </a:r>
            <a:r>
              <a:rPr lang="en-US" sz="3000" dirty="0" err="1" smtClean="0">
                <a:solidFill>
                  <a:srgbClr val="FFFF5D"/>
                </a:solidFill>
              </a:rPr>
              <a:t>proses</a:t>
            </a:r>
            <a:r>
              <a:rPr lang="en-US" sz="3000" dirty="0" smtClean="0">
                <a:solidFill>
                  <a:srgbClr val="FFFF5D"/>
                </a:solidFill>
              </a:rPr>
              <a:t> yang </a:t>
            </a:r>
            <a:r>
              <a:rPr lang="en-US" sz="3000" dirty="0" err="1" smtClean="0">
                <a:solidFill>
                  <a:srgbClr val="FFFF5D"/>
                </a:solidFill>
              </a:rPr>
              <a:t>sedang</a:t>
            </a:r>
            <a:r>
              <a:rPr lang="en-US" sz="3000" dirty="0" smtClean="0">
                <a:solidFill>
                  <a:srgbClr val="FFFF5D"/>
                </a:solidFill>
              </a:rPr>
              <a:t> </a:t>
            </a:r>
            <a:r>
              <a:rPr lang="en-US" sz="3000" dirty="0" err="1" smtClean="0">
                <a:solidFill>
                  <a:srgbClr val="FFFF5D"/>
                </a:solidFill>
              </a:rPr>
              <a:t>berlangsung</a:t>
            </a:r>
            <a:r>
              <a:rPr lang="en-US" sz="3000" dirty="0" smtClean="0">
                <a:solidFill>
                  <a:srgbClr val="FFFF5D"/>
                </a:solidFill>
              </a:rPr>
              <a:t>, </a:t>
            </a:r>
            <a:r>
              <a:rPr lang="en-US" sz="3000" dirty="0" err="1" smtClean="0">
                <a:solidFill>
                  <a:srgbClr val="FFFF5D"/>
                </a:solidFill>
              </a:rPr>
              <a:t>pengaruh</a:t>
            </a:r>
            <a:r>
              <a:rPr lang="en-US" sz="3000" dirty="0" smtClean="0">
                <a:solidFill>
                  <a:srgbClr val="FFFF5D"/>
                </a:solidFill>
              </a:rPr>
              <a:t> </a:t>
            </a:r>
            <a:r>
              <a:rPr lang="en-US" sz="3000" dirty="0" err="1" smtClean="0">
                <a:solidFill>
                  <a:srgbClr val="FFFF5D"/>
                </a:solidFill>
              </a:rPr>
              <a:t>dari</a:t>
            </a:r>
            <a:r>
              <a:rPr lang="en-US" sz="3000" dirty="0" smtClean="0">
                <a:solidFill>
                  <a:srgbClr val="FFFF5D"/>
                </a:solidFill>
              </a:rPr>
              <a:t> </a:t>
            </a:r>
            <a:r>
              <a:rPr lang="en-US" sz="3000" dirty="0" err="1" smtClean="0">
                <a:solidFill>
                  <a:srgbClr val="FFFF5D"/>
                </a:solidFill>
              </a:rPr>
              <a:t>suatu</a:t>
            </a:r>
            <a:r>
              <a:rPr lang="en-US" sz="3000" dirty="0" smtClean="0">
                <a:solidFill>
                  <a:srgbClr val="FFFF5D"/>
                </a:solidFill>
              </a:rPr>
              <a:t> </a:t>
            </a:r>
            <a:r>
              <a:rPr lang="en-US" sz="3000" dirty="0" err="1" smtClean="0">
                <a:solidFill>
                  <a:srgbClr val="FFFF5D"/>
                </a:solidFill>
              </a:rPr>
              <a:t>fenomena</a:t>
            </a:r>
            <a:r>
              <a:rPr lang="en-US" sz="3000" dirty="0" smtClean="0">
                <a:solidFill>
                  <a:srgbClr val="FFFF5D"/>
                </a:solidFill>
              </a:rPr>
              <a:t>; </a:t>
            </a:r>
            <a:r>
              <a:rPr lang="en-US" sz="3000" dirty="0" err="1" smtClean="0">
                <a:solidFill>
                  <a:srgbClr val="FFFF5D"/>
                </a:solidFill>
              </a:rPr>
              <a:t>pengukuran</a:t>
            </a:r>
            <a:r>
              <a:rPr lang="en-US" sz="3000" dirty="0" smtClean="0">
                <a:solidFill>
                  <a:srgbClr val="FFFF5D"/>
                </a:solidFill>
              </a:rPr>
              <a:t> yang </a:t>
            </a:r>
            <a:r>
              <a:rPr lang="en-US" sz="3000" dirty="0" err="1" smtClean="0">
                <a:solidFill>
                  <a:srgbClr val="FFFF5D"/>
                </a:solidFill>
              </a:rPr>
              <a:t>cermat</a:t>
            </a:r>
            <a:r>
              <a:rPr lang="en-US" sz="3000" dirty="0" smtClean="0">
                <a:solidFill>
                  <a:srgbClr val="FFFF5D"/>
                </a:solidFill>
              </a:rPr>
              <a:t> </a:t>
            </a:r>
            <a:r>
              <a:rPr lang="en-US" sz="3000" dirty="0" err="1" smtClean="0">
                <a:solidFill>
                  <a:srgbClr val="FFFF5D"/>
                </a:solidFill>
              </a:rPr>
              <a:t>tentang</a:t>
            </a:r>
            <a:r>
              <a:rPr lang="en-US" sz="3000" dirty="0" smtClean="0">
                <a:solidFill>
                  <a:srgbClr val="FFFF5D"/>
                </a:solidFill>
              </a:rPr>
              <a:t> </a:t>
            </a:r>
            <a:r>
              <a:rPr lang="en-US" sz="3000" dirty="0" err="1" smtClean="0">
                <a:solidFill>
                  <a:srgbClr val="FFFF5D"/>
                </a:solidFill>
              </a:rPr>
              <a:t>fenomena</a:t>
            </a:r>
            <a:r>
              <a:rPr lang="en-US" sz="3000" dirty="0" smtClean="0">
                <a:solidFill>
                  <a:srgbClr val="FFFF5D"/>
                </a:solidFill>
              </a:rPr>
              <a:t> </a:t>
            </a:r>
            <a:r>
              <a:rPr lang="en-US" sz="3000" dirty="0" err="1" smtClean="0">
                <a:solidFill>
                  <a:srgbClr val="FFFF5D"/>
                </a:solidFill>
              </a:rPr>
              <a:t>dalam</a:t>
            </a:r>
            <a:r>
              <a:rPr lang="en-US" sz="3000" dirty="0" smtClean="0">
                <a:solidFill>
                  <a:srgbClr val="FFFF5D"/>
                </a:solidFill>
              </a:rPr>
              <a:t> </a:t>
            </a:r>
            <a:r>
              <a:rPr lang="en-US" sz="3000" dirty="0" err="1" smtClean="0">
                <a:solidFill>
                  <a:srgbClr val="FFFF5D"/>
                </a:solidFill>
              </a:rPr>
              <a:t>masyarakat</a:t>
            </a:r>
            <a:r>
              <a:rPr lang="en-US" sz="3000" dirty="0" smtClean="0">
                <a:solidFill>
                  <a:srgbClr val="FFFF5D"/>
                </a:solidFill>
              </a:rPr>
              <a:t>. </a:t>
            </a:r>
          </a:p>
          <a:p>
            <a:pPr marL="504825" indent="-504825">
              <a:buClr>
                <a:schemeClr val="bg1"/>
              </a:buClr>
              <a:buSzPct val="81000"/>
              <a:buFont typeface="Wingdings" pitchFamily="2" charset="2"/>
              <a:buChar char="Ø"/>
            </a:pPr>
            <a:r>
              <a:rPr lang="en-US" sz="3000" dirty="0" err="1" smtClean="0">
                <a:solidFill>
                  <a:srgbClr val="FFC000"/>
                </a:solidFill>
              </a:rPr>
              <a:t>Peneliti</a:t>
            </a:r>
            <a:r>
              <a:rPr lang="en-US" sz="3000" dirty="0" smtClean="0">
                <a:solidFill>
                  <a:srgbClr val="FFC000"/>
                </a:solidFill>
              </a:rPr>
              <a:t> </a:t>
            </a:r>
            <a:r>
              <a:rPr lang="en-US" sz="3000" dirty="0" err="1" smtClean="0">
                <a:solidFill>
                  <a:srgbClr val="FFC000"/>
                </a:solidFill>
              </a:rPr>
              <a:t>mengembangkan</a:t>
            </a:r>
            <a:r>
              <a:rPr lang="en-US" sz="3000" dirty="0" smtClean="0">
                <a:solidFill>
                  <a:srgbClr val="FFC000"/>
                </a:solidFill>
              </a:rPr>
              <a:t> </a:t>
            </a:r>
            <a:r>
              <a:rPr lang="en-US" sz="3000" dirty="0" err="1" smtClean="0">
                <a:solidFill>
                  <a:srgbClr val="FFC000"/>
                </a:solidFill>
              </a:rPr>
              <a:t>konsep</a:t>
            </a:r>
            <a:r>
              <a:rPr lang="en-US" sz="3000" dirty="0" smtClean="0">
                <a:solidFill>
                  <a:srgbClr val="FFC000"/>
                </a:solidFill>
              </a:rPr>
              <a:t>, </a:t>
            </a:r>
            <a:r>
              <a:rPr lang="en-US" sz="3000" dirty="0" err="1" smtClean="0">
                <a:solidFill>
                  <a:srgbClr val="FFC000"/>
                </a:solidFill>
              </a:rPr>
              <a:t>menghimpun</a:t>
            </a:r>
            <a:r>
              <a:rPr lang="en-US" sz="3000" dirty="0" smtClean="0">
                <a:solidFill>
                  <a:srgbClr val="FFC000"/>
                </a:solidFill>
              </a:rPr>
              <a:t> </a:t>
            </a:r>
            <a:r>
              <a:rPr lang="en-US" sz="3000" dirty="0" err="1" smtClean="0">
                <a:solidFill>
                  <a:srgbClr val="FFC000"/>
                </a:solidFill>
              </a:rPr>
              <a:t>fakta</a:t>
            </a:r>
            <a:r>
              <a:rPr lang="en-US" sz="3000" dirty="0" smtClean="0">
                <a:solidFill>
                  <a:srgbClr val="FFC000"/>
                </a:solidFill>
              </a:rPr>
              <a:t>, </a:t>
            </a:r>
            <a:r>
              <a:rPr lang="en-US" sz="3000" dirty="0" err="1" smtClean="0">
                <a:solidFill>
                  <a:srgbClr val="FFC000"/>
                </a:solidFill>
              </a:rPr>
              <a:t>tapi</a:t>
            </a:r>
            <a:r>
              <a:rPr lang="en-US" sz="3000" dirty="0" smtClean="0">
                <a:solidFill>
                  <a:srgbClr val="FFC000"/>
                </a:solidFill>
              </a:rPr>
              <a:t> </a:t>
            </a:r>
            <a:r>
              <a:rPr lang="en-US" sz="3000" dirty="0" err="1" smtClean="0">
                <a:solidFill>
                  <a:srgbClr val="FFC000"/>
                </a:solidFill>
              </a:rPr>
              <a:t>tidak</a:t>
            </a:r>
            <a:r>
              <a:rPr lang="en-US" sz="3000" dirty="0" smtClean="0">
                <a:solidFill>
                  <a:srgbClr val="FFC000"/>
                </a:solidFill>
              </a:rPr>
              <a:t> </a:t>
            </a:r>
            <a:r>
              <a:rPr lang="en-US" sz="3000" dirty="0" err="1" smtClean="0">
                <a:solidFill>
                  <a:srgbClr val="FFC000"/>
                </a:solidFill>
              </a:rPr>
              <a:t>menguji</a:t>
            </a:r>
            <a:r>
              <a:rPr lang="en-US" sz="3000" dirty="0" smtClean="0">
                <a:solidFill>
                  <a:srgbClr val="FFC000"/>
                </a:solidFill>
              </a:rPr>
              <a:t> </a:t>
            </a:r>
            <a:r>
              <a:rPr lang="en-US" sz="3000" dirty="0" err="1" smtClean="0">
                <a:solidFill>
                  <a:srgbClr val="FFC000"/>
                </a:solidFill>
              </a:rPr>
              <a:t>hipotesis</a:t>
            </a:r>
            <a:r>
              <a:rPr lang="en-US" sz="3000" dirty="0" smtClean="0">
                <a:solidFill>
                  <a:srgbClr val="FFC000"/>
                </a:solidFill>
              </a:rPr>
              <a:t>.</a:t>
            </a:r>
          </a:p>
          <a:p>
            <a:pPr marL="504825" lvl="0" indent="-504825">
              <a:buClr>
                <a:schemeClr val="bg1"/>
              </a:buClr>
              <a:buSzPct val="81000"/>
              <a:buFont typeface="Wingdings" pitchFamily="2" charset="2"/>
              <a:buChar char="Ø"/>
            </a:pPr>
            <a:endParaRPr lang="en-US" sz="30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214313"/>
            <a:ext cx="7180287" cy="982439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Penelitian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Evaluasi</a:t>
            </a:r>
            <a:r>
              <a:rPr lang="en-US" b="1" dirty="0" smtClean="0">
                <a:solidFill>
                  <a:srgbClr val="002060"/>
                </a:solidFill>
              </a:rPr>
              <a:t>.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76872"/>
            <a:ext cx="9144000" cy="4581128"/>
          </a:xfrm>
          <a:solidFill>
            <a:srgbClr val="002060"/>
          </a:solidFill>
        </p:spPr>
        <p:txBody>
          <a:bodyPr/>
          <a:lstStyle/>
          <a:p>
            <a:pPr marL="504825" lvl="0" indent="-504825">
              <a:buClr>
                <a:schemeClr val="bg1"/>
              </a:buClr>
              <a:buSzPct val="81000"/>
              <a:buFont typeface="Wingdings" pitchFamily="2" charset="2"/>
              <a:buChar char="Ø"/>
            </a:pPr>
            <a:endParaRPr lang="en-US" sz="3000" dirty="0" smtClean="0">
              <a:solidFill>
                <a:srgbClr val="66FF66"/>
              </a:solidFill>
            </a:endParaRPr>
          </a:p>
          <a:p>
            <a:pPr marL="504825" lvl="0" indent="-504825">
              <a:buClr>
                <a:schemeClr val="bg1"/>
              </a:buClr>
              <a:buSzPct val="81000"/>
              <a:buFont typeface="Wingdings" pitchFamily="2" charset="2"/>
              <a:buChar char="Ø"/>
            </a:pPr>
            <a:r>
              <a:rPr lang="en-US" sz="3000" dirty="0" err="1" smtClean="0">
                <a:solidFill>
                  <a:srgbClr val="66FF66"/>
                </a:solidFill>
              </a:rPr>
              <a:t>Mencari</a:t>
            </a:r>
            <a:r>
              <a:rPr lang="en-US" sz="3000" dirty="0" smtClean="0">
                <a:solidFill>
                  <a:srgbClr val="66FF66"/>
                </a:solidFill>
              </a:rPr>
              <a:t> </a:t>
            </a:r>
            <a:r>
              <a:rPr lang="en-US" sz="3000" dirty="0" err="1" smtClean="0">
                <a:solidFill>
                  <a:srgbClr val="66FF66"/>
                </a:solidFill>
              </a:rPr>
              <a:t>jawaban</a:t>
            </a:r>
            <a:r>
              <a:rPr lang="en-US" sz="3000" dirty="0" smtClean="0">
                <a:solidFill>
                  <a:srgbClr val="66FF66"/>
                </a:solidFill>
              </a:rPr>
              <a:t> </a:t>
            </a:r>
            <a:r>
              <a:rPr lang="en-US" sz="3000" dirty="0" err="1" smtClean="0">
                <a:solidFill>
                  <a:srgbClr val="66FF66"/>
                </a:solidFill>
              </a:rPr>
              <a:t>tentang</a:t>
            </a:r>
            <a:r>
              <a:rPr lang="en-US" sz="3000" dirty="0" smtClean="0">
                <a:solidFill>
                  <a:srgbClr val="66FF66"/>
                </a:solidFill>
              </a:rPr>
              <a:t> </a:t>
            </a:r>
            <a:r>
              <a:rPr lang="en-US" sz="3000" dirty="0" err="1" smtClean="0">
                <a:solidFill>
                  <a:srgbClr val="66FF66"/>
                </a:solidFill>
              </a:rPr>
              <a:t>pencapaian</a:t>
            </a:r>
            <a:r>
              <a:rPr lang="en-US" sz="3000" dirty="0" smtClean="0">
                <a:solidFill>
                  <a:srgbClr val="66FF66"/>
                </a:solidFill>
              </a:rPr>
              <a:t> </a:t>
            </a:r>
            <a:r>
              <a:rPr lang="en-US" sz="3000" dirty="0" err="1" smtClean="0">
                <a:solidFill>
                  <a:srgbClr val="66FF66"/>
                </a:solidFill>
              </a:rPr>
              <a:t>tujuan</a:t>
            </a:r>
            <a:r>
              <a:rPr lang="en-US" sz="3000" dirty="0" smtClean="0">
                <a:solidFill>
                  <a:srgbClr val="66FF66"/>
                </a:solidFill>
              </a:rPr>
              <a:t> yang </a:t>
            </a:r>
            <a:r>
              <a:rPr lang="en-US" sz="3000" dirty="0" err="1" smtClean="0">
                <a:solidFill>
                  <a:srgbClr val="66FF66"/>
                </a:solidFill>
              </a:rPr>
              <a:t>digariskan</a:t>
            </a:r>
            <a:r>
              <a:rPr lang="en-US" sz="3000" dirty="0" smtClean="0">
                <a:solidFill>
                  <a:srgbClr val="66FF66"/>
                </a:solidFill>
              </a:rPr>
              <a:t> </a:t>
            </a:r>
            <a:r>
              <a:rPr lang="en-US" sz="3000" dirty="0" err="1" smtClean="0">
                <a:solidFill>
                  <a:srgbClr val="66FF66"/>
                </a:solidFill>
              </a:rPr>
              <a:t>sebelumnya</a:t>
            </a:r>
            <a:r>
              <a:rPr lang="en-US" sz="3000" dirty="0" smtClean="0">
                <a:solidFill>
                  <a:srgbClr val="66FF66"/>
                </a:solidFill>
              </a:rPr>
              <a:t>. </a:t>
            </a:r>
          </a:p>
          <a:p>
            <a:pPr marL="504825" lvl="0" indent="-504825">
              <a:buClr>
                <a:schemeClr val="bg1"/>
              </a:buClr>
              <a:buSzPct val="81000"/>
              <a:buFont typeface="Wingdings" pitchFamily="2" charset="2"/>
              <a:buChar char="Ø"/>
            </a:pPr>
            <a:r>
              <a:rPr lang="en-US" sz="3000" dirty="0" err="1" smtClean="0">
                <a:solidFill>
                  <a:srgbClr val="66FF66"/>
                </a:solidFill>
              </a:rPr>
              <a:t>Evaluasi</a:t>
            </a:r>
            <a:r>
              <a:rPr lang="en-US" sz="3000" dirty="0" smtClean="0">
                <a:solidFill>
                  <a:srgbClr val="66FF66"/>
                </a:solidFill>
              </a:rPr>
              <a:t> </a:t>
            </a:r>
            <a:r>
              <a:rPr lang="en-US" sz="3000" dirty="0" err="1" smtClean="0">
                <a:solidFill>
                  <a:srgbClr val="66FF66"/>
                </a:solidFill>
              </a:rPr>
              <a:t>di</a:t>
            </a:r>
            <a:r>
              <a:rPr lang="en-US" sz="3000" dirty="0" smtClean="0">
                <a:solidFill>
                  <a:srgbClr val="66FF66"/>
                </a:solidFill>
              </a:rPr>
              <a:t> </a:t>
            </a:r>
            <a:r>
              <a:rPr lang="en-US" sz="3000" dirty="0" err="1" smtClean="0">
                <a:solidFill>
                  <a:srgbClr val="66FF66"/>
                </a:solidFill>
              </a:rPr>
              <a:t>sini</a:t>
            </a:r>
            <a:r>
              <a:rPr lang="en-US" sz="3000" dirty="0" smtClean="0">
                <a:solidFill>
                  <a:srgbClr val="66FF66"/>
                </a:solidFill>
              </a:rPr>
              <a:t> </a:t>
            </a:r>
            <a:r>
              <a:rPr lang="en-US" sz="3000" dirty="0" err="1" smtClean="0">
                <a:solidFill>
                  <a:srgbClr val="66FF66"/>
                </a:solidFill>
              </a:rPr>
              <a:t>mencakup</a:t>
            </a:r>
            <a:r>
              <a:rPr lang="en-US" sz="3000" dirty="0" smtClean="0">
                <a:solidFill>
                  <a:srgbClr val="66FF66"/>
                </a:solidFill>
              </a:rPr>
              <a:t> :</a:t>
            </a:r>
          </a:p>
          <a:p>
            <a:pPr marL="914400" lvl="0" indent="-914400">
              <a:buClr>
                <a:schemeClr val="bg1"/>
              </a:buClr>
              <a:buSzPct val="81000"/>
              <a:buNone/>
            </a:pPr>
            <a:r>
              <a:rPr lang="en-US" sz="3000" dirty="0" smtClean="0">
                <a:solidFill>
                  <a:srgbClr val="66FF66"/>
                </a:solidFill>
              </a:rPr>
              <a:t>     -  </a:t>
            </a:r>
            <a:r>
              <a:rPr lang="en-US" sz="3000" dirty="0" err="1" smtClean="0">
                <a:solidFill>
                  <a:srgbClr val="66FF66"/>
                </a:solidFill>
              </a:rPr>
              <a:t>Formatif</a:t>
            </a:r>
            <a:r>
              <a:rPr lang="en-US" sz="3000" dirty="0" smtClean="0">
                <a:solidFill>
                  <a:srgbClr val="66FF66"/>
                </a:solidFill>
              </a:rPr>
              <a:t> (</a:t>
            </a:r>
            <a:r>
              <a:rPr lang="en-US" sz="3000" dirty="0" err="1" smtClean="0">
                <a:solidFill>
                  <a:srgbClr val="66FF66"/>
                </a:solidFill>
              </a:rPr>
              <a:t>melihat</a:t>
            </a:r>
            <a:r>
              <a:rPr lang="en-US" sz="3000" dirty="0" smtClean="0">
                <a:solidFill>
                  <a:srgbClr val="66FF66"/>
                </a:solidFill>
              </a:rPr>
              <a:t> </a:t>
            </a:r>
            <a:r>
              <a:rPr lang="en-US" sz="3000" dirty="0" err="1" smtClean="0">
                <a:solidFill>
                  <a:srgbClr val="66FF66"/>
                </a:solidFill>
              </a:rPr>
              <a:t>dan</a:t>
            </a:r>
            <a:r>
              <a:rPr lang="en-US" sz="3000" dirty="0" smtClean="0">
                <a:solidFill>
                  <a:srgbClr val="66FF66"/>
                </a:solidFill>
              </a:rPr>
              <a:t> </a:t>
            </a:r>
            <a:r>
              <a:rPr lang="en-US" sz="3000" dirty="0" err="1" smtClean="0">
                <a:solidFill>
                  <a:srgbClr val="66FF66"/>
                </a:solidFill>
              </a:rPr>
              <a:t>meneliti</a:t>
            </a:r>
            <a:r>
              <a:rPr lang="en-US" sz="3000" dirty="0" smtClean="0">
                <a:solidFill>
                  <a:srgbClr val="66FF66"/>
                </a:solidFill>
              </a:rPr>
              <a:t> </a:t>
            </a:r>
            <a:r>
              <a:rPr lang="en-US" sz="3000" dirty="0" err="1" smtClean="0">
                <a:solidFill>
                  <a:srgbClr val="66FF66"/>
                </a:solidFill>
              </a:rPr>
              <a:t>pelaksanaan</a:t>
            </a:r>
            <a:r>
              <a:rPr lang="en-US" sz="3000" dirty="0" smtClean="0">
                <a:solidFill>
                  <a:srgbClr val="66FF66"/>
                </a:solidFill>
              </a:rPr>
              <a:t> program), </a:t>
            </a:r>
          </a:p>
          <a:p>
            <a:pPr marL="914400" lvl="0" indent="-914400">
              <a:buClr>
                <a:schemeClr val="bg1"/>
              </a:buClr>
              <a:buSzPct val="81000"/>
              <a:buNone/>
            </a:pPr>
            <a:r>
              <a:rPr lang="en-US" sz="3000" dirty="0" smtClean="0">
                <a:solidFill>
                  <a:srgbClr val="66FF66"/>
                </a:solidFill>
              </a:rPr>
              <a:t>     -  </a:t>
            </a:r>
            <a:r>
              <a:rPr lang="en-US" sz="3000" dirty="0" err="1" smtClean="0">
                <a:solidFill>
                  <a:srgbClr val="66FF66"/>
                </a:solidFill>
              </a:rPr>
              <a:t>Sumatif</a:t>
            </a:r>
            <a:r>
              <a:rPr lang="en-US" sz="3000" dirty="0" smtClean="0">
                <a:solidFill>
                  <a:srgbClr val="66FF66"/>
                </a:solidFill>
              </a:rPr>
              <a:t> (</a:t>
            </a:r>
            <a:r>
              <a:rPr lang="en-US" sz="3000" dirty="0" err="1" smtClean="0">
                <a:solidFill>
                  <a:srgbClr val="66FF66"/>
                </a:solidFill>
              </a:rPr>
              <a:t>dilaksanakan</a:t>
            </a:r>
            <a:r>
              <a:rPr lang="en-US" sz="3000" dirty="0" smtClean="0">
                <a:solidFill>
                  <a:srgbClr val="66FF66"/>
                </a:solidFill>
              </a:rPr>
              <a:t> </a:t>
            </a:r>
            <a:r>
              <a:rPr lang="en-US" sz="3000" dirty="0" err="1" smtClean="0">
                <a:solidFill>
                  <a:srgbClr val="66FF66"/>
                </a:solidFill>
              </a:rPr>
              <a:t>pada</a:t>
            </a:r>
            <a:r>
              <a:rPr lang="en-US" sz="3000" dirty="0" smtClean="0">
                <a:solidFill>
                  <a:srgbClr val="66FF66"/>
                </a:solidFill>
              </a:rPr>
              <a:t> </a:t>
            </a:r>
            <a:r>
              <a:rPr lang="en-US" sz="3000" dirty="0" err="1" smtClean="0">
                <a:solidFill>
                  <a:srgbClr val="66FF66"/>
                </a:solidFill>
              </a:rPr>
              <a:t>akhir</a:t>
            </a:r>
            <a:r>
              <a:rPr lang="en-US" sz="3000" dirty="0" smtClean="0">
                <a:solidFill>
                  <a:srgbClr val="66FF66"/>
                </a:solidFill>
              </a:rPr>
              <a:t> program </a:t>
            </a:r>
            <a:r>
              <a:rPr lang="en-US" sz="3000" dirty="0" err="1" smtClean="0">
                <a:solidFill>
                  <a:srgbClr val="66FF66"/>
                </a:solidFill>
              </a:rPr>
              <a:t>untuk</a:t>
            </a:r>
            <a:r>
              <a:rPr lang="en-US" sz="3000" dirty="0" smtClean="0">
                <a:solidFill>
                  <a:srgbClr val="66FF66"/>
                </a:solidFill>
              </a:rPr>
              <a:t> </a:t>
            </a:r>
            <a:r>
              <a:rPr lang="en-US" sz="3000" dirty="0" err="1" smtClean="0">
                <a:solidFill>
                  <a:srgbClr val="66FF66"/>
                </a:solidFill>
              </a:rPr>
              <a:t>mengukur</a:t>
            </a:r>
            <a:r>
              <a:rPr lang="en-US" sz="3000" dirty="0" smtClean="0">
                <a:solidFill>
                  <a:srgbClr val="66FF66"/>
                </a:solidFill>
              </a:rPr>
              <a:t> </a:t>
            </a:r>
            <a:r>
              <a:rPr lang="en-US" sz="3000" dirty="0" err="1" smtClean="0">
                <a:solidFill>
                  <a:srgbClr val="66FF66"/>
                </a:solidFill>
              </a:rPr>
              <a:t>pencapaian</a:t>
            </a:r>
            <a:r>
              <a:rPr lang="en-US" sz="3000" dirty="0" smtClean="0">
                <a:solidFill>
                  <a:srgbClr val="66FF66"/>
                </a:solidFill>
              </a:rPr>
              <a:t> </a:t>
            </a:r>
            <a:r>
              <a:rPr lang="en-US" sz="3000" dirty="0" err="1" smtClean="0">
                <a:solidFill>
                  <a:srgbClr val="66FF66"/>
                </a:solidFill>
              </a:rPr>
              <a:t>tujuan</a:t>
            </a:r>
            <a:r>
              <a:rPr lang="en-US" sz="3000" dirty="0" smtClean="0">
                <a:solidFill>
                  <a:srgbClr val="66FF66"/>
                </a:solidFill>
              </a:rPr>
              <a:t>).</a:t>
            </a:r>
          </a:p>
          <a:p>
            <a:pPr marL="504825" indent="-504825">
              <a:buClr>
                <a:schemeClr val="bg1"/>
              </a:buClr>
              <a:buSzPct val="81000"/>
              <a:buFont typeface="Wingdings" pitchFamily="2" charset="2"/>
              <a:buChar char="Ø"/>
            </a:pPr>
            <a:endParaRPr lang="en-US" sz="3000" dirty="0" smtClean="0">
              <a:solidFill>
                <a:srgbClr val="FFC000"/>
              </a:solidFill>
            </a:endParaRPr>
          </a:p>
          <a:p>
            <a:pPr marL="504825" lvl="0" indent="-504825">
              <a:buClr>
                <a:schemeClr val="bg1"/>
              </a:buClr>
              <a:buSzPct val="81000"/>
              <a:buFont typeface="Wingdings" pitchFamily="2" charset="2"/>
              <a:buChar char="Ø"/>
            </a:pPr>
            <a:endParaRPr lang="en-US" sz="30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2420888"/>
          </a:xfrm>
          <a:solidFill>
            <a:srgbClr val="002060"/>
          </a:solidFill>
        </p:spPr>
        <p:txBody>
          <a:bodyPr/>
          <a:lstStyle/>
          <a:p>
            <a:pPr lvl="0">
              <a:buClr>
                <a:srgbClr val="FFC000"/>
              </a:buClr>
            </a:pPr>
            <a:endParaRPr lang="en-US" sz="2800" dirty="0" smtClean="0">
              <a:solidFill>
                <a:schemeClr val="bg2">
                  <a:lumMod val="10000"/>
                  <a:lumOff val="90000"/>
                </a:schemeClr>
              </a:solidFill>
            </a:endParaRPr>
          </a:p>
          <a:p>
            <a:pPr lvl="0">
              <a:spcBef>
                <a:spcPts val="0"/>
              </a:spcBef>
              <a:buClr>
                <a:srgbClr val="FFC000"/>
              </a:buClr>
            </a:pPr>
            <a:r>
              <a:rPr lang="en-US" dirty="0" err="1" smtClean="0">
                <a:solidFill>
                  <a:srgbClr val="FFC000"/>
                </a:solidFill>
              </a:rPr>
              <a:t>Penelitian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>
                <a:solidFill>
                  <a:srgbClr val="FFC000"/>
                </a:solidFill>
              </a:rPr>
              <a:t>Eksplanasi</a:t>
            </a:r>
            <a:r>
              <a:rPr lang="en-US" dirty="0" smtClean="0">
                <a:solidFill>
                  <a:srgbClr val="FFC000"/>
                </a:solidFill>
              </a:rPr>
              <a:t> (</a:t>
            </a:r>
            <a:r>
              <a:rPr lang="en-US" dirty="0" err="1" smtClean="0">
                <a:solidFill>
                  <a:srgbClr val="FFC000"/>
                </a:solidFill>
              </a:rPr>
              <a:t>Penjelasan</a:t>
            </a:r>
            <a:r>
              <a:rPr lang="en-US" dirty="0" smtClean="0">
                <a:solidFill>
                  <a:srgbClr val="FFC000"/>
                </a:solidFill>
              </a:rPr>
              <a:t>). </a:t>
            </a:r>
          </a:p>
          <a:p>
            <a:pPr lvl="0">
              <a:spcBef>
                <a:spcPts val="0"/>
              </a:spcBef>
              <a:buClr>
                <a:srgbClr val="FFC000"/>
              </a:buClr>
              <a:buNone/>
            </a:pPr>
            <a:r>
              <a:rPr lang="en-US" sz="28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   </a:t>
            </a:r>
            <a:r>
              <a:rPr lang="en-US" sz="28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Menggunakan</a:t>
            </a:r>
            <a:r>
              <a:rPr lang="en-US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data yang </a:t>
            </a:r>
            <a:r>
              <a:rPr lang="en-US" sz="28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sama</a:t>
            </a:r>
            <a:r>
              <a:rPr lang="en-US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28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menjelaskan</a:t>
            </a:r>
            <a:r>
              <a:rPr lang="en-US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hubungan</a:t>
            </a:r>
            <a:r>
              <a:rPr lang="en-US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kausal</a:t>
            </a:r>
            <a:r>
              <a:rPr lang="en-US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antara</a:t>
            </a:r>
            <a:r>
              <a:rPr lang="en-US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variabel</a:t>
            </a:r>
            <a:r>
              <a:rPr lang="en-US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melalui</a:t>
            </a:r>
            <a:r>
              <a:rPr lang="en-US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pengujian</a:t>
            </a:r>
            <a:r>
              <a:rPr lang="en-US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hipotesis</a:t>
            </a:r>
            <a:r>
              <a:rPr lang="en-US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.</a:t>
            </a:r>
          </a:p>
          <a:p>
            <a:pPr marL="504825" lvl="0" indent="-504825">
              <a:buClr>
                <a:schemeClr val="bg1"/>
              </a:buClr>
              <a:buSzPct val="81000"/>
              <a:buNone/>
            </a:pPr>
            <a:endParaRPr lang="en-US" sz="3000" dirty="0" smtClean="0">
              <a:solidFill>
                <a:srgbClr val="66FF66"/>
              </a:solidFill>
            </a:endParaRPr>
          </a:p>
          <a:p>
            <a:pPr marL="504825" indent="-504825">
              <a:buClr>
                <a:schemeClr val="bg1"/>
              </a:buClr>
              <a:buSzPct val="81000"/>
              <a:buFont typeface="Wingdings" pitchFamily="2" charset="2"/>
              <a:buChar char="Ø"/>
            </a:pPr>
            <a:endParaRPr lang="en-US" sz="3000" dirty="0" smtClean="0">
              <a:solidFill>
                <a:srgbClr val="FFC000"/>
              </a:solidFill>
            </a:endParaRPr>
          </a:p>
          <a:p>
            <a:pPr marL="504825" lvl="0" indent="-504825">
              <a:buClr>
                <a:schemeClr val="bg1"/>
              </a:buClr>
              <a:buSzPct val="81000"/>
              <a:buFont typeface="Wingdings" pitchFamily="2" charset="2"/>
              <a:buChar char="Ø"/>
            </a:pPr>
            <a:endParaRPr lang="en-US" sz="30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sz="3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0" y="2708920"/>
            <a:ext cx="9144000" cy="1512168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SzPct val="60000"/>
              <a:buFont typeface="Wingdings" pitchFamily="2" charset="2"/>
              <a:buChar char="n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10000"/>
                  <a:lumOff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0" hangingPunct="0">
              <a:spcBef>
                <a:spcPts val="0"/>
              </a:spcBef>
              <a:buClr>
                <a:srgbClr val="FFC000"/>
              </a:buClr>
              <a:buSzPct val="60000"/>
              <a:buFont typeface="Wingdings" pitchFamily="2" charset="2"/>
              <a:buChar char="n"/>
            </a:pPr>
            <a:r>
              <a:rPr lang="en-US" sz="3200" dirty="0" err="1" smtClean="0">
                <a:solidFill>
                  <a:srgbClr val="FFC000"/>
                </a:solidFill>
              </a:rPr>
              <a:t>Penelitian</a:t>
            </a:r>
            <a:r>
              <a:rPr lang="en-US" sz="3200" dirty="0" smtClean="0">
                <a:solidFill>
                  <a:srgbClr val="FFC000"/>
                </a:solidFill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</a:rPr>
              <a:t>Prediksi</a:t>
            </a:r>
            <a:r>
              <a:rPr lang="en-US" sz="3200" dirty="0" smtClean="0">
                <a:solidFill>
                  <a:srgbClr val="FFC000"/>
                </a:solidFill>
              </a:rPr>
              <a:t>:</a:t>
            </a:r>
          </a:p>
          <a:p>
            <a:pPr marL="342900" lvl="0" indent="-342900" eaLnBrk="0" hangingPunct="0">
              <a:spcBef>
                <a:spcPts val="0"/>
              </a:spcBef>
              <a:buClr>
                <a:srgbClr val="FFC000"/>
              </a:buClr>
              <a:buSzPct val="60000"/>
            </a:pPr>
            <a:r>
              <a:rPr lang="en-US" sz="28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   </a:t>
            </a:r>
            <a:r>
              <a:rPr lang="en-US" sz="28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Meramalkan</a:t>
            </a:r>
            <a:r>
              <a:rPr lang="en-US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fenomena</a:t>
            </a:r>
            <a:r>
              <a:rPr lang="en-US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atau</a:t>
            </a:r>
            <a:r>
              <a:rPr lang="en-US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keadaan</a:t>
            </a:r>
            <a:r>
              <a:rPr lang="en-US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tertentu</a:t>
            </a:r>
            <a:r>
              <a:rPr lang="en-US" sz="28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;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10000"/>
                  <a:lumOff val="9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04825" marR="0" lvl="0" indent="-5048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1000"/>
              <a:buFont typeface="Wingdings" pitchFamily="2" charset="2"/>
              <a:buNone/>
              <a:tabLst/>
              <a:defRPr/>
            </a:pP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rgbClr val="66FF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04825" marR="0" lvl="0" indent="-5048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1000"/>
              <a:buFont typeface="Wingdings" pitchFamily="2" charset="2"/>
              <a:buChar char="Ø"/>
              <a:tabLst/>
              <a:defRPr/>
            </a:pP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04825" marR="0" lvl="0" indent="-5048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1000"/>
              <a:buFont typeface="Wingdings" pitchFamily="2" charset="2"/>
              <a:buChar char="Ø"/>
              <a:tabLst/>
              <a:defRPr/>
            </a:pP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4581128"/>
            <a:ext cx="9144000" cy="2276872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ts val="600"/>
              </a:spcBef>
              <a:buClr>
                <a:srgbClr val="FFC000"/>
              </a:buClr>
              <a:buSzPct val="60000"/>
              <a:buFont typeface="Wingdings" pitchFamily="2" charset="2"/>
              <a:buChar char="n"/>
            </a:pPr>
            <a:r>
              <a:rPr lang="en-US" sz="3200" dirty="0" err="1" smtClean="0">
                <a:solidFill>
                  <a:srgbClr val="FFC000"/>
                </a:solidFill>
              </a:rPr>
              <a:t>Penelitian</a:t>
            </a:r>
            <a:r>
              <a:rPr lang="en-US" sz="3200" dirty="0" smtClean="0">
                <a:solidFill>
                  <a:srgbClr val="FFC000"/>
                </a:solidFill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</a:rPr>
              <a:t>Pengembangan</a:t>
            </a:r>
            <a:r>
              <a:rPr lang="en-US" sz="3200" dirty="0" smtClean="0">
                <a:solidFill>
                  <a:srgbClr val="FFC000"/>
                </a:solidFill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</a:rPr>
              <a:t>Sosial</a:t>
            </a:r>
            <a:r>
              <a:rPr lang="en-US" sz="3200" dirty="0" smtClean="0">
                <a:solidFill>
                  <a:srgbClr val="FFC000"/>
                </a:solidFill>
              </a:rPr>
              <a:t>. </a:t>
            </a:r>
          </a:p>
          <a:p>
            <a:pPr marL="342900" lvl="0" indent="-342900" eaLnBrk="0" hangingPunct="0">
              <a:spcBef>
                <a:spcPts val="600"/>
              </a:spcBef>
              <a:buClr>
                <a:srgbClr val="FFC000"/>
              </a:buClr>
              <a:buSzPct val="60000"/>
            </a:pPr>
            <a:r>
              <a:rPr lang="en-US" sz="28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   </a:t>
            </a:r>
            <a:r>
              <a:rPr lang="en-US" sz="28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Dikembangkan</a:t>
            </a:r>
            <a:r>
              <a:rPr lang="en-US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berdasarkan</a:t>
            </a:r>
            <a:r>
              <a:rPr lang="en-US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survei</a:t>
            </a:r>
            <a:r>
              <a:rPr lang="en-US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yang </a:t>
            </a:r>
            <a:r>
              <a:rPr lang="en-US" sz="28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dilakukan</a:t>
            </a:r>
            <a:r>
              <a:rPr lang="en-US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secara</a:t>
            </a:r>
            <a:r>
              <a:rPr lang="en-US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berkala</a:t>
            </a:r>
            <a:r>
              <a:rPr lang="en-US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: </a:t>
            </a:r>
            <a:r>
              <a:rPr lang="en-US" sz="28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Misal</a:t>
            </a:r>
            <a:r>
              <a:rPr lang="en-US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: </a:t>
            </a:r>
            <a:r>
              <a:rPr lang="en-US" sz="28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Jumlah</a:t>
            </a:r>
            <a:r>
              <a:rPr lang="en-US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dan</a:t>
            </a:r>
            <a:r>
              <a:rPr lang="en-US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Persentase</a:t>
            </a:r>
            <a:r>
              <a:rPr lang="en-US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Penduduk</a:t>
            </a:r>
            <a:r>
              <a:rPr lang="en-US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Miskin</a:t>
            </a:r>
            <a:r>
              <a:rPr lang="en-US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di</a:t>
            </a:r>
            <a:r>
              <a:rPr lang="en-US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Kalbar</a:t>
            </a:r>
            <a:r>
              <a:rPr lang="en-US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, 1998-2003;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04825" marR="0" lvl="0" indent="-5048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1000"/>
              <a:buFont typeface="Wingdings" pitchFamily="2" charset="2"/>
              <a:buNone/>
              <a:tabLst/>
              <a:defRPr/>
            </a:pP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rgbClr val="66FF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04825" marR="0" lvl="0" indent="-5048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1000"/>
              <a:buFont typeface="Wingdings" pitchFamily="2" charset="2"/>
              <a:buChar char="Ø"/>
              <a:tabLst/>
              <a:defRPr/>
            </a:pP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04825" marR="0" lvl="0" indent="-5048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1000"/>
              <a:buFont typeface="Wingdings" pitchFamily="2" charset="2"/>
              <a:buChar char="Ø"/>
              <a:tabLst/>
              <a:defRPr/>
            </a:pP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764704"/>
            <a:ext cx="7848922" cy="836712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 PENGGOLONGAN JENIS PENELITIAN</a:t>
            </a:r>
            <a:endParaRPr lang="en-GB" sz="3200" b="1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043608" y="2492896"/>
            <a:ext cx="7704856" cy="2448272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ts val="180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Berdasarkan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paradigma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pendekatan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101600" algn="l" defTabSz="914400" rtl="0" eaLnBrk="1" fontAlgn="base" latinLnBrk="0" hangingPunct="1">
              <a:lnSpc>
                <a:spcPct val="80000"/>
              </a:lnSpc>
              <a:spcBef>
                <a:spcPts val="1200"/>
              </a:spcBef>
              <a:spcAft>
                <a:spcPts val="1800"/>
              </a:spcAft>
              <a:buClr>
                <a:srgbClr val="FF0000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32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Penelitian</a:t>
            </a: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kuantitatif</a:t>
            </a:r>
            <a:endParaRPr kumimoji="0" lang="en-US" sz="32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101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ts val="1800"/>
              </a:spcAft>
              <a:buClr>
                <a:srgbClr val="FF0000"/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32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Penelitian</a:t>
            </a: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kualitatif</a:t>
            </a:r>
            <a:endParaRPr kumimoji="0" lang="en-US" sz="32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ts val="24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150938" y="-142875"/>
            <a:ext cx="7793037" cy="1462088"/>
          </a:xfrm>
        </p:spPr>
        <p:txBody>
          <a:bodyPr/>
          <a:lstStyle/>
          <a:p>
            <a:r>
              <a:rPr lang="id-ID" sz="3600" smtClean="0">
                <a:latin typeface="Aharoni" pitchFamily="2" charset="-79"/>
                <a:cs typeface="Aharoni" pitchFamily="2" charset="-79"/>
              </a:rPr>
              <a:t>CIRI-CIRI PENELITIAN KUANTITATIF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182688" y="1857374"/>
            <a:ext cx="7772400" cy="4667969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id-ID" dirty="0" smtClean="0"/>
              <a:t>Bersifat inferensial  (populasi &amp; sampel)</a:t>
            </a:r>
          </a:p>
          <a:p>
            <a:r>
              <a:rPr lang="id-ID" dirty="0" smtClean="0"/>
              <a:t>Menggunakan data kuantitatif yg diperoleh melalui pengukuran</a:t>
            </a:r>
          </a:p>
          <a:p>
            <a:r>
              <a:rPr lang="id-ID" dirty="0" smtClean="0"/>
              <a:t>Mempunyai proses yg baku</a:t>
            </a:r>
          </a:p>
          <a:p>
            <a:r>
              <a:rPr lang="id-ID" dirty="0" smtClean="0"/>
              <a:t>Fokus pada variabel</a:t>
            </a:r>
          </a:p>
          <a:p>
            <a:r>
              <a:rPr lang="id-ID" dirty="0" smtClean="0"/>
              <a:t>Sasaran kajian adalah unit penelitian/analisis</a:t>
            </a:r>
          </a:p>
          <a:p>
            <a:r>
              <a:rPr lang="id-ID" dirty="0" smtClean="0"/>
              <a:t>Menggunakan teknik statistika</a:t>
            </a:r>
          </a:p>
          <a:p>
            <a:endParaRPr lang="id-ID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10541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ALUR PROSES PENELITIAN</a:t>
            </a:r>
            <a:endParaRPr lang="en-GB" sz="3200" b="1" dirty="0" smtClean="0"/>
          </a:p>
        </p:txBody>
      </p:sp>
      <p:grpSp>
        <p:nvGrpSpPr>
          <p:cNvPr id="5123" name="Group 3"/>
          <p:cNvGrpSpPr>
            <a:grpSpLocks/>
          </p:cNvGrpSpPr>
          <p:nvPr/>
        </p:nvGrpSpPr>
        <p:grpSpPr bwMode="auto">
          <a:xfrm>
            <a:off x="468313" y="2205038"/>
            <a:ext cx="8064500" cy="4464050"/>
            <a:chOff x="295" y="935"/>
            <a:chExt cx="5080" cy="2631"/>
          </a:xfrm>
        </p:grpSpPr>
        <p:sp>
          <p:nvSpPr>
            <p:cNvPr id="5124" name="Rectangle 4"/>
            <p:cNvSpPr>
              <a:spLocks noChangeArrowheads="1"/>
            </p:cNvSpPr>
            <p:nvPr/>
          </p:nvSpPr>
          <p:spPr bwMode="auto">
            <a:xfrm>
              <a:off x="2109" y="935"/>
              <a:ext cx="1497" cy="3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 dirty="0">
                  <a:latin typeface="Arial" charset="0"/>
                </a:rPr>
                <a:t>MASALAH</a:t>
              </a:r>
              <a:endParaRPr lang="en-GB" sz="2400" b="1" dirty="0">
                <a:latin typeface="Arial" charset="0"/>
              </a:endParaRPr>
            </a:p>
          </p:txBody>
        </p:sp>
        <p:sp>
          <p:nvSpPr>
            <p:cNvPr id="5125" name="Rectangle 5"/>
            <p:cNvSpPr>
              <a:spLocks noChangeArrowheads="1"/>
            </p:cNvSpPr>
            <p:nvPr/>
          </p:nvSpPr>
          <p:spPr bwMode="auto">
            <a:xfrm>
              <a:off x="295" y="1661"/>
              <a:ext cx="1678" cy="3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 dirty="0" err="1">
                  <a:latin typeface="Arial" charset="0"/>
                </a:rPr>
                <a:t>Proses</a:t>
              </a:r>
              <a:r>
                <a:rPr lang="en-US" sz="2400" b="1" dirty="0">
                  <a:latin typeface="Arial" charset="0"/>
                </a:rPr>
                <a:t> </a:t>
              </a:r>
              <a:r>
                <a:rPr lang="en-US" sz="2400" b="1" dirty="0" err="1" smtClean="0">
                  <a:latin typeface="Arial" charset="0"/>
                </a:rPr>
                <a:t>Teoritik</a:t>
              </a:r>
              <a:endParaRPr lang="en-GB" sz="2400" b="1" dirty="0">
                <a:latin typeface="Arial" charset="0"/>
              </a:endParaRPr>
            </a:p>
          </p:txBody>
        </p:sp>
        <p:sp>
          <p:nvSpPr>
            <p:cNvPr id="5126" name="Line 6"/>
            <p:cNvSpPr>
              <a:spLocks noChangeShapeType="1"/>
            </p:cNvSpPr>
            <p:nvPr/>
          </p:nvSpPr>
          <p:spPr bwMode="auto">
            <a:xfrm>
              <a:off x="2835" y="129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7" name="Line 7"/>
            <p:cNvSpPr>
              <a:spLocks noChangeShapeType="1"/>
            </p:cNvSpPr>
            <p:nvPr/>
          </p:nvSpPr>
          <p:spPr bwMode="auto">
            <a:xfrm>
              <a:off x="1111" y="1389"/>
              <a:ext cx="340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8" name="Line 8"/>
            <p:cNvSpPr>
              <a:spLocks noChangeShapeType="1"/>
            </p:cNvSpPr>
            <p:nvPr/>
          </p:nvSpPr>
          <p:spPr bwMode="auto">
            <a:xfrm>
              <a:off x="1111" y="1389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9" name="Rectangle 9"/>
            <p:cNvSpPr>
              <a:spLocks noChangeArrowheads="1"/>
            </p:cNvSpPr>
            <p:nvPr/>
          </p:nvSpPr>
          <p:spPr bwMode="auto">
            <a:xfrm>
              <a:off x="3697" y="1661"/>
              <a:ext cx="1678" cy="3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latin typeface="Arial" charset="0"/>
                </a:rPr>
                <a:t>Proses Empiris</a:t>
              </a:r>
              <a:endParaRPr lang="en-GB" sz="2400" b="1">
                <a:latin typeface="Arial" charset="0"/>
              </a:endParaRPr>
            </a:p>
          </p:txBody>
        </p:sp>
        <p:sp>
          <p:nvSpPr>
            <p:cNvPr id="5130" name="Line 10"/>
            <p:cNvSpPr>
              <a:spLocks noChangeShapeType="1"/>
            </p:cNvSpPr>
            <p:nvPr/>
          </p:nvSpPr>
          <p:spPr bwMode="auto">
            <a:xfrm>
              <a:off x="4513" y="1389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1" name="Line 11"/>
            <p:cNvSpPr>
              <a:spLocks noChangeShapeType="1"/>
            </p:cNvSpPr>
            <p:nvPr/>
          </p:nvSpPr>
          <p:spPr bwMode="auto">
            <a:xfrm>
              <a:off x="1111" y="2024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2" name="Rectangle 12"/>
            <p:cNvSpPr>
              <a:spLocks noChangeArrowheads="1"/>
            </p:cNvSpPr>
            <p:nvPr/>
          </p:nvSpPr>
          <p:spPr bwMode="auto">
            <a:xfrm>
              <a:off x="521" y="2296"/>
              <a:ext cx="1180" cy="3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latin typeface="Arial" charset="0"/>
                </a:rPr>
                <a:t>Hipotesis</a:t>
              </a:r>
              <a:endParaRPr lang="en-GB" sz="2400" b="1">
                <a:latin typeface="Arial" charset="0"/>
              </a:endParaRPr>
            </a:p>
          </p:txBody>
        </p:sp>
        <p:sp>
          <p:nvSpPr>
            <p:cNvPr id="5133" name="Rectangle 13"/>
            <p:cNvSpPr>
              <a:spLocks noChangeArrowheads="1"/>
            </p:cNvSpPr>
            <p:nvPr/>
          </p:nvSpPr>
          <p:spPr bwMode="auto">
            <a:xfrm>
              <a:off x="2200" y="2296"/>
              <a:ext cx="1271" cy="3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latin typeface="Arial" charset="0"/>
                </a:rPr>
                <a:t>Uji Hipotesis</a:t>
              </a:r>
              <a:endParaRPr lang="en-GB" sz="2400" b="1">
                <a:latin typeface="Arial" charset="0"/>
              </a:endParaRPr>
            </a:p>
          </p:txBody>
        </p:sp>
        <p:sp>
          <p:nvSpPr>
            <p:cNvPr id="5134" name="Rectangle 14"/>
            <p:cNvSpPr>
              <a:spLocks noChangeArrowheads="1"/>
            </p:cNvSpPr>
            <p:nvPr/>
          </p:nvSpPr>
          <p:spPr bwMode="auto">
            <a:xfrm>
              <a:off x="3923" y="2296"/>
              <a:ext cx="1180" cy="3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>
                  <a:latin typeface="Arial" charset="0"/>
                </a:rPr>
                <a:t>Data</a:t>
              </a:r>
              <a:endParaRPr lang="en-GB" sz="2400" b="1">
                <a:latin typeface="Arial" charset="0"/>
              </a:endParaRPr>
            </a:p>
          </p:txBody>
        </p:sp>
        <p:sp>
          <p:nvSpPr>
            <p:cNvPr id="5135" name="Line 15"/>
            <p:cNvSpPr>
              <a:spLocks noChangeShapeType="1"/>
            </p:cNvSpPr>
            <p:nvPr/>
          </p:nvSpPr>
          <p:spPr bwMode="auto">
            <a:xfrm>
              <a:off x="4513" y="2024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6" name="Line 16"/>
            <p:cNvSpPr>
              <a:spLocks noChangeShapeType="1"/>
            </p:cNvSpPr>
            <p:nvPr/>
          </p:nvSpPr>
          <p:spPr bwMode="auto">
            <a:xfrm>
              <a:off x="1701" y="2478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7" name="Line 17"/>
            <p:cNvSpPr>
              <a:spLocks noChangeShapeType="1"/>
            </p:cNvSpPr>
            <p:nvPr/>
          </p:nvSpPr>
          <p:spPr bwMode="auto">
            <a:xfrm flipH="1">
              <a:off x="3470" y="2478"/>
              <a:ext cx="4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8" name="Rectangle 18"/>
            <p:cNvSpPr>
              <a:spLocks noChangeArrowheads="1"/>
            </p:cNvSpPr>
            <p:nvPr/>
          </p:nvSpPr>
          <p:spPr bwMode="auto">
            <a:xfrm>
              <a:off x="2200" y="2976"/>
              <a:ext cx="1271" cy="59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b="1" dirty="0" err="1">
                  <a:latin typeface="Arial" charset="0"/>
                </a:rPr>
                <a:t>Kesimpulan</a:t>
              </a:r>
              <a:endParaRPr lang="en-US" sz="2400" b="1" dirty="0">
                <a:latin typeface="Arial" charset="0"/>
              </a:endParaRPr>
            </a:p>
            <a:p>
              <a:pPr algn="ctr"/>
              <a:r>
                <a:rPr lang="en-US" sz="2400" b="1" dirty="0">
                  <a:latin typeface="Arial" charset="0"/>
                </a:rPr>
                <a:t>(</a:t>
              </a:r>
              <a:r>
                <a:rPr lang="en-US" sz="2400" b="1" dirty="0" err="1" smtClean="0">
                  <a:latin typeface="Arial" charset="0"/>
                </a:rPr>
                <a:t>Inferensia</a:t>
              </a:r>
              <a:r>
                <a:rPr lang="en-US" sz="2400" b="1" dirty="0" smtClean="0">
                  <a:latin typeface="Arial" charset="0"/>
                </a:rPr>
                <a:t>)</a:t>
              </a:r>
              <a:endParaRPr lang="en-GB" sz="2400" b="1" dirty="0">
                <a:latin typeface="Arial" charset="0"/>
              </a:endParaRPr>
            </a:p>
          </p:txBody>
        </p:sp>
        <p:sp>
          <p:nvSpPr>
            <p:cNvPr id="5139" name="Line 19"/>
            <p:cNvSpPr>
              <a:spLocks noChangeShapeType="1"/>
            </p:cNvSpPr>
            <p:nvPr/>
          </p:nvSpPr>
          <p:spPr bwMode="auto">
            <a:xfrm>
              <a:off x="2835" y="2659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150938" y="-142875"/>
            <a:ext cx="7793037" cy="1462088"/>
          </a:xfrm>
        </p:spPr>
        <p:txBody>
          <a:bodyPr/>
          <a:lstStyle/>
          <a:p>
            <a:r>
              <a:rPr lang="id-ID" sz="3600" dirty="0" smtClean="0">
                <a:latin typeface="Aharoni" pitchFamily="2" charset="-79"/>
                <a:cs typeface="Aharoni" pitchFamily="2" charset="-79"/>
              </a:rPr>
              <a:t>CIRI-CIRI PENELITIAN KUA</a:t>
            </a:r>
            <a:r>
              <a:rPr lang="en-US" sz="3600" dirty="0" smtClean="0">
                <a:latin typeface="Aharoni" pitchFamily="2" charset="-79"/>
                <a:cs typeface="Aharoni" pitchFamily="2" charset="-79"/>
              </a:rPr>
              <a:t>LI</a:t>
            </a:r>
            <a:r>
              <a:rPr lang="id-ID" sz="3600" dirty="0" smtClean="0">
                <a:latin typeface="Aharoni" pitchFamily="2" charset="-79"/>
                <a:cs typeface="Aharoni" pitchFamily="2" charset="-79"/>
              </a:rPr>
              <a:t>TATIF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043608" y="1556792"/>
            <a:ext cx="7772400" cy="5000626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marL="457200" indent="-336550"/>
            <a:r>
              <a:rPr lang="en-US" dirty="0" err="1" smtClean="0"/>
              <a:t>Tema</a:t>
            </a:r>
            <a:r>
              <a:rPr lang="en-US" dirty="0" smtClean="0"/>
              <a:t> </a:t>
            </a:r>
            <a:r>
              <a:rPr lang="en-US" dirty="0" err="1" smtClean="0"/>
              <a:t>khas</a:t>
            </a:r>
            <a:r>
              <a:rPr lang="en-US" dirty="0" smtClean="0"/>
              <a:t> (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telaah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r>
              <a:rPr lang="en-US" dirty="0" smtClean="0"/>
              <a:t>)</a:t>
            </a:r>
            <a:endParaRPr lang="id-ID" dirty="0" smtClean="0"/>
          </a:p>
          <a:p>
            <a:pPr marL="457200" indent="-336550"/>
            <a:r>
              <a:rPr lang="id-ID" dirty="0" smtClean="0"/>
              <a:t>Fokus </a:t>
            </a:r>
            <a:r>
              <a:rPr lang="en-US" dirty="0" err="1" smtClean="0"/>
              <a:t>dan</a:t>
            </a:r>
            <a:r>
              <a:rPr lang="en-US" dirty="0" smtClean="0"/>
              <a:t> s</a:t>
            </a:r>
            <a:r>
              <a:rPr lang="id-ID" dirty="0" smtClean="0"/>
              <a:t>asaran kajian</a:t>
            </a:r>
            <a:r>
              <a:rPr lang="en-US" dirty="0" smtClean="0"/>
              <a:t> </a:t>
            </a:r>
            <a:r>
              <a:rPr lang="id-ID" dirty="0" smtClean="0"/>
              <a:t>pada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endParaRPr lang="en-US" dirty="0" smtClean="0"/>
          </a:p>
          <a:p>
            <a:pPr marL="457200" indent="-336550"/>
            <a:r>
              <a:rPr lang="id-ID" dirty="0" smtClean="0"/>
              <a:t>Meng</a:t>
            </a:r>
            <a:r>
              <a:rPr lang="en-US" dirty="0" err="1" smtClean="0"/>
              <a:t>umpulkan</a:t>
            </a:r>
            <a:r>
              <a:rPr lang="en-US" dirty="0" smtClean="0"/>
              <a:t> </a:t>
            </a:r>
            <a:r>
              <a:rPr lang="en-US" dirty="0" err="1" smtClean="0"/>
              <a:t>fakta</a:t>
            </a:r>
            <a:r>
              <a:rPr lang="en-US" dirty="0" smtClean="0"/>
              <a:t>/</a:t>
            </a:r>
            <a:r>
              <a:rPr lang="id-ID" dirty="0" smtClean="0"/>
              <a:t>data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mengungkap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r>
              <a:rPr lang="en-US" dirty="0" smtClean="0"/>
              <a:t> (</a:t>
            </a:r>
            <a:r>
              <a:rPr lang="en-US" dirty="0" err="1" smtClean="0"/>
              <a:t>eksploratif</a:t>
            </a:r>
            <a:r>
              <a:rPr lang="en-US" dirty="0" smtClean="0"/>
              <a:t>)</a:t>
            </a:r>
            <a:endParaRPr lang="id-ID" dirty="0" smtClean="0"/>
          </a:p>
          <a:p>
            <a:pPr marL="457200" indent="-336550"/>
            <a:r>
              <a:rPr lang="en-US" dirty="0" smtClean="0"/>
              <a:t>P</a:t>
            </a:r>
            <a:r>
              <a:rPr lang="id-ID" dirty="0" smtClean="0"/>
              <a:t>roses </a:t>
            </a:r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instrumen</a:t>
            </a:r>
            <a:r>
              <a:rPr lang="en-US" dirty="0" smtClean="0"/>
              <a:t>,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id-ID" dirty="0" smtClean="0"/>
              <a:t> baku</a:t>
            </a:r>
            <a:r>
              <a:rPr lang="en-US" dirty="0" smtClean="0"/>
              <a:t> (</a:t>
            </a:r>
            <a:r>
              <a:rPr lang="en-US" dirty="0" err="1" smtClean="0"/>
              <a:t>tergantung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r>
              <a:rPr lang="en-US" dirty="0" smtClean="0"/>
              <a:t>)</a:t>
            </a:r>
            <a:endParaRPr lang="id-ID" dirty="0" smtClean="0"/>
          </a:p>
          <a:p>
            <a:pPr marL="457200" indent="-336550"/>
            <a:r>
              <a:rPr lang="en-US" dirty="0" err="1" smtClean="0"/>
              <a:t>Tidak</a:t>
            </a:r>
            <a:r>
              <a:rPr lang="en-US" dirty="0" smtClean="0"/>
              <a:t> m</a:t>
            </a:r>
            <a:r>
              <a:rPr lang="id-ID" dirty="0" smtClean="0"/>
              <a:t>enggunakan teknik statistika</a:t>
            </a:r>
          </a:p>
          <a:p>
            <a:endParaRPr lang="id-ID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14313"/>
            <a:ext cx="7612335" cy="1462087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haroni" pitchFamily="2" charset="-79"/>
                <a:cs typeface="Aharoni" pitchFamily="2" charset="-79"/>
              </a:rPr>
              <a:t>PERBEDAAN KUANTITATIF </a:t>
            </a:r>
            <a:br>
              <a:rPr lang="en-US" dirty="0" smtClean="0">
                <a:latin typeface="Aharoni" pitchFamily="2" charset="-79"/>
                <a:cs typeface="Aharoni" pitchFamily="2" charset="-79"/>
              </a:rPr>
            </a:br>
            <a:r>
              <a:rPr lang="en-US" dirty="0" smtClean="0">
                <a:latin typeface="Aharoni" pitchFamily="2" charset="-79"/>
                <a:cs typeface="Aharoni" pitchFamily="2" charset="-79"/>
              </a:rPr>
              <a:t>          &amp; KUALITATIF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23528" y="1700808"/>
          <a:ext cx="8496944" cy="5157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/>
                <a:gridCol w="5112568"/>
              </a:tblGrid>
              <a:tr h="64797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KUANTITATIF</a:t>
                      </a:r>
                      <a:endParaRPr lang="en-US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43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KUALITATIF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4376"/>
                    </a:solidFill>
                  </a:tcPr>
                </a:tc>
              </a:tr>
              <a:tr h="64797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Inferensial</a:t>
                      </a:r>
                      <a:endParaRPr lang="en-US" sz="3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67A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chemeClr val="tx1"/>
                          </a:solidFill>
                        </a:rPr>
                        <a:t>Kasus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67A9F9"/>
                    </a:solidFill>
                  </a:tcPr>
                </a:tc>
              </a:tr>
              <a:tr h="647978">
                <a:tc>
                  <a:txBody>
                    <a:bodyPr/>
                    <a:lstStyle/>
                    <a:p>
                      <a:pPr algn="ctr"/>
                      <a:r>
                        <a:rPr lang="id-ID" sz="3200" dirty="0" smtClean="0"/>
                        <a:t>Variabel </a:t>
                      </a:r>
                      <a:endParaRPr lang="en-US" sz="3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chemeClr val="tx1"/>
                          </a:solidFill>
                        </a:rPr>
                        <a:t>Fokus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chemeClr val="tx1"/>
                          </a:solidFill>
                        </a:rPr>
                        <a:t>masalah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4797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Eksplanatif</a:t>
                      </a:r>
                      <a:endParaRPr lang="en-US" sz="3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67A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chemeClr val="tx1"/>
                          </a:solidFill>
                        </a:rPr>
                        <a:t>Eksploratif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67A9F9"/>
                    </a:solidFill>
                  </a:tcPr>
                </a:tc>
              </a:tr>
              <a:tr h="64797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Mengukur</a:t>
                      </a:r>
                      <a:endParaRPr lang="en-US" sz="3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chemeClr val="tx1"/>
                          </a:solidFill>
                        </a:rPr>
                        <a:t>Mengungkap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3910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Instrumen</a:t>
                      </a:r>
                      <a:r>
                        <a:rPr lang="en-US" sz="3200" dirty="0" smtClean="0"/>
                        <a:t> Baku</a:t>
                      </a:r>
                      <a:endParaRPr lang="en-US" sz="3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67A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chemeClr val="tx1"/>
                          </a:solidFill>
                        </a:rPr>
                        <a:t>Penelitian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chemeClr val="tx1"/>
                          </a:solidFill>
                        </a:rPr>
                        <a:t>sbg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chemeClr val="tx1"/>
                          </a:solidFill>
                        </a:rPr>
                        <a:t>instrumen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67A9F9"/>
                    </a:solidFill>
                  </a:tcPr>
                </a:tc>
              </a:tr>
              <a:tr h="63910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Analisis</a:t>
                      </a:r>
                      <a:r>
                        <a:rPr lang="en-US" sz="3200" dirty="0" smtClean="0"/>
                        <a:t> Data</a:t>
                      </a:r>
                      <a:endParaRPr lang="en-US" sz="3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chemeClr val="tx1"/>
                          </a:solidFill>
                        </a:rPr>
                        <a:t>Pengumpulan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 data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3910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Tema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Umum</a:t>
                      </a:r>
                      <a:endParaRPr lang="en-US" sz="3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67A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chemeClr val="tx1"/>
                          </a:solidFill>
                        </a:rPr>
                        <a:t>Tema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chemeClr val="tx1"/>
                          </a:solidFill>
                        </a:rPr>
                        <a:t>khas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67A9F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50963" y="0"/>
            <a:ext cx="7793037" cy="1196752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Aharoni" pitchFamily="2" charset="-79"/>
                <a:cs typeface="Aharoni" pitchFamily="2" charset="-79"/>
              </a:rPr>
              <a:t>PERMASALAHAN &amp; RANCANGAN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222104"/>
            <a:ext cx="8208912" cy="4635896"/>
          </a:xfrm>
          <a:solidFill>
            <a:srgbClr val="FFFF8F"/>
          </a:solidFill>
          <a:ln>
            <a:noFill/>
          </a:ln>
        </p:spPr>
        <p:txBody>
          <a:bodyPr/>
          <a:lstStyle/>
          <a:p>
            <a:pPr marL="504825" indent="-384175"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Latar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belakang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masalah</a:t>
            </a:r>
            <a:endParaRPr lang="en-US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04825" indent="-384175"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Identifikasi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dan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pembatasan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masalah</a:t>
            </a:r>
            <a:endParaRPr lang="en-US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04825" indent="-384175"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Penetapan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topik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penelitian</a:t>
            </a:r>
            <a:endParaRPr lang="en-US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04825" indent="-384175"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Perumusan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masalah</a:t>
            </a:r>
            <a:endParaRPr lang="id-ID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04825" indent="-384175" eaLnBrk="1" hangingPunct="1">
              <a:lnSpc>
                <a:spcPct val="90000"/>
              </a:lnSpc>
              <a:spcBef>
                <a:spcPts val="1000"/>
              </a:spcBef>
            </a:pPr>
            <a:r>
              <a:rPr lang="id-ID" sz="2800" b="1" dirty="0" smtClean="0">
                <a:solidFill>
                  <a:srgbClr val="990033"/>
                </a:solidFill>
              </a:rPr>
              <a:t>Kajian teoretik (proses teoretik)</a:t>
            </a:r>
            <a:endParaRPr lang="en-US" sz="2800" b="1" dirty="0" smtClean="0">
              <a:solidFill>
                <a:srgbClr val="990033"/>
              </a:solidFill>
            </a:endParaRPr>
          </a:p>
          <a:p>
            <a:pPr marL="504825" indent="-384175"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sz="2800" b="1" dirty="0" err="1" smtClean="0">
                <a:solidFill>
                  <a:srgbClr val="990033"/>
                </a:solidFill>
              </a:rPr>
              <a:t>Hipotesis</a:t>
            </a:r>
            <a:r>
              <a:rPr lang="en-US" sz="2800" b="1" dirty="0" smtClean="0">
                <a:solidFill>
                  <a:srgbClr val="990033"/>
                </a:solidFill>
              </a:rPr>
              <a:t> </a:t>
            </a:r>
            <a:r>
              <a:rPr lang="en-US" sz="2800" b="1" dirty="0" err="1" smtClean="0">
                <a:solidFill>
                  <a:srgbClr val="990033"/>
                </a:solidFill>
              </a:rPr>
              <a:t>penelitian</a:t>
            </a:r>
            <a:endParaRPr lang="id-ID" sz="2800" b="1" dirty="0" smtClean="0">
              <a:solidFill>
                <a:srgbClr val="990033"/>
              </a:solidFill>
            </a:endParaRPr>
          </a:p>
          <a:p>
            <a:pPr marL="504825" indent="-384175"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sz="2800" b="1" dirty="0" err="1" smtClean="0">
                <a:solidFill>
                  <a:srgbClr val="002060"/>
                </a:solidFill>
              </a:rPr>
              <a:t>Penetapan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variabel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penelitian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pPr marL="504825" indent="-384175" eaLnBrk="1" hangingPunct="1">
              <a:lnSpc>
                <a:spcPct val="90000"/>
              </a:lnSpc>
              <a:spcBef>
                <a:spcPts val="1000"/>
              </a:spcBef>
            </a:pPr>
            <a:r>
              <a:rPr lang="id-ID" sz="2800" b="1" dirty="0" smtClean="0">
                <a:solidFill>
                  <a:srgbClr val="002060"/>
                </a:solidFill>
              </a:rPr>
              <a:t>Proses empiris (pengumpulan data)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pPr marL="504825" indent="-384175"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sz="2800" b="1" dirty="0" err="1" smtClean="0">
                <a:solidFill>
                  <a:srgbClr val="990033"/>
                </a:solidFill>
              </a:rPr>
              <a:t>Pengujian</a:t>
            </a:r>
            <a:r>
              <a:rPr lang="en-US" sz="2800" b="1" dirty="0" smtClean="0">
                <a:solidFill>
                  <a:srgbClr val="990033"/>
                </a:solidFill>
              </a:rPr>
              <a:t> </a:t>
            </a:r>
            <a:r>
              <a:rPr lang="en-US" sz="2800" b="1" dirty="0" err="1" smtClean="0">
                <a:solidFill>
                  <a:srgbClr val="990033"/>
                </a:solidFill>
              </a:rPr>
              <a:t>hipotesis</a:t>
            </a:r>
            <a:endParaRPr lang="en-US" sz="2800" b="1" dirty="0" smtClean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88913"/>
            <a:ext cx="8209037" cy="792162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TAHAPAN/LANGKAH PENELITIAN</a:t>
            </a:r>
            <a:endParaRPr lang="en-GB" sz="3600" b="1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2204864"/>
            <a:ext cx="8064896" cy="4320480"/>
          </a:xfrm>
          <a:solidFill>
            <a:srgbClr val="3F3FBF"/>
          </a:solidFill>
        </p:spPr>
        <p:txBody>
          <a:bodyPr/>
          <a:lstStyle/>
          <a:p>
            <a:pPr marL="609600" indent="-320675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rgbClr val="FFFF00"/>
                </a:solidFill>
              </a:rPr>
              <a:t>1.  </a:t>
            </a:r>
            <a:r>
              <a:rPr lang="en-US" b="1" dirty="0" err="1" smtClean="0">
                <a:solidFill>
                  <a:srgbClr val="FFFF00"/>
                </a:solidFill>
              </a:rPr>
              <a:t>Masalah</a:t>
            </a:r>
            <a:endParaRPr lang="en-US" b="1" dirty="0" smtClean="0">
              <a:solidFill>
                <a:srgbClr val="FFFF00"/>
              </a:solidFill>
            </a:endParaRPr>
          </a:p>
          <a:p>
            <a:pPr marL="609600" indent="-320675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rgbClr val="FFFF00"/>
                </a:solidFill>
              </a:rPr>
              <a:t>     - </a:t>
            </a:r>
            <a:r>
              <a:rPr lang="en-US" dirty="0" err="1" smtClean="0">
                <a:solidFill>
                  <a:srgbClr val="FFFF00"/>
                </a:solidFill>
              </a:rPr>
              <a:t>Latar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Belakang</a:t>
            </a:r>
            <a:endParaRPr lang="en-US" dirty="0" smtClean="0">
              <a:solidFill>
                <a:srgbClr val="FFFF00"/>
              </a:solidFill>
            </a:endParaRPr>
          </a:p>
          <a:p>
            <a:pPr marL="609600" indent="-320675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rgbClr val="FFFF00"/>
                </a:solidFill>
              </a:rPr>
              <a:t>     - </a:t>
            </a:r>
            <a:r>
              <a:rPr lang="en-US" dirty="0" err="1" smtClean="0">
                <a:solidFill>
                  <a:srgbClr val="FFFF00"/>
                </a:solidFill>
              </a:rPr>
              <a:t>Identifikasi</a:t>
            </a:r>
            <a:r>
              <a:rPr lang="en-US" dirty="0" smtClean="0">
                <a:solidFill>
                  <a:srgbClr val="FFFF00"/>
                </a:solidFill>
              </a:rPr>
              <a:t> &amp; </a:t>
            </a:r>
            <a:r>
              <a:rPr lang="en-US" dirty="0" err="1" smtClean="0">
                <a:solidFill>
                  <a:srgbClr val="FFFF00"/>
                </a:solidFill>
              </a:rPr>
              <a:t>Pembatasan</a:t>
            </a:r>
            <a:endParaRPr lang="en-US" dirty="0" smtClean="0">
              <a:solidFill>
                <a:srgbClr val="FFFF00"/>
              </a:solidFill>
            </a:endParaRPr>
          </a:p>
          <a:p>
            <a:pPr marL="609600" indent="-320675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rgbClr val="FFFF00"/>
                </a:solidFill>
              </a:rPr>
              <a:t>     - </a:t>
            </a:r>
            <a:r>
              <a:rPr lang="en-US" i="1" dirty="0" err="1" smtClean="0">
                <a:solidFill>
                  <a:schemeClr val="bg1"/>
                </a:solidFill>
              </a:rPr>
              <a:t>Perumusan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</a:p>
          <a:p>
            <a:pPr marL="609600" indent="-320675" eaLnBrk="1" hangingPunct="1">
              <a:lnSpc>
                <a:spcPct val="80000"/>
              </a:lnSpc>
              <a:spcBef>
                <a:spcPts val="2400"/>
              </a:spcBef>
              <a:buFontTx/>
              <a:buNone/>
            </a:pPr>
            <a:r>
              <a:rPr lang="en-US" dirty="0" smtClean="0">
                <a:solidFill>
                  <a:srgbClr val="FFFF00"/>
                </a:solidFill>
              </a:rPr>
              <a:t>2.  </a:t>
            </a:r>
            <a:r>
              <a:rPr lang="en-US" b="1" dirty="0" err="1" smtClean="0">
                <a:solidFill>
                  <a:srgbClr val="FFFF00"/>
                </a:solidFill>
              </a:rPr>
              <a:t>Pengkajian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Teori</a:t>
            </a:r>
            <a:endParaRPr lang="en-US" b="1" dirty="0" smtClean="0">
              <a:solidFill>
                <a:srgbClr val="FFFF00"/>
              </a:solidFill>
            </a:endParaRPr>
          </a:p>
          <a:p>
            <a:pPr marL="609600" indent="-320675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rgbClr val="FFFF00"/>
                </a:solidFill>
              </a:rPr>
              <a:t>     -  </a:t>
            </a:r>
            <a:r>
              <a:rPr lang="en-US" dirty="0" err="1" smtClean="0">
                <a:solidFill>
                  <a:srgbClr val="FFFF00"/>
                </a:solidFill>
              </a:rPr>
              <a:t>Deskripsi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Teoretik</a:t>
            </a:r>
            <a:endParaRPr lang="en-US" dirty="0" smtClean="0">
              <a:solidFill>
                <a:srgbClr val="FFFF00"/>
              </a:solidFill>
            </a:endParaRPr>
          </a:p>
          <a:p>
            <a:pPr marL="609600" indent="-320675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rgbClr val="FFFF00"/>
                </a:solidFill>
              </a:rPr>
              <a:t>     -  </a:t>
            </a:r>
            <a:r>
              <a:rPr lang="en-US" dirty="0" err="1" smtClean="0">
                <a:solidFill>
                  <a:srgbClr val="FFFF00"/>
                </a:solidFill>
              </a:rPr>
              <a:t>Kerangka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Berpikir</a:t>
            </a:r>
            <a:endParaRPr lang="en-US" dirty="0" smtClean="0">
              <a:solidFill>
                <a:srgbClr val="FFFF00"/>
              </a:solidFill>
            </a:endParaRPr>
          </a:p>
          <a:p>
            <a:pPr marL="609600" indent="-320675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rgbClr val="FFFF00"/>
                </a:solidFill>
              </a:rPr>
              <a:t>     -  </a:t>
            </a:r>
            <a:r>
              <a:rPr lang="en-US" i="1" dirty="0" err="1" smtClean="0">
                <a:solidFill>
                  <a:schemeClr val="bg1"/>
                </a:solidFill>
              </a:rPr>
              <a:t>Hipotesis</a:t>
            </a:r>
            <a:endParaRPr lang="en-US" i="1" dirty="0" smtClean="0">
              <a:solidFill>
                <a:schemeClr val="bg1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971600" y="-214313"/>
            <a:ext cx="7848872" cy="1462088"/>
          </a:xfrm>
        </p:spPr>
        <p:txBody>
          <a:bodyPr/>
          <a:lstStyle/>
          <a:p>
            <a:pPr algn="ctr"/>
            <a:r>
              <a:rPr lang="id-ID" sz="4000" dirty="0" smtClean="0">
                <a:latin typeface="Aharoni" pitchFamily="2" charset="-79"/>
                <a:cs typeface="Aharoni" pitchFamily="2" charset="-79"/>
              </a:rPr>
              <a:t>HIPOTESIS PENELITIAN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642938" y="1814512"/>
            <a:ext cx="8501062" cy="5043487"/>
          </a:xfrm>
          <a:solidFill>
            <a:srgbClr val="FDDEC7"/>
          </a:solidFill>
        </p:spPr>
        <p:txBody>
          <a:bodyPr/>
          <a:lstStyle/>
          <a:p>
            <a:pPr>
              <a:buClr>
                <a:srgbClr val="FF0000"/>
              </a:buClr>
            </a:pPr>
            <a:r>
              <a:rPr lang="id-ID" dirty="0" smtClean="0">
                <a:solidFill>
                  <a:srgbClr val="0029AC"/>
                </a:solidFill>
              </a:rPr>
              <a:t>Jawaban sementara atas pertanyaan penelitian</a:t>
            </a:r>
          </a:p>
          <a:p>
            <a:pPr>
              <a:buClr>
                <a:srgbClr val="FF0000"/>
              </a:buClr>
            </a:pPr>
            <a:r>
              <a:rPr lang="id-ID" dirty="0" smtClean="0">
                <a:solidFill>
                  <a:srgbClr val="0029AC"/>
                </a:solidFill>
              </a:rPr>
              <a:t>Pernyataan ttg karakteristik populasi</a:t>
            </a:r>
          </a:p>
          <a:p>
            <a:pPr>
              <a:buClr>
                <a:srgbClr val="FF0000"/>
              </a:buClr>
            </a:pPr>
            <a:r>
              <a:rPr lang="id-ID" dirty="0" smtClean="0">
                <a:solidFill>
                  <a:srgbClr val="0029AC"/>
                </a:solidFill>
              </a:rPr>
              <a:t>Hasil dari proses teor</a:t>
            </a:r>
            <a:r>
              <a:rPr lang="en-US" dirty="0" err="1" smtClean="0">
                <a:solidFill>
                  <a:srgbClr val="0029AC"/>
                </a:solidFill>
              </a:rPr>
              <a:t>i</a:t>
            </a:r>
            <a:r>
              <a:rPr lang="id-ID" dirty="0" smtClean="0">
                <a:solidFill>
                  <a:srgbClr val="0029AC"/>
                </a:solidFill>
              </a:rPr>
              <a:t>tik, jadi benar secara teor</a:t>
            </a:r>
            <a:r>
              <a:rPr lang="en-US" dirty="0" err="1" smtClean="0">
                <a:solidFill>
                  <a:srgbClr val="0029AC"/>
                </a:solidFill>
              </a:rPr>
              <a:t>i</a:t>
            </a:r>
            <a:r>
              <a:rPr lang="id-ID" dirty="0" smtClean="0">
                <a:solidFill>
                  <a:srgbClr val="0029AC"/>
                </a:solidFill>
              </a:rPr>
              <a:t>tik</a:t>
            </a:r>
          </a:p>
          <a:p>
            <a:pPr>
              <a:buClr>
                <a:srgbClr val="FF0000"/>
              </a:buClr>
            </a:pPr>
            <a:r>
              <a:rPr lang="id-ID" dirty="0" smtClean="0">
                <a:solidFill>
                  <a:srgbClr val="0029AC"/>
                </a:solidFill>
              </a:rPr>
              <a:t>Harus diuji kebenarannya dgn data empirik</a:t>
            </a:r>
          </a:p>
          <a:p>
            <a:pPr>
              <a:buClr>
                <a:srgbClr val="FF0000"/>
              </a:buClr>
            </a:pPr>
            <a:r>
              <a:rPr lang="id-ID" dirty="0" smtClean="0">
                <a:solidFill>
                  <a:srgbClr val="0029AC"/>
                </a:solidFill>
              </a:rPr>
              <a:t>Mengenai keterkaitan antara variabel</a:t>
            </a:r>
          </a:p>
          <a:p>
            <a:pPr>
              <a:buClr>
                <a:srgbClr val="FF0000"/>
              </a:buClr>
            </a:pPr>
            <a:r>
              <a:rPr lang="id-ID" dirty="0" smtClean="0">
                <a:solidFill>
                  <a:srgbClr val="0029AC"/>
                </a:solidFill>
              </a:rPr>
              <a:t>Bentuk hipotesis (korelasi, pengaruh, perbedaan)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2420888"/>
            <a:ext cx="7416824" cy="3744416"/>
          </a:xfrm>
          <a:solidFill>
            <a:srgbClr val="5252C6"/>
          </a:solidFill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1900" dirty="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rgbClr val="FFFF00"/>
                </a:solidFill>
              </a:rPr>
              <a:t>3.  </a:t>
            </a:r>
            <a:r>
              <a:rPr lang="en-US" b="1" dirty="0" err="1" smtClean="0">
                <a:solidFill>
                  <a:srgbClr val="FFFF00"/>
                </a:solidFill>
              </a:rPr>
              <a:t>Metode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Penelitian</a:t>
            </a:r>
            <a:endParaRPr lang="en-US" b="1" dirty="0" smtClean="0">
              <a:solidFill>
                <a:srgbClr val="FFFF00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rgbClr val="FFFF00"/>
                </a:solidFill>
              </a:rPr>
              <a:t>     -  Tempat </a:t>
            </a:r>
            <a:r>
              <a:rPr lang="en-US" dirty="0" err="1" smtClean="0">
                <a:solidFill>
                  <a:srgbClr val="FFFF00"/>
                </a:solidFill>
              </a:rPr>
              <a:t>dan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Waktu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Penelitian</a:t>
            </a:r>
            <a:endParaRPr lang="en-US" dirty="0" smtClean="0">
              <a:solidFill>
                <a:srgbClr val="FFFF00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rgbClr val="FFFF00"/>
                </a:solidFill>
              </a:rPr>
              <a:t>     -  </a:t>
            </a:r>
            <a:r>
              <a:rPr lang="en-US" dirty="0" err="1" smtClean="0">
                <a:solidFill>
                  <a:srgbClr val="FFFF00"/>
                </a:solidFill>
              </a:rPr>
              <a:t>Rancangan</a:t>
            </a:r>
            <a:r>
              <a:rPr lang="en-US" dirty="0" smtClean="0">
                <a:solidFill>
                  <a:srgbClr val="FFFF00"/>
                </a:solidFill>
              </a:rPr>
              <a:t> &amp; </a:t>
            </a:r>
            <a:r>
              <a:rPr lang="en-US" dirty="0" err="1" smtClean="0">
                <a:solidFill>
                  <a:srgbClr val="FFFF00"/>
                </a:solidFill>
              </a:rPr>
              <a:t>Variabel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Penelitian</a:t>
            </a:r>
            <a:endParaRPr lang="en-US" dirty="0" smtClean="0">
              <a:solidFill>
                <a:srgbClr val="FFFF00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rgbClr val="FFFF00"/>
                </a:solidFill>
              </a:rPr>
              <a:t>     -  </a:t>
            </a:r>
            <a:r>
              <a:rPr lang="en-US" dirty="0" err="1" smtClean="0">
                <a:solidFill>
                  <a:srgbClr val="FFFF00"/>
                </a:solidFill>
              </a:rPr>
              <a:t>Penetapan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contoh</a:t>
            </a:r>
            <a:endParaRPr lang="en-US" dirty="0" smtClean="0">
              <a:solidFill>
                <a:srgbClr val="FFFF00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rgbClr val="FFFF00"/>
                </a:solidFill>
              </a:rPr>
              <a:t>     -  </a:t>
            </a:r>
            <a:r>
              <a:rPr lang="en-US" dirty="0" err="1" smtClean="0">
                <a:solidFill>
                  <a:srgbClr val="FFFF00"/>
                </a:solidFill>
              </a:rPr>
              <a:t>Instrumen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Penelitian</a:t>
            </a:r>
            <a:endParaRPr lang="en-US" dirty="0" smtClean="0">
              <a:solidFill>
                <a:srgbClr val="FFFF00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rgbClr val="FFFF00"/>
                </a:solidFill>
              </a:rPr>
              <a:t>     -  </a:t>
            </a:r>
            <a:r>
              <a:rPr lang="en-US" dirty="0" err="1" smtClean="0">
                <a:solidFill>
                  <a:srgbClr val="FFFF00"/>
                </a:solidFill>
              </a:rPr>
              <a:t>Teknik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Pengumpulan</a:t>
            </a:r>
            <a:r>
              <a:rPr lang="en-US" dirty="0" smtClean="0">
                <a:solidFill>
                  <a:srgbClr val="FFFF00"/>
                </a:solidFill>
              </a:rPr>
              <a:t> Data</a:t>
            </a:r>
          </a:p>
          <a:p>
            <a:pPr marL="609600" indent="-609600" eaLnBrk="1" hangingPunct="1">
              <a:lnSpc>
                <a:spcPct val="80000"/>
              </a:lnSpc>
              <a:spcBef>
                <a:spcPts val="2400"/>
              </a:spcBef>
              <a:buFontTx/>
              <a:buNone/>
            </a:pPr>
            <a:endParaRPr lang="en-GB" b="1" dirty="0" smtClean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934963" y="548680"/>
            <a:ext cx="8209037" cy="792162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TAHAPAN/LANGKAH PENELITIAN</a:t>
            </a:r>
            <a:endParaRPr lang="en-GB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2060848"/>
            <a:ext cx="7272808" cy="4104456"/>
          </a:xfrm>
          <a:solidFill>
            <a:srgbClr val="5252C6"/>
          </a:solidFill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1900" dirty="0" smtClean="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spcBef>
                <a:spcPts val="2400"/>
              </a:spcBef>
              <a:buFontTx/>
              <a:buNone/>
            </a:pPr>
            <a:r>
              <a:rPr lang="en-US" dirty="0" smtClean="0">
                <a:solidFill>
                  <a:srgbClr val="FFFF00"/>
                </a:solidFill>
              </a:rPr>
              <a:t>4.  </a:t>
            </a:r>
            <a:r>
              <a:rPr lang="en-US" b="1" dirty="0" err="1" smtClean="0">
                <a:solidFill>
                  <a:srgbClr val="FFFF00"/>
                </a:solidFill>
              </a:rPr>
              <a:t>Analisis</a:t>
            </a:r>
            <a:r>
              <a:rPr lang="en-US" b="1" dirty="0" smtClean="0">
                <a:solidFill>
                  <a:srgbClr val="FFFF00"/>
                </a:solidFill>
              </a:rPr>
              <a:t> Data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rgbClr val="FFFF00"/>
                </a:solidFill>
              </a:rPr>
              <a:t>     -  </a:t>
            </a:r>
            <a:r>
              <a:rPr lang="en-US" dirty="0" err="1" smtClean="0">
                <a:solidFill>
                  <a:srgbClr val="FFFF00"/>
                </a:solidFill>
              </a:rPr>
              <a:t>Penyajian</a:t>
            </a:r>
            <a:r>
              <a:rPr lang="en-US" dirty="0" smtClean="0">
                <a:solidFill>
                  <a:srgbClr val="FFFF00"/>
                </a:solidFill>
              </a:rPr>
              <a:t> Data </a:t>
            </a:r>
            <a:r>
              <a:rPr lang="en-US" dirty="0" err="1" smtClean="0">
                <a:solidFill>
                  <a:srgbClr val="FFFF00"/>
                </a:solidFill>
              </a:rPr>
              <a:t>secara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Deskriptif</a:t>
            </a:r>
            <a:endParaRPr lang="en-US" dirty="0" smtClean="0">
              <a:solidFill>
                <a:srgbClr val="FFFF00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rgbClr val="FFFF00"/>
                </a:solidFill>
              </a:rPr>
              <a:t>     -  </a:t>
            </a:r>
            <a:r>
              <a:rPr lang="en-US" dirty="0" err="1" smtClean="0">
                <a:solidFill>
                  <a:srgbClr val="FFFF00"/>
                </a:solidFill>
              </a:rPr>
              <a:t>Pengujian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Hipotesis</a:t>
            </a:r>
            <a:endParaRPr lang="en-US" dirty="0" smtClean="0">
              <a:solidFill>
                <a:srgbClr val="FFFF00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spcBef>
                <a:spcPts val="2400"/>
              </a:spcBef>
              <a:buFontTx/>
              <a:buNone/>
            </a:pPr>
            <a:r>
              <a:rPr lang="en-US" dirty="0" smtClean="0">
                <a:solidFill>
                  <a:srgbClr val="FFFF00"/>
                </a:solidFill>
              </a:rPr>
              <a:t>5.  </a:t>
            </a:r>
            <a:r>
              <a:rPr lang="en-US" b="1" dirty="0" err="1" smtClean="0">
                <a:solidFill>
                  <a:srgbClr val="FFFF00"/>
                </a:solidFill>
              </a:rPr>
              <a:t>Penarikan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Kesimpulan</a:t>
            </a:r>
            <a:r>
              <a:rPr lang="en-US" b="1" dirty="0" smtClean="0">
                <a:solidFill>
                  <a:srgbClr val="FFFF00"/>
                </a:solidFill>
              </a:rPr>
              <a:t>/ </a:t>
            </a:r>
            <a:r>
              <a:rPr lang="en-US" b="1" dirty="0" err="1" smtClean="0">
                <a:solidFill>
                  <a:srgbClr val="FFFF00"/>
                </a:solidFill>
              </a:rPr>
              <a:t>Inferensia</a:t>
            </a:r>
            <a:endParaRPr lang="en-GB" b="1" dirty="0" smtClean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934963" y="476672"/>
            <a:ext cx="8209037" cy="792162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TAHAPAN/LANGKAH PENELITIAN</a:t>
            </a:r>
            <a:endParaRPr lang="en-GB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04864"/>
            <a:ext cx="9144000" cy="4653136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marL="577850" lvl="0" indent="-409575"/>
            <a:r>
              <a:rPr lang="en-US" sz="2800" i="1" dirty="0" err="1" smtClean="0"/>
              <a:t>Purposiveness</a:t>
            </a:r>
            <a:r>
              <a:rPr lang="en-US" sz="2800" dirty="0" smtClean="0"/>
              <a:t>, </a:t>
            </a:r>
            <a:r>
              <a:rPr lang="en-US" sz="2800" dirty="0" err="1" smtClean="0"/>
              <a:t>Tujuan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jelas</a:t>
            </a:r>
            <a:r>
              <a:rPr lang="en-US" sz="2800" dirty="0" smtClean="0"/>
              <a:t>;</a:t>
            </a:r>
          </a:p>
          <a:p>
            <a:pPr marL="577850" lvl="0" indent="-409575"/>
            <a:r>
              <a:rPr lang="en-US" sz="2800" i="1" dirty="0" smtClean="0"/>
              <a:t>Exactitude</a:t>
            </a:r>
            <a:r>
              <a:rPr lang="en-US" sz="2800" dirty="0" smtClean="0"/>
              <a:t>, </a:t>
            </a:r>
            <a:r>
              <a:rPr lang="en-US" sz="2800" dirty="0" err="1" smtClean="0"/>
              <a:t>Dilakukan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hati-hati</a:t>
            </a:r>
            <a:r>
              <a:rPr lang="en-US" sz="2800" dirty="0" smtClean="0"/>
              <a:t>, </a:t>
            </a:r>
            <a:r>
              <a:rPr lang="en-US" sz="2800" dirty="0" err="1" smtClean="0"/>
              <a:t>cermat</a:t>
            </a:r>
            <a:r>
              <a:rPr lang="en-US" sz="2800" dirty="0" smtClean="0"/>
              <a:t>, </a:t>
            </a:r>
            <a:r>
              <a:rPr lang="en-US" sz="2800" dirty="0" err="1" smtClean="0"/>
              <a:t>teliti</a:t>
            </a:r>
            <a:r>
              <a:rPr lang="en-US" sz="2800" dirty="0" smtClean="0"/>
              <a:t>;</a:t>
            </a:r>
          </a:p>
          <a:p>
            <a:pPr marL="577850" lvl="0" indent="-409575"/>
            <a:r>
              <a:rPr lang="en-US" sz="2800" i="1" dirty="0" smtClean="0"/>
              <a:t>Testability, 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diuji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dikaji</a:t>
            </a:r>
            <a:r>
              <a:rPr lang="en-US" sz="2800" dirty="0" smtClean="0"/>
              <a:t>;</a:t>
            </a:r>
          </a:p>
          <a:p>
            <a:pPr marL="577850" lvl="0" indent="-409575"/>
            <a:r>
              <a:rPr lang="en-US" sz="2800" i="1" dirty="0" err="1" smtClean="0"/>
              <a:t>Replicability</a:t>
            </a:r>
            <a:r>
              <a:rPr lang="en-US" sz="2800" i="1" dirty="0" smtClean="0"/>
              <a:t>, 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diulang</a:t>
            </a:r>
            <a:r>
              <a:rPr lang="en-US" sz="2800" dirty="0" smtClean="0"/>
              <a:t> </a:t>
            </a:r>
            <a:r>
              <a:rPr lang="en-US" sz="2800" dirty="0" err="1" smtClean="0"/>
              <a:t>oleh</a:t>
            </a:r>
            <a:r>
              <a:rPr lang="en-US" sz="2800" dirty="0" smtClean="0"/>
              <a:t> </a:t>
            </a:r>
            <a:r>
              <a:rPr lang="en-US" sz="2800" dirty="0" err="1" smtClean="0"/>
              <a:t>peneliti</a:t>
            </a:r>
            <a:r>
              <a:rPr lang="en-US" sz="2800" dirty="0" smtClean="0"/>
              <a:t> lain;</a:t>
            </a:r>
          </a:p>
          <a:p>
            <a:pPr marL="577850" lvl="0" indent="-409575"/>
            <a:r>
              <a:rPr lang="en-US" sz="2800" i="1" dirty="0" smtClean="0"/>
              <a:t>Precision and Confidence</a:t>
            </a:r>
            <a:r>
              <a:rPr lang="en-US" sz="2800" dirty="0" smtClean="0"/>
              <a:t>, </a:t>
            </a:r>
            <a:r>
              <a:rPr lang="en-US" sz="2800" dirty="0" err="1" smtClean="0"/>
              <a:t>Memiliki</a:t>
            </a:r>
            <a:r>
              <a:rPr lang="en-US" sz="2800" dirty="0" smtClean="0"/>
              <a:t> </a:t>
            </a:r>
            <a:r>
              <a:rPr lang="en-US" sz="2800" dirty="0" err="1" smtClean="0"/>
              <a:t>ketepatan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keyakinan</a:t>
            </a:r>
            <a:r>
              <a:rPr lang="en-US" sz="2800" dirty="0" smtClean="0"/>
              <a:t> </a:t>
            </a:r>
            <a:r>
              <a:rPr lang="en-US" sz="2800" dirty="0" err="1" smtClean="0"/>
              <a:t>jika</a:t>
            </a:r>
            <a:r>
              <a:rPr lang="en-US" sz="2800" dirty="0" smtClean="0"/>
              <a:t> </a:t>
            </a:r>
            <a:r>
              <a:rPr lang="en-US" sz="2800" dirty="0" err="1" smtClean="0"/>
              <a:t>dihubungkan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populasi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sampel</a:t>
            </a:r>
            <a:r>
              <a:rPr lang="en-US" sz="2800" dirty="0" smtClean="0"/>
              <a:t>;</a:t>
            </a:r>
          </a:p>
          <a:p>
            <a:pPr marL="577850" lvl="0" indent="-409575"/>
            <a:r>
              <a:rPr lang="en-US" sz="2800" i="1" dirty="0" smtClean="0"/>
              <a:t>Objectivity, </a:t>
            </a:r>
            <a:r>
              <a:rPr lang="en-US" sz="2800" dirty="0" err="1" smtClean="0"/>
              <a:t>Bersifat</a:t>
            </a:r>
            <a:r>
              <a:rPr lang="en-US" sz="2800" dirty="0" smtClean="0"/>
              <a:t> </a:t>
            </a:r>
            <a:r>
              <a:rPr lang="en-US" sz="2800" dirty="0" err="1" smtClean="0"/>
              <a:t>objektif</a:t>
            </a:r>
            <a:r>
              <a:rPr lang="en-US" sz="2800" dirty="0" smtClean="0"/>
              <a:t>;</a:t>
            </a:r>
          </a:p>
          <a:p>
            <a:pPr marL="577850" lvl="0" indent="-409575">
              <a:buNone/>
            </a:pPr>
            <a:endParaRPr lang="en-US" sz="2400" dirty="0" smtClean="0"/>
          </a:p>
          <a:p>
            <a:pPr>
              <a:buNone/>
            </a:pP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619672" y="620688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kern="0" dirty="0" err="1" smtClean="0">
                <a:solidFill>
                  <a:srgbClr val="000000"/>
                </a:solidFill>
                <a:latin typeface="Tahoma"/>
                <a:cs typeface="+mn-cs"/>
              </a:rPr>
              <a:t>Penelitian</a:t>
            </a:r>
            <a:r>
              <a:rPr lang="en-US" sz="3600" b="1" kern="0" dirty="0" smtClean="0">
                <a:solidFill>
                  <a:srgbClr val="000000"/>
                </a:solidFill>
                <a:latin typeface="Tahoma"/>
                <a:cs typeface="+mn-cs"/>
              </a:rPr>
              <a:t> </a:t>
            </a:r>
            <a:r>
              <a:rPr lang="en-US" sz="3600" b="1" kern="0" dirty="0" err="1" smtClean="0">
                <a:solidFill>
                  <a:srgbClr val="000000"/>
                </a:solidFill>
                <a:latin typeface="Tahoma"/>
                <a:cs typeface="+mn-cs"/>
              </a:rPr>
              <a:t>dikatakan</a:t>
            </a:r>
            <a:r>
              <a:rPr lang="en-US" sz="3600" b="1" kern="0" dirty="0" smtClean="0">
                <a:solidFill>
                  <a:srgbClr val="000000"/>
                </a:solidFill>
                <a:latin typeface="Tahoma"/>
                <a:cs typeface="+mn-cs"/>
              </a:rPr>
              <a:t> </a:t>
            </a:r>
            <a:r>
              <a:rPr lang="en-US" sz="3600" b="1" kern="0" dirty="0" err="1" smtClean="0">
                <a:solidFill>
                  <a:srgbClr val="000000"/>
                </a:solidFill>
                <a:latin typeface="Tahoma"/>
                <a:cs typeface="+mn-cs"/>
              </a:rPr>
              <a:t>baik</a:t>
            </a:r>
            <a:r>
              <a:rPr lang="en-US" sz="3600" b="1" kern="0" dirty="0" smtClean="0">
                <a:solidFill>
                  <a:srgbClr val="000000"/>
                </a:solidFill>
                <a:latin typeface="Tahoma"/>
                <a:cs typeface="+mn-cs"/>
              </a:rPr>
              <a:t> :</a:t>
            </a:r>
            <a:endParaRPr lang="en-US" sz="3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60848"/>
            <a:ext cx="9144000" cy="4797152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algn="ctr">
              <a:buNone/>
            </a:pPr>
            <a:endParaRPr lang="en-US" sz="2400" dirty="0" smtClean="0"/>
          </a:p>
          <a:p>
            <a:pPr marL="577850" lvl="0" indent="-409575"/>
            <a:r>
              <a:rPr lang="en-US" sz="3000" i="1" dirty="0" smtClean="0"/>
              <a:t>Generalization, </a:t>
            </a:r>
            <a:r>
              <a:rPr lang="en-US" sz="3000" dirty="0" err="1" smtClean="0"/>
              <a:t>Berlaku</a:t>
            </a:r>
            <a:r>
              <a:rPr lang="en-US" sz="3000" dirty="0" smtClean="0"/>
              <a:t> </a:t>
            </a:r>
            <a:r>
              <a:rPr lang="en-US" sz="3000" dirty="0" err="1" smtClean="0"/>
              <a:t>umum</a:t>
            </a:r>
            <a:r>
              <a:rPr lang="en-US" sz="3000" dirty="0" smtClean="0"/>
              <a:t>;</a:t>
            </a:r>
          </a:p>
          <a:p>
            <a:pPr marL="577850" lvl="0" indent="-409575"/>
            <a:r>
              <a:rPr lang="en-US" sz="3000" i="1" dirty="0" err="1" smtClean="0"/>
              <a:t>Parismony</a:t>
            </a:r>
            <a:r>
              <a:rPr lang="en-US" sz="3000" dirty="0" smtClean="0"/>
              <a:t>, </a:t>
            </a:r>
            <a:r>
              <a:rPr lang="en-US" sz="3000" dirty="0" err="1" smtClean="0"/>
              <a:t>Hemat</a:t>
            </a:r>
            <a:r>
              <a:rPr lang="en-US" sz="3000" dirty="0" smtClean="0"/>
              <a:t>, </a:t>
            </a:r>
            <a:r>
              <a:rPr lang="en-US" sz="3000" dirty="0" err="1" smtClean="0"/>
              <a:t>tidak</a:t>
            </a:r>
            <a:r>
              <a:rPr lang="en-US" sz="3000" dirty="0" smtClean="0"/>
              <a:t> </a:t>
            </a:r>
            <a:r>
              <a:rPr lang="en-US" sz="3000" dirty="0" err="1" smtClean="0"/>
              <a:t>berlebihan</a:t>
            </a:r>
            <a:r>
              <a:rPr lang="en-US" sz="3000" dirty="0" smtClean="0"/>
              <a:t>;</a:t>
            </a:r>
          </a:p>
          <a:p>
            <a:pPr marL="577850" lvl="0" indent="-409575"/>
            <a:r>
              <a:rPr lang="en-US" sz="3000" i="1" dirty="0" smtClean="0"/>
              <a:t>Consistency, </a:t>
            </a:r>
            <a:r>
              <a:rPr lang="en-US" sz="3000" dirty="0" smtClean="0"/>
              <a:t>data/</a:t>
            </a:r>
            <a:r>
              <a:rPr lang="en-US" sz="3000" dirty="0" err="1" smtClean="0"/>
              <a:t>ungkapan</a:t>
            </a:r>
            <a:r>
              <a:rPr lang="en-US" sz="3000" dirty="0" smtClean="0"/>
              <a:t> yang </a:t>
            </a:r>
            <a:r>
              <a:rPr lang="en-US" sz="3000" dirty="0" err="1" smtClean="0"/>
              <a:t>digunakan</a:t>
            </a:r>
            <a:r>
              <a:rPr lang="en-US" sz="3000" dirty="0" smtClean="0"/>
              <a:t> </a:t>
            </a:r>
            <a:r>
              <a:rPr lang="en-US" sz="3000" dirty="0" err="1" smtClean="0"/>
              <a:t>harus</a:t>
            </a:r>
            <a:r>
              <a:rPr lang="en-US" sz="3000" dirty="0" smtClean="0"/>
              <a:t> </a:t>
            </a:r>
            <a:r>
              <a:rPr lang="en-US" sz="3000" dirty="0" err="1" smtClean="0"/>
              <a:t>selalu</a:t>
            </a:r>
            <a:r>
              <a:rPr lang="en-US" sz="3000" dirty="0" smtClean="0"/>
              <a:t> </a:t>
            </a:r>
            <a:r>
              <a:rPr lang="en-US" sz="3000" dirty="0" err="1" smtClean="0"/>
              <a:t>sama</a:t>
            </a:r>
            <a:r>
              <a:rPr lang="en-US" sz="3000" dirty="0" smtClean="0"/>
              <a:t> </a:t>
            </a:r>
            <a:r>
              <a:rPr lang="en-US" sz="3000" dirty="0" err="1" smtClean="0"/>
              <a:t>bagi</a:t>
            </a:r>
            <a:r>
              <a:rPr lang="en-US" sz="3000" dirty="0" smtClean="0"/>
              <a:t> </a:t>
            </a:r>
            <a:r>
              <a:rPr lang="en-US" sz="3000" dirty="0" err="1" smtClean="0"/>
              <a:t>kata</a:t>
            </a:r>
            <a:r>
              <a:rPr lang="en-US" sz="3000" dirty="0" smtClean="0"/>
              <a:t>/</a:t>
            </a:r>
            <a:r>
              <a:rPr lang="en-US" sz="3000" dirty="0" err="1" smtClean="0"/>
              <a:t>ungkapan</a:t>
            </a:r>
            <a:r>
              <a:rPr lang="en-US" sz="3000" dirty="0" smtClean="0"/>
              <a:t> yang </a:t>
            </a:r>
            <a:r>
              <a:rPr lang="en-US" sz="3000" dirty="0" err="1" smtClean="0"/>
              <a:t>memiliki</a:t>
            </a:r>
            <a:r>
              <a:rPr lang="en-US" sz="3000" dirty="0" smtClean="0"/>
              <a:t> </a:t>
            </a:r>
            <a:r>
              <a:rPr lang="en-US" sz="3000" dirty="0" err="1" smtClean="0"/>
              <a:t>arti</a:t>
            </a:r>
            <a:r>
              <a:rPr lang="en-US" sz="3000" dirty="0" smtClean="0"/>
              <a:t> </a:t>
            </a:r>
            <a:r>
              <a:rPr lang="en-US" sz="3000" dirty="0" err="1" smtClean="0"/>
              <a:t>sama</a:t>
            </a:r>
            <a:r>
              <a:rPr lang="en-US" sz="3000" dirty="0" smtClean="0"/>
              <a:t>;</a:t>
            </a:r>
          </a:p>
          <a:p>
            <a:pPr marL="577850" lvl="0" indent="-409575"/>
            <a:r>
              <a:rPr lang="en-US" sz="3000" i="1" dirty="0" smtClean="0"/>
              <a:t>Coherency</a:t>
            </a:r>
            <a:r>
              <a:rPr lang="en-US" sz="3000" dirty="0" smtClean="0"/>
              <a:t>, </a:t>
            </a:r>
            <a:r>
              <a:rPr lang="en-US" sz="3000" dirty="0" err="1" smtClean="0"/>
              <a:t>Terdapat</a:t>
            </a:r>
            <a:r>
              <a:rPr lang="en-US" sz="3000" dirty="0" smtClean="0"/>
              <a:t> </a:t>
            </a:r>
            <a:r>
              <a:rPr lang="en-US" sz="3000" dirty="0" err="1" smtClean="0"/>
              <a:t>hubungan</a:t>
            </a:r>
            <a:r>
              <a:rPr lang="en-US" sz="3000" dirty="0" smtClean="0"/>
              <a:t> yang </a:t>
            </a:r>
            <a:r>
              <a:rPr lang="en-US" sz="3000" dirty="0" err="1" smtClean="0"/>
              <a:t>saling</a:t>
            </a:r>
            <a:r>
              <a:rPr lang="en-US" sz="3000" dirty="0" smtClean="0"/>
              <a:t> </a:t>
            </a:r>
            <a:r>
              <a:rPr lang="en-US" sz="3000" dirty="0" err="1" smtClean="0"/>
              <a:t>menjalin</a:t>
            </a:r>
            <a:r>
              <a:rPr lang="en-US" sz="3000" dirty="0" smtClean="0"/>
              <a:t> </a:t>
            </a:r>
            <a:r>
              <a:rPr lang="en-US" sz="3000" dirty="0" err="1" smtClean="0"/>
              <a:t>antara</a:t>
            </a:r>
            <a:r>
              <a:rPr lang="en-US" sz="3000" dirty="0" smtClean="0"/>
              <a:t> </a:t>
            </a:r>
            <a:r>
              <a:rPr lang="en-US" sz="3000" dirty="0" err="1" smtClean="0"/>
              <a:t>satu</a:t>
            </a:r>
            <a:r>
              <a:rPr lang="en-US" sz="3000" dirty="0" smtClean="0"/>
              <a:t> </a:t>
            </a:r>
            <a:r>
              <a:rPr lang="en-US" sz="3000" dirty="0" err="1" smtClean="0"/>
              <a:t>bagian</a:t>
            </a:r>
            <a:r>
              <a:rPr lang="en-US" sz="3000" dirty="0" smtClean="0"/>
              <a:t> </a:t>
            </a:r>
            <a:r>
              <a:rPr lang="en-US" sz="3000" dirty="0" err="1" smtClean="0"/>
              <a:t>dengan</a:t>
            </a:r>
            <a:r>
              <a:rPr lang="en-US" sz="3000" dirty="0" smtClean="0"/>
              <a:t> </a:t>
            </a:r>
            <a:r>
              <a:rPr lang="en-US" sz="3000" dirty="0" err="1" smtClean="0"/>
              <a:t>bagian</a:t>
            </a:r>
            <a:r>
              <a:rPr lang="en-US" sz="3000" dirty="0" smtClean="0"/>
              <a:t> </a:t>
            </a:r>
            <a:r>
              <a:rPr lang="en-US" sz="3000" dirty="0" err="1" smtClean="0"/>
              <a:t>lainnya</a:t>
            </a:r>
            <a:r>
              <a:rPr lang="en-US" sz="3000" dirty="0" smtClean="0"/>
              <a:t>.</a:t>
            </a:r>
          </a:p>
          <a:p>
            <a:pPr>
              <a:buNone/>
            </a:pP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1619672" y="620688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kern="0" dirty="0" err="1" smtClean="0">
                <a:solidFill>
                  <a:srgbClr val="000000"/>
                </a:solidFill>
                <a:latin typeface="Tahoma"/>
                <a:cs typeface="+mn-cs"/>
              </a:rPr>
              <a:t>Penelitian</a:t>
            </a:r>
            <a:r>
              <a:rPr lang="en-US" sz="3600" b="1" kern="0" dirty="0" smtClean="0">
                <a:solidFill>
                  <a:srgbClr val="000000"/>
                </a:solidFill>
                <a:latin typeface="Tahoma"/>
                <a:cs typeface="+mn-cs"/>
              </a:rPr>
              <a:t> </a:t>
            </a:r>
            <a:r>
              <a:rPr lang="en-US" sz="3600" b="1" kern="0" dirty="0" err="1" smtClean="0">
                <a:solidFill>
                  <a:srgbClr val="000000"/>
                </a:solidFill>
                <a:latin typeface="Tahoma"/>
                <a:cs typeface="+mn-cs"/>
              </a:rPr>
              <a:t>dikatakan</a:t>
            </a:r>
            <a:r>
              <a:rPr lang="en-US" sz="3600" b="1" kern="0" dirty="0" smtClean="0">
                <a:solidFill>
                  <a:srgbClr val="000000"/>
                </a:solidFill>
                <a:latin typeface="Tahoma"/>
                <a:cs typeface="+mn-cs"/>
              </a:rPr>
              <a:t> </a:t>
            </a:r>
            <a:r>
              <a:rPr lang="en-US" sz="3600" b="1" kern="0" dirty="0" err="1" smtClean="0">
                <a:solidFill>
                  <a:srgbClr val="000000"/>
                </a:solidFill>
                <a:latin typeface="Tahoma"/>
                <a:cs typeface="+mn-cs"/>
              </a:rPr>
              <a:t>baik</a:t>
            </a:r>
            <a:r>
              <a:rPr lang="en-US" sz="3600" b="1" kern="0" dirty="0" smtClean="0">
                <a:solidFill>
                  <a:srgbClr val="000000"/>
                </a:solidFill>
                <a:latin typeface="Tahoma"/>
                <a:cs typeface="+mn-cs"/>
              </a:rPr>
              <a:t> :</a:t>
            </a:r>
            <a:endParaRPr lang="en-US" sz="3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2635</TotalTime>
  <Words>647</Words>
  <Application>Microsoft Office PowerPoint</Application>
  <PresentationFormat>On-screen Show (4:3)</PresentationFormat>
  <Paragraphs>151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Blends</vt:lpstr>
      <vt:lpstr>Slide 1</vt:lpstr>
      <vt:lpstr>ALUR PROSES PENELITIAN</vt:lpstr>
      <vt:lpstr>PERMASALAHAN &amp; RANCANGAN </vt:lpstr>
      <vt:lpstr>TAHAPAN/LANGKAH PENELITIAN</vt:lpstr>
      <vt:lpstr>HIPOTESIS PENELITIAN</vt:lpstr>
      <vt:lpstr>TAHAPAN/LANGKAH PENELITIAN</vt:lpstr>
      <vt:lpstr>TAHAPAN/LANGKAH PENELITIAN</vt:lpstr>
      <vt:lpstr>Slide 8</vt:lpstr>
      <vt:lpstr>Slide 9</vt:lpstr>
      <vt:lpstr>Slide 10</vt:lpstr>
      <vt:lpstr> PENGGOLONGAN JENIS PENELITIAN</vt:lpstr>
      <vt:lpstr>PENGGOLONGAN JENIS PENELITIAN</vt:lpstr>
      <vt:lpstr>Penelitian Survei:</vt:lpstr>
      <vt:lpstr>Penelitian Exploratif (Penjajagan). </vt:lpstr>
      <vt:lpstr> Penelitian Deskriptif</vt:lpstr>
      <vt:lpstr> Penelitian Evaluasi.</vt:lpstr>
      <vt:lpstr>Slide 17</vt:lpstr>
      <vt:lpstr> PENGGOLONGAN JENIS PENELITIAN</vt:lpstr>
      <vt:lpstr>CIRI-CIRI PENELITIAN KUANTITATIF</vt:lpstr>
      <vt:lpstr>CIRI-CIRI PENELITIAN KUALITATIF</vt:lpstr>
      <vt:lpstr>PERBEDAAN KUANTITATIF            &amp; KUALITATIF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Muhammad Yasin</dc:creator>
  <cp:lastModifiedBy>DELL</cp:lastModifiedBy>
  <cp:revision>83</cp:revision>
  <cp:lastPrinted>1601-01-01T00:00:00Z</cp:lastPrinted>
  <dcterms:created xsi:type="dcterms:W3CDTF">2007-03-08T04:24:20Z</dcterms:created>
  <dcterms:modified xsi:type="dcterms:W3CDTF">2020-07-30T05:29:21Z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8</vt:i4>
  </property>
</Properties>
</file>