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315" r:id="rId2"/>
    <p:sldId id="336" r:id="rId3"/>
    <p:sldId id="337" r:id="rId4"/>
    <p:sldId id="338" r:id="rId5"/>
    <p:sldId id="339" r:id="rId6"/>
    <p:sldId id="340" r:id="rId7"/>
    <p:sldId id="341" r:id="rId8"/>
    <p:sldId id="316" r:id="rId9"/>
    <p:sldId id="335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3" r:id="rId25"/>
    <p:sldId id="331" r:id="rId26"/>
    <p:sldId id="334" r:id="rId27"/>
    <p:sldId id="33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36A0C"/>
    <a:srgbClr val="4D4D4D"/>
    <a:srgbClr val="777777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5DEF0F-66DB-4FFD-9403-F827A83E25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50A39-118E-4DBC-BFD3-959EBB08C71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2E67D1-6583-4131-BC7E-7B1404875BA5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5CDDE-557C-4AFF-B341-BA36D72C7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6A083-E586-4C9D-AA02-8030A8427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E148C-4FD7-4513-AFA8-E35DF7106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6962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4F9C69-913B-4237-9748-22816C475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D8ED-5E4A-4103-80DF-549C4897B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C2FD3-6D97-43FA-925A-1C2EB9662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EE5FD-26C2-48F7-9ED4-68E7CC35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4D6D0-B90A-49BA-B9CF-7F5013ED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8131-9A3C-43FF-98D4-545298329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B43-0151-43E1-9C91-BA91FED63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CF71-566B-42BB-9B61-9B43D2407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E8068-6405-4699-B1E2-91B078F5C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78F4C5-FB6E-4DFB-8E4B-828326BE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611560" y="3645024"/>
            <a:ext cx="7992981" cy="2375090"/>
            <a:chOff x="3141" y="5479"/>
            <a:chExt cx="6891" cy="1341"/>
          </a:xfrm>
        </p:grpSpPr>
        <p:sp>
          <p:nvSpPr>
            <p:cNvPr id="67587" name="Text Box 3"/>
            <p:cNvSpPr txBox="1">
              <a:spLocks noChangeArrowheads="1"/>
            </p:cNvSpPr>
            <p:nvPr/>
          </p:nvSpPr>
          <p:spPr bwMode="auto">
            <a:xfrm>
              <a:off x="5438" y="5682"/>
              <a:ext cx="1218" cy="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endParaRPr lang="en-US" sz="1300" dirty="0">
                <a:latin typeface="Arial Narrow" pitchFamily="34" charset="0"/>
              </a:endParaRPr>
            </a:p>
            <a:p>
              <a:pPr algn="ctr"/>
              <a:endParaRPr lang="en-US" sz="2400" b="1" dirty="0" smtClean="0">
                <a:latin typeface="Arial Narrow" pitchFamily="34" charset="0"/>
              </a:endParaRPr>
            </a:p>
            <a:p>
              <a:pPr algn="ctr"/>
              <a:r>
                <a:rPr lang="en-US" sz="2400" b="1" dirty="0" err="1" smtClean="0">
                  <a:latin typeface="Arial Narrow" pitchFamily="34" charset="0"/>
                </a:rPr>
                <a:t>Diolah</a:t>
              </a:r>
              <a:endParaRPr lang="en-US" sz="2400" b="1" dirty="0"/>
            </a:p>
          </p:txBody>
        </p:sp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>
              <a:off x="4581" y="6124"/>
              <a:ext cx="857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6618" y="6129"/>
              <a:ext cx="752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auto">
            <a:xfrm>
              <a:off x="3141" y="5584"/>
              <a:ext cx="1620" cy="90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endParaRPr lang="en-US" sz="1200" dirty="0">
                <a:latin typeface="Arial Narrow" pitchFamily="34" charset="0"/>
              </a:endParaRPr>
            </a:p>
            <a:p>
              <a:pPr algn="ctr"/>
              <a:endParaRPr lang="en-US" sz="2400" b="1" dirty="0" smtClean="0">
                <a:latin typeface="Arial Narrow" pitchFamily="34" charset="0"/>
              </a:endParaRPr>
            </a:p>
            <a:p>
              <a:pPr algn="ctr"/>
              <a:r>
                <a:rPr lang="en-US" sz="2400" b="1" dirty="0" smtClean="0">
                  <a:latin typeface="Arial Narrow" pitchFamily="34" charset="0"/>
                </a:rPr>
                <a:t>Data</a:t>
              </a:r>
              <a:endParaRPr lang="en-US" sz="2400" b="1" dirty="0">
                <a:latin typeface="Arial Narrow" pitchFamily="34" charset="0"/>
              </a:endParaRPr>
            </a:p>
            <a:p>
              <a:endParaRPr lang="en-US" sz="2400" b="1" dirty="0"/>
            </a:p>
          </p:txBody>
        </p:sp>
        <p:sp>
          <p:nvSpPr>
            <p:cNvPr id="67591" name="AutoShape 7"/>
            <p:cNvSpPr>
              <a:spLocks noChangeArrowheads="1"/>
            </p:cNvSpPr>
            <p:nvPr/>
          </p:nvSpPr>
          <p:spPr bwMode="auto">
            <a:xfrm>
              <a:off x="7487" y="5479"/>
              <a:ext cx="2545" cy="1341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000" tIns="10800" rIns="36000" bIns="10800"/>
            <a:lstStyle/>
            <a:p>
              <a:pPr algn="ctr"/>
              <a:r>
                <a:rPr lang="en-US" sz="2400" dirty="0" err="1" smtClean="0">
                  <a:latin typeface="Arial Narrow" pitchFamily="34" charset="0"/>
                </a:rPr>
                <a:t>Informasi</a:t>
              </a:r>
              <a:r>
                <a:rPr lang="en-US" sz="2400" dirty="0">
                  <a:latin typeface="Arial Narrow" pitchFamily="34" charset="0"/>
                </a:rPr>
                <a:t>/</a:t>
              </a:r>
            </a:p>
            <a:p>
              <a:pPr algn="ctr"/>
              <a:r>
                <a:rPr lang="en-US" sz="2400" dirty="0" err="1">
                  <a:latin typeface="Arial Narrow" pitchFamily="34" charset="0"/>
                </a:rPr>
                <a:t>Kesimpulan</a:t>
              </a:r>
              <a:endParaRPr lang="en-US" sz="2400" dirty="0">
                <a:latin typeface="Arial Narrow" pitchFamily="34" charset="0"/>
              </a:endParaRPr>
            </a:p>
            <a:p>
              <a:endParaRPr lang="en-US" sz="2000" dirty="0"/>
            </a:p>
          </p:txBody>
        </p:sp>
      </p:grpSp>
      <p:sp>
        <p:nvSpPr>
          <p:cNvPr id="67592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276872"/>
            <a:ext cx="6696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Transformasi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Data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Menjadi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Informasi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692696"/>
            <a:ext cx="8208912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 DATA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TEKNIK PEMBANGKITAN DATA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06463"/>
            <a:ext cx="7543800" cy="96520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003399"/>
                </a:solidFill>
              </a:rPr>
              <a:t>Pembagian</a:t>
            </a:r>
            <a:r>
              <a:rPr lang="en-US" sz="3200" dirty="0">
                <a:solidFill>
                  <a:srgbClr val="003399"/>
                </a:solidFill>
              </a:rPr>
              <a:t> data </a:t>
            </a:r>
            <a:r>
              <a:rPr lang="en-US" sz="3200" dirty="0" err="1">
                <a:solidFill>
                  <a:srgbClr val="003399"/>
                </a:solidFill>
              </a:rPr>
              <a:t>menurut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cara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memperolehnya</a:t>
            </a:r>
            <a:r>
              <a:rPr lang="en-US" sz="3200" dirty="0">
                <a:solidFill>
                  <a:srgbClr val="003399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935416" cy="4525962"/>
          </a:xfrm>
        </p:spPr>
        <p:txBody>
          <a:bodyPr/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Data Primer</a:t>
            </a:r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Tx/>
              <a:buNone/>
            </a:pPr>
            <a:r>
              <a:rPr lang="en-US" dirty="0"/>
              <a:t>	Data primer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 smtClean="0"/>
              <a:t>.</a:t>
            </a:r>
          </a:p>
          <a:p>
            <a:pPr marL="571500" indent="-571500">
              <a:buClr>
                <a:srgbClr val="002060"/>
              </a:buClr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Data </a:t>
            </a:r>
            <a:r>
              <a:rPr lang="en-US" b="1" dirty="0" err="1">
                <a:solidFill>
                  <a:srgbClr val="002060"/>
                </a:solidFill>
              </a:rPr>
              <a:t>Sekunder</a:t>
            </a:r>
            <a:endParaRPr lang="en-US" b="1" dirty="0">
              <a:solidFill>
                <a:srgbClr val="002060"/>
              </a:solidFill>
            </a:endParaRPr>
          </a:p>
          <a:p>
            <a:pPr marL="571500" indent="-571500">
              <a:buFontTx/>
              <a:buNone/>
            </a:pPr>
            <a:r>
              <a:rPr lang="en-US" dirty="0"/>
              <a:t>	Data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pengolahnya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Pembagian</a:t>
            </a:r>
            <a:r>
              <a:rPr lang="en-US" dirty="0">
                <a:solidFill>
                  <a:srgbClr val="002060"/>
                </a:solidFill>
              </a:rPr>
              <a:t> data </a:t>
            </a:r>
            <a:r>
              <a:rPr lang="en-US" dirty="0" err="1">
                <a:solidFill>
                  <a:srgbClr val="002060"/>
                </a:solidFill>
              </a:rPr>
              <a:t>menurut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SUMBER </a:t>
            </a:r>
            <a:r>
              <a:rPr lang="en-US" dirty="0" err="1" smtClean="0">
                <a:solidFill>
                  <a:srgbClr val="002060"/>
                </a:solidFill>
              </a:rPr>
              <a:t>nya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844824"/>
            <a:ext cx="8183880" cy="4392488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Data Internal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Tx/>
              <a:buNone/>
            </a:pPr>
            <a:r>
              <a:rPr lang="en-US" dirty="0"/>
              <a:t>	Data internal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pPr marL="571500" indent="-571500">
              <a:buClr>
                <a:srgbClr val="C00000"/>
              </a:buClr>
              <a:buFontTx/>
              <a:buNone/>
            </a:pPr>
            <a:endParaRPr lang="en-US" dirty="0"/>
          </a:p>
          <a:p>
            <a:pPr marL="571500" indent="-571500">
              <a:buClr>
                <a:srgbClr val="C00000"/>
              </a:buClr>
              <a:buFont typeface="Wingdings" pitchFamily="2" charset="2"/>
              <a:buAutoNum type="arabicPeriod" startAt="2"/>
            </a:pPr>
            <a:r>
              <a:rPr lang="en-US" b="1" dirty="0">
                <a:solidFill>
                  <a:srgbClr val="C00000"/>
                </a:solidFill>
              </a:rPr>
              <a:t>Data </a:t>
            </a:r>
            <a:r>
              <a:rPr lang="en-US" b="1" dirty="0" err="1">
                <a:solidFill>
                  <a:srgbClr val="C00000"/>
                </a:solidFill>
              </a:rPr>
              <a:t>Ekternal</a:t>
            </a:r>
            <a:endParaRPr lang="en-US" b="1" dirty="0">
              <a:solidFill>
                <a:srgbClr val="C00000"/>
              </a:solidFill>
            </a:endParaRPr>
          </a:p>
          <a:p>
            <a:pPr marL="571500" indent="-571500">
              <a:spcBef>
                <a:spcPts val="600"/>
              </a:spcBef>
              <a:buFontTx/>
              <a:buNone/>
            </a:pPr>
            <a:r>
              <a:rPr lang="en-US" dirty="0"/>
              <a:t>	Data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3399"/>
                </a:solidFill>
              </a:rPr>
              <a:t>Pembagian</a:t>
            </a:r>
            <a:r>
              <a:rPr lang="en-US" dirty="0">
                <a:solidFill>
                  <a:srgbClr val="003399"/>
                </a:solidFill>
              </a:rPr>
              <a:t> data </a:t>
            </a:r>
            <a:r>
              <a:rPr lang="en-US" dirty="0" err="1">
                <a:solidFill>
                  <a:srgbClr val="003399"/>
                </a:solidFill>
              </a:rPr>
              <a:t>menurut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smtClean="0">
                <a:solidFill>
                  <a:srgbClr val="003399"/>
                </a:solidFill>
              </a:rPr>
              <a:t>           WAKTU PENGUMPULAN </a:t>
            </a:r>
            <a:r>
              <a:rPr lang="en-US" dirty="0" err="1" smtClean="0">
                <a:solidFill>
                  <a:srgbClr val="003399"/>
                </a:solidFill>
              </a:rPr>
              <a:t>nya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9"/>
            <a:ext cx="8291264" cy="468052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Data </a:t>
            </a:r>
            <a:r>
              <a:rPr lang="en-US" sz="2400" b="1" i="1" dirty="0">
                <a:solidFill>
                  <a:srgbClr val="C00000"/>
                </a:solidFill>
              </a:rPr>
              <a:t>Time Series</a:t>
            </a:r>
            <a:endParaRPr lang="en-US" sz="2400" b="1" dirty="0">
              <a:solidFill>
                <a:srgbClr val="C00000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None/>
            </a:pPr>
            <a:r>
              <a:rPr lang="en-US" sz="2400" dirty="0"/>
              <a:t>	</a:t>
            </a:r>
            <a:r>
              <a:rPr lang="en-US" sz="2400" dirty="0" smtClean="0"/>
              <a:t>Data </a:t>
            </a:r>
            <a:r>
              <a:rPr lang="en-US" sz="2400" i="1" dirty="0"/>
              <a:t>time series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waktu-kewaktu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 smtClean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endParaRPr lang="en-US" sz="2400" dirty="0"/>
          </a:p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Data </a:t>
            </a:r>
            <a:r>
              <a:rPr lang="en-US" sz="2400" b="1" i="1" dirty="0">
                <a:solidFill>
                  <a:srgbClr val="C00000"/>
                </a:solidFill>
              </a:rPr>
              <a:t>Cross Section</a:t>
            </a:r>
            <a:endParaRPr lang="en-US" sz="2400" b="1" dirty="0">
              <a:solidFill>
                <a:srgbClr val="C00000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 dirty="0"/>
              <a:t>	Data </a:t>
            </a:r>
            <a:r>
              <a:rPr lang="en-US" sz="2400" i="1" dirty="0"/>
              <a:t>cross section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kumpulkan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7920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Data </a:t>
            </a:r>
            <a:r>
              <a:rPr lang="en-US" dirty="0" err="1" smtClean="0">
                <a:solidFill>
                  <a:srgbClr val="003399"/>
                </a:solidFill>
              </a:rPr>
              <a:t>menurut</a:t>
            </a:r>
            <a:r>
              <a:rPr lang="en-US" dirty="0" smtClean="0">
                <a:solidFill>
                  <a:srgbClr val="003399"/>
                </a:solidFill>
              </a:rPr>
              <a:t> SIFAT </a:t>
            </a:r>
            <a:r>
              <a:rPr lang="en-US" dirty="0" err="1" smtClean="0">
                <a:solidFill>
                  <a:srgbClr val="003399"/>
                </a:solidFill>
              </a:rPr>
              <a:t>nya</a:t>
            </a:r>
            <a:r>
              <a:rPr lang="en-US" dirty="0" smtClean="0">
                <a:solidFill>
                  <a:srgbClr val="003399"/>
                </a:solidFill>
              </a:rPr>
              <a:t> :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412776"/>
            <a:ext cx="8183880" cy="5445224"/>
          </a:xfrm>
        </p:spPr>
        <p:txBody>
          <a:bodyPr>
            <a:normAutofit/>
          </a:bodyPr>
          <a:lstStyle/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1600" b="1" dirty="0"/>
              <a:t>1.  </a:t>
            </a:r>
            <a:r>
              <a:rPr lang="en-US" sz="2000" b="1" dirty="0"/>
              <a:t>Data </a:t>
            </a:r>
            <a:r>
              <a:rPr lang="en-US" sz="2000" b="1" dirty="0" err="1"/>
              <a:t>Kualitatif</a:t>
            </a:r>
            <a:endParaRPr lang="en-US" sz="2000" b="1" dirty="0"/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pendapan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judgement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.</a:t>
            </a:r>
          </a:p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Enggal</a:t>
            </a:r>
            <a:r>
              <a:rPr lang="en-US" sz="2000" dirty="0"/>
              <a:t> </a:t>
            </a:r>
            <a:r>
              <a:rPr lang="en-US" sz="2000" dirty="0" err="1"/>
              <a:t>Waras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endParaRPr lang="en-US" sz="2000" dirty="0"/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Kesejahteraan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Banyumas</a:t>
            </a:r>
            <a:r>
              <a:rPr lang="en-US" sz="2000" dirty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692150" lvl="1" indent="-347663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2. Data </a:t>
            </a:r>
            <a:r>
              <a:rPr lang="en-US" sz="2000" b="1" dirty="0" err="1"/>
              <a:t>Kuantitatif</a:t>
            </a:r>
            <a:endParaRPr lang="en-US" sz="2000" b="1" dirty="0"/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Data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endParaRPr lang="en-US" sz="2000" dirty="0"/>
          </a:p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Contoh</a:t>
            </a:r>
            <a:r>
              <a:rPr lang="en-US" sz="2000" dirty="0"/>
              <a:t>: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kepuasan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Enggal</a:t>
            </a:r>
            <a:r>
              <a:rPr lang="en-US" sz="2000" dirty="0"/>
              <a:t> </a:t>
            </a:r>
            <a:r>
              <a:rPr lang="en-US" sz="2000" dirty="0" err="1"/>
              <a:t>Waras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92%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pendapatan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bamyumas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Rp</a:t>
            </a:r>
            <a:r>
              <a:rPr lang="en-US" sz="2000" dirty="0"/>
              <a:t>. 800.000/</a:t>
            </a:r>
            <a:r>
              <a:rPr lang="en-US" sz="2000" dirty="0" err="1"/>
              <a:t>bulan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8388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3399"/>
                </a:solidFill>
              </a:rPr>
              <a:t>Beberapa</a:t>
            </a:r>
            <a:r>
              <a:rPr lang="en-US" sz="2800" dirty="0">
                <a:solidFill>
                  <a:srgbClr val="003399"/>
                </a:solidFill>
              </a:rPr>
              <a:t> </a:t>
            </a:r>
            <a:r>
              <a:rPr lang="en-US" sz="2800" dirty="0" err="1">
                <a:solidFill>
                  <a:srgbClr val="003399"/>
                </a:solidFill>
              </a:rPr>
              <a:t>teknik</a:t>
            </a:r>
            <a:r>
              <a:rPr lang="en-US" sz="2800" dirty="0">
                <a:solidFill>
                  <a:srgbClr val="003399"/>
                </a:solidFill>
              </a:rPr>
              <a:t> yang </a:t>
            </a:r>
            <a:r>
              <a:rPr lang="en-US" sz="2800" dirty="0" err="1">
                <a:solidFill>
                  <a:srgbClr val="003399"/>
                </a:solidFill>
              </a:rPr>
              <a:t>dapat</a:t>
            </a:r>
            <a:r>
              <a:rPr lang="en-US" sz="2800" dirty="0">
                <a:solidFill>
                  <a:srgbClr val="003399"/>
                </a:solidFill>
              </a:rPr>
              <a:t> </a:t>
            </a:r>
            <a:r>
              <a:rPr lang="en-US" sz="2800" dirty="0" err="1">
                <a:solidFill>
                  <a:srgbClr val="003399"/>
                </a:solidFill>
              </a:rPr>
              <a:t>digunakan</a:t>
            </a:r>
            <a:r>
              <a:rPr lang="en-US" sz="2800" dirty="0">
                <a:solidFill>
                  <a:srgbClr val="003399"/>
                </a:solidFill>
              </a:rPr>
              <a:t> </a:t>
            </a:r>
            <a:r>
              <a:rPr lang="en-US" sz="2800" dirty="0" smtClean="0">
                <a:solidFill>
                  <a:srgbClr val="003399"/>
                </a:solidFill>
              </a:rPr>
              <a:t>UNTUK MEMBANGKITKAN DATA: 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2132856"/>
            <a:ext cx="8183880" cy="4392488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</a:rPr>
              <a:t>Teknik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Tes</a:t>
            </a:r>
            <a:endParaRPr lang="en-US" sz="2400" dirty="0">
              <a:solidFill>
                <a:srgbClr val="002060"/>
              </a:solidFill>
            </a:endParaRP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membedakan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sesudahnya</a:t>
            </a:r>
            <a:r>
              <a:rPr lang="en-US" sz="2400" dirty="0" smtClean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endParaRPr lang="en-US" sz="2400" dirty="0"/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 typeface="Wingdings" pitchFamily="2" charset="2"/>
              <a:buAutoNum type="arabicPeriod" startAt="2"/>
            </a:pPr>
            <a:r>
              <a:rPr lang="en-US" sz="2400" b="1" dirty="0" err="1">
                <a:solidFill>
                  <a:srgbClr val="002060"/>
                </a:solidFill>
              </a:rPr>
              <a:t>Wawancara</a:t>
            </a:r>
            <a:endParaRPr lang="en-US" sz="2400" dirty="0">
              <a:solidFill>
                <a:srgbClr val="002060"/>
              </a:solidFill>
            </a:endParaRP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data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berdialog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menggali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183880" cy="1124744"/>
          </a:xfrm>
        </p:spPr>
        <p:txBody>
          <a:bodyPr>
            <a:normAutofit/>
          </a:bodyPr>
          <a:lstStyle/>
          <a:p>
            <a:r>
              <a:rPr lang="en-US" sz="2300" dirty="0" err="1">
                <a:solidFill>
                  <a:srgbClr val="002060"/>
                </a:solidFill>
              </a:rPr>
              <a:t>Matrik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wawancara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dalam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penelitian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tentang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potensi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gula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kelapa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di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Banyumas</a:t>
            </a:r>
            <a:r>
              <a:rPr lang="en-US" sz="23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747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340769"/>
            <a:ext cx="7488832" cy="5164936"/>
          </a:xfrm>
          <a:noFill/>
          <a:ln/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298700" y="611188"/>
            <a:ext cx="358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908720"/>
            <a:ext cx="8183880" cy="5040560"/>
          </a:xfrm>
        </p:spPr>
        <p:txBody>
          <a:bodyPr>
            <a:normAutofit fontScale="92500"/>
          </a:bodyPr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 startAt="3"/>
            </a:pP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Observasi</a:t>
            </a:r>
            <a:endParaRPr lang="en-US" dirty="0">
              <a:solidFill>
                <a:srgbClr val="002060"/>
              </a:solidFill>
            </a:endParaRP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teknik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pengumpulan</a:t>
            </a:r>
            <a:r>
              <a:rPr lang="en-US" sz="2400" b="1" dirty="0">
                <a:solidFill>
                  <a:srgbClr val="C00000"/>
                </a:solidFill>
              </a:rPr>
              <a:t> data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menggunakan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indra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 </a:t>
            </a:r>
            <a:r>
              <a:rPr lang="en-US" sz="2400" dirty="0" err="1" smtClean="0"/>
              <a:t>Medengarkan</a:t>
            </a:r>
            <a:r>
              <a:rPr lang="en-US" sz="2400" dirty="0"/>
              <a:t>, </a:t>
            </a:r>
            <a:r>
              <a:rPr lang="en-US" sz="2400" dirty="0" err="1"/>
              <a:t>mencium</a:t>
            </a:r>
            <a:r>
              <a:rPr lang="en-US" sz="2400" dirty="0"/>
              <a:t>, </a:t>
            </a:r>
            <a:r>
              <a:rPr lang="en-US" sz="2400" dirty="0" err="1"/>
              <a:t>mengecap</a:t>
            </a:r>
            <a:r>
              <a:rPr lang="en-US" sz="2400" dirty="0"/>
              <a:t> </a:t>
            </a:r>
            <a:r>
              <a:rPr lang="en-US" sz="2400" dirty="0" err="1"/>
              <a:t>meraba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>
                <a:sym typeface="Wingdings" pitchFamily="2" charset="2"/>
              </a:rPr>
              <a:t>  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3399"/>
                </a:solidFill>
              </a:rPr>
              <a:t>Indeks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Kesepakatan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Observasi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768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560" y="1635124"/>
            <a:ext cx="4582740" cy="4890219"/>
          </a:xfrm>
          <a:noFill/>
          <a:ln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5580111" y="1700808"/>
          <a:ext cx="2808313" cy="947150"/>
        </p:xfrm>
        <a:graphic>
          <a:graphicData uri="http://schemas.openxmlformats.org/presentationml/2006/ole">
            <p:oleObj spid="_x0000_s76805" name="Equation" r:id="rId4" imgW="952087" imgH="431613" progId="Equation.3">
              <p:embed/>
            </p:oleObj>
          </a:graphicData>
        </a:graphic>
      </p:graphicFrame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5562600" y="3140968"/>
          <a:ext cx="2393776" cy="892240"/>
        </p:xfrm>
        <a:graphic>
          <a:graphicData uri="http://schemas.openxmlformats.org/presentationml/2006/ole">
            <p:oleObj spid="_x0000_s76807" name="Equation" r:id="rId5" imgW="1244600" imgH="393700" progId="Equation.3">
              <p:embed/>
            </p:oleObj>
          </a:graphicData>
        </a:graphic>
      </p:graphicFrame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436096" y="4509120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indek</a:t>
            </a:r>
            <a:r>
              <a:rPr lang="en-US" sz="2000" dirty="0"/>
              <a:t>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</a:t>
            </a:r>
            <a:r>
              <a:rPr lang="en-US" sz="2000" dirty="0"/>
              <a:t> 0,6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observasi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valid.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  <a:buClr>
                <a:srgbClr val="003399"/>
              </a:buClr>
              <a:buFont typeface="Wingdings" pitchFamily="2" charset="2"/>
              <a:buAutoNum type="arabicPeriod" startAt="4"/>
            </a:pPr>
            <a:r>
              <a:rPr lang="en-US" sz="2400" b="1" dirty="0" err="1" smtClean="0">
                <a:solidFill>
                  <a:srgbClr val="003399"/>
                </a:solidFill>
              </a:rPr>
              <a:t>Teknik</a:t>
            </a:r>
            <a:r>
              <a:rPr lang="en-US" sz="2400" b="1" dirty="0" smtClean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Angket</a:t>
            </a:r>
            <a:r>
              <a:rPr lang="en-US" sz="2400" b="1" dirty="0">
                <a:solidFill>
                  <a:srgbClr val="003399"/>
                </a:solidFill>
              </a:rPr>
              <a:t> ( </a:t>
            </a:r>
            <a:r>
              <a:rPr lang="en-US" sz="2400" b="1" dirty="0" err="1">
                <a:solidFill>
                  <a:srgbClr val="003399"/>
                </a:solidFill>
              </a:rPr>
              <a:t>Kuesioner</a:t>
            </a:r>
            <a:r>
              <a:rPr lang="en-US" sz="2400" b="1" dirty="0">
                <a:solidFill>
                  <a:srgbClr val="003399"/>
                </a:solidFill>
              </a:rPr>
              <a:t>)</a:t>
            </a:r>
            <a:endParaRPr lang="en-US" sz="24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1800" dirty="0"/>
              <a:t>	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pengumpulan</a:t>
            </a:r>
            <a:r>
              <a:rPr lang="en-US" sz="2200" dirty="0"/>
              <a:t> data yang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mengumpulkan</a:t>
            </a:r>
            <a:r>
              <a:rPr lang="en-US" sz="2200" dirty="0"/>
              <a:t> data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membagi</a:t>
            </a:r>
            <a:r>
              <a:rPr lang="en-US" sz="2200" dirty="0"/>
              <a:t> </a:t>
            </a:r>
            <a:r>
              <a:rPr lang="en-US" sz="2200" dirty="0" err="1"/>
              <a:t>daftar</a:t>
            </a:r>
            <a:r>
              <a:rPr lang="en-US" sz="2200" dirty="0"/>
              <a:t> </a:t>
            </a:r>
            <a:r>
              <a:rPr lang="en-US" sz="2200" dirty="0" err="1"/>
              <a:t>pertanyaan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responden</a:t>
            </a:r>
            <a:r>
              <a:rPr lang="en-US" sz="2200" dirty="0"/>
              <a:t> agar </a:t>
            </a:r>
            <a:r>
              <a:rPr lang="en-US" sz="2200" dirty="0" err="1"/>
              <a:t>responden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jawabannya</a:t>
            </a:r>
            <a:r>
              <a:rPr lang="en-US" sz="2000" dirty="0" smtClean="0"/>
              <a:t>.</a:t>
            </a: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2000" dirty="0"/>
          </a:p>
          <a:p>
            <a:pPr marL="1131888" lvl="2" indent="-438150">
              <a:lnSpc>
                <a:spcPct val="90000"/>
              </a:lnSpc>
            </a:pPr>
            <a:r>
              <a:rPr lang="en-US" sz="2000" b="1" dirty="0" err="1"/>
              <a:t>Kuesioner</a:t>
            </a:r>
            <a:r>
              <a:rPr lang="en-US" sz="2000" b="1" dirty="0"/>
              <a:t> </a:t>
            </a:r>
            <a:r>
              <a:rPr lang="en-US" sz="2000" b="1" dirty="0" err="1"/>
              <a:t>terbuka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kalimatnya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Bagaimanakah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supermarket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smtClean="0"/>
              <a:t>?……………………………………………………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1131888" lvl="2" indent="-438150">
              <a:lnSpc>
                <a:spcPct val="90000"/>
              </a:lnSpc>
            </a:pPr>
            <a:r>
              <a:rPr lang="en-US" sz="2000" b="1" dirty="0" err="1"/>
              <a:t>Kuesioner</a:t>
            </a:r>
            <a:r>
              <a:rPr lang="en-US" sz="2000" b="1" dirty="0"/>
              <a:t> </a:t>
            </a:r>
            <a:r>
              <a:rPr lang="en-US" sz="2000" b="1" dirty="0" err="1"/>
              <a:t>tertutup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</a:t>
            </a:r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/>
              <a:t>  </a:t>
            </a:r>
            <a:endParaRPr lang="en-US" sz="2000" dirty="0" smtClean="0"/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/>
              <a:t>Bagaimanakah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 smtClean="0"/>
              <a:t>di</a:t>
            </a:r>
            <a:endParaRPr lang="en-US" sz="2000" dirty="0" smtClean="0"/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/>
              <a:t>supermarket </a:t>
            </a:r>
            <a:r>
              <a:rPr lang="en-US" sz="2000" dirty="0" err="1"/>
              <a:t>ini</a:t>
            </a:r>
            <a:r>
              <a:rPr lang="en-US" sz="2000" dirty="0"/>
              <a:t> ?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	</a:t>
            </a:r>
            <a:r>
              <a:rPr lang="en-US" sz="2000" dirty="0" smtClean="0"/>
              <a:t>        </a:t>
            </a:r>
            <a:r>
              <a:rPr lang="en-US" sz="2000" dirty="0" smtClean="0">
                <a:sym typeface="Symbol" pitchFamily="18" charset="2"/>
              </a:rPr>
              <a:t></a:t>
            </a:r>
            <a:r>
              <a:rPr lang="en-US" sz="2000" dirty="0" smtClean="0"/>
              <a:t> </a:t>
            </a:r>
            <a:r>
              <a:rPr lang="en-US" sz="2000" dirty="0" err="1"/>
              <a:t>Murah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		</a:t>
            </a:r>
            <a:r>
              <a:rPr lang="en-US" sz="2000" dirty="0" smtClean="0"/>
              <a:t>        </a:t>
            </a:r>
            <a:r>
              <a:rPr lang="en-US" sz="2000" dirty="0" smtClean="0">
                <a:sym typeface="Symbol" pitchFamily="18" charset="2"/>
              </a:rPr>
              <a:t></a:t>
            </a:r>
            <a:r>
              <a:rPr lang="en-US" sz="2000" dirty="0" smtClean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murah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3399"/>
                </a:solidFill>
              </a:rPr>
              <a:t>Keuntungan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menggunakan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smtClean="0">
                <a:solidFill>
                  <a:srgbClr val="003399"/>
                </a:solidFill>
              </a:rPr>
              <a:t>KUESIONER 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40768"/>
            <a:ext cx="8183880" cy="4176464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endParaRPr lang="en-US" dirty="0" smtClean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hadirnya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rensponden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anomin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112" y="620688"/>
            <a:ext cx="3000380" cy="5000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5040560" cy="642937"/>
          </a:xfrm>
          <a:ln>
            <a:noFill/>
          </a:ln>
        </p:spPr>
        <p:txBody>
          <a:bodyPr>
            <a:normAutofit/>
          </a:bodyPr>
          <a:lstStyle/>
          <a:p>
            <a:pPr marR="0" algn="l" eaLnBrk="1" hangingPunct="1">
              <a:buFont typeface="Arial" charset="0"/>
              <a:buNone/>
              <a:defRPr/>
            </a:pPr>
            <a:r>
              <a:rPr lang="id-ID" sz="3200" dirty="0" smtClean="0">
                <a:solidFill>
                  <a:schemeClr val="tx1"/>
                </a:solidFill>
              </a:rPr>
              <a:t>Apa itu </a:t>
            </a:r>
            <a:r>
              <a:rPr lang="id-I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POPULASI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?</a:t>
            </a:r>
            <a:endParaRPr lang="id-ID" sz="32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1988840"/>
            <a:ext cx="8286750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gugus dari semua pengukuran yang mungkin dibuat untuk suatu permasalahan tertentu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67744" y="4509120"/>
            <a:ext cx="5112568" cy="10001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>
                <a:latin typeface="+mn-lt"/>
                <a:cs typeface="+mn-cs"/>
              </a:rPr>
              <a:t>Karakteristik dari populasi disebut </a:t>
            </a:r>
            <a:r>
              <a:rPr lang="id-ID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Parameter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1115616" y="4581128"/>
            <a:ext cx="714375" cy="571500"/>
          </a:xfrm>
          <a:prstGeom prst="stripedRightArrow">
            <a:avLst/>
          </a:prstGeom>
          <a:solidFill>
            <a:srgbClr val="0033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01675"/>
            <a:ext cx="8352606" cy="1143000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002060"/>
                </a:solidFill>
                <a:effectLst/>
              </a:rPr>
              <a:t>Langkah-langkah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dalam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penyusunan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kuesioner</a:t>
            </a:r>
            <a:r>
              <a:rPr lang="en-US" sz="2400" dirty="0">
                <a:solidFill>
                  <a:srgbClr val="002060"/>
                </a:solidFill>
                <a:effectLst/>
              </a:rPr>
              <a:t> agar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kuesioner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tersebut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/>
              </a:rPr>
              <a:t>EFESIEN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dan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/>
              </a:rPr>
              <a:t>EFEKTIF :</a:t>
            </a:r>
            <a:endParaRPr lang="en-US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136904" cy="3888432"/>
          </a:xfrm>
        </p:spPr>
        <p:txBody>
          <a:bodyPr/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/>
              <a:t>Menentukan</a:t>
            </a:r>
            <a:r>
              <a:rPr lang="en-US" i="1" dirty="0"/>
              <a:t> </a:t>
            </a:r>
            <a:r>
              <a:rPr lang="en-US" i="1" dirty="0" err="1"/>
              <a:t>variabel</a:t>
            </a:r>
            <a:r>
              <a:rPr lang="en-US" i="1" dirty="0"/>
              <a:t> yang </a:t>
            </a:r>
            <a:r>
              <a:rPr lang="en-US" i="1" dirty="0" err="1"/>
              <a:t>diteliti</a:t>
            </a:r>
            <a:r>
              <a:rPr lang="en-US" i="1" dirty="0"/>
              <a:t> </a:t>
            </a:r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 smtClean="0"/>
              <a:t>Menentukan</a:t>
            </a:r>
            <a:r>
              <a:rPr lang="en-US" i="1" dirty="0" smtClean="0"/>
              <a:t> </a:t>
            </a:r>
            <a:r>
              <a:rPr lang="en-US" i="1" dirty="0" err="1"/>
              <a:t>Indikator</a:t>
            </a:r>
            <a:r>
              <a:rPr lang="en-US" i="1" dirty="0"/>
              <a:t> </a:t>
            </a:r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 smtClean="0"/>
              <a:t>Menentukan</a:t>
            </a:r>
            <a:r>
              <a:rPr lang="en-US" i="1" dirty="0" smtClean="0"/>
              <a:t> </a:t>
            </a:r>
            <a:r>
              <a:rPr lang="en-US" i="1" dirty="0" err="1"/>
              <a:t>subindikator</a:t>
            </a:r>
            <a:endParaRPr lang="en-US" i="1" dirty="0"/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/>
              <a:t>Mentransformasi</a:t>
            </a:r>
            <a:r>
              <a:rPr lang="en-US" i="1" dirty="0"/>
              <a:t> sub </a:t>
            </a:r>
            <a:r>
              <a:rPr lang="en-US" i="1" dirty="0" err="1"/>
              <a:t>indikator</a:t>
            </a:r>
            <a:r>
              <a:rPr lang="en-US" i="1" dirty="0"/>
              <a:t>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kuesioner</a:t>
            </a:r>
            <a:r>
              <a:rPr lang="en-US" i="1" dirty="0"/>
              <a:t> </a:t>
            </a:r>
          </a:p>
          <a:p>
            <a:pPr marL="571500" indent="-571500">
              <a:buFontTx/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95456" cy="531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2200" dirty="0">
                <a:solidFill>
                  <a:srgbClr val="7030A0"/>
                </a:solidFill>
              </a:rPr>
              <a:t>UJI VALIDITAS DAN RELIABILITAS KUESIONER</a:t>
            </a:r>
            <a:br>
              <a:rPr lang="en-US" sz="2200" dirty="0">
                <a:solidFill>
                  <a:srgbClr val="7030A0"/>
                </a:solidFill>
              </a:rPr>
            </a:b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052736"/>
            <a:ext cx="8280920" cy="5472608"/>
          </a:xfrm>
        </p:spPr>
        <p:txBody>
          <a:bodyPr>
            <a:normAutofit lnSpcReduction="10000"/>
          </a:bodyPr>
          <a:lstStyle/>
          <a:p>
            <a:pPr marL="336550" indent="-336550">
              <a:lnSpc>
                <a:spcPct val="90000"/>
              </a:lnSpc>
            </a:pPr>
            <a:r>
              <a:rPr lang="en-US" sz="2200" dirty="0" err="1"/>
              <a:t>Kevalidan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ukur</a:t>
            </a:r>
            <a:r>
              <a:rPr lang="en-US" sz="2200" dirty="0"/>
              <a:t> </a:t>
            </a:r>
            <a:r>
              <a:rPr lang="en-US" sz="2200" dirty="0" err="1"/>
              <a:t>ditunjukan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ukur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en-US" sz="2200" dirty="0" err="1"/>
              <a:t>mengukur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smtClean="0"/>
              <a:t>  </a:t>
            </a:r>
            <a:r>
              <a:rPr lang="en-US" sz="2200" dirty="0" err="1" smtClean="0"/>
              <a:t>seharusnya</a:t>
            </a:r>
            <a:r>
              <a:rPr lang="en-US" sz="2200" dirty="0" smtClean="0"/>
              <a:t> </a:t>
            </a:r>
            <a:r>
              <a:rPr lang="en-US" sz="2200" dirty="0" err="1"/>
              <a:t>diukur</a:t>
            </a:r>
            <a:r>
              <a:rPr lang="en-US" sz="2200" dirty="0"/>
              <a:t>.</a:t>
            </a:r>
          </a:p>
          <a:p>
            <a:pPr marL="1131888" lvl="2" indent="-438150">
              <a:lnSpc>
                <a:spcPct val="90000"/>
              </a:lnSpc>
              <a:spcBef>
                <a:spcPts val="600"/>
              </a:spcBef>
            </a:pPr>
            <a:r>
              <a:rPr lang="en-US" sz="2000" b="1" dirty="0" err="1"/>
              <a:t>Validitas</a:t>
            </a:r>
            <a:r>
              <a:rPr lang="en-US" sz="2000" b="1" dirty="0"/>
              <a:t> </a:t>
            </a:r>
            <a:r>
              <a:rPr lang="en-US" sz="2000" b="1" dirty="0" err="1"/>
              <a:t>Eksternal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Instrumen</a:t>
            </a:r>
            <a:r>
              <a:rPr lang="en-US" sz="2000" dirty="0"/>
              <a:t> yang </a:t>
            </a:r>
            <a:r>
              <a:rPr lang="en-US" sz="2000" dirty="0" err="1"/>
              <a:t>dicapai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data yang </a:t>
            </a:r>
            <a:r>
              <a:rPr lang="en-US" sz="2000" dirty="0" err="1"/>
              <a:t>dicapai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lain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</a:p>
          <a:p>
            <a:pPr marL="1131888" lvl="2" indent="-438150"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err="1"/>
              <a:t>Validitas</a:t>
            </a:r>
            <a:r>
              <a:rPr lang="en-US" sz="2000" b="1" dirty="0"/>
              <a:t> Internal 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bagian-bagian</a:t>
            </a:r>
            <a:r>
              <a:rPr lang="en-US" sz="2000" dirty="0"/>
              <a:t> </a:t>
            </a:r>
            <a:r>
              <a:rPr lang="en-US" sz="2000" dirty="0" err="1"/>
              <a:t>instrumen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instrumen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.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endParaRPr lang="en-US" sz="2000" dirty="0"/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Butir</a:t>
            </a:r>
            <a:endParaRPr lang="en-US" sz="2000" dirty="0"/>
          </a:p>
          <a:p>
            <a:pPr marL="1370013" lvl="3" indent="-38100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/>
              <a:t>Kriteria</a:t>
            </a:r>
            <a:r>
              <a:rPr lang="en-US" sz="2000" b="1" dirty="0"/>
              <a:t>:</a:t>
            </a:r>
          </a:p>
          <a:p>
            <a:pPr marL="1660525" lvl="3" indent="-457200">
              <a:lnSpc>
                <a:spcPct val="90000"/>
              </a:lnSpc>
              <a:spcBef>
                <a:spcPts val="600"/>
              </a:spcBef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korelasi</a:t>
            </a:r>
            <a:r>
              <a:rPr lang="en-US" sz="2000" dirty="0"/>
              <a:t> </a:t>
            </a:r>
            <a:r>
              <a:rPr lang="en-US" sz="2000" i="1" dirty="0"/>
              <a:t>product moment</a:t>
            </a:r>
            <a:r>
              <a:rPr lang="en-US" sz="2000" dirty="0"/>
              <a:t> </a:t>
            </a:r>
            <a:r>
              <a:rPr lang="en-US" sz="2000" dirty="0" err="1"/>
              <a:t>melebihi</a:t>
            </a:r>
            <a:r>
              <a:rPr lang="en-US" sz="2000" dirty="0"/>
              <a:t> 0,3  (</a:t>
            </a:r>
            <a:r>
              <a:rPr lang="en-US" sz="2000" dirty="0" err="1"/>
              <a:t>Azwar</a:t>
            </a:r>
            <a:r>
              <a:rPr lang="en-US" sz="2000" dirty="0"/>
              <a:t>, 1992. </a:t>
            </a:r>
            <a:r>
              <a:rPr lang="en-US" sz="2000" dirty="0" err="1"/>
              <a:t>Soegiyono</a:t>
            </a:r>
            <a:r>
              <a:rPr lang="en-US" sz="2000" dirty="0"/>
              <a:t>, 1999 )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korelasi</a:t>
            </a:r>
            <a:r>
              <a:rPr lang="en-US" sz="2000" dirty="0"/>
              <a:t> product</a:t>
            </a:r>
            <a:r>
              <a:rPr lang="en-US" sz="2000" i="1" dirty="0"/>
              <a:t> moment</a:t>
            </a:r>
            <a:r>
              <a:rPr lang="en-US" sz="2000" dirty="0"/>
              <a:t> &gt; r-</a:t>
            </a:r>
            <a:r>
              <a:rPr lang="en-US" sz="2000" dirty="0" err="1"/>
              <a:t>tabel</a:t>
            </a:r>
            <a:r>
              <a:rPr lang="en-US" sz="2000" dirty="0"/>
              <a:t> ( </a:t>
            </a:r>
            <a:r>
              <a:rPr lang="en-US" sz="2000" dirty="0">
                <a:sym typeface="Symbol" pitchFamily="18" charset="2"/>
              </a:rPr>
              <a:t></a:t>
            </a:r>
            <a:r>
              <a:rPr lang="en-US" sz="2000" dirty="0"/>
              <a:t> ; n-2 ) n =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. 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Nilai</a:t>
            </a:r>
            <a:r>
              <a:rPr lang="en-US" sz="2000" dirty="0"/>
              <a:t> Sig. </a:t>
            </a:r>
            <a:r>
              <a:rPr lang="en-US" sz="2000" dirty="0">
                <a:sym typeface="Symbol" pitchFamily="18" charset="2"/>
              </a:rPr>
              <a:t>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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696200" cy="42545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Uji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Reliabilitas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Instrumen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136904" cy="5805264"/>
          </a:xfrm>
        </p:spPr>
        <p:txBody>
          <a:bodyPr>
            <a:normAutofit/>
          </a:bodyPr>
          <a:lstStyle/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dipercaya</a:t>
            </a:r>
            <a:r>
              <a:rPr lang="en-US" sz="2400" dirty="0" smtClean="0"/>
              <a:t>.</a:t>
            </a:r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endParaRPr lang="en-US" sz="2400" dirty="0"/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r>
              <a:rPr lang="id-ID" sz="2400" dirty="0"/>
              <a:t>Metode Pendekatan:  secara garis besar ada dua jenis reliabilitas, yaitu :</a:t>
            </a:r>
            <a:r>
              <a:rPr lang="id-ID" sz="1600" dirty="0"/>
              <a:t> </a:t>
            </a:r>
            <a:endParaRPr lang="en-US" sz="1600" dirty="0" smtClean="0"/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endParaRPr lang="en-US" sz="1600" dirty="0"/>
          </a:p>
          <a:p>
            <a:pPr marL="793750" lvl="2" indent="-384175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3399"/>
                </a:solidFill>
              </a:rPr>
              <a:t>1. </a:t>
            </a:r>
            <a:r>
              <a:rPr lang="id-ID" sz="2000" b="1" dirty="0" smtClean="0">
                <a:solidFill>
                  <a:srgbClr val="003399"/>
                </a:solidFill>
              </a:rPr>
              <a:t>Teknik </a:t>
            </a:r>
            <a:r>
              <a:rPr lang="id-ID" sz="2000" b="1" dirty="0">
                <a:solidFill>
                  <a:srgbClr val="003399"/>
                </a:solidFill>
              </a:rPr>
              <a:t>Paralel </a:t>
            </a:r>
            <a:r>
              <a:rPr lang="id-ID" sz="2000" b="1" i="1" dirty="0">
                <a:solidFill>
                  <a:srgbClr val="003399"/>
                </a:solidFill>
              </a:rPr>
              <a:t>(parallel form)</a:t>
            </a:r>
            <a:endParaRPr lang="id-ID" sz="2000" b="1" dirty="0">
              <a:solidFill>
                <a:srgbClr val="003399"/>
              </a:solidFill>
            </a:endParaRPr>
          </a:p>
          <a:p>
            <a:pPr marL="793750" lvl="2" indent="-384175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000" dirty="0"/>
              <a:t>	</a:t>
            </a:r>
            <a:r>
              <a:rPr lang="id-ID" sz="2000" dirty="0"/>
              <a:t>Pada teknik ini kita membagi kuesioner kepada responden yang intinya sama akan tetapi menggunakan kalimat yang berbeda:</a:t>
            </a:r>
          </a:p>
          <a:p>
            <a:pPr marL="793750" lvl="2" indent="-384175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</a:p>
          <a:p>
            <a:pPr marL="793750" lvl="2" indent="-384175">
              <a:lnSpc>
                <a:spcPct val="80000"/>
              </a:lnSpc>
              <a:buFontTx/>
              <a:buNone/>
            </a:pPr>
            <a:r>
              <a:rPr lang="id-ID" sz="2000" dirty="0" smtClean="0"/>
              <a:t>Misalnya</a:t>
            </a:r>
            <a:r>
              <a:rPr lang="id-ID" sz="2000" dirty="0"/>
              <a:t>: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  A</a:t>
            </a:r>
            <a:r>
              <a:rPr lang="id-ID" sz="2000" dirty="0" smtClean="0"/>
              <a:t>pakah </a:t>
            </a:r>
            <a:r>
              <a:rPr lang="id-ID" sz="2000" dirty="0"/>
              <a:t>menurut saudara harga tiket di kereta  ini  tidak mahal ?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Apakah </a:t>
            </a:r>
            <a:r>
              <a:rPr lang="id-ID" sz="2000" dirty="0"/>
              <a:t>harga di kereta ini telah sesuai dengan pelayanan yang saudara terima </a:t>
            </a:r>
            <a:r>
              <a:rPr lang="id-ID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696200" cy="42545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Uji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Reliabilitas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Instrumen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136904" cy="5085184"/>
          </a:xfrm>
        </p:spPr>
        <p:txBody>
          <a:bodyPr>
            <a:normAutofit/>
          </a:bodyPr>
          <a:lstStyle/>
          <a:p>
            <a:pPr marL="241300" indent="-241300">
              <a:lnSpc>
                <a:spcPct val="80000"/>
              </a:lnSpc>
              <a:buClr>
                <a:srgbClr val="7030A0"/>
              </a:buClr>
              <a:buNone/>
            </a:pPr>
            <a:endParaRPr lang="en-US" sz="1600" dirty="0"/>
          </a:p>
          <a:p>
            <a:pPr marL="622300" lvl="2" indent="-6223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3399"/>
                </a:solidFill>
              </a:rPr>
              <a:t>2.  </a:t>
            </a:r>
            <a:r>
              <a:rPr lang="id-ID" sz="2000" b="1" dirty="0" smtClean="0">
                <a:solidFill>
                  <a:srgbClr val="003399"/>
                </a:solidFill>
              </a:rPr>
              <a:t>Teknik </a:t>
            </a:r>
            <a:r>
              <a:rPr lang="id-ID" sz="2000" b="1" dirty="0">
                <a:solidFill>
                  <a:srgbClr val="003399"/>
                </a:solidFill>
              </a:rPr>
              <a:t>Ulang </a:t>
            </a:r>
            <a:r>
              <a:rPr lang="id-ID" sz="2000" b="1" i="1" dirty="0">
                <a:solidFill>
                  <a:srgbClr val="003399"/>
                </a:solidFill>
              </a:rPr>
              <a:t>(double test / test pretest)</a:t>
            </a:r>
            <a:r>
              <a:rPr lang="id-ID" sz="2000" b="1" dirty="0">
                <a:solidFill>
                  <a:srgbClr val="003399"/>
                </a:solidFill>
              </a:rPr>
              <a:t> </a:t>
            </a:r>
          </a:p>
          <a:p>
            <a:pPr marL="457200" lvl="4" indent="-47625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id-ID" sz="2000" dirty="0"/>
              <a:t>Pada teknik ini kita membagi kuesioner yang sama pada waktu yang</a:t>
            </a:r>
            <a:r>
              <a:rPr lang="en-US" sz="2000" dirty="0"/>
              <a:t> </a:t>
            </a:r>
            <a:r>
              <a:rPr lang="id-ID" sz="2000" dirty="0"/>
              <a:t>berbeda.  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000" dirty="0" smtClean="0"/>
              <a:t> </a:t>
            </a:r>
            <a:r>
              <a:rPr lang="id-ID" sz="2000" dirty="0" smtClean="0"/>
              <a:t>Misalnya</a:t>
            </a:r>
            <a:r>
              <a:rPr lang="id-ID" sz="2000" dirty="0"/>
              <a:t>: 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Pada </a:t>
            </a:r>
            <a:r>
              <a:rPr lang="id-ID" sz="2000" dirty="0"/>
              <a:t>minggu I ditanyakan: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Bagaimana </a:t>
            </a:r>
            <a:r>
              <a:rPr lang="id-ID" sz="2000" dirty="0"/>
              <a:t>tanggapan saudara terhadap kualitas dosen di Universitas </a:t>
            </a:r>
            <a:r>
              <a:rPr lang="en-US" sz="2000" dirty="0" smtClean="0"/>
              <a:t>Sebelas Maret</a:t>
            </a:r>
            <a:r>
              <a:rPr lang="id-ID" sz="2000" dirty="0" smtClean="0"/>
              <a:t> </a:t>
            </a:r>
            <a:r>
              <a:rPr lang="id-ID" sz="2000" dirty="0"/>
              <a:t>?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Pada </a:t>
            </a:r>
            <a:r>
              <a:rPr lang="id-ID" sz="2000" dirty="0"/>
              <a:t>minggu III ditanyakan:</a:t>
            </a:r>
          </a:p>
          <a:p>
            <a:pPr marL="857250" lvl="4" indent="-447675">
              <a:lnSpc>
                <a:spcPct val="80000"/>
              </a:lnSpc>
              <a:buNone/>
            </a:pPr>
            <a:r>
              <a:rPr lang="en-US" sz="2000" dirty="0" smtClean="0"/>
              <a:t>     </a:t>
            </a:r>
            <a:r>
              <a:rPr lang="id-ID" sz="2000" dirty="0" smtClean="0"/>
              <a:t>Ditanyakan  </a:t>
            </a:r>
            <a:r>
              <a:rPr lang="id-ID" sz="2000" dirty="0"/>
              <a:t>lagi pada responden yang sama dengan </a:t>
            </a:r>
            <a:r>
              <a:rPr lang="en-US" sz="2000" dirty="0" smtClean="0"/>
              <a:t> </a:t>
            </a:r>
            <a:r>
              <a:rPr lang="id-ID" sz="2000" dirty="0" smtClean="0"/>
              <a:t>pertanyaan </a:t>
            </a:r>
            <a:r>
              <a:rPr lang="id-ID" sz="2000" dirty="0"/>
              <a:t>yang sama.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609600"/>
            <a:ext cx="7992888" cy="5521325"/>
          </a:xfrm>
        </p:spPr>
        <p:txBody>
          <a:bodyPr/>
          <a:lstStyle/>
          <a:p>
            <a:r>
              <a:rPr lang="en-US" dirty="0" err="1"/>
              <a:t>Reliabilitas</a:t>
            </a:r>
            <a:r>
              <a:rPr lang="en-US" dirty="0"/>
              <a:t> Internal  </a:t>
            </a:r>
            <a:r>
              <a:rPr lang="en-US" i="1" dirty="0"/>
              <a:t>(Internal </a:t>
            </a:r>
            <a:r>
              <a:rPr lang="en-US" i="1" dirty="0" err="1"/>
              <a:t>Consistensy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internal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kelemahan-kelamahan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</a:p>
          <a:p>
            <a:pPr marL="692150" lvl="1" indent="-347663">
              <a:spcBef>
                <a:spcPts val="1200"/>
              </a:spcBef>
              <a:buFontTx/>
              <a:buNone/>
            </a:pPr>
            <a:r>
              <a:rPr lang="en-US" dirty="0"/>
              <a:t>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/>
              <a:t>Spearman-Brown	</a:t>
            </a:r>
          </a:p>
          <a:p>
            <a:pPr marL="692150" lvl="1" indent="-347663">
              <a:buFontTx/>
              <a:buNone/>
            </a:pPr>
            <a:r>
              <a:rPr lang="en-US" dirty="0"/>
              <a:t>2.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rumus</a:t>
            </a:r>
            <a:r>
              <a:rPr lang="en-US" dirty="0"/>
              <a:t> </a:t>
            </a:r>
            <a:r>
              <a:rPr lang="en-US" i="1" dirty="0" err="1"/>
              <a:t>Flanagant</a:t>
            </a:r>
            <a:endParaRPr lang="en-US" i="1" dirty="0"/>
          </a:p>
          <a:p>
            <a:pPr marL="692150" lvl="1" indent="-347663">
              <a:buFontTx/>
              <a:buNone/>
            </a:pPr>
            <a:r>
              <a:rPr lang="en-US" dirty="0"/>
              <a:t>3.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 err="1"/>
              <a:t>Rulon</a:t>
            </a:r>
            <a:r>
              <a:rPr lang="en-US" i="1" dirty="0"/>
              <a:t>	</a:t>
            </a:r>
          </a:p>
          <a:p>
            <a:pPr marL="692150" lvl="1" indent="-347663">
              <a:buFontTx/>
              <a:buNone/>
            </a:pPr>
            <a:r>
              <a:rPr lang="en-US" dirty="0"/>
              <a:t>4.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K –  R.21</a:t>
            </a:r>
          </a:p>
          <a:p>
            <a:pPr marL="692150" lvl="1" indent="-347663">
              <a:buFontTx/>
              <a:buNone/>
            </a:pPr>
            <a:r>
              <a:rPr lang="en-US" dirty="0"/>
              <a:t>5.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/>
              <a:t>Hoyt</a:t>
            </a:r>
            <a:endParaRPr lang="en-US" dirty="0"/>
          </a:p>
          <a:p>
            <a:pPr marL="692150" lvl="1" indent="-347663">
              <a:buFontTx/>
              <a:buNone/>
            </a:pPr>
            <a:r>
              <a:rPr lang="en-US" dirty="0"/>
              <a:t>6</a:t>
            </a:r>
            <a:r>
              <a:rPr lang="en-US" i="1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Alpha</a:t>
            </a:r>
            <a:r>
              <a:rPr lang="en-US" i="1" dirty="0"/>
              <a:t> </a:t>
            </a:r>
            <a:r>
              <a:rPr lang="en-US" dirty="0" err="1"/>
              <a:t>Cronbach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Langkah dalam melakukan uji validitas dan reliabilitas internal adalah sebagai berikut:</a:t>
            </a:r>
            <a:endParaRPr lang="en-US" sz="24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556792"/>
            <a:ext cx="8183880" cy="4824536"/>
          </a:xfrm>
        </p:spPr>
        <p:txBody>
          <a:bodyPr>
            <a:normAutofit/>
          </a:bodyPr>
          <a:lstStyle/>
          <a:p>
            <a:pPr marL="336550" indent="-336550">
              <a:spcBef>
                <a:spcPts val="1200"/>
              </a:spcBef>
              <a:buClr>
                <a:srgbClr val="003399"/>
              </a:buClr>
              <a:buSzPct val="95000"/>
              <a:buFont typeface="Wingdings" pitchFamily="2" charset="2"/>
              <a:buAutoNum type="arabicPeriod"/>
            </a:pPr>
            <a:r>
              <a:rPr lang="en-US" sz="2400" dirty="0" err="1" smtClean="0"/>
              <a:t>Cobalah</a:t>
            </a:r>
            <a:r>
              <a:rPr lang="en-US" sz="2400" dirty="0" smtClean="0"/>
              <a:t> item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30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(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)</a:t>
            </a:r>
          </a:p>
          <a:p>
            <a:pPr marL="336550" indent="-336550">
              <a:spcBef>
                <a:spcPts val="1200"/>
              </a:spcBef>
              <a:buClr>
                <a:srgbClr val="003399"/>
              </a:buClr>
              <a:buSzPct val="95000"/>
              <a:buFont typeface="Wingdings" pitchFamily="2" charset="2"/>
              <a:buAutoNum type="arabicPeriod"/>
            </a:pPr>
            <a:r>
              <a:rPr lang="en-US" sz="2400" dirty="0" err="1" smtClean="0"/>
              <a:t>Tabulasi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US" sz="2400" dirty="0" smtClean="0"/>
          </a:p>
          <a:p>
            <a:pPr marL="336550" indent="-336550">
              <a:spcBef>
                <a:spcPts val="1200"/>
              </a:spcBef>
              <a:buClr>
                <a:srgbClr val="003399"/>
              </a:buClr>
              <a:buSzPct val="95000"/>
              <a:buFont typeface="Wingdings" pitchFamily="2" charset="2"/>
              <a:buAutoNum type="arabicPeriod"/>
            </a:pPr>
            <a:r>
              <a:rPr lang="en-US" sz="2400" dirty="0" err="1" smtClean="0"/>
              <a:t>Ujilah</a:t>
            </a:r>
            <a:r>
              <a:rPr lang="en-US" sz="2400" dirty="0" smtClean="0"/>
              <a:t> </a:t>
            </a:r>
            <a:r>
              <a:rPr lang="en-US" sz="2400" dirty="0" err="1" smtClean="0"/>
              <a:t>validitas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reliabilitasnya</a:t>
            </a:r>
            <a:endParaRPr lang="en-US" sz="2400" dirty="0" smtClean="0"/>
          </a:p>
          <a:p>
            <a:pPr marL="336550" indent="-336550">
              <a:spcBef>
                <a:spcPts val="1200"/>
              </a:spcBef>
              <a:buFontTx/>
              <a:buNone/>
            </a:pPr>
            <a:r>
              <a:rPr lang="en-US" sz="22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rgbClr val="002060"/>
                </a:solidFill>
                <a:effectLst/>
              </a:rPr>
              <a:t>Langkah dalam melakukan uji validitas dan reliabilitas internal adalah sebagai berikut:</a:t>
            </a:r>
            <a:endParaRPr lang="en-US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556792"/>
            <a:ext cx="8183880" cy="4824536"/>
          </a:xfrm>
        </p:spPr>
        <p:txBody>
          <a:bodyPr>
            <a:normAutofit/>
          </a:bodyPr>
          <a:lstStyle/>
          <a:p>
            <a:pPr marL="565150" indent="-450850">
              <a:spcBef>
                <a:spcPts val="1200"/>
              </a:spcBef>
              <a:buClr>
                <a:srgbClr val="003399"/>
              </a:buClr>
              <a:buSzPct val="95000"/>
              <a:buFont typeface="Wingdings"/>
              <a:buChar char="à"/>
            </a:pPr>
            <a:r>
              <a:rPr lang="en-US" sz="2200" dirty="0" err="1" smtClean="0"/>
              <a:t>Uji</a:t>
            </a:r>
            <a:r>
              <a:rPr lang="en-US" sz="2200" dirty="0" smtClean="0"/>
              <a:t> </a:t>
            </a:r>
            <a:r>
              <a:rPr lang="en-US" sz="2200" dirty="0" err="1"/>
              <a:t>validitas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mengkorelasikan</a:t>
            </a:r>
            <a:r>
              <a:rPr lang="en-US" sz="2200" dirty="0"/>
              <a:t> </a:t>
            </a:r>
            <a:r>
              <a:rPr lang="en-US" sz="2200" dirty="0" err="1"/>
              <a:t>skor</a:t>
            </a:r>
            <a:r>
              <a:rPr lang="en-US" sz="2200" dirty="0"/>
              <a:t> item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skor</a:t>
            </a:r>
            <a:r>
              <a:rPr lang="en-US" sz="2200" dirty="0"/>
              <a:t> total.  </a:t>
            </a:r>
            <a:endParaRPr lang="en-US" sz="2200" dirty="0" smtClean="0"/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SzPct val="95000"/>
              <a:buFont typeface="Wingdings"/>
              <a:buChar char="à"/>
            </a:pPr>
            <a:r>
              <a:rPr lang="en-US" sz="2200" dirty="0" err="1" smtClean="0"/>
              <a:t>Korelasi</a:t>
            </a:r>
            <a:r>
              <a:rPr lang="en-US" sz="2200" dirty="0" smtClean="0"/>
              <a:t> </a:t>
            </a:r>
            <a:r>
              <a:rPr lang="en-US" sz="2200" i="1" dirty="0"/>
              <a:t>Rank Spearman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data yang </a:t>
            </a:r>
            <a:r>
              <a:rPr lang="en-US" sz="2200" dirty="0" err="1"/>
              <a:t>diperoleh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data ordinal, </a:t>
            </a:r>
            <a:r>
              <a:rPr lang="en-US" sz="2200" dirty="0" err="1"/>
              <a:t>sedangkan</a:t>
            </a:r>
            <a:r>
              <a:rPr lang="en-US" sz="2200" dirty="0"/>
              <a:t> </a:t>
            </a:r>
            <a:r>
              <a:rPr lang="en-US" sz="2200" dirty="0" smtClean="0"/>
              <a:t>j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endParaRPr lang="en-US" sz="2200" dirty="0" smtClean="0"/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SzPct val="95000"/>
              <a:buFont typeface="Wingdings"/>
              <a:buChar char="à"/>
            </a:pPr>
            <a:r>
              <a:rPr lang="en-US" sz="2200" dirty="0" err="1" smtClean="0"/>
              <a:t>Korelasi</a:t>
            </a:r>
            <a:r>
              <a:rPr lang="en-US" sz="2200" dirty="0" smtClean="0"/>
              <a:t> </a:t>
            </a:r>
            <a:r>
              <a:rPr lang="en-US" sz="2200" i="1" dirty="0"/>
              <a:t>Product Moment. </a:t>
            </a:r>
            <a:r>
              <a:rPr lang="en-US" sz="2200" i="1" dirty="0" err="1" smtClean="0"/>
              <a:t>j</a:t>
            </a:r>
            <a:r>
              <a:rPr lang="en-US" sz="2200" dirty="0" err="1" smtClean="0"/>
              <a:t>ika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data interval</a:t>
            </a:r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SzPct val="95000"/>
              <a:buFont typeface="Wingdings"/>
              <a:buChar char="à"/>
            </a:pPr>
            <a:r>
              <a:rPr lang="en-US" sz="2200" dirty="0" err="1" smtClean="0"/>
              <a:t>Sedangkan</a:t>
            </a:r>
            <a:r>
              <a:rPr lang="en-US" sz="2200" dirty="0" smtClean="0"/>
              <a:t> </a:t>
            </a:r>
            <a:r>
              <a:rPr lang="en-US" sz="2200" dirty="0" err="1"/>
              <a:t>uji</a:t>
            </a:r>
            <a:r>
              <a:rPr lang="en-US" sz="2200" dirty="0"/>
              <a:t> </a:t>
            </a:r>
            <a:r>
              <a:rPr lang="en-US" sz="2200" dirty="0" err="1"/>
              <a:t>reliabilitas</a:t>
            </a:r>
            <a:r>
              <a:rPr lang="en-US" sz="2200" dirty="0"/>
              <a:t> yang paling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 </a:t>
            </a:r>
            <a:r>
              <a:rPr lang="en-US" sz="2200" dirty="0" err="1"/>
              <a:t>uji</a:t>
            </a:r>
            <a:r>
              <a:rPr lang="en-US" sz="2200" i="1" dirty="0"/>
              <a:t>, Alpha, Hoyt </a:t>
            </a:r>
            <a:r>
              <a:rPr lang="en-US" sz="2200" dirty="0" err="1"/>
              <a:t>dan</a:t>
            </a:r>
            <a:r>
              <a:rPr lang="en-US" sz="2200" i="1" dirty="0"/>
              <a:t> Spearman Brown</a:t>
            </a:r>
            <a:r>
              <a:rPr lang="en-US" sz="2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071563"/>
            <a:ext cx="8072438" cy="642937"/>
          </a:xfrm>
        </p:spPr>
        <p:txBody>
          <a:bodyPr>
            <a:normAutofit/>
          </a:bodyPr>
          <a:lstStyle/>
          <a:p>
            <a:pPr marR="0" algn="l" eaLnBrk="1" hangingPunct="1">
              <a:buFont typeface="Arial" charset="0"/>
              <a:buNone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Apa itu </a:t>
            </a:r>
            <a:r>
              <a:rPr lang="id-I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CONTOH</a:t>
            </a:r>
            <a:r>
              <a:rPr lang="id-ID" sz="2800" b="1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5" y="1785938"/>
            <a:ext cx="8031237" cy="1000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>
                <a:latin typeface="+mn-lt"/>
                <a:cs typeface="+mn-cs"/>
              </a:rPr>
              <a:t>Anak gugus dari pengukuran yang terpilih dari  suatu populasi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95736" y="3789040"/>
            <a:ext cx="4714875" cy="10001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85000" lnSpcReduction="1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dirty="0">
                <a:latin typeface="+mn-lt"/>
                <a:cs typeface="+mn-cs"/>
              </a:rPr>
              <a:t>Karakteristik dari contoh disebut </a:t>
            </a:r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1115616" y="3933056"/>
            <a:ext cx="785812" cy="571500"/>
          </a:xfrm>
          <a:prstGeom prst="stripedRightArrow">
            <a:avLst/>
          </a:prstGeom>
          <a:solidFill>
            <a:srgbClr val="0033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55576" y="5373216"/>
            <a:ext cx="6408712" cy="92583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dirty="0">
                <a:solidFill>
                  <a:srgbClr val="003399"/>
                </a:solidFill>
                <a:latin typeface="+mn-lt"/>
                <a:cs typeface="+mn-cs"/>
              </a:rPr>
              <a:t>STATISTIK</a:t>
            </a:r>
            <a:r>
              <a:rPr lang="id-ID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id-ID" sz="3200" dirty="0">
                <a:solidFill>
                  <a:srgbClr val="003399"/>
                </a:solidFill>
                <a:latin typeface="+mn-lt"/>
                <a:cs typeface="+mn-cs"/>
              </a:rPr>
              <a:t>berfungsi </a:t>
            </a:r>
            <a:r>
              <a:rPr lang="id-ID" sz="3200" dirty="0" smtClean="0">
                <a:solidFill>
                  <a:srgbClr val="003399"/>
                </a:solidFill>
                <a:latin typeface="+mn-lt"/>
                <a:cs typeface="+mn-cs"/>
              </a:rPr>
              <a:t>sebagai</a:t>
            </a:r>
            <a:endParaRPr lang="en-US" sz="3200" dirty="0" smtClean="0">
              <a:solidFill>
                <a:srgbClr val="003399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PENDUGA</a:t>
            </a:r>
            <a:r>
              <a:rPr lang="id-ID" sz="3200" dirty="0" smtClean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id-ID" sz="3200" dirty="0">
                <a:solidFill>
                  <a:srgbClr val="003399"/>
                </a:solidFill>
                <a:latin typeface="+mn-lt"/>
                <a:cs typeface="+mn-cs"/>
              </a:rPr>
              <a:t>bagi PARAMETER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10537" cy="1368152"/>
          </a:xfrm>
        </p:spPr>
        <p:txBody>
          <a:bodyPr/>
          <a:lstStyle/>
          <a:p>
            <a:pPr marL="36513" marR="0" indent="204788" algn="l" eaLnBrk="1" hangingPunct="1">
              <a:buClr>
                <a:srgbClr val="003399"/>
              </a:buClr>
              <a:buSzPct val="100000"/>
              <a:buFont typeface="Wingdings" pitchFamily="2" charset="2"/>
              <a:buChar char="Ø"/>
            </a:pPr>
            <a:r>
              <a:rPr lang="id-ID" b="1" dirty="0" smtClean="0"/>
              <a:t>   </a:t>
            </a:r>
            <a:r>
              <a:rPr lang="id-ID" sz="2400" dirty="0" smtClean="0">
                <a:solidFill>
                  <a:schemeClr val="tx1"/>
                </a:solidFill>
              </a:rPr>
              <a:t>Kumpulan </a:t>
            </a:r>
            <a:r>
              <a:rPr lang="id-ID" sz="2400" dirty="0" smtClean="0">
                <a:solidFill>
                  <a:schemeClr val="tx1"/>
                </a:solidFill>
              </a:rPr>
              <a:t>dari karakteristik obyek/individu </a:t>
            </a:r>
          </a:p>
          <a:p>
            <a:pPr marL="36513" marR="0" algn="l" eaLnBrk="1" hangingPunct="1">
              <a:buClr>
                <a:srgbClr val="003399"/>
              </a:buClr>
              <a:buSzPct val="100000"/>
            </a:pPr>
            <a:r>
              <a:rPr lang="id-ID" sz="2400" dirty="0" smtClean="0">
                <a:solidFill>
                  <a:schemeClr val="tx1"/>
                </a:solidFill>
              </a:rPr>
              <a:t>    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yang diamati,  atau</a:t>
            </a:r>
          </a:p>
          <a:p>
            <a:pPr marL="120650" marR="0" indent="-84138" algn="l" eaLnBrk="1" hangingPunct="1">
              <a:spcBef>
                <a:spcPts val="600"/>
              </a:spcBef>
              <a:buClr>
                <a:srgbClr val="003399"/>
              </a:buClr>
              <a:buSzPct val="100000"/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K</a:t>
            </a:r>
            <a:r>
              <a:rPr lang="id-ID" sz="2400" dirty="0" smtClean="0">
                <a:solidFill>
                  <a:schemeClr val="tx1"/>
                </a:solidFill>
              </a:rPr>
              <a:t>umpulan </a:t>
            </a:r>
            <a:r>
              <a:rPr lang="id-ID" sz="2400" dirty="0" smtClean="0">
                <a:solidFill>
                  <a:schemeClr val="tx1"/>
                </a:solidFill>
              </a:rPr>
              <a:t>dari </a:t>
            </a:r>
            <a:r>
              <a:rPr lang="id-ID" sz="2400" dirty="0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id-ID" sz="2400" dirty="0" smtClean="0">
                <a:solidFill>
                  <a:schemeClr val="tx1"/>
                </a:solidFill>
              </a:rPr>
              <a:t>ubah-peubah </a:t>
            </a:r>
            <a:r>
              <a:rPr lang="id-ID" sz="2400" dirty="0" smtClean="0">
                <a:solidFill>
                  <a:schemeClr val="tx1"/>
                </a:solidFill>
              </a:rPr>
              <a:t>(variables)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2420888"/>
            <a:ext cx="8072437" cy="3960440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d-ID" sz="2800" b="1" dirty="0">
                <a:latin typeface="Constantia" pitchFamily="18" charset="0"/>
              </a:rPr>
              <a:t>Berdasarkan skala pengukurannya, dibedakan  empat macam peubah</a:t>
            </a:r>
            <a:r>
              <a:rPr lang="id-ID" sz="2800" b="1" dirty="0" smtClean="0">
                <a:latin typeface="Constantia" pitchFamily="18" charset="0"/>
              </a:rPr>
              <a:t>:</a:t>
            </a:r>
            <a:endParaRPr lang="en-US" sz="2800" b="1" dirty="0" smtClean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sz="2800" b="1" dirty="0" smtClean="0">
              <a:latin typeface="Constantia" pitchFamily="18" charset="0"/>
            </a:endParaRP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 smtClean="0">
                <a:solidFill>
                  <a:srgbClr val="404040"/>
                </a:solidFill>
                <a:latin typeface="Constantia" pitchFamily="18" charset="0"/>
              </a:rPr>
              <a:t> </a:t>
            </a:r>
            <a:r>
              <a:rPr lang="en-US" sz="2800" b="1" dirty="0" smtClean="0">
                <a:solidFill>
                  <a:srgbClr val="404040"/>
                </a:solidFill>
                <a:latin typeface="Constantia" pitchFamily="18" charset="0"/>
              </a:rPr>
              <a:t> </a:t>
            </a:r>
            <a:r>
              <a:rPr lang="id-ID" sz="2800" b="1" dirty="0" smtClean="0">
                <a:solidFill>
                  <a:srgbClr val="003399"/>
                </a:solidFill>
                <a:latin typeface="Constantia" pitchFamily="18" charset="0"/>
              </a:rPr>
              <a:t>Nominal</a:t>
            </a:r>
            <a:endParaRPr lang="id-ID" sz="2800" b="1" dirty="0">
              <a:solidFill>
                <a:srgbClr val="003399"/>
              </a:solidFill>
              <a:latin typeface="Constantia" pitchFamily="18" charset="0"/>
            </a:endParaRP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rgbClr val="003399"/>
                </a:solidFill>
                <a:latin typeface="Constantia" pitchFamily="18" charset="0"/>
              </a:rPr>
              <a:t> Ordinal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rgbClr val="003399"/>
                </a:solidFill>
                <a:latin typeface="Constantia" pitchFamily="18" charset="0"/>
              </a:rPr>
              <a:t> </a:t>
            </a:r>
            <a:r>
              <a:rPr lang="en-US" sz="2800" b="1" dirty="0" smtClean="0">
                <a:solidFill>
                  <a:srgbClr val="003399"/>
                </a:solidFill>
                <a:latin typeface="Constantia" pitchFamily="18" charset="0"/>
              </a:rPr>
              <a:t> </a:t>
            </a:r>
            <a:r>
              <a:rPr lang="id-ID" sz="2800" b="1" dirty="0" smtClean="0">
                <a:solidFill>
                  <a:srgbClr val="003399"/>
                </a:solidFill>
                <a:latin typeface="Constantia" pitchFamily="18" charset="0"/>
              </a:rPr>
              <a:t>Interval</a:t>
            </a:r>
            <a:endParaRPr lang="id-ID" sz="2800" b="1" dirty="0">
              <a:solidFill>
                <a:srgbClr val="003399"/>
              </a:solidFill>
              <a:latin typeface="Constantia" pitchFamily="18" charset="0"/>
            </a:endParaRP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rgbClr val="003399"/>
                </a:solidFill>
                <a:latin typeface="Constantia" pitchFamily="18" charset="0"/>
              </a:rPr>
              <a:t> </a:t>
            </a:r>
            <a:r>
              <a:rPr lang="en-US" sz="2800" b="1" dirty="0" smtClean="0">
                <a:solidFill>
                  <a:srgbClr val="003399"/>
                </a:solidFill>
                <a:latin typeface="Constantia" pitchFamily="18" charset="0"/>
              </a:rPr>
              <a:t> </a:t>
            </a:r>
            <a:r>
              <a:rPr lang="id-ID" sz="2800" b="1" dirty="0" smtClean="0">
                <a:solidFill>
                  <a:srgbClr val="003399"/>
                </a:solidFill>
                <a:latin typeface="Constantia" pitchFamily="18" charset="0"/>
              </a:rPr>
              <a:t>Ratio</a:t>
            </a:r>
            <a:endParaRPr lang="id-ID" sz="2800" b="1" dirty="0">
              <a:solidFill>
                <a:srgbClr val="003399"/>
              </a:solidFill>
              <a:latin typeface="Constantia" pitchFamily="18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683568" y="404664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3200" b="1" dirty="0">
                <a:latin typeface="Constantia" pitchFamily="18" charset="0"/>
              </a:rPr>
              <a:t>Apa itu </a:t>
            </a:r>
            <a:r>
              <a:rPr lang="id-ID" sz="3200" b="1" dirty="0" smtClean="0">
                <a:latin typeface="Constantia" pitchFamily="18" charset="0"/>
              </a:rPr>
              <a:t>DATA</a:t>
            </a:r>
            <a:r>
              <a:rPr lang="en-US" sz="3200" b="1" dirty="0" smtClean="0">
                <a:latin typeface="Constantia" pitchFamily="18" charset="0"/>
              </a:rPr>
              <a:t> </a:t>
            </a:r>
            <a:r>
              <a:rPr lang="id-ID" sz="3200" b="1" dirty="0" smtClean="0">
                <a:latin typeface="Constantia" pitchFamily="18" charset="0"/>
              </a:rPr>
              <a:t>?</a:t>
            </a:r>
            <a:endParaRPr lang="id-ID" sz="3200" b="1" dirty="0">
              <a:latin typeface="Constantia" pitchFamily="18" charset="0"/>
            </a:endParaRPr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3779912" y="4221088"/>
            <a:ext cx="4429125" cy="57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 dirty="0">
                <a:latin typeface="Constantia" pitchFamily="18" charset="0"/>
              </a:rPr>
              <a:t>Peubah KATEGORIK</a:t>
            </a:r>
          </a:p>
        </p:txBody>
      </p:sp>
      <p:sp>
        <p:nvSpPr>
          <p:cNvPr id="12294" name="Subtitle 2"/>
          <p:cNvSpPr txBox="1">
            <a:spLocks/>
          </p:cNvSpPr>
          <p:nvPr/>
        </p:nvSpPr>
        <p:spPr bwMode="auto">
          <a:xfrm>
            <a:off x="3779912" y="5373216"/>
            <a:ext cx="4429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 dirty="0">
                <a:latin typeface="Constantia" pitchFamily="18" charset="0"/>
              </a:rPr>
              <a:t>Peubah PENGUKURAN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915816" y="4077072"/>
            <a:ext cx="500062" cy="785812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dirty="0">
              <a:solidFill>
                <a:srgbClr val="003399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2915816" y="5229200"/>
            <a:ext cx="500062" cy="785812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992887" cy="720080"/>
          </a:xfrm>
        </p:spPr>
        <p:txBody>
          <a:bodyPr>
            <a:normAutofit/>
          </a:bodyPr>
          <a:lstStyle/>
          <a:p>
            <a:pPr marR="0" algn="l" eaLnBrk="1" hangingPunct="1">
              <a:buClr>
                <a:schemeClr val="tx1"/>
              </a:buClr>
              <a:buSzPct val="120000"/>
              <a:buFont typeface="Wingdings" pitchFamily="2" charset="2"/>
              <a:buChar char="Ø"/>
            </a:pPr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sz="2600" b="1" dirty="0" smtClean="0">
                <a:solidFill>
                  <a:schemeClr val="tx1"/>
                </a:solidFill>
                <a:latin typeface="Constantia" pitchFamily="18" charset="0"/>
              </a:rPr>
              <a:t>nilai-nilainya </a:t>
            </a:r>
            <a:r>
              <a:rPr lang="id-ID" sz="2600" b="1" dirty="0" smtClean="0">
                <a:solidFill>
                  <a:schemeClr val="tx1"/>
                </a:solidFill>
                <a:latin typeface="Constantia" pitchFamily="18" charset="0"/>
              </a:rPr>
              <a:t>diperoleh dengan </a:t>
            </a:r>
            <a:r>
              <a:rPr lang="id-ID" sz="2600" b="1" dirty="0" smtClean="0">
                <a:solidFill>
                  <a:schemeClr val="tx1"/>
                </a:solidFill>
                <a:latin typeface="Constantia" pitchFamily="18" charset="0"/>
              </a:rPr>
              <a:t>mengukur</a:t>
            </a:r>
            <a:endParaRPr lang="id-ID" sz="2600" b="1" dirty="0" smtClean="0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714375" y="928688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 dirty="0">
                <a:latin typeface="Constantia" pitchFamily="18" charset="0"/>
              </a:rPr>
              <a:t>Peubah KATEGORIK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91680" y="5229200"/>
            <a:ext cx="4000500" cy="1214438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indent="352425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id-ID" sz="2600" b="1" dirty="0">
                <a:solidFill>
                  <a:srgbClr val="003399"/>
                </a:solidFill>
                <a:latin typeface="Constantia" pitchFamily="18" charset="0"/>
              </a:rPr>
              <a:t>Peubah DISKRET</a:t>
            </a:r>
          </a:p>
          <a:p>
            <a:pPr indent="352425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id-ID" sz="2600" b="1" dirty="0">
                <a:solidFill>
                  <a:srgbClr val="003399"/>
                </a:solidFill>
                <a:latin typeface="Constantia" pitchFamily="18" charset="0"/>
              </a:rPr>
              <a:t>Peubah KONTINYU</a:t>
            </a:r>
          </a:p>
          <a:p>
            <a:pPr indent="352425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id-ID" sz="2600" b="1" dirty="0">
              <a:latin typeface="Constantia" pitchFamily="18" charset="0"/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755576" y="3645024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 dirty="0">
                <a:latin typeface="Constantia" pitchFamily="18" charset="0"/>
              </a:rPr>
              <a:t>Peubah PENGUKURAN</a:t>
            </a:r>
          </a:p>
        </p:txBody>
      </p:sp>
      <p:sp>
        <p:nvSpPr>
          <p:cNvPr id="13318" name="Subtitle 2"/>
          <p:cNvSpPr txBox="1">
            <a:spLocks/>
          </p:cNvSpPr>
          <p:nvPr/>
        </p:nvSpPr>
        <p:spPr bwMode="auto">
          <a:xfrm>
            <a:off x="785813" y="1643063"/>
            <a:ext cx="83581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>
                <a:latin typeface="Constantia" pitchFamily="18" charset="0"/>
              </a:rPr>
              <a:t>  nilainya hanya bersifat mengkelas-kelaskan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None/>
            </a:pPr>
            <a:r>
              <a:rPr lang="id-ID" sz="2600" b="1" dirty="0">
                <a:latin typeface="Constantia" pitchFamily="18" charset="0"/>
              </a:rPr>
              <a:t>     obyek/individu yang saling terpisah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3" y="4429125"/>
            <a:ext cx="8604448" cy="2714625"/>
          </a:xfrm>
        </p:spPr>
        <p:txBody>
          <a:bodyPr>
            <a:normAutofit/>
          </a:bodyPr>
          <a:lstStyle/>
          <a:p>
            <a:pPr marL="409575" marR="0" indent="-409575" algn="l" eaLnBrk="1" fontAlgn="auto" hangingPunct="1">
              <a:spcAft>
                <a:spcPts val="0"/>
              </a:spcAft>
              <a:buClr>
                <a:srgbClr val="002060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angka </a:t>
            </a: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sebagai nama penggolongan</a:t>
            </a:r>
          </a:p>
          <a:p>
            <a:pPr marL="409575" marR="0" indent="-409575" algn="l" eaLnBrk="1" fontAlgn="auto" hangingPunct="1">
              <a:spcAft>
                <a:spcPts val="0"/>
              </a:spcAft>
              <a:buClr>
                <a:srgbClr val="002060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penggolongan </a:t>
            </a: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membentuk penataan</a:t>
            </a:r>
          </a:p>
          <a:p>
            <a:pPr marL="409575" marR="0" indent="-409575" algn="l" eaLnBrk="1" fontAlgn="auto" hangingPunct="1">
              <a:spcAft>
                <a:spcPts val="0"/>
              </a:spcAft>
              <a:buClr>
                <a:srgbClr val="002060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penggolongan yang berurutan tidak berjarak   sama &amp; tidak dapat dipertukarkan</a:t>
            </a:r>
          </a:p>
          <a:p>
            <a:pPr marL="409575" marR="0" indent="-409575" algn="l" eaLnBrk="1" fontAlgn="auto" hangingPunct="1">
              <a:spcAft>
                <a:spcPts val="0"/>
              </a:spcAft>
              <a:buClr>
                <a:srgbClr val="002060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contoh</a:t>
            </a:r>
            <a:r>
              <a:rPr lang="id-ID" sz="2600" dirty="0" smtClean="0">
                <a:solidFill>
                  <a:schemeClr val="tx1"/>
                </a:solidFill>
                <a:latin typeface="Constantia" pitchFamily="18" charset="0"/>
              </a:rPr>
              <a:t>: tingkat pendidikan, ukuran sikap </a:t>
            </a:r>
          </a:p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id-ID" b="1" dirty="0" smtClean="0"/>
          </a:p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dirty="0" smtClean="0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683568" y="476672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 dirty="0">
                <a:latin typeface="Constantia" pitchFamily="18" charset="0"/>
              </a:rPr>
              <a:t>Skala NOMINAL</a:t>
            </a: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683568" y="3645024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3200" b="1" dirty="0">
                <a:latin typeface="Constantia" pitchFamily="18" charset="0"/>
              </a:rPr>
              <a:t>Skala ORDINAL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55576" y="1268760"/>
            <a:ext cx="7643812" cy="1857375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latin typeface="Constantia" pitchFamily="18" charset="0"/>
              </a:rPr>
              <a:t> </a:t>
            </a:r>
            <a:r>
              <a:rPr lang="en-US" sz="2600" b="1" dirty="0" smtClean="0">
                <a:latin typeface="Constantia" pitchFamily="18" charset="0"/>
              </a:rPr>
              <a:t> </a:t>
            </a:r>
            <a:r>
              <a:rPr lang="id-ID" sz="2600" dirty="0" smtClean="0">
                <a:latin typeface="Constantia" pitchFamily="18" charset="0"/>
              </a:rPr>
              <a:t>angka </a:t>
            </a:r>
            <a:r>
              <a:rPr lang="id-ID" sz="2600" dirty="0">
                <a:latin typeface="Constantia" pitchFamily="18" charset="0"/>
              </a:rPr>
              <a:t>sebagai nama penggolongan</a:t>
            </a:r>
          </a:p>
          <a:p>
            <a:pPr marL="361950" indent="-36195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>
                <a:latin typeface="Constantia" pitchFamily="18" charset="0"/>
              </a:rPr>
              <a:t>angka tidak mengukur besaran, tetapi  hanya  berfungsi sebagai lambang</a:t>
            </a:r>
          </a:p>
          <a:p>
            <a:pPr marL="361950" indent="-36195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dirty="0">
                <a:latin typeface="Constantia" pitchFamily="18" charset="0"/>
              </a:rPr>
              <a:t>contoh:  1= laki-laki   2= perempuan , dapat dipertukarkan tanpa merubah makna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14875"/>
            <a:ext cx="8175253" cy="2143125"/>
          </a:xfrm>
        </p:spPr>
        <p:txBody>
          <a:bodyPr>
            <a:normAutofit/>
          </a:bodyPr>
          <a:lstStyle/>
          <a:p>
            <a:pPr marL="352425" marR="0" indent="-352425" algn="l" eaLnBrk="1" fontAlgn="auto" hangingPunct="1"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ü"/>
              <a:defRPr/>
            </a:pPr>
            <a:r>
              <a:rPr lang="id-ID" sz="2600" dirty="0" smtClean="0">
                <a:solidFill>
                  <a:schemeClr val="tx2">
                    <a:lumMod val="10000"/>
                  </a:schemeClr>
                </a:solidFill>
                <a:latin typeface="Constantia" pitchFamily="18" charset="0"/>
              </a:rPr>
              <a:t>Pengukuran </a:t>
            </a:r>
            <a:r>
              <a:rPr lang="id-ID" sz="2600" dirty="0" smtClean="0">
                <a:solidFill>
                  <a:schemeClr val="tx2">
                    <a:lumMod val="10000"/>
                  </a:schemeClr>
                </a:solidFill>
                <a:latin typeface="Constantia" pitchFamily="18" charset="0"/>
              </a:rPr>
              <a:t>berurutan  berjarak sama dan dapat diperbandingkan</a:t>
            </a:r>
          </a:p>
          <a:p>
            <a:pPr marL="352425" marR="0" indent="-352425" algn="l" eaLnBrk="1" fontAlgn="auto" hangingPunct="1"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ü"/>
              <a:defRPr/>
            </a:pPr>
            <a:r>
              <a:rPr lang="id-ID" sz="2600" dirty="0" smtClean="0">
                <a:solidFill>
                  <a:schemeClr val="tx2">
                    <a:lumMod val="10000"/>
                  </a:schemeClr>
                </a:solidFill>
                <a:latin typeface="Constantia" pitchFamily="18" charset="0"/>
              </a:rPr>
              <a:t>Contoh: berat benda 100 kg sama dengan 2 kali lipat dari berat benda berukuran  50 kg</a:t>
            </a:r>
          </a:p>
          <a:p>
            <a:pPr marL="352425" marR="0" indent="-352425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id-ID" b="1" dirty="0" smtClean="0"/>
          </a:p>
          <a:p>
            <a:pPr marL="352425" marR="0" indent="-352425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755576" y="332657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tx2">
                    <a:lumMod val="90000"/>
                  </a:schemeClr>
                </a:solidFill>
                <a:latin typeface="Constantia" pitchFamily="18" charset="0"/>
              </a:rPr>
              <a:t>Skala SELANG/RANGE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827584" y="3789040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3200" b="1" dirty="0">
                <a:solidFill>
                  <a:schemeClr val="tx2">
                    <a:lumMod val="10000"/>
                  </a:schemeClr>
                </a:solidFill>
                <a:latin typeface="Constantia" pitchFamily="18" charset="0"/>
              </a:rPr>
              <a:t>Skala RASIO/NISBAH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55576" y="980728"/>
            <a:ext cx="7643813" cy="2643188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ü"/>
              <a:defRPr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 </a:t>
            </a:r>
            <a:r>
              <a:rPr lang="id-ID" sz="2600" dirty="0" smtClean="0">
                <a:latin typeface="Constantia" pitchFamily="18" charset="0"/>
              </a:rPr>
              <a:t>angka menunjukkan tingkatan</a:t>
            </a:r>
          </a:p>
          <a:p>
            <a:pPr marL="361950" indent="-361950">
              <a:buFont typeface="Wingdings" pitchFamily="2" charset="2"/>
              <a:buChar char="ü"/>
              <a:defRPr/>
            </a:pPr>
            <a:r>
              <a:rPr lang="id-ID" sz="2600" dirty="0" smtClean="0">
                <a:latin typeface="Constantia" pitchFamily="18" charset="0"/>
              </a:rPr>
              <a:t>pengukuran berurutan  berjarak sama tetapi tidak dapat diperbandingkan</a:t>
            </a:r>
          </a:p>
          <a:p>
            <a:pPr marL="361950" indent="-36195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ü"/>
              <a:defRPr/>
            </a:pPr>
            <a:r>
              <a:rPr lang="id-ID" sz="2600" dirty="0" smtClean="0">
                <a:latin typeface="Constantia" pitchFamily="18" charset="0"/>
              </a:rPr>
              <a:t>contoh:  pengukuran suhu 10-20 </a:t>
            </a:r>
            <a:r>
              <a:rPr lang="id-ID" sz="2600" baseline="30000" dirty="0" smtClean="0">
                <a:latin typeface="Constantia" pitchFamily="18" charset="0"/>
              </a:rPr>
              <a:t>o</a:t>
            </a:r>
            <a:r>
              <a:rPr lang="id-ID" sz="2600" dirty="0" smtClean="0">
                <a:latin typeface="Constantia" pitchFamily="18" charset="0"/>
              </a:rPr>
              <a:t>C berbeda makna dengan suhu 80-90 </a:t>
            </a:r>
            <a:r>
              <a:rPr lang="id-ID" sz="2600" baseline="30000" dirty="0" smtClean="0">
                <a:latin typeface="Constantia" pitchFamily="18" charset="0"/>
              </a:rPr>
              <a:t>o</a:t>
            </a:r>
            <a:r>
              <a:rPr lang="id-ID" sz="2600" dirty="0" smtClean="0">
                <a:latin typeface="Constantia" pitchFamily="18" charset="0"/>
              </a:rPr>
              <a:t>C, meskipun  berjarak selang sama</a:t>
            </a:r>
            <a:endParaRPr lang="id-ID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76872"/>
            <a:ext cx="7543800" cy="2304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i="1" dirty="0"/>
              <a:t>up to date</a:t>
            </a:r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052736"/>
            <a:ext cx="820891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Syarat-syarat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data yang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baik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Syarat-syarat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908721"/>
          <a:ext cx="8640960" cy="583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888432"/>
                <a:gridCol w="2880320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Fase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riset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Kuantitatif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Kualitatif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Sampling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Purposive sampling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dirty="0" smtClean="0"/>
                        <a:t>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Partisipan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Instrumen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kuesioner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terbuka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terstruktur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terlibat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/>
                </a:tc>
              </a:tr>
              <a:tr h="5631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(data </a:t>
                      </a:r>
                      <a:r>
                        <a:rPr lang="en-US" dirty="0" err="1" smtClean="0"/>
                        <a:t>sekunder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Dokumen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audiovisual</a:t>
                      </a:r>
                      <a:endParaRPr lang="en-US" dirty="0"/>
                    </a:p>
                  </a:txBody>
                  <a:tcPr/>
                </a:tc>
              </a:tr>
              <a:tr h="1085841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Kuesioner-skala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sdh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diuji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validitas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reliabilitas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Panduan</a:t>
                      </a:r>
                      <a:r>
                        <a:rPr lang="en-US" dirty="0" smtClean="0"/>
                        <a:t> interview &amp; </a:t>
                      </a:r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terlibat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61031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koleksi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Standarisasi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tahapan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Mendatangi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isu-isu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lapangan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580</TotalTime>
  <Words>656</Words>
  <Application>Microsoft Office PowerPoint</Application>
  <PresentationFormat>On-screen Show (4:3)</PresentationFormat>
  <Paragraphs>205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Aspect</vt:lpstr>
      <vt:lpstr>Equation</vt:lpstr>
      <vt:lpstr>Transformasi Data Menjadi Informasi</vt:lpstr>
      <vt:lpstr>DEFINISI</vt:lpstr>
      <vt:lpstr>Slide 3</vt:lpstr>
      <vt:lpstr>Slide 4</vt:lpstr>
      <vt:lpstr>Slide 5</vt:lpstr>
      <vt:lpstr>Slide 6</vt:lpstr>
      <vt:lpstr>Slide 7</vt:lpstr>
      <vt:lpstr>Slide 8</vt:lpstr>
      <vt:lpstr>Syarat-syarat data yang baik : </vt:lpstr>
      <vt:lpstr>Pembagian data menurut cara memperolehnya: </vt:lpstr>
      <vt:lpstr>Pembagian data menurut   SUMBER nya :</vt:lpstr>
      <vt:lpstr>Pembagian data menurut            WAKTU PENGUMPULAN nya</vt:lpstr>
      <vt:lpstr>Data menurut SIFAT nya :</vt:lpstr>
      <vt:lpstr>Beberapa teknik yang dapat digunakan UNTUK MEMBANGKITKAN DATA: </vt:lpstr>
      <vt:lpstr>Matrik wawancara dalam penelitian tentang potensi gula kelapa di Banyumas.</vt:lpstr>
      <vt:lpstr>Slide 16</vt:lpstr>
      <vt:lpstr>Indeks Kesepakatan Observasi</vt:lpstr>
      <vt:lpstr>Slide 18</vt:lpstr>
      <vt:lpstr>Keuntungan menggunakan KUESIONER </vt:lpstr>
      <vt:lpstr>Langkah-langkah dalam penyusunan kuesioner agar kuesioner tersebut EFESIEN dan EFEKTIF :</vt:lpstr>
      <vt:lpstr>Slide 21</vt:lpstr>
      <vt:lpstr>  UJI VALIDITAS DAN RELIABILITAS KUESIONER </vt:lpstr>
      <vt:lpstr>Uji Reliabilitas Instrumen</vt:lpstr>
      <vt:lpstr>Uji Reliabilitas Instrumen</vt:lpstr>
      <vt:lpstr>Slide 25</vt:lpstr>
      <vt:lpstr>Langkah dalam melakukan uji validitas dan reliabilitas internal adalah sebagai berikut:</vt:lpstr>
      <vt:lpstr>Langkah dalam melakukan uji validitas dan reliabilitas internal adalah sebagai berikut: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</dc:title>
  <dc:subject>UG-Blues</dc:subject>
  <dc:creator>EndangSM_FP_UNS</dc:creator>
  <cp:lastModifiedBy>DELL</cp:lastModifiedBy>
  <cp:revision>55</cp:revision>
  <dcterms:created xsi:type="dcterms:W3CDTF">2008-09-09T07:25:37Z</dcterms:created>
  <dcterms:modified xsi:type="dcterms:W3CDTF">2020-07-30T05:07:51Z</dcterms:modified>
</cp:coreProperties>
</file>