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3"/>
  </p:notesMasterIdLst>
  <p:sldIdLst>
    <p:sldId id="339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5" r:id="rId22"/>
    <p:sldId id="316" r:id="rId23"/>
    <p:sldId id="335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3" r:id="rId39"/>
    <p:sldId id="331" r:id="rId40"/>
    <p:sldId id="334" r:id="rId41"/>
    <p:sldId id="332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136A0C"/>
    <a:srgbClr val="4D4D4D"/>
    <a:srgbClr val="777777"/>
    <a:srgbClr val="3333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73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5DEF0F-66DB-4FFD-9403-F827A83E25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FF882-B7E2-494C-85D2-BCBBCC2CF348}" type="slidenum">
              <a:rPr lang="en-US"/>
              <a:pPr/>
              <a:t>8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F5CDDE-557C-4AFF-B341-BA36D72C7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6A083-E586-4C9D-AA02-8030A8427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E148C-4FD7-4513-AFA8-E35DF7106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6962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36957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219200"/>
            <a:ext cx="36957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C60FCD5-4021-4F37-9A8F-48ED398902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6962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219200"/>
            <a:ext cx="7543800" cy="4906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F7C39A-F85B-4F46-A917-10AC7823DA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6962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6957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1100" y="1219200"/>
            <a:ext cx="36957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A4F9C69-913B-4237-9748-22816C475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D8ED-5E4A-4103-80DF-549C4897B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C2FD3-6D97-43FA-925A-1C2EB9662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EE5FD-26C2-48F7-9ED4-68E7CC355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4D6D0-B90A-49BA-B9CF-7F5013EDF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18131-9A3C-43FF-98D4-545298329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D8B43-0151-43E1-9C91-BA91FED63F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ACF71-566B-42BB-9B61-9B43D2407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E8068-6405-4699-B1E2-91B078F5C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78F4C5-FB6E-4DFB-8E4B-828326BEF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916832"/>
            <a:ext cx="7615808" cy="129698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3399"/>
                </a:solidFill>
              </a:rPr>
              <a:t>PERMASALAHAN </a:t>
            </a:r>
            <a:r>
              <a:rPr lang="en-US" dirty="0" err="1" smtClean="0">
                <a:solidFill>
                  <a:srgbClr val="003399"/>
                </a:solidFill>
              </a:rPr>
              <a:t>dalam</a:t>
            </a:r>
            <a:r>
              <a:rPr lang="en-US" dirty="0" smtClean="0">
                <a:solidFill>
                  <a:srgbClr val="003399"/>
                </a:solidFill>
              </a:rPr>
              <a:t> PENENTUAN SAMPEL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3429000"/>
            <a:ext cx="7791524" cy="2697163"/>
          </a:xfrm>
        </p:spPr>
        <p:txBody>
          <a:bodyPr/>
          <a:lstStyle/>
          <a:p>
            <a:pPr marL="571500" indent="-571500">
              <a:buClr>
                <a:srgbClr val="003399"/>
              </a:buClr>
              <a:buFont typeface="Wingdings" pitchFamily="2" charset="2"/>
              <a:buAutoNum type="arabicPeriod"/>
            </a:pP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b="1" dirty="0" err="1">
                <a:solidFill>
                  <a:srgbClr val="003399"/>
                </a:solidFill>
              </a:rPr>
              <a:t>jumlah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sampe</a:t>
            </a:r>
            <a:r>
              <a:rPr lang="en-US" dirty="0" err="1"/>
              <a:t>l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diambil</a:t>
            </a:r>
            <a:endParaRPr lang="en-US" dirty="0"/>
          </a:p>
          <a:p>
            <a:pPr marL="571500" indent="-571500">
              <a:spcBef>
                <a:spcPts val="1200"/>
              </a:spcBef>
              <a:buClr>
                <a:srgbClr val="003399"/>
              </a:buClr>
              <a:buFont typeface="Wingdings" pitchFamily="2" charset="2"/>
              <a:buAutoNum type="arabicPeriod"/>
            </a:pP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b="1" dirty="0" err="1">
                <a:solidFill>
                  <a:srgbClr val="003399"/>
                </a:solidFill>
              </a:rPr>
              <a:t>teknik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 err="1">
                <a:solidFill>
                  <a:srgbClr val="003399"/>
                </a:solidFill>
              </a:rPr>
              <a:t>pengambilan</a:t>
            </a:r>
            <a:r>
              <a:rPr lang="en-US" dirty="0"/>
              <a:t> </a:t>
            </a:r>
            <a:r>
              <a:rPr lang="en-US" b="1" dirty="0" err="1">
                <a:solidFill>
                  <a:srgbClr val="003399"/>
                </a:solidFill>
              </a:rPr>
              <a:t>sampel</a:t>
            </a:r>
            <a:endParaRPr lang="en-US" b="1" dirty="0">
              <a:solidFill>
                <a:srgbClr val="003399"/>
              </a:solidFill>
            </a:endParaRPr>
          </a:p>
          <a:p>
            <a:pPr marL="571500" indent="-571500">
              <a:buFontTx/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692696"/>
            <a:ext cx="8208912" cy="7920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 PENARIKAN CONTOH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1439863" y="1557338"/>
            <a:ext cx="5255731" cy="4679974"/>
            <a:chOff x="2268" y="3712"/>
            <a:chExt cx="7438" cy="5592"/>
          </a:xfrm>
        </p:grpSpPr>
        <p:sp>
          <p:nvSpPr>
            <p:cNvPr id="55300" name="AutoShape 4"/>
            <p:cNvSpPr>
              <a:spLocks noChangeArrowheads="1"/>
            </p:cNvSpPr>
            <p:nvPr/>
          </p:nvSpPr>
          <p:spPr bwMode="auto">
            <a:xfrm>
              <a:off x="4788" y="3712"/>
              <a:ext cx="2700" cy="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dirty="0" err="1" smtClean="0"/>
                <a:t>Teknik</a:t>
              </a:r>
              <a:r>
                <a:rPr lang="en-US" dirty="0" smtClean="0"/>
                <a:t> </a:t>
              </a:r>
              <a:r>
                <a:rPr lang="en-US" dirty="0"/>
                <a:t>Sampling</a:t>
              </a:r>
            </a:p>
          </p:txBody>
        </p:sp>
        <p:sp>
          <p:nvSpPr>
            <p:cNvPr id="55301" name="AutoShape 5"/>
            <p:cNvSpPr>
              <a:spLocks noChangeArrowheads="1"/>
            </p:cNvSpPr>
            <p:nvPr/>
          </p:nvSpPr>
          <p:spPr bwMode="auto">
            <a:xfrm>
              <a:off x="2268" y="5370"/>
              <a:ext cx="2700" cy="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spcBef>
                  <a:spcPts val="0"/>
                </a:spcBef>
              </a:pPr>
              <a:r>
                <a:rPr lang="en-US" sz="1600" dirty="0" smtClean="0"/>
                <a:t>Probability </a:t>
              </a:r>
              <a:r>
                <a:rPr lang="en-US" sz="1600" dirty="0"/>
                <a:t>Sampling</a:t>
              </a:r>
            </a:p>
          </p:txBody>
        </p:sp>
        <p:sp>
          <p:nvSpPr>
            <p:cNvPr id="55302" name="AutoShape 6"/>
            <p:cNvSpPr>
              <a:spLocks noChangeArrowheads="1"/>
            </p:cNvSpPr>
            <p:nvPr/>
          </p:nvSpPr>
          <p:spPr bwMode="auto">
            <a:xfrm>
              <a:off x="6948" y="5370"/>
              <a:ext cx="2700" cy="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sz="1600" dirty="0"/>
                <a:t>Non Probability Sampling</a:t>
              </a:r>
            </a:p>
          </p:txBody>
        </p:sp>
        <p:sp>
          <p:nvSpPr>
            <p:cNvPr id="55303" name="Rectangle 7"/>
            <p:cNvSpPr>
              <a:spLocks noChangeArrowheads="1"/>
            </p:cNvSpPr>
            <p:nvPr/>
          </p:nvSpPr>
          <p:spPr bwMode="auto">
            <a:xfrm>
              <a:off x="2268" y="6443"/>
              <a:ext cx="2700" cy="28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marL="228600" lvl="1" indent="-114300">
                <a:spcBef>
                  <a:spcPts val="600"/>
                </a:spcBef>
                <a:buFont typeface="Wingdings" pitchFamily="2" charset="2"/>
                <a:buChar char="§"/>
              </a:pPr>
              <a:endParaRPr lang="en-US" sz="1200" dirty="0" smtClean="0"/>
            </a:p>
            <a:p>
              <a:pPr marL="228600" lvl="1" indent="-114300"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en-US" sz="1400" dirty="0" smtClean="0"/>
                <a:t>Simple </a:t>
              </a:r>
              <a:r>
                <a:rPr lang="en-US" sz="1400" dirty="0"/>
                <a:t>Random Sampling</a:t>
              </a:r>
            </a:p>
            <a:p>
              <a:pPr marL="228600" lvl="1" indent="-114300"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en-US" sz="1400" dirty="0"/>
                <a:t>Stratified Sampling</a:t>
              </a:r>
            </a:p>
            <a:p>
              <a:pPr marL="228600" lvl="1" indent="-114300"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en-US" sz="1400" dirty="0" smtClean="0"/>
                <a:t>Proportional</a:t>
              </a:r>
              <a:endParaRPr lang="en-US" sz="1400" dirty="0"/>
            </a:p>
            <a:p>
              <a:pPr marL="228600" lvl="1" indent="-114300"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en-US" sz="1400" dirty="0"/>
                <a:t>Disproportional</a:t>
              </a:r>
            </a:p>
            <a:p>
              <a:pPr marL="228600" lvl="1" indent="-114300"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en-US" sz="1400" dirty="0"/>
                <a:t>Cluster Sampling</a:t>
              </a:r>
            </a:p>
            <a:p>
              <a:pPr marL="228600" lvl="1" indent="-114300"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en-US" sz="1400" dirty="0"/>
                <a:t>Double  Sampling</a:t>
              </a:r>
            </a:p>
            <a:p>
              <a:endParaRPr lang="en-US" dirty="0"/>
            </a:p>
          </p:txBody>
        </p:sp>
        <p:sp>
          <p:nvSpPr>
            <p:cNvPr id="55304" name="Rectangle 8"/>
            <p:cNvSpPr>
              <a:spLocks noChangeArrowheads="1"/>
            </p:cNvSpPr>
            <p:nvPr/>
          </p:nvSpPr>
          <p:spPr bwMode="auto">
            <a:xfrm>
              <a:off x="6904" y="6460"/>
              <a:ext cx="2802" cy="28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lvl="1">
                <a:buFont typeface="Wingdings" pitchFamily="2" charset="2"/>
                <a:buChar char="§"/>
              </a:pPr>
              <a:endParaRPr lang="en-US" sz="1200" dirty="0" smtClean="0"/>
            </a:p>
            <a:p>
              <a:pPr marL="109538" lvl="1" indent="-109538">
                <a:spcBef>
                  <a:spcPts val="600"/>
                </a:spcBef>
                <a:buFont typeface="Wingdings" pitchFamily="2" charset="2"/>
                <a:buChar char="§"/>
                <a:tabLst>
                  <a:tab pos="114300" algn="l"/>
                </a:tabLst>
              </a:pPr>
              <a:r>
                <a:rPr lang="en-US" sz="1400" dirty="0" smtClean="0"/>
                <a:t>Convenience  Sampling</a:t>
              </a:r>
              <a:endParaRPr lang="en-US" sz="1400" dirty="0"/>
            </a:p>
            <a:p>
              <a:pPr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en-US" sz="1400" dirty="0" smtClean="0"/>
                <a:t> Purposive </a:t>
              </a:r>
              <a:r>
                <a:rPr lang="en-US" sz="1400" dirty="0"/>
                <a:t>sampling</a:t>
              </a:r>
            </a:p>
            <a:p>
              <a:pPr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en-US" sz="1400" dirty="0" smtClean="0"/>
                <a:t> </a:t>
              </a:r>
              <a:r>
                <a:rPr lang="en-US" sz="1400" dirty="0" err="1" smtClean="0"/>
                <a:t>Judgement</a:t>
              </a:r>
              <a:r>
                <a:rPr lang="en-US" sz="1400" dirty="0" smtClean="0"/>
                <a:t> </a:t>
              </a:r>
              <a:r>
                <a:rPr lang="en-US" sz="1400" dirty="0"/>
                <a:t>Sampling</a:t>
              </a:r>
            </a:p>
            <a:p>
              <a:pPr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en-US" sz="1400" dirty="0" smtClean="0"/>
                <a:t> Quota </a:t>
              </a:r>
              <a:r>
                <a:rPr lang="en-US" sz="1400" dirty="0"/>
                <a:t>Sampling</a:t>
              </a:r>
            </a:p>
            <a:p>
              <a:pPr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en-US" sz="1400" dirty="0" smtClean="0"/>
                <a:t> Snowball </a:t>
              </a:r>
              <a:r>
                <a:rPr lang="en-US" sz="1400" dirty="0"/>
                <a:t>Sampling</a:t>
              </a:r>
              <a:r>
                <a:rPr lang="en-US" sz="1400" dirty="0">
                  <a:sym typeface="Symbol" pitchFamily="18" charset="2"/>
                </a:rPr>
                <a:t></a:t>
              </a:r>
              <a:endParaRPr lang="en-US" sz="1400" dirty="0"/>
            </a:p>
            <a:p>
              <a:endParaRPr lang="en-US" dirty="0"/>
            </a:p>
          </p:txBody>
        </p:sp>
        <p:sp>
          <p:nvSpPr>
            <p:cNvPr id="55305" name="Line 9"/>
            <p:cNvSpPr>
              <a:spLocks noChangeShapeType="1"/>
            </p:cNvSpPr>
            <p:nvPr/>
          </p:nvSpPr>
          <p:spPr bwMode="auto">
            <a:xfrm>
              <a:off x="3168" y="5045"/>
              <a:ext cx="5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6" name="Line 10"/>
            <p:cNvSpPr>
              <a:spLocks noChangeShapeType="1"/>
            </p:cNvSpPr>
            <p:nvPr/>
          </p:nvSpPr>
          <p:spPr bwMode="auto">
            <a:xfrm>
              <a:off x="3168" y="5045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7" name="Line 11"/>
            <p:cNvSpPr>
              <a:spLocks noChangeShapeType="1"/>
            </p:cNvSpPr>
            <p:nvPr/>
          </p:nvSpPr>
          <p:spPr bwMode="auto">
            <a:xfrm>
              <a:off x="8568" y="5045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8" name="Line 12"/>
            <p:cNvSpPr>
              <a:spLocks noChangeShapeType="1"/>
            </p:cNvSpPr>
            <p:nvPr/>
          </p:nvSpPr>
          <p:spPr bwMode="auto">
            <a:xfrm>
              <a:off x="3168" y="6125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9" name="Line 13"/>
            <p:cNvSpPr>
              <a:spLocks noChangeShapeType="1"/>
            </p:cNvSpPr>
            <p:nvPr/>
          </p:nvSpPr>
          <p:spPr bwMode="auto">
            <a:xfrm>
              <a:off x="8568" y="6125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0" name="Line 14"/>
            <p:cNvSpPr>
              <a:spLocks noChangeShapeType="1"/>
            </p:cNvSpPr>
            <p:nvPr/>
          </p:nvSpPr>
          <p:spPr bwMode="auto">
            <a:xfrm>
              <a:off x="6048" y="4505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67544" y="476672"/>
            <a:ext cx="8183880" cy="79208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Pengambilan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Sampel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5301208"/>
            <a:ext cx="8183880" cy="108012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Simple Random Sampling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/>
          <a:lstStyle/>
          <a:p>
            <a:r>
              <a:rPr lang="en-US" sz="1800" dirty="0"/>
              <a:t>Simple random sampling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teknik</a:t>
            </a:r>
            <a:r>
              <a:rPr lang="en-US" sz="1800" dirty="0"/>
              <a:t> </a:t>
            </a:r>
            <a:r>
              <a:rPr lang="en-US" sz="1800" dirty="0" err="1"/>
              <a:t>pengambilan</a:t>
            </a:r>
            <a:r>
              <a:rPr lang="en-US" sz="1800" dirty="0"/>
              <a:t> </a:t>
            </a:r>
            <a:r>
              <a:rPr lang="en-US" sz="1800" dirty="0" err="1"/>
              <a:t>sampel</a:t>
            </a:r>
            <a:r>
              <a:rPr lang="en-US" sz="1800" dirty="0"/>
              <a:t> yang </a:t>
            </a:r>
            <a:r>
              <a:rPr lang="en-US" sz="1800" dirty="0" err="1"/>
              <a:t>memberikan</a:t>
            </a:r>
            <a:r>
              <a:rPr lang="en-US" sz="1800" dirty="0"/>
              <a:t> </a:t>
            </a:r>
            <a:r>
              <a:rPr lang="en-US" sz="1800" dirty="0" err="1"/>
              <a:t>kesempatan</a:t>
            </a:r>
            <a:r>
              <a:rPr lang="en-US" sz="1800" dirty="0"/>
              <a:t> yang </a:t>
            </a:r>
            <a:r>
              <a:rPr lang="en-US" sz="1800" dirty="0" err="1"/>
              <a:t>sama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pulasi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dijadikan</a:t>
            </a:r>
            <a:r>
              <a:rPr lang="en-US" sz="1800" dirty="0"/>
              <a:t> </a:t>
            </a:r>
            <a:r>
              <a:rPr lang="en-US" sz="1800" dirty="0" err="1"/>
              <a:t>sampel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Syarat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teknik</a:t>
            </a:r>
            <a:r>
              <a:rPr lang="en-US" sz="1800" dirty="0"/>
              <a:t> simple random sampling </a:t>
            </a:r>
            <a:r>
              <a:rPr lang="en-US" sz="1800" dirty="0" err="1"/>
              <a:t>adalah</a:t>
            </a:r>
            <a:r>
              <a:rPr lang="en-US" sz="1800" dirty="0"/>
              <a:t>:</a:t>
            </a:r>
          </a:p>
          <a:p>
            <a:pPr marL="692150" lvl="1" indent="-347663"/>
            <a:r>
              <a:rPr lang="en-US" sz="1800" dirty="0" err="1"/>
              <a:t>Anggota</a:t>
            </a:r>
            <a:r>
              <a:rPr lang="en-US" sz="1800" dirty="0"/>
              <a:t> </a:t>
            </a:r>
            <a:r>
              <a:rPr lang="en-US" sz="1800" dirty="0" err="1"/>
              <a:t>populasi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strata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relatif</a:t>
            </a:r>
            <a:r>
              <a:rPr lang="en-US" sz="1800" dirty="0"/>
              <a:t> </a:t>
            </a:r>
            <a:r>
              <a:rPr lang="en-US" sz="1800" dirty="0" err="1"/>
              <a:t>homogen</a:t>
            </a:r>
            <a:endParaRPr lang="en-US" sz="1800" dirty="0"/>
          </a:p>
          <a:p>
            <a:pPr marL="692150" lvl="1" indent="-347663"/>
            <a:r>
              <a:rPr lang="en-US" sz="1800" dirty="0" err="1"/>
              <a:t>Adanya</a:t>
            </a:r>
            <a:r>
              <a:rPr lang="en-US" sz="1800" dirty="0"/>
              <a:t> </a:t>
            </a:r>
            <a:r>
              <a:rPr lang="en-US" sz="1800" dirty="0" err="1"/>
              <a:t>kerangka</a:t>
            </a:r>
            <a:r>
              <a:rPr lang="en-US" sz="1800" dirty="0"/>
              <a:t> </a:t>
            </a:r>
            <a:r>
              <a:rPr lang="en-US" sz="1800" dirty="0" err="1"/>
              <a:t>sampel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daftar</a:t>
            </a:r>
            <a:r>
              <a:rPr lang="en-US" sz="1800" dirty="0"/>
              <a:t> </a:t>
            </a:r>
            <a:r>
              <a:rPr lang="en-US" sz="1800" dirty="0" err="1"/>
              <a:t>elemen-elemen</a:t>
            </a:r>
            <a:r>
              <a:rPr lang="en-US" sz="1800" dirty="0"/>
              <a:t> </a:t>
            </a:r>
            <a:r>
              <a:rPr lang="en-US" sz="1800" dirty="0" err="1"/>
              <a:t>populasi</a:t>
            </a:r>
            <a:r>
              <a:rPr lang="en-US" sz="1800" dirty="0"/>
              <a:t> yang </a:t>
            </a:r>
            <a:r>
              <a:rPr lang="en-US" sz="1800" dirty="0" err="1"/>
              <a:t>dijadikan</a:t>
            </a:r>
            <a:r>
              <a:rPr lang="en-US" sz="1800" dirty="0"/>
              <a:t> </a:t>
            </a:r>
            <a:r>
              <a:rPr lang="en-US" sz="1800" dirty="0" err="1"/>
              <a:t>dasar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pengambilan</a:t>
            </a:r>
            <a:r>
              <a:rPr lang="en-US" sz="1800" dirty="0"/>
              <a:t> </a:t>
            </a:r>
            <a:r>
              <a:rPr lang="en-US" sz="1800" dirty="0" err="1"/>
              <a:t>sampel</a:t>
            </a:r>
            <a:r>
              <a:rPr lang="en-US" sz="1800" dirty="0"/>
              <a:t>.</a:t>
            </a:r>
          </a:p>
          <a:p>
            <a:pPr marL="692150" lvl="1" indent="-347663"/>
            <a:endParaRPr lang="en-US" sz="1500" dirty="0"/>
          </a:p>
          <a:p>
            <a:pPr marL="692150" lvl="1" indent="-347663">
              <a:buFontTx/>
              <a:buNone/>
            </a:pPr>
            <a:endParaRPr lang="en-US" sz="1500" dirty="0"/>
          </a:p>
        </p:txBody>
      </p:sp>
      <p:grpSp>
        <p:nvGrpSpPr>
          <p:cNvPr id="56324" name="Group 4"/>
          <p:cNvGrpSpPr>
            <a:grpSpLocks/>
          </p:cNvGrpSpPr>
          <p:nvPr/>
        </p:nvGrpSpPr>
        <p:grpSpPr bwMode="auto">
          <a:xfrm>
            <a:off x="1143000" y="3875088"/>
            <a:ext cx="3860932" cy="1336675"/>
            <a:chOff x="3888" y="6899"/>
            <a:chExt cx="5837" cy="1980"/>
          </a:xfrm>
        </p:grpSpPr>
        <p:sp>
          <p:nvSpPr>
            <p:cNvPr id="56325" name="Oval 5"/>
            <p:cNvSpPr>
              <a:spLocks noChangeArrowheads="1"/>
            </p:cNvSpPr>
            <p:nvPr/>
          </p:nvSpPr>
          <p:spPr bwMode="auto">
            <a:xfrm>
              <a:off x="3888" y="6899"/>
              <a:ext cx="1980" cy="198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dirty="0"/>
            </a:p>
            <a:p>
              <a:pPr algn="ctr"/>
              <a:endParaRPr lang="en-US" sz="1200" dirty="0" smtClean="0"/>
            </a:p>
            <a:p>
              <a:pPr algn="ctr"/>
              <a:r>
                <a:rPr lang="en-US" sz="1200" dirty="0" err="1" smtClean="0"/>
                <a:t>Populasi</a:t>
              </a:r>
              <a:endParaRPr lang="en-US" dirty="0"/>
            </a:p>
          </p:txBody>
        </p:sp>
        <p:sp>
          <p:nvSpPr>
            <p:cNvPr id="56326" name="Oval 6"/>
            <p:cNvSpPr>
              <a:spLocks noChangeArrowheads="1"/>
            </p:cNvSpPr>
            <p:nvPr/>
          </p:nvSpPr>
          <p:spPr bwMode="auto">
            <a:xfrm>
              <a:off x="8208" y="7258"/>
              <a:ext cx="1517" cy="132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dirty="0"/>
            </a:p>
            <a:p>
              <a:pPr algn="ctr"/>
              <a:r>
                <a:rPr lang="en-US" sz="1200" dirty="0" err="1"/>
                <a:t>Sampel</a:t>
              </a:r>
              <a:endParaRPr lang="en-US" dirty="0"/>
            </a:p>
          </p:txBody>
        </p:sp>
        <p:sp>
          <p:nvSpPr>
            <p:cNvPr id="56327" name="AutoShape 7"/>
            <p:cNvSpPr>
              <a:spLocks noChangeArrowheads="1"/>
            </p:cNvSpPr>
            <p:nvPr/>
          </p:nvSpPr>
          <p:spPr bwMode="auto">
            <a:xfrm>
              <a:off x="6228" y="7618"/>
              <a:ext cx="1800" cy="720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5589240"/>
            <a:ext cx="8183880" cy="792088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7030A0"/>
                </a:solidFill>
              </a:rPr>
              <a:t>Sistematis</a:t>
            </a:r>
            <a:r>
              <a:rPr lang="en-US" dirty="0">
                <a:solidFill>
                  <a:srgbClr val="7030A0"/>
                </a:solidFill>
              </a:rPr>
              <a:t> Random Sampling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340768"/>
            <a:ext cx="7885504" cy="3377536"/>
          </a:xfrm>
        </p:spPr>
        <p:txBody>
          <a:bodyPr/>
          <a:lstStyle/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interval </a:t>
            </a:r>
            <a:r>
              <a:rPr lang="en-US" dirty="0" err="1"/>
              <a:t>tertentu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74638"/>
            <a:ext cx="8011616" cy="8683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Stratified Random Sampling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700808"/>
            <a:ext cx="3534990" cy="4425355"/>
          </a:xfrm>
        </p:spPr>
        <p:txBody>
          <a:bodyPr/>
          <a:lstStyle/>
          <a:p>
            <a:r>
              <a:rPr lang="en-US" sz="2000" dirty="0" err="1"/>
              <a:t>Adakalanya</a:t>
            </a:r>
            <a:r>
              <a:rPr lang="en-US" sz="2000" dirty="0"/>
              <a:t> </a:t>
            </a:r>
            <a:r>
              <a:rPr lang="en-US" sz="2000" dirty="0" err="1"/>
              <a:t>populasi</a:t>
            </a:r>
            <a:r>
              <a:rPr lang="en-US" sz="2000" dirty="0"/>
              <a:t> yang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strata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tingkatan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tingkatan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karakteristik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</a:p>
        </p:txBody>
      </p:sp>
      <p:graphicFrame>
        <p:nvGraphicFramePr>
          <p:cNvPr id="58372" name="Group 4"/>
          <p:cNvGraphicFramePr>
            <a:graphicFrameLocks noGrp="1"/>
          </p:cNvGraphicFramePr>
          <p:nvPr>
            <p:ph sz="half" idx="2"/>
          </p:nvPr>
        </p:nvGraphicFramePr>
        <p:xfrm>
          <a:off x="4067944" y="1556793"/>
          <a:ext cx="4278114" cy="3991057"/>
        </p:xfrm>
        <a:graphic>
          <a:graphicData uri="http://schemas.openxmlformats.org/drawingml/2006/table">
            <a:tbl>
              <a:tblPr/>
              <a:tblGrid>
                <a:gridCol w="946616"/>
                <a:gridCol w="1284168"/>
                <a:gridCol w="1023665"/>
                <a:gridCol w="1023665"/>
              </a:tblGrid>
              <a:tr h="50405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Strata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Anggota Populasi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Persentase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(%)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Sampel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76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 = (3 x 50)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746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SD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150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37,5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19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30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SMP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125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31,25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16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6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SMU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75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18,75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9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30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Sarjana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50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12,5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54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Jumlah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400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100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50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7992888" cy="57606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Disproposional</a:t>
            </a:r>
            <a:r>
              <a:rPr lang="en-US" dirty="0">
                <a:solidFill>
                  <a:srgbClr val="FF0000"/>
                </a:solidFill>
              </a:rPr>
              <a:t> Random Sampling</a:t>
            </a:r>
          </a:p>
        </p:txBody>
      </p:sp>
      <p:graphicFrame>
        <p:nvGraphicFramePr>
          <p:cNvPr id="59395" name="Group 3"/>
          <p:cNvGraphicFramePr>
            <a:graphicFrameLocks noGrp="1"/>
          </p:cNvGraphicFramePr>
          <p:nvPr>
            <p:ph type="tbl" idx="1"/>
          </p:nvPr>
        </p:nvGraphicFramePr>
        <p:xfrm>
          <a:off x="755575" y="1412776"/>
          <a:ext cx="7372425" cy="4118077"/>
        </p:xfrm>
        <a:graphic>
          <a:graphicData uri="http://schemas.openxmlformats.org/drawingml/2006/table">
            <a:tbl>
              <a:tblPr/>
              <a:tblGrid>
                <a:gridCol w="1032650"/>
                <a:gridCol w="1699227"/>
                <a:gridCol w="1243915"/>
                <a:gridCol w="1699227"/>
                <a:gridCol w="1697406"/>
              </a:tblGrid>
              <a:tr h="105609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Strata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Anggota Populasi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Persentase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(%)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Sampel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proporsional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Sampel Non proprsional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75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 = (3 x 50)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89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SD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150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37,5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19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18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18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SMP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125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31,25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16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15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18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SMU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122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30,5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15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14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18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Sarjana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0,75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78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Jumlah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400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100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50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50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5517232"/>
            <a:ext cx="8183880" cy="100811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Cluster Sampling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prinsipnya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b="1" i="1" dirty="0"/>
              <a:t>cluster sampling</a:t>
            </a:r>
            <a:r>
              <a:rPr lang="en-US" sz="2400" dirty="0"/>
              <a:t> </a:t>
            </a:r>
            <a:r>
              <a:rPr lang="en-US" sz="2400" dirty="0" err="1"/>
              <a:t>hampir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stratified. </a:t>
            </a:r>
            <a:r>
              <a:rPr lang="en-US" sz="2400" dirty="0" err="1"/>
              <a:t>Hanya</a:t>
            </a:r>
            <a:r>
              <a:rPr lang="en-US" sz="2400" dirty="0"/>
              <a:t> yang </a:t>
            </a:r>
            <a:r>
              <a:rPr lang="en-US" sz="2400" dirty="0" err="1"/>
              <a:t>membedakan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stratified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strata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homogen</a:t>
            </a:r>
            <a:r>
              <a:rPr lang="en-US" sz="2400" dirty="0"/>
              <a:t>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cluster sampling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cluster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heterogen</a:t>
            </a:r>
            <a:r>
              <a:rPr lang="en-US" sz="1500" dirty="0"/>
              <a:t> </a:t>
            </a:r>
          </a:p>
        </p:txBody>
      </p:sp>
      <p:grpSp>
        <p:nvGrpSpPr>
          <p:cNvPr id="60420" name="Group 4"/>
          <p:cNvGrpSpPr>
            <a:grpSpLocks/>
          </p:cNvGrpSpPr>
          <p:nvPr/>
        </p:nvGrpSpPr>
        <p:grpSpPr bwMode="auto">
          <a:xfrm>
            <a:off x="990600" y="3206750"/>
            <a:ext cx="7037784" cy="2670364"/>
            <a:chOff x="2628" y="7978"/>
            <a:chExt cx="6480" cy="2666"/>
          </a:xfrm>
        </p:grpSpPr>
        <p:sp>
          <p:nvSpPr>
            <p:cNvPr id="60421" name="Text Box 5"/>
            <p:cNvSpPr txBox="1">
              <a:spLocks noChangeArrowheads="1"/>
            </p:cNvSpPr>
            <p:nvPr/>
          </p:nvSpPr>
          <p:spPr bwMode="auto">
            <a:xfrm>
              <a:off x="2628" y="7978"/>
              <a:ext cx="2520" cy="26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 err="1" smtClean="0"/>
                <a:t>Purwokerto</a:t>
              </a:r>
              <a:endParaRPr lang="en-US" dirty="0" smtClean="0"/>
            </a:p>
            <a:p>
              <a:endParaRPr lang="en-US" dirty="0"/>
            </a:p>
            <a:p>
              <a:pPr marL="241300" indent="-241300">
                <a:buFont typeface="Wingdings" pitchFamily="2" charset="2"/>
                <a:buChar char="§"/>
              </a:pPr>
              <a:r>
                <a:rPr lang="en-US" dirty="0" err="1"/>
                <a:t>Purwokerto</a:t>
              </a:r>
              <a:r>
                <a:rPr lang="en-US" dirty="0"/>
                <a:t> </a:t>
              </a:r>
              <a:r>
                <a:rPr lang="en-US" dirty="0" err="1"/>
                <a:t>utara</a:t>
              </a:r>
              <a:endParaRPr lang="en-US" dirty="0"/>
            </a:p>
            <a:p>
              <a:pPr marL="241300" indent="-241300">
                <a:buFont typeface="Wingdings" pitchFamily="2" charset="2"/>
                <a:buChar char="§"/>
              </a:pPr>
              <a:r>
                <a:rPr lang="en-US" dirty="0" err="1"/>
                <a:t>Purwokerto</a:t>
              </a:r>
              <a:r>
                <a:rPr lang="en-US" dirty="0"/>
                <a:t> </a:t>
              </a:r>
              <a:r>
                <a:rPr lang="en-US" dirty="0" err="1"/>
                <a:t>selatan</a:t>
              </a:r>
              <a:endParaRPr lang="en-US" dirty="0"/>
            </a:p>
            <a:p>
              <a:pPr marL="241300" indent="-241300">
                <a:buFont typeface="Wingdings" pitchFamily="2" charset="2"/>
                <a:buChar char="§"/>
              </a:pPr>
              <a:r>
                <a:rPr lang="en-US" dirty="0" err="1"/>
                <a:t>Purwokerto</a:t>
              </a:r>
              <a:r>
                <a:rPr lang="en-US" dirty="0"/>
                <a:t> </a:t>
              </a:r>
              <a:r>
                <a:rPr lang="en-US" dirty="0" err="1"/>
                <a:t>barata</a:t>
              </a:r>
              <a:endParaRPr lang="en-US" dirty="0"/>
            </a:p>
            <a:p>
              <a:pPr marL="241300" indent="-241300">
                <a:buFont typeface="Wingdings" pitchFamily="2" charset="2"/>
                <a:buChar char="§"/>
              </a:pPr>
              <a:r>
                <a:rPr lang="en-US" dirty="0" err="1"/>
                <a:t>Purwokerto</a:t>
              </a:r>
              <a:r>
                <a:rPr lang="en-US" dirty="0"/>
                <a:t> </a:t>
              </a:r>
              <a:r>
                <a:rPr lang="en-US" dirty="0" err="1"/>
                <a:t>timur</a:t>
              </a:r>
              <a:endParaRPr lang="en-US" dirty="0"/>
            </a:p>
            <a:p>
              <a:pPr marL="241300" indent="-241300">
                <a:buFont typeface="Wingdings" pitchFamily="2" charset="2"/>
                <a:buChar char="§"/>
              </a:pPr>
              <a:r>
                <a:rPr lang="en-US" dirty="0" err="1"/>
                <a:t>Baturaden</a:t>
              </a:r>
              <a:endParaRPr lang="en-US" dirty="0"/>
            </a:p>
            <a:p>
              <a:pPr marL="241300" indent="-241300">
                <a:buFont typeface="Wingdings" pitchFamily="2" charset="2"/>
                <a:buChar char="§"/>
              </a:pPr>
              <a:r>
                <a:rPr lang="en-US" dirty="0" err="1"/>
                <a:t>Sokaraja</a:t>
              </a:r>
              <a:endParaRPr lang="en-US" dirty="0"/>
            </a:p>
            <a:p>
              <a:endParaRPr lang="en-US" dirty="0"/>
            </a:p>
          </p:txBody>
        </p:sp>
        <p:sp>
          <p:nvSpPr>
            <p:cNvPr id="60422" name="Text Box 6"/>
            <p:cNvSpPr txBox="1">
              <a:spLocks noChangeArrowheads="1"/>
            </p:cNvSpPr>
            <p:nvPr/>
          </p:nvSpPr>
          <p:spPr bwMode="auto">
            <a:xfrm>
              <a:off x="7119" y="8158"/>
              <a:ext cx="1989" cy="1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 err="1" smtClean="0"/>
                <a:t>Purwokerto</a:t>
              </a:r>
              <a:endParaRPr lang="en-US" sz="2000" dirty="0" smtClean="0"/>
            </a:p>
            <a:p>
              <a:endParaRPr lang="en-US" sz="2000" dirty="0"/>
            </a:p>
            <a:p>
              <a:pPr marL="288925" indent="-288925">
                <a:buFont typeface="Wingdings" pitchFamily="2" charset="2"/>
                <a:buChar char="§"/>
              </a:pPr>
              <a:r>
                <a:rPr lang="en-US" sz="2000" dirty="0" err="1"/>
                <a:t>Purwokerto</a:t>
              </a:r>
              <a:r>
                <a:rPr lang="en-US" sz="2000" dirty="0"/>
                <a:t> </a:t>
              </a:r>
              <a:r>
                <a:rPr lang="en-US" sz="2000" dirty="0" err="1"/>
                <a:t>utara</a:t>
              </a:r>
              <a:endParaRPr lang="en-US" sz="2000" dirty="0"/>
            </a:p>
            <a:p>
              <a:pPr marL="288925" indent="-288925">
                <a:buFont typeface="Wingdings" pitchFamily="2" charset="2"/>
                <a:buChar char="§"/>
              </a:pPr>
              <a:r>
                <a:rPr lang="en-US" sz="2000" dirty="0" err="1"/>
                <a:t>Baturaren</a:t>
              </a:r>
              <a:endParaRPr lang="en-US" sz="2000" dirty="0"/>
            </a:p>
            <a:p>
              <a:endParaRPr lang="en-US" sz="1200" dirty="0"/>
            </a:p>
            <a:p>
              <a:endParaRPr lang="en-US" dirty="0"/>
            </a:p>
          </p:txBody>
        </p:sp>
        <p:sp>
          <p:nvSpPr>
            <p:cNvPr id="60423" name="AutoShape 7"/>
            <p:cNvSpPr>
              <a:spLocks noChangeArrowheads="1"/>
            </p:cNvSpPr>
            <p:nvPr/>
          </p:nvSpPr>
          <p:spPr bwMode="auto">
            <a:xfrm>
              <a:off x="5727" y="8919"/>
              <a:ext cx="1080" cy="360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51723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Double Sampling          (</a:t>
            </a:r>
            <a:r>
              <a:rPr lang="en-US" i="1" dirty="0" err="1" smtClean="0"/>
              <a:t>Multyphase</a:t>
            </a:r>
            <a:r>
              <a:rPr lang="en-US" i="1" dirty="0" smtClean="0"/>
              <a:t> Sampling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/>
              <a:t>Double sample</a:t>
            </a:r>
            <a:r>
              <a:rPr lang="en-US" sz="2400" dirty="0"/>
              <a:t> (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ganda</a:t>
            </a:r>
            <a:r>
              <a:rPr lang="en-US" sz="2400" dirty="0"/>
              <a:t>)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i="1" dirty="0"/>
              <a:t>sequential sampling</a:t>
            </a:r>
            <a:r>
              <a:rPr lang="en-US" sz="2400" dirty="0"/>
              <a:t> (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berjenjang</a:t>
            </a:r>
            <a:r>
              <a:rPr lang="en-US" sz="2400" dirty="0"/>
              <a:t>, </a:t>
            </a:r>
            <a:r>
              <a:rPr lang="en-US" sz="2400" i="1" dirty="0"/>
              <a:t>multiphase-sampling</a:t>
            </a:r>
            <a:r>
              <a:rPr lang="en-US" sz="2400" dirty="0"/>
              <a:t> (</a:t>
            </a:r>
            <a:r>
              <a:rPr lang="en-US" sz="2400" dirty="0" err="1"/>
              <a:t>sampel</a:t>
            </a:r>
            <a:r>
              <a:rPr lang="en-US" sz="2400" dirty="0"/>
              <a:t> multi </a:t>
            </a:r>
            <a:r>
              <a:rPr lang="en-US" sz="2400" dirty="0" err="1"/>
              <a:t>tahap</a:t>
            </a:r>
            <a:r>
              <a:rPr lang="en-US" sz="2400" dirty="0"/>
              <a:t>).</a:t>
            </a:r>
          </a:p>
          <a:p>
            <a:endParaRPr lang="en-US" sz="1900" dirty="0"/>
          </a:p>
          <a:p>
            <a:pPr>
              <a:buFontTx/>
              <a:buNone/>
            </a:pPr>
            <a:endParaRPr lang="en-US" sz="1900" dirty="0"/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990600" y="2492897"/>
            <a:ext cx="7397691" cy="2807938"/>
            <a:chOff x="2628" y="2899"/>
            <a:chExt cx="8304" cy="2557"/>
          </a:xfrm>
        </p:grpSpPr>
        <p:sp>
          <p:nvSpPr>
            <p:cNvPr id="61445" name="Text Box 5"/>
            <p:cNvSpPr txBox="1">
              <a:spLocks noChangeArrowheads="1"/>
            </p:cNvSpPr>
            <p:nvPr/>
          </p:nvSpPr>
          <p:spPr bwMode="auto">
            <a:xfrm>
              <a:off x="2628" y="2899"/>
              <a:ext cx="2161" cy="2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US" sz="2000" b="1" dirty="0" err="1" smtClean="0">
                  <a:latin typeface="Tahoma" pitchFamily="34" charset="0"/>
                </a:rPr>
                <a:t>Purwokerto</a:t>
              </a:r>
              <a:endParaRPr lang="en-US" sz="2000" b="1" dirty="0" smtClean="0">
                <a:latin typeface="Tahoma" pitchFamily="34" charset="0"/>
              </a:endParaRPr>
            </a:p>
            <a:p>
              <a:endParaRPr lang="en-US" sz="2000" b="1" dirty="0">
                <a:latin typeface="Tahoma" pitchFamily="34" charset="0"/>
              </a:endParaRPr>
            </a:p>
            <a:p>
              <a:pPr>
                <a:buFontTx/>
                <a:buChar char="•"/>
              </a:pPr>
              <a:r>
                <a:rPr lang="en-US" sz="2000" dirty="0" err="1">
                  <a:latin typeface="Tahoma" pitchFamily="34" charset="0"/>
                </a:rPr>
                <a:t>Pwt</a:t>
              </a:r>
              <a:r>
                <a:rPr lang="en-US" sz="2000" dirty="0">
                  <a:latin typeface="Tahoma" pitchFamily="34" charset="0"/>
                </a:rPr>
                <a:t>-Utara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2000" dirty="0" err="1">
                  <a:latin typeface="Tahoma" pitchFamily="34" charset="0"/>
                </a:rPr>
                <a:t>Pwt</a:t>
              </a:r>
              <a:r>
                <a:rPr lang="en-US" sz="2000" dirty="0">
                  <a:latin typeface="Tahoma" pitchFamily="34" charset="0"/>
                </a:rPr>
                <a:t>-Selatan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2000" dirty="0" err="1">
                  <a:latin typeface="Tahoma" pitchFamily="34" charset="0"/>
                </a:rPr>
                <a:t>Pwt</a:t>
              </a:r>
              <a:r>
                <a:rPr lang="en-US" sz="2000" dirty="0">
                  <a:latin typeface="Tahoma" pitchFamily="34" charset="0"/>
                </a:rPr>
                <a:t>-Barat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2000" dirty="0" err="1">
                  <a:latin typeface="Tahoma" pitchFamily="34" charset="0"/>
                </a:rPr>
                <a:t>Pwt-Timur</a:t>
              </a:r>
              <a:endParaRPr lang="en-US" sz="2000" dirty="0">
                <a:latin typeface="Tahoma" pitchFamily="34" charset="0"/>
              </a:endParaRPr>
            </a:p>
            <a:p>
              <a:pPr>
                <a:buFont typeface="Wingdings" pitchFamily="2" charset="2"/>
                <a:buChar char="§"/>
              </a:pPr>
              <a:r>
                <a:rPr lang="en-US" sz="2000" dirty="0" err="1">
                  <a:latin typeface="Tahoma" pitchFamily="34" charset="0"/>
                </a:rPr>
                <a:t>Baturaden</a:t>
              </a:r>
              <a:endParaRPr lang="en-US" sz="2000" dirty="0">
                <a:latin typeface="Tahoma" pitchFamily="34" charset="0"/>
              </a:endParaRPr>
            </a:p>
            <a:p>
              <a:pPr>
                <a:buFont typeface="Wingdings" pitchFamily="2" charset="2"/>
                <a:buChar char="§"/>
              </a:pPr>
              <a:r>
                <a:rPr lang="en-US" sz="2000" dirty="0" err="1">
                  <a:latin typeface="Tahoma" pitchFamily="34" charset="0"/>
                </a:rPr>
                <a:t>Sokaraja</a:t>
              </a:r>
              <a:endParaRPr lang="en-US" sz="2000" dirty="0"/>
            </a:p>
          </p:txBody>
        </p:sp>
        <p:sp>
          <p:nvSpPr>
            <p:cNvPr id="61446" name="Text Box 6"/>
            <p:cNvSpPr txBox="1">
              <a:spLocks noChangeArrowheads="1"/>
            </p:cNvSpPr>
            <p:nvPr/>
          </p:nvSpPr>
          <p:spPr bwMode="auto">
            <a:xfrm>
              <a:off x="5678" y="2899"/>
              <a:ext cx="2710" cy="2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US" sz="2000" b="1" dirty="0" err="1" smtClean="0">
                  <a:latin typeface="Tahoma" pitchFamily="34" charset="0"/>
                </a:rPr>
                <a:t>Pwt</a:t>
              </a:r>
              <a:r>
                <a:rPr lang="en-US" sz="2000" b="1" dirty="0" smtClean="0">
                  <a:latin typeface="Tahoma" pitchFamily="34" charset="0"/>
                </a:rPr>
                <a:t>-Utara</a:t>
              </a:r>
            </a:p>
            <a:p>
              <a:endParaRPr lang="en-US" sz="2000" b="1" dirty="0">
                <a:latin typeface="Tahoma" pitchFamily="34" charset="0"/>
              </a:endParaRPr>
            </a:p>
            <a:p>
              <a:pPr>
                <a:buFontTx/>
                <a:buChar char="•"/>
              </a:pPr>
              <a:r>
                <a:rPr lang="en-US" sz="2000" dirty="0" err="1">
                  <a:latin typeface="Tahoma" pitchFamily="34" charset="0"/>
                </a:rPr>
                <a:t>Grendeng</a:t>
              </a:r>
              <a:endParaRPr lang="en-US" sz="2000" dirty="0">
                <a:latin typeface="Tahoma" pitchFamily="34" charset="0"/>
              </a:endParaRPr>
            </a:p>
            <a:p>
              <a:pPr>
                <a:buFont typeface="Wingdings" pitchFamily="2" charset="2"/>
                <a:buChar char="§"/>
              </a:pPr>
              <a:r>
                <a:rPr lang="en-US" sz="2000" dirty="0" err="1">
                  <a:latin typeface="Tahoma" pitchFamily="34" charset="0"/>
                </a:rPr>
                <a:t>Sumampir</a:t>
              </a:r>
              <a:endParaRPr lang="en-US" sz="2000" dirty="0">
                <a:latin typeface="Tahoma" pitchFamily="34" charset="0"/>
              </a:endParaRPr>
            </a:p>
            <a:p>
              <a:pPr>
                <a:buFont typeface="Wingdings" pitchFamily="2" charset="2"/>
                <a:buChar char="§"/>
              </a:pPr>
              <a:r>
                <a:rPr lang="en-US" sz="2000" dirty="0" err="1">
                  <a:latin typeface="Tahoma" pitchFamily="34" charset="0"/>
                </a:rPr>
                <a:t>Bancatkembar</a:t>
              </a:r>
              <a:endParaRPr lang="en-US" sz="2000" dirty="0">
                <a:latin typeface="Tahoma" pitchFamily="34" charset="0"/>
              </a:endParaRPr>
            </a:p>
            <a:p>
              <a:pPr>
                <a:buFont typeface="Wingdings" pitchFamily="2" charset="2"/>
                <a:buChar char="§"/>
              </a:pPr>
              <a:r>
                <a:rPr lang="en-US" sz="2000" dirty="0" err="1">
                  <a:latin typeface="Tahoma" pitchFamily="34" charset="0"/>
                </a:rPr>
                <a:t>Buaran</a:t>
              </a:r>
              <a:endParaRPr lang="en-US" sz="2000" dirty="0">
                <a:latin typeface="Tahoma" pitchFamily="34" charset="0"/>
              </a:endParaRPr>
            </a:p>
            <a:p>
              <a:pPr>
                <a:buFont typeface="Wingdings" pitchFamily="2" charset="2"/>
                <a:buChar char="§"/>
              </a:pPr>
              <a:r>
                <a:rPr lang="en-US" sz="2000" dirty="0" err="1">
                  <a:latin typeface="Tahoma" pitchFamily="34" charset="0"/>
                </a:rPr>
                <a:t>Kararangwangkal</a:t>
              </a:r>
              <a:endParaRPr lang="en-US" sz="2000" dirty="0">
                <a:latin typeface="Tahoma" pitchFamily="34" charset="0"/>
              </a:endParaRPr>
            </a:p>
            <a:p>
              <a:pPr>
                <a:buFont typeface="Wingdings" pitchFamily="2" charset="2"/>
                <a:buChar char="§"/>
              </a:pPr>
              <a:r>
                <a:rPr lang="en-US" sz="2000" dirty="0" err="1">
                  <a:latin typeface="Tahoma" pitchFamily="34" charset="0"/>
                </a:rPr>
                <a:t>karanggintung</a:t>
              </a:r>
              <a:endParaRPr lang="en-US" sz="2000" dirty="0"/>
            </a:p>
          </p:txBody>
        </p:sp>
        <p:sp>
          <p:nvSpPr>
            <p:cNvPr id="61447" name="Text Box 7"/>
            <p:cNvSpPr txBox="1">
              <a:spLocks noChangeArrowheads="1"/>
            </p:cNvSpPr>
            <p:nvPr/>
          </p:nvSpPr>
          <p:spPr bwMode="auto">
            <a:xfrm>
              <a:off x="9073" y="3161"/>
              <a:ext cx="1859" cy="19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US" sz="2000" b="1" dirty="0" err="1" smtClean="0">
                  <a:latin typeface="Tahoma" pitchFamily="34" charset="0"/>
                </a:rPr>
                <a:t>Sumampir</a:t>
              </a:r>
              <a:endParaRPr lang="en-US" sz="2000" b="1" dirty="0" smtClean="0">
                <a:latin typeface="Tahoma" pitchFamily="34" charset="0"/>
              </a:endParaRPr>
            </a:p>
            <a:p>
              <a:endParaRPr lang="en-US" sz="2000" b="1" dirty="0">
                <a:latin typeface="Tahoma" pitchFamily="34" charset="0"/>
              </a:endParaRPr>
            </a:p>
            <a:p>
              <a:pPr>
                <a:buFontTx/>
                <a:buChar char="•"/>
              </a:pPr>
              <a:r>
                <a:rPr lang="en-US" sz="2000" dirty="0" err="1">
                  <a:latin typeface="Tahoma" pitchFamily="34" charset="0"/>
                </a:rPr>
                <a:t>Rw</a:t>
              </a:r>
              <a:r>
                <a:rPr lang="en-US" sz="2000" dirty="0">
                  <a:latin typeface="Tahoma" pitchFamily="34" charset="0"/>
                </a:rPr>
                <a:t> I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2000" dirty="0" err="1">
                  <a:latin typeface="Tahoma" pitchFamily="34" charset="0"/>
                </a:rPr>
                <a:t>Rw</a:t>
              </a:r>
              <a:r>
                <a:rPr lang="en-US" sz="2000" dirty="0">
                  <a:latin typeface="Tahoma" pitchFamily="34" charset="0"/>
                </a:rPr>
                <a:t> II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2000" dirty="0" err="1">
                  <a:latin typeface="Tahoma" pitchFamily="34" charset="0"/>
                </a:rPr>
                <a:t>Rw</a:t>
              </a:r>
              <a:r>
                <a:rPr lang="en-US" sz="2000" dirty="0">
                  <a:latin typeface="Tahoma" pitchFamily="34" charset="0"/>
                </a:rPr>
                <a:t> III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2000" dirty="0" err="1">
                  <a:latin typeface="Tahoma" pitchFamily="34" charset="0"/>
                </a:rPr>
                <a:t>Rw</a:t>
              </a:r>
              <a:r>
                <a:rPr lang="en-US" sz="2000" dirty="0">
                  <a:latin typeface="Tahoma" pitchFamily="34" charset="0"/>
                </a:rPr>
                <a:t> IV</a:t>
              </a:r>
            </a:p>
            <a:p>
              <a:endParaRPr lang="en-US" dirty="0"/>
            </a:p>
          </p:txBody>
        </p:sp>
        <p:sp>
          <p:nvSpPr>
            <p:cNvPr id="61448" name="AutoShape 8"/>
            <p:cNvSpPr>
              <a:spLocks noChangeArrowheads="1"/>
            </p:cNvSpPr>
            <p:nvPr/>
          </p:nvSpPr>
          <p:spPr bwMode="auto">
            <a:xfrm>
              <a:off x="4951" y="3817"/>
              <a:ext cx="540" cy="54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9" name="AutoShape 9"/>
            <p:cNvSpPr>
              <a:spLocks noChangeArrowheads="1"/>
            </p:cNvSpPr>
            <p:nvPr/>
          </p:nvSpPr>
          <p:spPr bwMode="auto">
            <a:xfrm>
              <a:off x="8448" y="3820"/>
              <a:ext cx="540" cy="54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5229200"/>
            <a:ext cx="6780232" cy="1051560"/>
          </a:xfrm>
        </p:spPr>
        <p:txBody>
          <a:bodyPr/>
          <a:lstStyle/>
          <a:p>
            <a:r>
              <a:rPr lang="en-US" dirty="0"/>
              <a:t>Convenience Sampling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124744"/>
            <a:ext cx="8183880" cy="3593560"/>
          </a:xfrm>
        </p:spPr>
        <p:txBody>
          <a:bodyPr/>
          <a:lstStyle/>
          <a:p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b="1" i="1" dirty="0"/>
              <a:t>convenience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kebetulan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yang </a:t>
            </a:r>
            <a:r>
              <a:rPr lang="en-US" dirty="0" err="1"/>
              <a:t>ditemui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jadikan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4725144"/>
            <a:ext cx="5688632" cy="1051560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Purposive Sampling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12776"/>
            <a:ext cx="7560840" cy="3305528"/>
          </a:xfrm>
        </p:spPr>
        <p:txBody>
          <a:bodyPr/>
          <a:lstStyle/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i="1" dirty="0" err="1"/>
              <a:t>kriteria-kriteria</a:t>
            </a:r>
            <a:r>
              <a:rPr lang="en-US" b="1" i="1" dirty="0"/>
              <a:t> </a:t>
            </a:r>
            <a:r>
              <a:rPr lang="en-US" b="1" i="1" dirty="0" err="1"/>
              <a:t>tertentu</a:t>
            </a:r>
            <a:r>
              <a:rPr lang="en-US" b="1" i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4797152"/>
            <a:ext cx="4789160" cy="105156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Quota Sampling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196752"/>
            <a:ext cx="7416824" cy="3521552"/>
          </a:xfrm>
        </p:spPr>
        <p:txBody>
          <a:bodyPr/>
          <a:lstStyle/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b="1" i="1" dirty="0"/>
              <a:t>quota </a:t>
            </a:r>
            <a:r>
              <a:rPr lang="en-US" b="1" i="1" dirty="0" err="1"/>
              <a:t>terlebih</a:t>
            </a:r>
            <a:r>
              <a:rPr lang="en-US" b="1" i="1" dirty="0"/>
              <a:t> </a:t>
            </a:r>
            <a:r>
              <a:rPr lang="en-US" b="1" i="1" dirty="0" err="1"/>
              <a:t>dahulu</a:t>
            </a:r>
            <a:r>
              <a:rPr lang="en-US" b="1" i="1" dirty="0"/>
              <a:t> </a:t>
            </a:r>
            <a:r>
              <a:rPr lang="en-US" b="1" i="1" dirty="0" err="1"/>
              <a:t>pada</a:t>
            </a:r>
            <a:r>
              <a:rPr lang="en-US" b="1" i="1" dirty="0"/>
              <a:t> </a:t>
            </a:r>
            <a:r>
              <a:rPr lang="en-US" b="1" i="1" dirty="0" err="1"/>
              <a:t>masing-masing</a:t>
            </a:r>
            <a:r>
              <a:rPr lang="en-US" b="1" i="1" dirty="0"/>
              <a:t> </a:t>
            </a:r>
            <a:r>
              <a:rPr lang="en-US" b="1" i="1" dirty="0" err="1"/>
              <a:t>kelompok</a:t>
            </a:r>
            <a:r>
              <a:rPr lang="en-US" b="1" i="1" dirty="0"/>
              <a:t>,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quota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Pertimbangan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dalam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err="1" smtClean="0">
                <a:solidFill>
                  <a:srgbClr val="7030A0"/>
                </a:solidFill>
              </a:rPr>
              <a:t>Menentukan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SAMPEL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60848"/>
            <a:ext cx="8183880" cy="4187952"/>
          </a:xfrm>
        </p:spPr>
        <p:txBody>
          <a:bodyPr>
            <a:normAutofit fontScale="92500"/>
          </a:bodyPr>
          <a:lstStyle/>
          <a:p>
            <a:pPr marL="571500" indent="-571500">
              <a:spcBef>
                <a:spcPts val="600"/>
              </a:spcBef>
              <a:buClr>
                <a:srgbClr val="002060"/>
              </a:buClr>
              <a:buFont typeface="Wingdings" pitchFamily="2" charset="2"/>
              <a:buAutoNum type="arabicPeriod"/>
            </a:pP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b="1" dirty="0" err="1">
                <a:solidFill>
                  <a:srgbClr val="7030A0"/>
                </a:solidFill>
              </a:rPr>
              <a:t>keragaman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populasi</a:t>
            </a:r>
            <a:endParaRPr lang="en-US" b="1" dirty="0">
              <a:solidFill>
                <a:srgbClr val="7030A0"/>
              </a:solidFill>
            </a:endParaRPr>
          </a:p>
          <a:p>
            <a:pPr marL="571500" indent="-571500">
              <a:spcBef>
                <a:spcPts val="600"/>
              </a:spcBef>
              <a:buClr>
                <a:srgbClr val="002060"/>
              </a:buClr>
              <a:buFont typeface="Wingdings" pitchFamily="2" charset="2"/>
              <a:buAutoNum type="arabicPeriod"/>
            </a:pP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b="1" dirty="0" err="1">
                <a:solidFill>
                  <a:srgbClr val="7030A0"/>
                </a:solidFill>
              </a:rPr>
              <a:t>tingkat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keyakinan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)yang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perlukan</a:t>
            </a:r>
            <a:r>
              <a:rPr lang="en-US" dirty="0"/>
              <a:t> </a:t>
            </a:r>
          </a:p>
          <a:p>
            <a:pPr marL="571500" indent="-571500">
              <a:spcBef>
                <a:spcPts val="600"/>
              </a:spcBef>
              <a:buClr>
                <a:srgbClr val="002060"/>
              </a:buClr>
              <a:buFont typeface="Wingdings" pitchFamily="2" charset="2"/>
              <a:buAutoNum type="arabicPeriod"/>
            </a:pP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b="1" dirty="0" err="1">
                <a:solidFill>
                  <a:srgbClr val="7030A0"/>
                </a:solidFill>
              </a:rPr>
              <a:t>toleransi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tingkat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kesalahan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endParaRPr lang="en-US" dirty="0"/>
          </a:p>
          <a:p>
            <a:pPr marL="571500" indent="-571500">
              <a:spcBef>
                <a:spcPts val="600"/>
              </a:spcBef>
              <a:buClr>
                <a:srgbClr val="002060"/>
              </a:buClr>
              <a:buFont typeface="Wingdings" pitchFamily="2" charset="2"/>
              <a:buAutoNum type="arabicPeriod"/>
            </a:pP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b="1" dirty="0" err="1">
                <a:solidFill>
                  <a:srgbClr val="7030A0"/>
                </a:solidFill>
              </a:rPr>
              <a:t>tujuan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penelitian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</a:p>
          <a:p>
            <a:pPr marL="571500" indent="-571500">
              <a:spcBef>
                <a:spcPts val="600"/>
              </a:spcBef>
              <a:buClr>
                <a:srgbClr val="002060"/>
              </a:buClr>
              <a:buFont typeface="Wingdings" pitchFamily="2" charset="2"/>
              <a:buAutoNum type="arabicPeriod"/>
            </a:pPr>
            <a:r>
              <a:rPr lang="en-US" b="1" dirty="0" err="1">
                <a:solidFill>
                  <a:srgbClr val="7030A0"/>
                </a:solidFill>
              </a:rPr>
              <a:t>Keterbatasan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peneliti</a:t>
            </a:r>
            <a:endParaRPr lang="en-US" dirty="0"/>
          </a:p>
          <a:p>
            <a:pPr marL="571500" indent="-5715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5445224"/>
            <a:ext cx="7668344" cy="105156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Snow Ball Sampling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yang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mulanya</a:t>
            </a:r>
            <a:r>
              <a:rPr lang="en-US" sz="2400" dirty="0"/>
              <a:t> </a:t>
            </a:r>
            <a:r>
              <a:rPr lang="en-US" sz="2400" dirty="0" err="1"/>
              <a:t>jumlahnya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makin</a:t>
            </a:r>
            <a:r>
              <a:rPr lang="en-US" sz="2400" dirty="0"/>
              <a:t> lama </a:t>
            </a:r>
            <a:r>
              <a:rPr lang="en-US" sz="2400" dirty="0" err="1"/>
              <a:t>makin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b="1" i="1" dirty="0" err="1"/>
              <a:t>berhenti</a:t>
            </a:r>
            <a:r>
              <a:rPr lang="en-US" sz="2400" b="1" i="1" dirty="0"/>
              <a:t> </a:t>
            </a:r>
            <a:r>
              <a:rPr lang="en-US" sz="2400" b="1" i="1" dirty="0" err="1"/>
              <a:t>sampai</a:t>
            </a:r>
            <a:r>
              <a:rPr lang="en-US" sz="2400" b="1" i="1" dirty="0"/>
              <a:t> </a:t>
            </a:r>
            <a:r>
              <a:rPr lang="en-US" sz="2400" b="1" i="1" dirty="0" err="1"/>
              <a:t>informasi</a:t>
            </a:r>
            <a:r>
              <a:rPr lang="en-US" sz="2400" b="1" i="1" dirty="0"/>
              <a:t> yang </a:t>
            </a:r>
            <a:r>
              <a:rPr lang="en-US" sz="2400" b="1" i="1" dirty="0" err="1"/>
              <a:t>didapatkan</a:t>
            </a:r>
            <a:r>
              <a:rPr lang="en-US" sz="2400" b="1" i="1" dirty="0"/>
              <a:t> </a:t>
            </a:r>
            <a:r>
              <a:rPr lang="en-US" sz="2400" b="1" i="1" dirty="0" err="1"/>
              <a:t>dinilai</a:t>
            </a:r>
            <a:r>
              <a:rPr lang="en-US" sz="2400" b="1" i="1" dirty="0"/>
              <a:t> </a:t>
            </a:r>
            <a:r>
              <a:rPr lang="en-US" sz="2400" b="1" i="1" dirty="0" err="1"/>
              <a:t>telah</a:t>
            </a:r>
            <a:r>
              <a:rPr lang="en-US" sz="2400" b="1" i="1" dirty="0"/>
              <a:t> </a:t>
            </a:r>
            <a:r>
              <a:rPr lang="en-US" sz="2400" b="1" i="1" dirty="0" err="1"/>
              <a:t>cukup</a:t>
            </a:r>
            <a:r>
              <a:rPr lang="en-US" sz="2400" dirty="0"/>
              <a:t>. 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diterapkan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calon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identifikasi</a:t>
            </a:r>
            <a:r>
              <a:rPr lang="en-US" sz="2400" dirty="0"/>
              <a:t>.</a:t>
            </a:r>
          </a:p>
          <a:p>
            <a:pPr>
              <a:buFontTx/>
              <a:buNone/>
            </a:pPr>
            <a:r>
              <a:rPr lang="en-US" sz="1900" dirty="0"/>
              <a:t> </a:t>
            </a:r>
          </a:p>
        </p:txBody>
      </p:sp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1905000" y="3212977"/>
            <a:ext cx="4572000" cy="2448272"/>
            <a:chOff x="2988" y="11211"/>
            <a:chExt cx="6660" cy="2880"/>
          </a:xfrm>
        </p:grpSpPr>
        <p:sp>
          <p:nvSpPr>
            <p:cNvPr id="65541" name="Oval 5"/>
            <p:cNvSpPr>
              <a:spLocks noChangeArrowheads="1"/>
            </p:cNvSpPr>
            <p:nvPr/>
          </p:nvSpPr>
          <p:spPr bwMode="auto">
            <a:xfrm>
              <a:off x="5868" y="11211"/>
              <a:ext cx="72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sz="1200"/>
                <a:t>A</a:t>
              </a:r>
              <a:endParaRPr lang="en-US"/>
            </a:p>
          </p:txBody>
        </p:sp>
        <p:sp>
          <p:nvSpPr>
            <p:cNvPr id="65542" name="Oval 6"/>
            <p:cNvSpPr>
              <a:spLocks noChangeArrowheads="1"/>
            </p:cNvSpPr>
            <p:nvPr/>
          </p:nvSpPr>
          <p:spPr bwMode="auto">
            <a:xfrm>
              <a:off x="4068" y="12111"/>
              <a:ext cx="72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sz="1200"/>
                <a:t>B1</a:t>
              </a:r>
              <a:endParaRPr lang="en-US"/>
            </a:p>
          </p:txBody>
        </p:sp>
        <p:sp>
          <p:nvSpPr>
            <p:cNvPr id="65543" name="Oval 7"/>
            <p:cNvSpPr>
              <a:spLocks noChangeArrowheads="1"/>
            </p:cNvSpPr>
            <p:nvPr/>
          </p:nvSpPr>
          <p:spPr bwMode="auto">
            <a:xfrm>
              <a:off x="5828" y="12111"/>
              <a:ext cx="72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sz="1200"/>
                <a:t>B2</a:t>
              </a:r>
              <a:endParaRPr lang="en-US"/>
            </a:p>
          </p:txBody>
        </p:sp>
        <p:sp>
          <p:nvSpPr>
            <p:cNvPr id="65544" name="Oval 8"/>
            <p:cNvSpPr>
              <a:spLocks noChangeArrowheads="1"/>
            </p:cNvSpPr>
            <p:nvPr/>
          </p:nvSpPr>
          <p:spPr bwMode="auto">
            <a:xfrm>
              <a:off x="7668" y="12111"/>
              <a:ext cx="72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sz="1200"/>
                <a:t>B3</a:t>
              </a:r>
              <a:endParaRPr lang="en-US"/>
            </a:p>
          </p:txBody>
        </p:sp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2988" y="13551"/>
              <a:ext cx="72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US" sz="1200" dirty="0"/>
                <a:t>C1</a:t>
              </a:r>
              <a:endParaRPr lang="en-US" dirty="0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4488" y="13551"/>
              <a:ext cx="72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US" sz="1200"/>
                <a:t>C2</a:t>
              </a:r>
              <a:endParaRPr lang="en-US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548" y="13551"/>
              <a:ext cx="72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US" sz="1200"/>
                <a:t>C3</a:t>
              </a:r>
              <a:endParaRPr lang="en-US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6588" y="13551"/>
              <a:ext cx="72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US" sz="1200"/>
                <a:t>C4</a:t>
              </a:r>
              <a:endParaRPr lang="en-US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7668" y="13551"/>
              <a:ext cx="72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US" sz="1200"/>
                <a:t>C5</a:t>
              </a:r>
              <a:endParaRPr lang="en-US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8928" y="13551"/>
              <a:ext cx="72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US" sz="1200"/>
                <a:t>C6</a:t>
              </a:r>
              <a:endParaRPr lang="en-US"/>
            </a:p>
          </p:txBody>
        </p:sp>
        <p:sp>
          <p:nvSpPr>
            <p:cNvPr id="65551" name="Line 15"/>
            <p:cNvSpPr>
              <a:spLocks noChangeShapeType="1"/>
            </p:cNvSpPr>
            <p:nvPr/>
          </p:nvSpPr>
          <p:spPr bwMode="auto">
            <a:xfrm>
              <a:off x="6228" y="11751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2" name="Line 16"/>
            <p:cNvSpPr>
              <a:spLocks noChangeShapeType="1"/>
            </p:cNvSpPr>
            <p:nvPr/>
          </p:nvSpPr>
          <p:spPr bwMode="auto">
            <a:xfrm>
              <a:off x="6228" y="11751"/>
              <a:ext cx="14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3" name="Line 17"/>
            <p:cNvSpPr>
              <a:spLocks noChangeShapeType="1"/>
            </p:cNvSpPr>
            <p:nvPr/>
          </p:nvSpPr>
          <p:spPr bwMode="auto">
            <a:xfrm flipH="1">
              <a:off x="4788" y="11751"/>
              <a:ext cx="14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4" name="Line 18"/>
            <p:cNvSpPr>
              <a:spLocks noChangeShapeType="1"/>
            </p:cNvSpPr>
            <p:nvPr/>
          </p:nvSpPr>
          <p:spPr bwMode="auto">
            <a:xfrm flipH="1">
              <a:off x="3528" y="12651"/>
              <a:ext cx="9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5" name="Line 19"/>
            <p:cNvSpPr>
              <a:spLocks noChangeShapeType="1"/>
            </p:cNvSpPr>
            <p:nvPr/>
          </p:nvSpPr>
          <p:spPr bwMode="auto">
            <a:xfrm>
              <a:off x="4428" y="12651"/>
              <a:ext cx="36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6" name="Line 20"/>
            <p:cNvSpPr>
              <a:spLocks noChangeShapeType="1"/>
            </p:cNvSpPr>
            <p:nvPr/>
          </p:nvSpPr>
          <p:spPr bwMode="auto">
            <a:xfrm flipH="1">
              <a:off x="5868" y="12651"/>
              <a:ext cx="36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7" name="Line 21"/>
            <p:cNvSpPr>
              <a:spLocks noChangeShapeType="1"/>
            </p:cNvSpPr>
            <p:nvPr/>
          </p:nvSpPr>
          <p:spPr bwMode="auto">
            <a:xfrm>
              <a:off x="6228" y="12651"/>
              <a:ext cx="54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8" name="Line 22"/>
            <p:cNvSpPr>
              <a:spLocks noChangeShapeType="1"/>
            </p:cNvSpPr>
            <p:nvPr/>
          </p:nvSpPr>
          <p:spPr bwMode="auto">
            <a:xfrm>
              <a:off x="8028" y="12651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9" name="Line 23"/>
            <p:cNvSpPr>
              <a:spLocks noChangeShapeType="1"/>
            </p:cNvSpPr>
            <p:nvPr/>
          </p:nvSpPr>
          <p:spPr bwMode="auto">
            <a:xfrm>
              <a:off x="8028" y="12651"/>
              <a:ext cx="108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611188" y="2349501"/>
            <a:ext cx="7992981" cy="2375090"/>
            <a:chOff x="3141" y="5479"/>
            <a:chExt cx="6891" cy="1341"/>
          </a:xfrm>
        </p:grpSpPr>
        <p:sp>
          <p:nvSpPr>
            <p:cNvPr id="67587" name="Text Box 3"/>
            <p:cNvSpPr txBox="1">
              <a:spLocks noChangeArrowheads="1"/>
            </p:cNvSpPr>
            <p:nvPr/>
          </p:nvSpPr>
          <p:spPr bwMode="auto">
            <a:xfrm>
              <a:off x="5438" y="5682"/>
              <a:ext cx="1218" cy="8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endParaRPr lang="en-US" sz="1300" dirty="0">
                <a:latin typeface="Arial Narrow" pitchFamily="34" charset="0"/>
              </a:endParaRPr>
            </a:p>
            <a:p>
              <a:pPr algn="ctr"/>
              <a:endParaRPr lang="en-US" sz="2400" b="1" dirty="0" smtClean="0">
                <a:latin typeface="Arial Narrow" pitchFamily="34" charset="0"/>
              </a:endParaRPr>
            </a:p>
            <a:p>
              <a:pPr algn="ctr"/>
              <a:r>
                <a:rPr lang="en-US" sz="2400" b="1" dirty="0" err="1" smtClean="0">
                  <a:latin typeface="Arial Narrow" pitchFamily="34" charset="0"/>
                </a:rPr>
                <a:t>Diolah</a:t>
              </a:r>
              <a:endParaRPr lang="en-US" sz="2400" b="1" dirty="0"/>
            </a:p>
          </p:txBody>
        </p:sp>
        <p:sp>
          <p:nvSpPr>
            <p:cNvPr id="67588" name="Line 4"/>
            <p:cNvSpPr>
              <a:spLocks noChangeShapeType="1"/>
            </p:cNvSpPr>
            <p:nvPr/>
          </p:nvSpPr>
          <p:spPr bwMode="auto">
            <a:xfrm>
              <a:off x="4581" y="6124"/>
              <a:ext cx="857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89" name="Line 5"/>
            <p:cNvSpPr>
              <a:spLocks noChangeShapeType="1"/>
            </p:cNvSpPr>
            <p:nvPr/>
          </p:nvSpPr>
          <p:spPr bwMode="auto">
            <a:xfrm>
              <a:off x="6618" y="6129"/>
              <a:ext cx="752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0" name="AutoShape 6"/>
            <p:cNvSpPr>
              <a:spLocks noChangeArrowheads="1"/>
            </p:cNvSpPr>
            <p:nvPr/>
          </p:nvSpPr>
          <p:spPr bwMode="auto">
            <a:xfrm>
              <a:off x="3141" y="5584"/>
              <a:ext cx="1620" cy="900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endParaRPr lang="en-US" sz="1200" dirty="0">
                <a:latin typeface="Arial Narrow" pitchFamily="34" charset="0"/>
              </a:endParaRPr>
            </a:p>
            <a:p>
              <a:pPr algn="ctr"/>
              <a:endParaRPr lang="en-US" sz="2400" b="1" dirty="0" smtClean="0">
                <a:latin typeface="Arial Narrow" pitchFamily="34" charset="0"/>
              </a:endParaRPr>
            </a:p>
            <a:p>
              <a:pPr algn="ctr"/>
              <a:r>
                <a:rPr lang="en-US" sz="2400" b="1" dirty="0" smtClean="0">
                  <a:latin typeface="Arial Narrow" pitchFamily="34" charset="0"/>
                </a:rPr>
                <a:t>Data</a:t>
              </a:r>
              <a:endParaRPr lang="en-US" sz="2400" b="1" dirty="0">
                <a:latin typeface="Arial Narrow" pitchFamily="34" charset="0"/>
              </a:endParaRPr>
            </a:p>
            <a:p>
              <a:endParaRPr lang="en-US" sz="2400" b="1" dirty="0"/>
            </a:p>
          </p:txBody>
        </p:sp>
        <p:sp>
          <p:nvSpPr>
            <p:cNvPr id="67591" name="AutoShape 7"/>
            <p:cNvSpPr>
              <a:spLocks noChangeArrowheads="1"/>
            </p:cNvSpPr>
            <p:nvPr/>
          </p:nvSpPr>
          <p:spPr bwMode="auto">
            <a:xfrm>
              <a:off x="7487" y="5479"/>
              <a:ext cx="2545" cy="1341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000" tIns="10800" rIns="36000" bIns="10800"/>
            <a:lstStyle/>
            <a:p>
              <a:pPr algn="ctr"/>
              <a:r>
                <a:rPr lang="en-US" sz="2400" dirty="0" err="1" smtClean="0">
                  <a:latin typeface="Arial Narrow" pitchFamily="34" charset="0"/>
                </a:rPr>
                <a:t>Informasi</a:t>
              </a:r>
              <a:r>
                <a:rPr lang="en-US" sz="2400" dirty="0">
                  <a:latin typeface="Arial Narrow" pitchFamily="34" charset="0"/>
                </a:rPr>
                <a:t>/</a:t>
              </a:r>
            </a:p>
            <a:p>
              <a:pPr algn="ctr"/>
              <a:r>
                <a:rPr lang="en-US" sz="2400" dirty="0" err="1">
                  <a:latin typeface="Arial Narrow" pitchFamily="34" charset="0"/>
                </a:rPr>
                <a:t>Kesimpulan</a:t>
              </a:r>
              <a:endParaRPr lang="en-US" sz="2400" dirty="0">
                <a:latin typeface="Arial Narrow" pitchFamily="34" charset="0"/>
              </a:endParaRPr>
            </a:p>
            <a:p>
              <a:endParaRPr lang="en-US" sz="2000" dirty="0"/>
            </a:p>
          </p:txBody>
        </p:sp>
      </p:grpSp>
      <p:sp>
        <p:nvSpPr>
          <p:cNvPr id="67592" name="Rectangle 8"/>
          <p:cNvSpPr>
            <a:spLocks noGrp="1" noChangeArrowheads="1"/>
          </p:cNvSpPr>
          <p:nvPr>
            <p:ph type="title"/>
          </p:nvPr>
        </p:nvSpPr>
        <p:spPr>
          <a:xfrm>
            <a:off x="1371600" y="701675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Transformasi Data Menjadi Informasi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836712"/>
            <a:ext cx="7920880" cy="105156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Syarat-syarat</a:t>
            </a:r>
            <a:r>
              <a:rPr lang="en-US" dirty="0"/>
              <a:t> data yang </a:t>
            </a:r>
            <a:r>
              <a:rPr lang="en-US" dirty="0" err="1" smtClean="0"/>
              <a:t>baik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276872"/>
            <a:ext cx="7543800" cy="23042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Data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/>
              <a:t>Data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Data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i="1" dirty="0"/>
              <a:t>up to date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9208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Syarat-syarat</a:t>
            </a:r>
            <a:r>
              <a:rPr lang="en-US" dirty="0">
                <a:solidFill>
                  <a:schemeClr val="tx1"/>
                </a:solidFill>
              </a:rPr>
              <a:t> data yang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51520" y="908721"/>
          <a:ext cx="8640960" cy="583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3888432"/>
                <a:gridCol w="2880320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Fase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riset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Riset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Kuantitatif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Riset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Kualitatif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dirty="0" smtClean="0"/>
                        <a:t> Sampling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Random sampling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Purposive sampling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Ukuran</a:t>
                      </a:r>
                      <a:r>
                        <a:rPr lang="en-US" dirty="0" smtClean="0"/>
                        <a:t> sampling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Partisipan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kecil</a:t>
                      </a:r>
                      <a:endParaRPr 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Sumber</a:t>
                      </a:r>
                      <a:r>
                        <a:rPr lang="en-US" dirty="0" smtClean="0"/>
                        <a:t> data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Instrumen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kuesioner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tertutup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Wawancara</a:t>
                      </a:r>
                      <a:r>
                        <a:rPr lang="en-US" dirty="0" smtClean="0"/>
                        <a:t> / </a:t>
                      </a:r>
                      <a:r>
                        <a:rPr lang="en-US" dirty="0" err="1" smtClean="0"/>
                        <a:t>terbuka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Observasi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terstruktur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Observasi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terlibat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langsung</a:t>
                      </a:r>
                      <a:endParaRPr lang="en-US" dirty="0"/>
                    </a:p>
                  </a:txBody>
                  <a:tcPr/>
                </a:tc>
              </a:tr>
              <a:tr h="5631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Dokumen</a:t>
                      </a:r>
                      <a:r>
                        <a:rPr lang="en-US" dirty="0" smtClean="0"/>
                        <a:t> (data </a:t>
                      </a:r>
                      <a:r>
                        <a:rPr lang="en-US" dirty="0" err="1" smtClean="0"/>
                        <a:t>sekunder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Dokumen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audiovisual</a:t>
                      </a:r>
                      <a:endParaRPr lang="en-US" dirty="0"/>
                    </a:p>
                  </a:txBody>
                  <a:tcPr/>
                </a:tc>
              </a:tr>
              <a:tr h="1085841"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dirty="0" err="1" smtClean="0"/>
                        <a:t>Pencatatan</a:t>
                      </a:r>
                      <a:r>
                        <a:rPr lang="en-US" dirty="0" smtClean="0"/>
                        <a:t> data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Kuesioner-skala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penilaian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sdh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diuji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validitas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reliabilitas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Panduan</a:t>
                      </a:r>
                      <a:r>
                        <a:rPr lang="en-US" dirty="0" smtClean="0"/>
                        <a:t> interview &amp; </a:t>
                      </a:r>
                      <a:r>
                        <a:rPr lang="en-US" dirty="0" err="1" smtClean="0"/>
                        <a:t>observasi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terlibat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langsung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61031"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n-US" dirty="0" err="1" smtClean="0"/>
                        <a:t>Pelaksanaan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koleksi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Standarisasi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prosedur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tahapan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koleksi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Mendatangi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isu-isu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lapangan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06463"/>
            <a:ext cx="7543800" cy="965200"/>
          </a:xfrm>
        </p:spPr>
        <p:txBody>
          <a:bodyPr>
            <a:normAutofit fontScale="90000"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Pembagian</a:t>
            </a:r>
            <a:r>
              <a:rPr lang="en-US" sz="3200" dirty="0">
                <a:solidFill>
                  <a:srgbClr val="FF0000"/>
                </a:solidFill>
              </a:rPr>
              <a:t> data </a:t>
            </a:r>
            <a:r>
              <a:rPr lang="en-US" sz="3200" dirty="0" err="1">
                <a:solidFill>
                  <a:srgbClr val="FF0000"/>
                </a:solidFill>
              </a:rPr>
              <a:t>menurut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cara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memperolehnya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556792"/>
            <a:ext cx="7935416" cy="4525962"/>
          </a:xfrm>
        </p:spPr>
        <p:txBody>
          <a:bodyPr/>
          <a:lstStyle/>
          <a:p>
            <a:pPr marL="571500" indent="-571500">
              <a:buClr>
                <a:srgbClr val="002060"/>
              </a:buClr>
              <a:buFont typeface="Wingdings" pitchFamily="2" charset="2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Data Primer</a:t>
            </a:r>
          </a:p>
          <a:p>
            <a:pPr marL="571500" indent="-571500">
              <a:spcBef>
                <a:spcPts val="600"/>
              </a:spcBef>
              <a:buClr>
                <a:srgbClr val="002060"/>
              </a:buClr>
              <a:buFontTx/>
              <a:buNone/>
            </a:pPr>
            <a:r>
              <a:rPr lang="en-US" dirty="0"/>
              <a:t>	Data primer </a:t>
            </a:r>
            <a:r>
              <a:rPr lang="en-US" dirty="0" err="1"/>
              <a:t>adalah</a:t>
            </a:r>
            <a:r>
              <a:rPr lang="en-US" dirty="0"/>
              <a:t> data yang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 smtClean="0"/>
              <a:t>.</a:t>
            </a:r>
          </a:p>
          <a:p>
            <a:pPr marL="571500" indent="-571500">
              <a:buClr>
                <a:srgbClr val="002060"/>
              </a:buClr>
              <a:buFontTx/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571500" indent="-571500">
              <a:spcBef>
                <a:spcPts val="600"/>
              </a:spcBef>
              <a:buClr>
                <a:srgbClr val="002060"/>
              </a:buClr>
              <a:buFont typeface="Wingdings" pitchFamily="2" charset="2"/>
              <a:buAutoNum type="arabicPeriod" startAt="2"/>
            </a:pPr>
            <a:r>
              <a:rPr lang="en-US" b="1" dirty="0">
                <a:solidFill>
                  <a:srgbClr val="002060"/>
                </a:solidFill>
              </a:rPr>
              <a:t>Data </a:t>
            </a:r>
            <a:r>
              <a:rPr lang="en-US" b="1" dirty="0" err="1">
                <a:solidFill>
                  <a:srgbClr val="002060"/>
                </a:solidFill>
              </a:rPr>
              <a:t>Sekunder</a:t>
            </a:r>
            <a:endParaRPr lang="en-US" b="1" dirty="0">
              <a:solidFill>
                <a:srgbClr val="002060"/>
              </a:solidFill>
            </a:endParaRPr>
          </a:p>
          <a:p>
            <a:pPr marL="571500" indent="-571500">
              <a:buFontTx/>
              <a:buNone/>
            </a:pPr>
            <a:r>
              <a:rPr lang="en-US" dirty="0"/>
              <a:t>	Data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data yang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pengolahnya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183880" cy="108012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Pembagian</a:t>
            </a:r>
            <a:r>
              <a:rPr lang="en-US" dirty="0">
                <a:solidFill>
                  <a:srgbClr val="002060"/>
                </a:solidFill>
              </a:rPr>
              <a:t> data </a:t>
            </a:r>
            <a:r>
              <a:rPr lang="en-US" dirty="0" err="1">
                <a:solidFill>
                  <a:srgbClr val="002060"/>
                </a:solidFill>
              </a:rPr>
              <a:t>menurut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SUMBER </a:t>
            </a:r>
            <a:r>
              <a:rPr lang="en-US" dirty="0" err="1" smtClean="0">
                <a:solidFill>
                  <a:srgbClr val="002060"/>
                </a:solidFill>
              </a:rPr>
              <a:t>nya</a:t>
            </a:r>
            <a:r>
              <a:rPr lang="en-US" dirty="0" smtClean="0">
                <a:solidFill>
                  <a:srgbClr val="002060"/>
                </a:solidFill>
              </a:rPr>
              <a:t> 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844824"/>
            <a:ext cx="8183880" cy="4392488"/>
          </a:xfrm>
        </p:spPr>
        <p:txBody>
          <a:bodyPr>
            <a:normAutofit/>
          </a:bodyPr>
          <a:lstStyle/>
          <a:p>
            <a:pPr marL="571500" indent="-571500"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Data Internal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marL="571500" indent="-571500">
              <a:spcBef>
                <a:spcPts val="600"/>
              </a:spcBef>
              <a:buClr>
                <a:srgbClr val="C00000"/>
              </a:buClr>
              <a:buFontTx/>
              <a:buNone/>
            </a:pPr>
            <a:r>
              <a:rPr lang="en-US" dirty="0"/>
              <a:t>	Data internal </a:t>
            </a:r>
            <a:r>
              <a:rPr lang="en-US" dirty="0" err="1"/>
              <a:t>adalah</a:t>
            </a:r>
            <a:r>
              <a:rPr lang="en-US" dirty="0"/>
              <a:t> data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 smtClean="0"/>
              <a:t>.</a:t>
            </a:r>
          </a:p>
          <a:p>
            <a:pPr marL="571500" indent="-571500">
              <a:buClr>
                <a:srgbClr val="C00000"/>
              </a:buClr>
              <a:buFontTx/>
              <a:buNone/>
            </a:pPr>
            <a:endParaRPr lang="en-US" dirty="0"/>
          </a:p>
          <a:p>
            <a:pPr marL="571500" indent="-571500">
              <a:buClr>
                <a:srgbClr val="C00000"/>
              </a:buClr>
              <a:buFont typeface="Wingdings" pitchFamily="2" charset="2"/>
              <a:buAutoNum type="arabicPeriod" startAt="2"/>
            </a:pPr>
            <a:r>
              <a:rPr lang="en-US" b="1" dirty="0">
                <a:solidFill>
                  <a:srgbClr val="C00000"/>
                </a:solidFill>
              </a:rPr>
              <a:t>Data </a:t>
            </a:r>
            <a:r>
              <a:rPr lang="en-US" b="1" dirty="0" err="1">
                <a:solidFill>
                  <a:srgbClr val="C00000"/>
                </a:solidFill>
              </a:rPr>
              <a:t>Ekternal</a:t>
            </a:r>
            <a:endParaRPr lang="en-US" b="1" dirty="0">
              <a:solidFill>
                <a:srgbClr val="C00000"/>
              </a:solidFill>
            </a:endParaRPr>
          </a:p>
          <a:p>
            <a:pPr marL="571500" indent="-571500">
              <a:spcBef>
                <a:spcPts val="600"/>
              </a:spcBef>
              <a:buFontTx/>
              <a:buNone/>
            </a:pPr>
            <a:r>
              <a:rPr lang="en-US" dirty="0"/>
              <a:t>	Data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data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183880" cy="864096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136A0C"/>
                </a:solidFill>
              </a:rPr>
              <a:t>Pembagian</a:t>
            </a:r>
            <a:r>
              <a:rPr lang="en-US" dirty="0">
                <a:solidFill>
                  <a:srgbClr val="136A0C"/>
                </a:solidFill>
              </a:rPr>
              <a:t> data </a:t>
            </a:r>
            <a:r>
              <a:rPr lang="en-US" dirty="0" err="1">
                <a:solidFill>
                  <a:srgbClr val="136A0C"/>
                </a:solidFill>
              </a:rPr>
              <a:t>menurut</a:t>
            </a:r>
            <a:r>
              <a:rPr lang="en-US" dirty="0">
                <a:solidFill>
                  <a:srgbClr val="136A0C"/>
                </a:solidFill>
              </a:rPr>
              <a:t> </a:t>
            </a:r>
            <a:r>
              <a:rPr lang="en-US" dirty="0" smtClean="0">
                <a:solidFill>
                  <a:srgbClr val="136A0C"/>
                </a:solidFill>
              </a:rPr>
              <a:t>           WAKTU PENGUMPULAN </a:t>
            </a:r>
            <a:r>
              <a:rPr lang="en-US" dirty="0" err="1" smtClean="0">
                <a:solidFill>
                  <a:srgbClr val="136A0C"/>
                </a:solidFill>
              </a:rPr>
              <a:t>nya</a:t>
            </a:r>
            <a:endParaRPr lang="en-US" dirty="0">
              <a:solidFill>
                <a:srgbClr val="136A0C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9"/>
            <a:ext cx="8291264" cy="4680520"/>
          </a:xfrm>
        </p:spPr>
        <p:txBody>
          <a:bodyPr/>
          <a:lstStyle/>
          <a:p>
            <a:pPr marL="571500" indent="-571500">
              <a:lnSpc>
                <a:spcPct val="9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Data </a:t>
            </a:r>
            <a:r>
              <a:rPr lang="en-US" sz="2400" b="1" i="1" dirty="0">
                <a:solidFill>
                  <a:srgbClr val="C00000"/>
                </a:solidFill>
              </a:rPr>
              <a:t>Time Series</a:t>
            </a:r>
            <a:endParaRPr lang="en-US" sz="2400" b="1" dirty="0">
              <a:solidFill>
                <a:srgbClr val="C00000"/>
              </a:solidFill>
            </a:endParaRPr>
          </a:p>
          <a:p>
            <a:pPr marL="571500" indent="-571500">
              <a:lnSpc>
                <a:spcPct val="90000"/>
              </a:lnSpc>
              <a:spcBef>
                <a:spcPts val="600"/>
              </a:spcBef>
              <a:buClr>
                <a:srgbClr val="C00000"/>
              </a:buClr>
              <a:buNone/>
            </a:pPr>
            <a:r>
              <a:rPr lang="en-US" sz="2400" dirty="0"/>
              <a:t>	</a:t>
            </a:r>
            <a:r>
              <a:rPr lang="en-US" sz="2400" dirty="0" smtClean="0"/>
              <a:t>Data </a:t>
            </a:r>
            <a:r>
              <a:rPr lang="en-US" sz="2400" i="1" dirty="0"/>
              <a:t>time series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data yang </a:t>
            </a:r>
            <a:r>
              <a:rPr lang="en-US" sz="2400" dirty="0" err="1"/>
              <a:t>dikumpulkan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waktu-kewaktu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obyek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 smtClean="0"/>
              <a:t>.</a:t>
            </a:r>
          </a:p>
          <a:p>
            <a:pPr marL="571500" indent="-571500">
              <a:lnSpc>
                <a:spcPct val="90000"/>
              </a:lnSpc>
              <a:buClr>
                <a:srgbClr val="C00000"/>
              </a:buClr>
              <a:buFont typeface="+mj-lt"/>
              <a:buAutoNum type="arabicPeriod"/>
            </a:pPr>
            <a:endParaRPr lang="en-US" sz="2400" dirty="0"/>
          </a:p>
          <a:p>
            <a:pPr marL="571500" indent="-571500">
              <a:lnSpc>
                <a:spcPct val="9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Data </a:t>
            </a:r>
            <a:r>
              <a:rPr lang="en-US" sz="2400" b="1" i="1" dirty="0">
                <a:solidFill>
                  <a:srgbClr val="C00000"/>
                </a:solidFill>
              </a:rPr>
              <a:t>Cross Section</a:t>
            </a:r>
            <a:endParaRPr lang="en-US" sz="2400" b="1" dirty="0">
              <a:solidFill>
                <a:srgbClr val="C00000"/>
              </a:solidFill>
            </a:endParaRPr>
          </a:p>
          <a:p>
            <a:pPr marL="571500" indent="-57150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sz="2400" dirty="0"/>
              <a:t>	Data </a:t>
            </a:r>
            <a:r>
              <a:rPr lang="en-US" sz="2400" i="1" dirty="0"/>
              <a:t>cross section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data yang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kumpulkan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obyek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183880" cy="79208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36A0C"/>
                </a:solidFill>
              </a:rPr>
              <a:t>Data </a:t>
            </a:r>
            <a:r>
              <a:rPr lang="en-US" dirty="0" err="1" smtClean="0">
                <a:solidFill>
                  <a:srgbClr val="136A0C"/>
                </a:solidFill>
              </a:rPr>
              <a:t>menurut</a:t>
            </a:r>
            <a:r>
              <a:rPr lang="en-US" dirty="0" smtClean="0">
                <a:solidFill>
                  <a:srgbClr val="136A0C"/>
                </a:solidFill>
              </a:rPr>
              <a:t> SIFAT </a:t>
            </a:r>
            <a:r>
              <a:rPr lang="en-US" dirty="0" err="1" smtClean="0">
                <a:solidFill>
                  <a:srgbClr val="136A0C"/>
                </a:solidFill>
              </a:rPr>
              <a:t>nya</a:t>
            </a:r>
            <a:r>
              <a:rPr lang="en-US" dirty="0" smtClean="0">
                <a:solidFill>
                  <a:srgbClr val="136A0C"/>
                </a:solidFill>
              </a:rPr>
              <a:t> :</a:t>
            </a:r>
            <a:endParaRPr lang="en-US" dirty="0">
              <a:solidFill>
                <a:srgbClr val="136A0C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412776"/>
            <a:ext cx="8183880" cy="5445224"/>
          </a:xfrm>
        </p:spPr>
        <p:txBody>
          <a:bodyPr>
            <a:normAutofit/>
          </a:bodyPr>
          <a:lstStyle/>
          <a:p>
            <a:pPr marL="336550" indent="-336550">
              <a:lnSpc>
                <a:spcPct val="90000"/>
              </a:lnSpc>
              <a:buFontTx/>
              <a:buNone/>
            </a:pPr>
            <a:r>
              <a:rPr lang="en-US" sz="1600" b="1" dirty="0"/>
              <a:t>1.  </a:t>
            </a:r>
            <a:r>
              <a:rPr lang="en-US" sz="2000" b="1" dirty="0"/>
              <a:t>Data </a:t>
            </a:r>
            <a:r>
              <a:rPr lang="en-US" sz="2000" b="1" dirty="0" err="1"/>
              <a:t>Kualitatif</a:t>
            </a:r>
            <a:endParaRPr lang="en-US" sz="2000" b="1" dirty="0"/>
          </a:p>
          <a:p>
            <a:pPr marL="336550" indent="-33655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Adalah</a:t>
            </a:r>
            <a:r>
              <a:rPr lang="en-US" sz="2000" dirty="0"/>
              <a:t> data yang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pendapan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judgement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kata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kalimat</a:t>
            </a:r>
            <a:r>
              <a:rPr lang="en-US" sz="2000" dirty="0"/>
              <a:t>.</a:t>
            </a:r>
          </a:p>
          <a:p>
            <a:pPr marL="336550" indent="-336550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Contoh</a:t>
            </a:r>
            <a:r>
              <a:rPr lang="en-US" sz="2000" dirty="0"/>
              <a:t>: 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rumah</a:t>
            </a:r>
            <a:r>
              <a:rPr lang="en-US" sz="2000" dirty="0"/>
              <a:t> </a:t>
            </a:r>
            <a:r>
              <a:rPr lang="en-US" sz="2000" dirty="0" err="1"/>
              <a:t>sakit</a:t>
            </a:r>
            <a:r>
              <a:rPr lang="en-US" sz="2000" dirty="0"/>
              <a:t> </a:t>
            </a:r>
            <a:r>
              <a:rPr lang="en-US" sz="2000" dirty="0" err="1"/>
              <a:t>Enggal</a:t>
            </a:r>
            <a:r>
              <a:rPr lang="en-US" sz="2000" dirty="0"/>
              <a:t> </a:t>
            </a:r>
            <a:r>
              <a:rPr lang="en-US" sz="2000" dirty="0" err="1"/>
              <a:t>Waras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endParaRPr lang="en-US" sz="2000" dirty="0"/>
          </a:p>
          <a:p>
            <a:pPr marL="692150" lvl="1" indent="-347663">
              <a:lnSpc>
                <a:spcPct val="90000"/>
              </a:lnSpc>
            </a:pPr>
            <a:r>
              <a:rPr lang="en-US" sz="2000" dirty="0"/>
              <a:t>Tingkat </a:t>
            </a:r>
            <a:r>
              <a:rPr lang="en-US" sz="2000" dirty="0" err="1"/>
              <a:t>Kesejahteraan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Banyumas</a:t>
            </a:r>
            <a:r>
              <a:rPr lang="en-US" sz="2000" dirty="0"/>
              <a:t> </a:t>
            </a:r>
            <a:r>
              <a:rPr lang="en-US" sz="2000" dirty="0" err="1" smtClean="0"/>
              <a:t>Tinggi</a:t>
            </a:r>
            <a:endParaRPr lang="en-US" sz="2000" dirty="0" smtClean="0"/>
          </a:p>
          <a:p>
            <a:pPr marL="692150" lvl="1" indent="-347663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/>
              <a:t>2. Data </a:t>
            </a:r>
            <a:r>
              <a:rPr lang="en-US" sz="2000" b="1" dirty="0" err="1"/>
              <a:t>Kuantitatif</a:t>
            </a:r>
            <a:endParaRPr lang="en-US" sz="2000" b="1" dirty="0"/>
          </a:p>
          <a:p>
            <a:pPr marL="336550" indent="-33655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	Data </a:t>
            </a:r>
            <a:r>
              <a:rPr lang="en-US" sz="2000" dirty="0" err="1"/>
              <a:t>kualitatif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data yang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endParaRPr lang="en-US" sz="2000" dirty="0"/>
          </a:p>
          <a:p>
            <a:pPr marL="336550" indent="-336550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Contoh</a:t>
            </a:r>
            <a:r>
              <a:rPr lang="en-US" sz="2000" dirty="0"/>
              <a:t>: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2000" dirty="0"/>
              <a:t>Tingkat </a:t>
            </a:r>
            <a:r>
              <a:rPr lang="en-US" sz="2000" dirty="0" err="1"/>
              <a:t>kepuasan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Rumah</a:t>
            </a:r>
            <a:r>
              <a:rPr lang="en-US" sz="2000" dirty="0"/>
              <a:t> </a:t>
            </a:r>
            <a:r>
              <a:rPr lang="en-US" sz="2000" dirty="0" err="1"/>
              <a:t>sakit</a:t>
            </a:r>
            <a:r>
              <a:rPr lang="en-US" sz="2000" dirty="0"/>
              <a:t> </a:t>
            </a:r>
            <a:r>
              <a:rPr lang="en-US" sz="2000" dirty="0" err="1"/>
              <a:t>Enggal</a:t>
            </a:r>
            <a:r>
              <a:rPr lang="en-US" sz="2000" dirty="0"/>
              <a:t> </a:t>
            </a:r>
            <a:r>
              <a:rPr lang="en-US" sz="2000" dirty="0" err="1"/>
              <a:t>Waras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92%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2000" dirty="0"/>
              <a:t>Tingkat </a:t>
            </a:r>
            <a:r>
              <a:rPr lang="en-US" sz="2000" dirty="0" err="1"/>
              <a:t>pendapatan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bamyumas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Rp</a:t>
            </a:r>
            <a:r>
              <a:rPr lang="en-US" sz="2000" dirty="0"/>
              <a:t>. 800.000/</a:t>
            </a:r>
            <a:r>
              <a:rPr lang="en-US" sz="2000" dirty="0" err="1"/>
              <a:t>bulan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83880" cy="122413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C00000"/>
                </a:solidFill>
              </a:rPr>
              <a:t>Beberapa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teknik</a:t>
            </a:r>
            <a:r>
              <a:rPr lang="en-US" sz="2800" dirty="0">
                <a:solidFill>
                  <a:srgbClr val="C00000"/>
                </a:solidFill>
              </a:rPr>
              <a:t> yang </a:t>
            </a:r>
            <a:r>
              <a:rPr lang="en-US" sz="2800" dirty="0" err="1">
                <a:solidFill>
                  <a:srgbClr val="C00000"/>
                </a:solidFill>
              </a:rPr>
              <a:t>dapat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digunakan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UNTUK MEMBANGKITKAN DATA: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2132856"/>
            <a:ext cx="8183880" cy="4392488"/>
          </a:xfrm>
        </p:spPr>
        <p:txBody>
          <a:bodyPr>
            <a:normAutofit/>
          </a:bodyPr>
          <a:lstStyle/>
          <a:p>
            <a:pPr marL="571500" indent="-571500">
              <a:lnSpc>
                <a:spcPct val="90000"/>
              </a:lnSpc>
              <a:buClr>
                <a:srgbClr val="002060"/>
              </a:buClr>
              <a:buFont typeface="Wingdings" pitchFamily="2" charset="2"/>
              <a:buAutoNum type="arabicPeriod"/>
            </a:pPr>
            <a:r>
              <a:rPr lang="en-US" sz="2400" b="1" dirty="0" err="1">
                <a:solidFill>
                  <a:srgbClr val="002060"/>
                </a:solidFill>
              </a:rPr>
              <a:t>Teknik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Tes</a:t>
            </a:r>
            <a:endParaRPr lang="en-US" sz="2400" dirty="0">
              <a:solidFill>
                <a:srgbClr val="002060"/>
              </a:solidFill>
            </a:endParaRPr>
          </a:p>
          <a:p>
            <a:pPr marL="571500" indent="-571500">
              <a:lnSpc>
                <a:spcPct val="90000"/>
              </a:lnSpc>
              <a:buClr>
                <a:srgbClr val="002060"/>
              </a:buClr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mengumpulkan</a:t>
            </a:r>
            <a:r>
              <a:rPr lang="en-US" sz="2400" dirty="0"/>
              <a:t> data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membedakan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sesudahnya</a:t>
            </a:r>
            <a:r>
              <a:rPr lang="en-US" sz="2400" dirty="0" smtClean="0"/>
              <a:t>.</a:t>
            </a:r>
          </a:p>
          <a:p>
            <a:pPr marL="571500" indent="-571500">
              <a:lnSpc>
                <a:spcPct val="90000"/>
              </a:lnSpc>
              <a:buClr>
                <a:srgbClr val="002060"/>
              </a:buClr>
              <a:buFontTx/>
              <a:buNone/>
            </a:pPr>
            <a:endParaRPr lang="en-US" sz="2400" dirty="0"/>
          </a:p>
          <a:p>
            <a:pPr marL="571500" indent="-571500">
              <a:lnSpc>
                <a:spcPct val="90000"/>
              </a:lnSpc>
              <a:buClr>
                <a:srgbClr val="002060"/>
              </a:buClr>
              <a:buFont typeface="Wingdings" pitchFamily="2" charset="2"/>
              <a:buAutoNum type="arabicPeriod" startAt="2"/>
            </a:pPr>
            <a:r>
              <a:rPr lang="en-US" sz="2400" b="1" dirty="0" err="1">
                <a:solidFill>
                  <a:srgbClr val="002060"/>
                </a:solidFill>
              </a:rPr>
              <a:t>Wawancara</a:t>
            </a:r>
            <a:endParaRPr lang="en-US" sz="2400" dirty="0">
              <a:solidFill>
                <a:srgbClr val="002060"/>
              </a:solidFill>
            </a:endParaRPr>
          </a:p>
          <a:p>
            <a:pPr marL="571500" indent="-571500">
              <a:lnSpc>
                <a:spcPct val="90000"/>
              </a:lnSpc>
              <a:buClr>
                <a:srgbClr val="002060"/>
              </a:buClr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Wawancara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data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berdialog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menggali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.</a:t>
            </a:r>
          </a:p>
          <a:p>
            <a:pPr marL="571500" indent="-571500">
              <a:lnSpc>
                <a:spcPct val="90000"/>
              </a:lnSpc>
              <a:buClr>
                <a:srgbClr val="002060"/>
              </a:buClr>
              <a:buFontTx/>
              <a:buNone/>
            </a:pPr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183880" cy="1124744"/>
          </a:xfrm>
        </p:spPr>
        <p:txBody>
          <a:bodyPr>
            <a:normAutofit/>
          </a:bodyPr>
          <a:lstStyle/>
          <a:p>
            <a:r>
              <a:rPr lang="en-US" sz="2300" dirty="0" err="1">
                <a:solidFill>
                  <a:srgbClr val="002060"/>
                </a:solidFill>
              </a:rPr>
              <a:t>Matrik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wawancara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dalam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penelitian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tentang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potensi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gula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kelapa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di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err="1">
                <a:solidFill>
                  <a:srgbClr val="002060"/>
                </a:solidFill>
              </a:rPr>
              <a:t>Banyumas</a:t>
            </a:r>
            <a:r>
              <a:rPr lang="en-US" sz="23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7475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576" y="1340769"/>
            <a:ext cx="7488832" cy="5164936"/>
          </a:xfrm>
          <a:noFill/>
          <a:ln/>
        </p:spPr>
      </p:pic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298700" y="611188"/>
            <a:ext cx="358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4664"/>
            <a:ext cx="7920880" cy="79208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sz="3000" dirty="0" err="1">
                <a:solidFill>
                  <a:srgbClr val="7030A0"/>
                </a:solidFill>
              </a:rPr>
              <a:t>Prosedur</a:t>
            </a:r>
            <a:r>
              <a:rPr lang="en-US" sz="3000" dirty="0">
                <a:solidFill>
                  <a:srgbClr val="7030A0"/>
                </a:solidFill>
              </a:rPr>
              <a:t> </a:t>
            </a:r>
            <a:r>
              <a:rPr lang="en-US" sz="3000" dirty="0" err="1">
                <a:solidFill>
                  <a:srgbClr val="7030A0"/>
                </a:solidFill>
              </a:rPr>
              <a:t>Penentuan</a:t>
            </a:r>
            <a:r>
              <a:rPr lang="en-US" sz="3000" dirty="0">
                <a:solidFill>
                  <a:srgbClr val="7030A0"/>
                </a:solidFill>
              </a:rPr>
              <a:t> </a:t>
            </a:r>
            <a:r>
              <a:rPr lang="en-US" sz="3000" dirty="0" err="1">
                <a:solidFill>
                  <a:srgbClr val="7030A0"/>
                </a:solidFill>
              </a:rPr>
              <a:t>Sampel</a:t>
            </a:r>
            <a:endParaRPr lang="en-US" sz="3000" dirty="0">
              <a:solidFill>
                <a:srgbClr val="7030A0"/>
              </a:solidFill>
            </a:endParaRPr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2819400" y="1647825"/>
            <a:ext cx="2514600" cy="4565650"/>
            <a:chOff x="4428" y="4018"/>
            <a:chExt cx="3960" cy="7380"/>
          </a:xfrm>
        </p:grpSpPr>
        <p:sp>
          <p:nvSpPr>
            <p:cNvPr id="46084" name="Text Box 4"/>
            <p:cNvSpPr txBox="1">
              <a:spLocks noChangeArrowheads="1"/>
            </p:cNvSpPr>
            <p:nvPr/>
          </p:nvSpPr>
          <p:spPr bwMode="auto">
            <a:xfrm>
              <a:off x="4428" y="4018"/>
              <a:ext cx="39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sz="1200" dirty="0" err="1"/>
                <a:t>Identifikasi</a:t>
              </a:r>
              <a:r>
                <a:rPr lang="en-US" sz="1200" dirty="0"/>
                <a:t> </a:t>
              </a:r>
              <a:r>
                <a:rPr lang="en-US" sz="1200" dirty="0" err="1"/>
                <a:t>populasi</a:t>
              </a:r>
              <a:r>
                <a:rPr lang="en-US" sz="1200" dirty="0"/>
                <a:t> </a:t>
              </a:r>
              <a:r>
                <a:rPr lang="en-US" sz="1200" dirty="0" smtClean="0"/>
                <a:t> target</a:t>
              </a:r>
              <a:endParaRPr lang="en-US" dirty="0"/>
            </a:p>
          </p:txBody>
        </p:sp>
        <p:sp>
          <p:nvSpPr>
            <p:cNvPr id="46085" name="Text Box 5"/>
            <p:cNvSpPr txBox="1">
              <a:spLocks noChangeArrowheads="1"/>
            </p:cNvSpPr>
            <p:nvPr/>
          </p:nvSpPr>
          <p:spPr bwMode="auto">
            <a:xfrm>
              <a:off x="4428" y="4918"/>
              <a:ext cx="39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lnSpc>
                  <a:spcPct val="150000"/>
                </a:lnSpc>
              </a:pPr>
              <a:r>
                <a:rPr lang="en-US" sz="1200" dirty="0" err="1"/>
                <a:t>Memilih</a:t>
              </a:r>
              <a:r>
                <a:rPr lang="en-US" sz="1200" dirty="0"/>
                <a:t> </a:t>
              </a:r>
              <a:r>
                <a:rPr lang="en-US" sz="1200" dirty="0" err="1"/>
                <a:t>Kerangka</a:t>
              </a:r>
              <a:r>
                <a:rPr lang="en-US" sz="1200" dirty="0"/>
                <a:t> </a:t>
              </a:r>
              <a:r>
                <a:rPr lang="en-US" sz="1200" dirty="0" err="1"/>
                <a:t>sampel</a:t>
              </a:r>
              <a:endParaRPr lang="en-US" dirty="0"/>
            </a:p>
          </p:txBody>
        </p:sp>
        <p:sp>
          <p:nvSpPr>
            <p:cNvPr id="46086" name="Text Box 6"/>
            <p:cNvSpPr txBox="1">
              <a:spLocks noChangeArrowheads="1"/>
            </p:cNvSpPr>
            <p:nvPr/>
          </p:nvSpPr>
          <p:spPr bwMode="auto">
            <a:xfrm>
              <a:off x="4428" y="5998"/>
              <a:ext cx="39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sz="1200" dirty="0" err="1"/>
                <a:t>Menentukan</a:t>
              </a:r>
              <a:r>
                <a:rPr lang="en-US" sz="1200" dirty="0"/>
                <a:t> </a:t>
              </a:r>
              <a:r>
                <a:rPr lang="en-US" sz="1200" dirty="0" err="1" smtClean="0"/>
                <a:t>Metode</a:t>
              </a:r>
              <a:r>
                <a:rPr lang="en-US" sz="1200" dirty="0" smtClean="0"/>
                <a:t>       </a:t>
              </a:r>
              <a:r>
                <a:rPr lang="en-US" sz="1200" dirty="0" err="1"/>
                <a:t>Pemilihan</a:t>
              </a:r>
              <a:r>
                <a:rPr lang="en-US" sz="1200" dirty="0"/>
                <a:t> </a:t>
              </a:r>
              <a:r>
                <a:rPr lang="en-US" sz="1200" dirty="0" err="1"/>
                <a:t>Sampel</a:t>
              </a:r>
              <a:endParaRPr lang="en-US" dirty="0"/>
            </a:p>
          </p:txBody>
        </p:sp>
        <p:sp>
          <p:nvSpPr>
            <p:cNvPr id="46087" name="Text Box 7"/>
            <p:cNvSpPr txBox="1">
              <a:spLocks noChangeArrowheads="1"/>
            </p:cNvSpPr>
            <p:nvPr/>
          </p:nvSpPr>
          <p:spPr bwMode="auto">
            <a:xfrm>
              <a:off x="4428" y="7118"/>
              <a:ext cx="39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sz="1200"/>
                <a:t>Merencanakan Prosedur Pemilihan Unit Sampel</a:t>
              </a:r>
              <a:endParaRPr lang="en-US"/>
            </a:p>
          </p:txBody>
        </p:sp>
        <p:sp>
          <p:nvSpPr>
            <p:cNvPr id="46088" name="Text Box 8"/>
            <p:cNvSpPr txBox="1">
              <a:spLocks noChangeArrowheads="1"/>
            </p:cNvSpPr>
            <p:nvPr/>
          </p:nvSpPr>
          <p:spPr bwMode="auto">
            <a:xfrm>
              <a:off x="4428" y="8338"/>
              <a:ext cx="39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lnSpc>
                  <a:spcPct val="150000"/>
                </a:lnSpc>
                <a:spcBef>
                  <a:spcPts val="0"/>
                </a:spcBef>
              </a:pPr>
              <a:r>
                <a:rPr lang="en-US" sz="1200" dirty="0" err="1" smtClean="0"/>
                <a:t>Menentukan</a:t>
              </a:r>
              <a:r>
                <a:rPr lang="en-US" sz="1200" dirty="0" smtClean="0"/>
                <a:t> </a:t>
              </a:r>
              <a:r>
                <a:rPr lang="en-US" sz="1200" dirty="0" err="1"/>
                <a:t>ukuran</a:t>
              </a:r>
              <a:r>
                <a:rPr lang="en-US" sz="1200" dirty="0"/>
                <a:t> </a:t>
              </a:r>
              <a:r>
                <a:rPr lang="en-US" sz="1200" dirty="0" err="1"/>
                <a:t>Sampel</a:t>
              </a:r>
              <a:endParaRPr lang="en-US" dirty="0"/>
            </a:p>
          </p:txBody>
        </p:sp>
        <p:sp>
          <p:nvSpPr>
            <p:cNvPr id="46089" name="Text Box 9"/>
            <p:cNvSpPr txBox="1">
              <a:spLocks noChangeArrowheads="1"/>
            </p:cNvSpPr>
            <p:nvPr/>
          </p:nvSpPr>
          <p:spPr bwMode="auto">
            <a:xfrm>
              <a:off x="4428" y="9418"/>
              <a:ext cx="39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lnSpc>
                  <a:spcPct val="150000"/>
                </a:lnSpc>
              </a:pPr>
              <a:r>
                <a:rPr lang="en-US" sz="1200" dirty="0" err="1"/>
                <a:t>Menentukan</a:t>
              </a:r>
              <a:r>
                <a:rPr lang="en-US" sz="1200" dirty="0"/>
                <a:t> unit </a:t>
              </a:r>
              <a:r>
                <a:rPr lang="en-US" sz="1200" dirty="0" err="1" smtClean="0"/>
                <a:t>Sampel</a:t>
              </a:r>
              <a:endParaRPr lang="en-US" dirty="0"/>
            </a:p>
          </p:txBody>
        </p:sp>
        <p:sp>
          <p:nvSpPr>
            <p:cNvPr id="46090" name="Line 10"/>
            <p:cNvSpPr>
              <a:spLocks noChangeShapeType="1"/>
            </p:cNvSpPr>
            <p:nvPr/>
          </p:nvSpPr>
          <p:spPr bwMode="auto">
            <a:xfrm>
              <a:off x="6408" y="4558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1" name="Line 11"/>
            <p:cNvSpPr>
              <a:spLocks noChangeShapeType="1"/>
            </p:cNvSpPr>
            <p:nvPr/>
          </p:nvSpPr>
          <p:spPr bwMode="auto">
            <a:xfrm>
              <a:off x="6408" y="5459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Line 12"/>
            <p:cNvSpPr>
              <a:spLocks noChangeShapeType="1"/>
            </p:cNvSpPr>
            <p:nvPr/>
          </p:nvSpPr>
          <p:spPr bwMode="auto">
            <a:xfrm>
              <a:off x="6408" y="6719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Line 13"/>
            <p:cNvSpPr>
              <a:spLocks noChangeShapeType="1"/>
            </p:cNvSpPr>
            <p:nvPr/>
          </p:nvSpPr>
          <p:spPr bwMode="auto">
            <a:xfrm>
              <a:off x="6408" y="7798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Line 14"/>
            <p:cNvSpPr>
              <a:spLocks noChangeShapeType="1"/>
            </p:cNvSpPr>
            <p:nvPr/>
          </p:nvSpPr>
          <p:spPr bwMode="auto">
            <a:xfrm>
              <a:off x="6408" y="9058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Text Box 15"/>
            <p:cNvSpPr txBox="1">
              <a:spLocks noChangeArrowheads="1"/>
            </p:cNvSpPr>
            <p:nvPr/>
          </p:nvSpPr>
          <p:spPr bwMode="auto">
            <a:xfrm>
              <a:off x="4428" y="10678"/>
              <a:ext cx="39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lnSpc>
                  <a:spcPct val="150000"/>
                </a:lnSpc>
              </a:pPr>
              <a:r>
                <a:rPr lang="en-US" sz="1200" dirty="0" err="1"/>
                <a:t>Pelaksanaan</a:t>
              </a:r>
              <a:r>
                <a:rPr lang="en-US" sz="1200" dirty="0"/>
                <a:t> </a:t>
              </a:r>
              <a:r>
                <a:rPr lang="en-US" sz="1200" dirty="0" err="1"/>
                <a:t>Kerja</a:t>
              </a:r>
              <a:r>
                <a:rPr lang="en-US" sz="1200" dirty="0"/>
                <a:t> </a:t>
              </a:r>
              <a:r>
                <a:rPr lang="en-US" sz="1200" dirty="0" err="1"/>
                <a:t>Lapangan</a:t>
              </a:r>
              <a:endParaRPr lang="en-US" dirty="0"/>
            </a:p>
          </p:txBody>
        </p:sp>
        <p:sp>
          <p:nvSpPr>
            <p:cNvPr id="46096" name="Line 16"/>
            <p:cNvSpPr>
              <a:spLocks noChangeShapeType="1"/>
            </p:cNvSpPr>
            <p:nvPr/>
          </p:nvSpPr>
          <p:spPr bwMode="auto">
            <a:xfrm>
              <a:off x="6408" y="10138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908720"/>
            <a:ext cx="8183880" cy="5040560"/>
          </a:xfrm>
        </p:spPr>
        <p:txBody>
          <a:bodyPr>
            <a:normAutofit fontScale="92500"/>
          </a:bodyPr>
          <a:lstStyle/>
          <a:p>
            <a:pPr marL="571500" indent="-571500">
              <a:buClr>
                <a:srgbClr val="002060"/>
              </a:buClr>
              <a:buFont typeface="Wingdings" pitchFamily="2" charset="2"/>
              <a:buAutoNum type="arabicPeriod" startAt="3"/>
            </a:pPr>
            <a:r>
              <a:rPr lang="en-US" b="1" dirty="0" err="1">
                <a:solidFill>
                  <a:srgbClr val="002060"/>
                </a:solidFill>
              </a:rPr>
              <a:t>Teknik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Observasi</a:t>
            </a:r>
            <a:endParaRPr lang="en-US" dirty="0">
              <a:solidFill>
                <a:srgbClr val="002060"/>
              </a:solidFill>
            </a:endParaRPr>
          </a:p>
          <a:p>
            <a:pPr marL="571500" indent="-571500">
              <a:lnSpc>
                <a:spcPct val="150000"/>
              </a:lnSpc>
              <a:spcBef>
                <a:spcPts val="600"/>
              </a:spcBef>
              <a:buFontTx/>
              <a:buNone/>
            </a:pPr>
            <a:r>
              <a:rPr lang="en-US" dirty="0"/>
              <a:t>	</a:t>
            </a:r>
            <a:r>
              <a:rPr lang="en-US" sz="2400" dirty="0" err="1"/>
              <a:t>Observasi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teknik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pengumpulan</a:t>
            </a:r>
            <a:r>
              <a:rPr lang="en-US" sz="2400" b="1" dirty="0">
                <a:solidFill>
                  <a:srgbClr val="C00000"/>
                </a:solidFill>
              </a:rPr>
              <a:t> data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menggunakan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indra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pengamatan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. </a:t>
            </a:r>
            <a:endParaRPr lang="en-US" sz="2400" dirty="0" smtClean="0"/>
          </a:p>
          <a:p>
            <a:pPr marL="571500" indent="-571500">
              <a:lnSpc>
                <a:spcPct val="150000"/>
              </a:lnSpc>
              <a:spcBef>
                <a:spcPts val="600"/>
              </a:spcBef>
              <a:buFontTx/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 </a:t>
            </a:r>
            <a:r>
              <a:rPr lang="en-US" sz="2400" dirty="0" err="1" smtClean="0"/>
              <a:t>Medengarkan</a:t>
            </a:r>
            <a:r>
              <a:rPr lang="en-US" sz="2400" dirty="0"/>
              <a:t>, </a:t>
            </a:r>
            <a:r>
              <a:rPr lang="en-US" sz="2400" dirty="0" err="1"/>
              <a:t>mencium</a:t>
            </a:r>
            <a:r>
              <a:rPr lang="en-US" sz="2400" dirty="0"/>
              <a:t>, </a:t>
            </a:r>
            <a:r>
              <a:rPr lang="en-US" sz="2400" dirty="0" err="1"/>
              <a:t>mengecap</a:t>
            </a:r>
            <a:r>
              <a:rPr lang="en-US" sz="2400" dirty="0"/>
              <a:t> </a:t>
            </a:r>
            <a:r>
              <a:rPr lang="en-US" sz="2400" dirty="0" err="1"/>
              <a:t>meraba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observasi</a:t>
            </a:r>
            <a:r>
              <a:rPr lang="en-US" sz="2400" dirty="0"/>
              <a:t>. </a:t>
            </a:r>
            <a:endParaRPr lang="en-US" sz="2400" dirty="0" smtClean="0"/>
          </a:p>
          <a:p>
            <a:pPr marL="571500" indent="-571500">
              <a:lnSpc>
                <a:spcPct val="150000"/>
              </a:lnSpc>
              <a:spcBef>
                <a:spcPts val="600"/>
              </a:spcBef>
              <a:buFontTx/>
              <a:buNone/>
            </a:pPr>
            <a:r>
              <a:rPr lang="en-US" sz="2400" dirty="0" smtClean="0">
                <a:sym typeface="Wingdings" pitchFamily="2" charset="2"/>
              </a:rPr>
              <a:t>  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observasi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panduan</a:t>
            </a:r>
            <a:r>
              <a:rPr lang="en-US" sz="2400" dirty="0"/>
              <a:t> </a:t>
            </a:r>
            <a:r>
              <a:rPr lang="en-US" sz="2400" dirty="0" err="1"/>
              <a:t>pengamatan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lembar</a:t>
            </a:r>
            <a:r>
              <a:rPr lang="en-US" sz="2400" dirty="0"/>
              <a:t> </a:t>
            </a:r>
            <a:r>
              <a:rPr lang="en-US" sz="2400" dirty="0" err="1"/>
              <a:t>pengamatan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Indeks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Kesepakatan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Observasi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7680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1560" y="1635124"/>
            <a:ext cx="4582740" cy="4890219"/>
          </a:xfrm>
          <a:noFill/>
          <a:ln/>
        </p:spPr>
      </p:pic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5580111" y="1700808"/>
          <a:ext cx="2808313" cy="947150"/>
        </p:xfrm>
        <a:graphic>
          <a:graphicData uri="http://schemas.openxmlformats.org/presentationml/2006/ole">
            <p:oleObj spid="_x0000_s76805" name="Equation" r:id="rId4" imgW="952087" imgH="431613" progId="Equation.3">
              <p:embed/>
            </p:oleObj>
          </a:graphicData>
        </a:graphic>
      </p:graphicFrame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5562600" y="3140968"/>
          <a:ext cx="2393776" cy="892240"/>
        </p:xfrm>
        <a:graphic>
          <a:graphicData uri="http://schemas.openxmlformats.org/presentationml/2006/ole">
            <p:oleObj spid="_x0000_s76807" name="Equation" r:id="rId5" imgW="1244600" imgH="393700" progId="Equation.3">
              <p:embed/>
            </p:oleObj>
          </a:graphicData>
        </a:graphic>
      </p:graphicFrame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5436096" y="4509120"/>
            <a:ext cx="3124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indek</a:t>
            </a:r>
            <a:r>
              <a:rPr lang="en-US" sz="2000" dirty="0"/>
              <a:t> </a:t>
            </a:r>
            <a:r>
              <a:rPr lang="en-US" sz="2000" dirty="0" err="1"/>
              <a:t>kesesuaian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</a:t>
            </a:r>
            <a:r>
              <a:rPr lang="en-US" sz="2000" dirty="0"/>
              <a:t> 0,6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dikatakan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observasi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valid.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lnSpc>
                <a:spcPct val="90000"/>
              </a:lnSpc>
              <a:buClr>
                <a:srgbClr val="003399"/>
              </a:buClr>
              <a:buFont typeface="Wingdings" pitchFamily="2" charset="2"/>
              <a:buAutoNum type="arabicPeriod" startAt="4"/>
            </a:pPr>
            <a:r>
              <a:rPr lang="en-US" sz="2400" b="1" dirty="0" err="1" smtClean="0">
                <a:solidFill>
                  <a:srgbClr val="003399"/>
                </a:solidFill>
              </a:rPr>
              <a:t>Teknik</a:t>
            </a:r>
            <a:r>
              <a:rPr lang="en-US" sz="2400" b="1" dirty="0" smtClean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Angket</a:t>
            </a:r>
            <a:r>
              <a:rPr lang="en-US" sz="2400" b="1" dirty="0">
                <a:solidFill>
                  <a:srgbClr val="003399"/>
                </a:solidFill>
              </a:rPr>
              <a:t> ( </a:t>
            </a:r>
            <a:r>
              <a:rPr lang="en-US" sz="2400" b="1" dirty="0" err="1">
                <a:solidFill>
                  <a:srgbClr val="003399"/>
                </a:solidFill>
              </a:rPr>
              <a:t>Kuesioner</a:t>
            </a:r>
            <a:r>
              <a:rPr lang="en-US" sz="2400" b="1" dirty="0">
                <a:solidFill>
                  <a:srgbClr val="003399"/>
                </a:solidFill>
              </a:rPr>
              <a:t>)</a:t>
            </a:r>
            <a:endParaRPr lang="en-US" sz="2400" dirty="0">
              <a:solidFill>
                <a:srgbClr val="003399"/>
              </a:solidFill>
            </a:endParaRPr>
          </a:p>
          <a:p>
            <a:pPr marL="571500" indent="-57150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sz="1800" dirty="0"/>
              <a:t>	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metode</a:t>
            </a:r>
            <a:r>
              <a:rPr lang="en-US" sz="2200" dirty="0"/>
              <a:t> </a:t>
            </a:r>
            <a:r>
              <a:rPr lang="en-US" sz="2200" dirty="0" err="1"/>
              <a:t>pengumpulan</a:t>
            </a:r>
            <a:r>
              <a:rPr lang="en-US" sz="2200" dirty="0"/>
              <a:t> data yang </a:t>
            </a:r>
            <a:r>
              <a:rPr lang="en-US" sz="2200" dirty="0" err="1"/>
              <a:t>dilakukan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mengumpulkan</a:t>
            </a:r>
            <a:r>
              <a:rPr lang="en-US" sz="2200" dirty="0"/>
              <a:t> data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</a:t>
            </a:r>
            <a:r>
              <a:rPr lang="en-US" sz="2200" dirty="0" err="1"/>
              <a:t>membagi</a:t>
            </a:r>
            <a:r>
              <a:rPr lang="en-US" sz="2200" dirty="0"/>
              <a:t> </a:t>
            </a:r>
            <a:r>
              <a:rPr lang="en-US" sz="2200" dirty="0" err="1"/>
              <a:t>daftar</a:t>
            </a:r>
            <a:r>
              <a:rPr lang="en-US" sz="2200" dirty="0"/>
              <a:t> </a:t>
            </a:r>
            <a:r>
              <a:rPr lang="en-US" sz="2200" dirty="0" err="1"/>
              <a:t>pertanyaan</a:t>
            </a:r>
            <a:r>
              <a:rPr lang="en-US" sz="2200" dirty="0"/>
              <a:t> </a:t>
            </a:r>
            <a:r>
              <a:rPr lang="en-US" sz="2200" dirty="0" err="1"/>
              <a:t>kepada</a:t>
            </a:r>
            <a:r>
              <a:rPr lang="en-US" sz="2200" dirty="0"/>
              <a:t> </a:t>
            </a:r>
            <a:r>
              <a:rPr lang="en-US" sz="2200" dirty="0" err="1"/>
              <a:t>responden</a:t>
            </a:r>
            <a:r>
              <a:rPr lang="en-US" sz="2200" dirty="0"/>
              <a:t> agar </a:t>
            </a:r>
            <a:r>
              <a:rPr lang="en-US" sz="2200" dirty="0" err="1"/>
              <a:t>responden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memberikan</a:t>
            </a:r>
            <a:r>
              <a:rPr lang="en-US" sz="2200" dirty="0"/>
              <a:t> </a:t>
            </a:r>
            <a:r>
              <a:rPr lang="en-US" sz="2200" dirty="0" err="1"/>
              <a:t>jawabannya</a:t>
            </a:r>
            <a:r>
              <a:rPr lang="en-US" sz="2000" dirty="0" smtClean="0"/>
              <a:t>.</a:t>
            </a:r>
          </a:p>
          <a:p>
            <a:pPr marL="571500" indent="-571500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US" sz="2000" dirty="0"/>
          </a:p>
          <a:p>
            <a:pPr marL="1131888" lvl="2" indent="-438150">
              <a:lnSpc>
                <a:spcPct val="90000"/>
              </a:lnSpc>
            </a:pPr>
            <a:r>
              <a:rPr lang="en-US" sz="2000" b="1" dirty="0" err="1"/>
              <a:t>Kuesioner</a:t>
            </a:r>
            <a:r>
              <a:rPr lang="en-US" sz="2000" b="1" dirty="0"/>
              <a:t> </a:t>
            </a:r>
            <a:r>
              <a:rPr lang="en-US" sz="2000" b="1" dirty="0" err="1"/>
              <a:t>terbuka</a:t>
            </a:r>
            <a:endParaRPr lang="en-US" sz="2000" b="1" dirty="0"/>
          </a:p>
          <a:p>
            <a:pPr marL="1131888" lvl="2" indent="-43815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kuesioner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responden</a:t>
            </a:r>
            <a:r>
              <a:rPr lang="en-US" sz="2000" dirty="0"/>
              <a:t> </a:t>
            </a:r>
            <a:r>
              <a:rPr lang="en-US" sz="2000" dirty="0" err="1"/>
              <a:t>diberi</a:t>
            </a:r>
            <a:r>
              <a:rPr lang="en-US" sz="2000" dirty="0"/>
              <a:t> </a:t>
            </a:r>
            <a:r>
              <a:rPr lang="en-US" sz="2000" dirty="0" err="1"/>
              <a:t>kesempatan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menjawab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kalimatnya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.</a:t>
            </a:r>
          </a:p>
          <a:p>
            <a:pPr marL="1131888" lvl="2" indent="-438150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Bagaimanakah</a:t>
            </a:r>
            <a:r>
              <a:rPr lang="en-US" sz="2000" dirty="0"/>
              <a:t> </a:t>
            </a:r>
            <a:r>
              <a:rPr lang="en-US" sz="2000" dirty="0" err="1"/>
              <a:t>pendapat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supermarket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smtClean="0"/>
              <a:t>?……………………………………………………</a:t>
            </a:r>
          </a:p>
          <a:p>
            <a:pPr marL="1131888" lvl="2" indent="-438150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marL="1131888" lvl="2" indent="-438150">
              <a:lnSpc>
                <a:spcPct val="90000"/>
              </a:lnSpc>
            </a:pPr>
            <a:r>
              <a:rPr lang="en-US" sz="2000" b="1" dirty="0" err="1"/>
              <a:t>Kuesioner</a:t>
            </a:r>
            <a:r>
              <a:rPr lang="en-US" sz="2000" b="1" dirty="0"/>
              <a:t> </a:t>
            </a:r>
            <a:r>
              <a:rPr lang="en-US" sz="2000" b="1" dirty="0" err="1"/>
              <a:t>tertutup</a:t>
            </a:r>
            <a:endParaRPr lang="en-US" sz="2000" b="1" dirty="0"/>
          </a:p>
          <a:p>
            <a:pPr marL="1131888" lvl="2" indent="-438150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kuesioner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jawaban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disediakan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peneliti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responden</a:t>
            </a:r>
            <a:r>
              <a:rPr lang="en-US" sz="2000" dirty="0"/>
              <a:t> </a:t>
            </a:r>
            <a:r>
              <a:rPr lang="en-US" sz="2000" dirty="0" err="1"/>
              <a:t>tinggal</a:t>
            </a:r>
            <a:r>
              <a:rPr lang="en-US" sz="2000" dirty="0"/>
              <a:t> </a:t>
            </a:r>
            <a:r>
              <a:rPr lang="en-US" sz="2000" dirty="0" err="1"/>
              <a:t>memilih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.</a:t>
            </a:r>
          </a:p>
          <a:p>
            <a:pPr marL="1370013" lvl="3" indent="-381000">
              <a:lnSpc>
                <a:spcPct val="90000"/>
              </a:lnSpc>
              <a:buFontTx/>
              <a:buNone/>
            </a:pPr>
            <a:r>
              <a:rPr lang="en-US" sz="2000" dirty="0"/>
              <a:t>  </a:t>
            </a:r>
            <a:endParaRPr lang="en-US" sz="2000" dirty="0" smtClean="0"/>
          </a:p>
          <a:p>
            <a:pPr marL="1370013" lvl="3" indent="-381000">
              <a:lnSpc>
                <a:spcPct val="90000"/>
              </a:lnSpc>
              <a:buFontTx/>
              <a:buNone/>
            </a:pPr>
            <a:r>
              <a:rPr lang="en-US" sz="2000" dirty="0" smtClean="0"/>
              <a:t>  </a:t>
            </a:r>
            <a:r>
              <a:rPr lang="en-US" sz="2000" dirty="0" err="1"/>
              <a:t>Bagaimanakah</a:t>
            </a:r>
            <a:r>
              <a:rPr lang="en-US" sz="2000" dirty="0"/>
              <a:t> </a:t>
            </a:r>
            <a:r>
              <a:rPr lang="en-US" sz="2000" dirty="0" err="1"/>
              <a:t>pendapat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 smtClean="0"/>
              <a:t>di</a:t>
            </a:r>
            <a:endParaRPr lang="en-US" sz="2000" dirty="0" smtClean="0"/>
          </a:p>
          <a:p>
            <a:pPr marL="1370013" lvl="3" indent="-381000">
              <a:lnSpc>
                <a:spcPct val="90000"/>
              </a:lnSpc>
              <a:buFontTx/>
              <a:buNone/>
            </a:pPr>
            <a:r>
              <a:rPr lang="en-US" sz="2000" dirty="0" smtClean="0"/>
              <a:t>  </a:t>
            </a:r>
            <a:r>
              <a:rPr lang="en-US" sz="2000" dirty="0"/>
              <a:t>supermarket </a:t>
            </a:r>
            <a:r>
              <a:rPr lang="en-US" sz="2000" dirty="0" err="1"/>
              <a:t>ini</a:t>
            </a:r>
            <a:r>
              <a:rPr lang="en-US" sz="2000" dirty="0"/>
              <a:t> ?</a:t>
            </a:r>
            <a:endParaRPr lang="en-US" sz="2000" dirty="0">
              <a:sym typeface="Symbol" pitchFamily="18" charset="2"/>
            </a:endParaRPr>
          </a:p>
          <a:p>
            <a:pPr marL="1663700" lvl="4" indent="-381000">
              <a:lnSpc>
                <a:spcPct val="90000"/>
              </a:lnSpc>
              <a:buFontTx/>
              <a:buNone/>
            </a:pPr>
            <a:r>
              <a:rPr lang="en-US" sz="2000" dirty="0">
                <a:sym typeface="Symbol" pitchFamily="18" charset="2"/>
              </a:rPr>
              <a:t>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mahal</a:t>
            </a:r>
            <a:r>
              <a:rPr lang="en-US" sz="2000" dirty="0"/>
              <a:t>	</a:t>
            </a:r>
            <a:r>
              <a:rPr lang="en-US" sz="2000" dirty="0" smtClean="0"/>
              <a:t>        </a:t>
            </a:r>
            <a:r>
              <a:rPr lang="en-US" sz="2000" dirty="0" smtClean="0">
                <a:sym typeface="Symbol" pitchFamily="18" charset="2"/>
              </a:rPr>
              <a:t></a:t>
            </a:r>
            <a:r>
              <a:rPr lang="en-US" sz="2000" dirty="0" smtClean="0"/>
              <a:t> </a:t>
            </a:r>
            <a:r>
              <a:rPr lang="en-US" sz="2000" dirty="0" err="1"/>
              <a:t>Murah</a:t>
            </a:r>
            <a:endParaRPr lang="en-US" sz="2000" dirty="0">
              <a:sym typeface="Symbol" pitchFamily="18" charset="2"/>
            </a:endParaRPr>
          </a:p>
          <a:p>
            <a:pPr marL="1663700" lvl="4" indent="-381000">
              <a:lnSpc>
                <a:spcPct val="90000"/>
              </a:lnSpc>
              <a:buFontTx/>
              <a:buNone/>
            </a:pPr>
            <a:r>
              <a:rPr lang="en-US" sz="2000" dirty="0">
                <a:sym typeface="Symbol" pitchFamily="18" charset="2"/>
              </a:rPr>
              <a:t></a:t>
            </a:r>
            <a:r>
              <a:rPr lang="en-US" sz="2000" dirty="0"/>
              <a:t> </a:t>
            </a:r>
            <a:r>
              <a:rPr lang="en-US" sz="2000" dirty="0" err="1"/>
              <a:t>Mahal</a:t>
            </a:r>
            <a:r>
              <a:rPr lang="en-US" sz="2000" dirty="0"/>
              <a:t>		</a:t>
            </a:r>
            <a:r>
              <a:rPr lang="en-US" sz="2000" dirty="0" smtClean="0"/>
              <a:t>        </a:t>
            </a:r>
            <a:r>
              <a:rPr lang="en-US" sz="2000" dirty="0" smtClean="0">
                <a:sym typeface="Symbol" pitchFamily="18" charset="2"/>
              </a:rPr>
              <a:t></a:t>
            </a:r>
            <a:r>
              <a:rPr lang="en-US" sz="2000" dirty="0" smtClean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murah</a:t>
            </a:r>
            <a:endParaRPr lang="en-US" sz="2000" dirty="0">
              <a:sym typeface="Symbol" pitchFamily="18" charset="2"/>
            </a:endParaRPr>
          </a:p>
          <a:p>
            <a:pPr marL="1663700" lvl="4" indent="-381000">
              <a:lnSpc>
                <a:spcPct val="90000"/>
              </a:lnSpc>
              <a:buFontTx/>
              <a:buNone/>
            </a:pPr>
            <a:r>
              <a:rPr lang="en-US" sz="2000" dirty="0">
                <a:sym typeface="Symbol" pitchFamily="18" charset="2"/>
              </a:rPr>
              <a:t></a:t>
            </a:r>
            <a:r>
              <a:rPr lang="en-US" sz="2000" dirty="0"/>
              <a:t> </a:t>
            </a:r>
            <a:r>
              <a:rPr lang="en-US" sz="2000" dirty="0" err="1"/>
              <a:t>Cukup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183880" cy="72008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Keuntungan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menggunakan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KUESIONER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340768"/>
            <a:ext cx="8183880" cy="4176464"/>
          </a:xfrm>
        </p:spPr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endParaRPr lang="en-US" dirty="0" smtClean="0"/>
          </a:p>
          <a:p>
            <a:pPr marL="571500" indent="-571500">
              <a:spcBef>
                <a:spcPts val="600"/>
              </a:spcBef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hadirnya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peneliti</a:t>
            </a:r>
            <a:endParaRPr lang="en-US" dirty="0"/>
          </a:p>
          <a:p>
            <a:pPr marL="571500" indent="-571500">
              <a:spcBef>
                <a:spcPts val="600"/>
              </a:spcBef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dibagikan</a:t>
            </a:r>
            <a:r>
              <a:rPr lang="en-US" dirty="0"/>
              <a:t> </a:t>
            </a:r>
            <a:r>
              <a:rPr lang="en-US" dirty="0" err="1"/>
              <a:t>serentak</a:t>
            </a:r>
            <a:r>
              <a:rPr lang="en-US" dirty="0"/>
              <a:t> </a:t>
            </a:r>
          </a:p>
          <a:p>
            <a:pPr marL="571500" indent="-571500">
              <a:spcBef>
                <a:spcPts val="600"/>
              </a:spcBef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dijawab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rensponden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  <a:p>
            <a:pPr marL="571500" indent="-571500">
              <a:spcBef>
                <a:spcPts val="600"/>
              </a:spcBef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anomin</a:t>
            </a:r>
            <a:r>
              <a:rPr lang="en-US" dirty="0"/>
              <a:t> </a:t>
            </a:r>
          </a:p>
          <a:p>
            <a:pPr marL="571500" indent="-571500">
              <a:spcBef>
                <a:spcPts val="600"/>
              </a:spcBef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standar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01675"/>
            <a:ext cx="8352606" cy="1143000"/>
          </a:xfrm>
        </p:spPr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002060"/>
                </a:solidFill>
                <a:effectLst/>
              </a:rPr>
              <a:t>Langkah-langkah</a:t>
            </a:r>
            <a:r>
              <a:rPr lang="en-US" sz="2400" dirty="0">
                <a:solidFill>
                  <a:srgbClr val="00206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</a:rPr>
              <a:t>dalam</a:t>
            </a:r>
            <a:r>
              <a:rPr lang="en-US" sz="2400" dirty="0">
                <a:solidFill>
                  <a:srgbClr val="00206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</a:rPr>
              <a:t>penyusunan</a:t>
            </a:r>
            <a:r>
              <a:rPr lang="en-US" sz="2400" dirty="0">
                <a:solidFill>
                  <a:srgbClr val="00206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</a:rPr>
              <a:t>kuesioner</a:t>
            </a:r>
            <a:r>
              <a:rPr lang="en-US" sz="2400" dirty="0">
                <a:solidFill>
                  <a:srgbClr val="002060"/>
                </a:solidFill>
                <a:effectLst/>
              </a:rPr>
              <a:t> agar </a:t>
            </a:r>
            <a:r>
              <a:rPr lang="en-US" sz="2400" dirty="0" err="1">
                <a:solidFill>
                  <a:srgbClr val="002060"/>
                </a:solidFill>
                <a:effectLst/>
              </a:rPr>
              <a:t>kuesioner</a:t>
            </a:r>
            <a:r>
              <a:rPr lang="en-US" sz="2400" dirty="0">
                <a:solidFill>
                  <a:srgbClr val="00206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/>
              </a:rPr>
              <a:t>tersebut</a:t>
            </a:r>
            <a:r>
              <a:rPr lang="en-US" sz="2400" dirty="0">
                <a:solidFill>
                  <a:srgbClr val="002060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/>
              </a:rPr>
              <a:t>EFESIEN </a:t>
            </a:r>
            <a:r>
              <a:rPr lang="en-US" sz="2400" dirty="0" err="1">
                <a:solidFill>
                  <a:srgbClr val="002060"/>
                </a:solidFill>
                <a:effectLst/>
              </a:rPr>
              <a:t>dan</a:t>
            </a:r>
            <a:r>
              <a:rPr lang="en-US" sz="2400" dirty="0">
                <a:solidFill>
                  <a:srgbClr val="002060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/>
              </a:rPr>
              <a:t>EFEKTIF :</a:t>
            </a:r>
            <a:endParaRPr lang="en-US" sz="2400" dirty="0">
              <a:solidFill>
                <a:srgbClr val="002060"/>
              </a:solidFill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492896"/>
            <a:ext cx="8136904" cy="3888432"/>
          </a:xfrm>
        </p:spPr>
        <p:txBody>
          <a:bodyPr/>
          <a:lstStyle/>
          <a:p>
            <a:pPr marL="571500" indent="-571500">
              <a:buClr>
                <a:srgbClr val="002060"/>
              </a:buClr>
              <a:buFont typeface="Wingdings" pitchFamily="2" charset="2"/>
              <a:buAutoNum type="arabicPeriod"/>
            </a:pPr>
            <a:r>
              <a:rPr lang="en-US" i="1" dirty="0" err="1"/>
              <a:t>Menentukan</a:t>
            </a:r>
            <a:r>
              <a:rPr lang="en-US" i="1" dirty="0"/>
              <a:t> </a:t>
            </a:r>
            <a:r>
              <a:rPr lang="en-US" i="1" dirty="0" err="1"/>
              <a:t>variabel</a:t>
            </a:r>
            <a:r>
              <a:rPr lang="en-US" i="1" dirty="0"/>
              <a:t> yang </a:t>
            </a:r>
            <a:r>
              <a:rPr lang="en-US" i="1" dirty="0" err="1"/>
              <a:t>diteliti</a:t>
            </a:r>
            <a:r>
              <a:rPr lang="en-US" i="1" dirty="0"/>
              <a:t> </a:t>
            </a:r>
          </a:p>
          <a:p>
            <a:pPr marL="571500" indent="-571500">
              <a:buClr>
                <a:srgbClr val="002060"/>
              </a:buClr>
              <a:buFont typeface="Wingdings" pitchFamily="2" charset="2"/>
              <a:buAutoNum type="arabicPeriod"/>
            </a:pPr>
            <a:r>
              <a:rPr lang="en-US" i="1" dirty="0" err="1" smtClean="0"/>
              <a:t>Menentukan</a:t>
            </a:r>
            <a:r>
              <a:rPr lang="en-US" i="1" dirty="0" smtClean="0"/>
              <a:t> </a:t>
            </a:r>
            <a:r>
              <a:rPr lang="en-US" i="1" dirty="0" err="1"/>
              <a:t>Indikator</a:t>
            </a:r>
            <a:r>
              <a:rPr lang="en-US" i="1" dirty="0"/>
              <a:t> </a:t>
            </a:r>
          </a:p>
          <a:p>
            <a:pPr marL="571500" indent="-571500">
              <a:buClr>
                <a:srgbClr val="002060"/>
              </a:buClr>
              <a:buFont typeface="Wingdings" pitchFamily="2" charset="2"/>
              <a:buAutoNum type="arabicPeriod"/>
            </a:pPr>
            <a:r>
              <a:rPr lang="en-US" i="1" dirty="0" err="1" smtClean="0"/>
              <a:t>Menentukan</a:t>
            </a:r>
            <a:r>
              <a:rPr lang="en-US" i="1" dirty="0" smtClean="0"/>
              <a:t> </a:t>
            </a:r>
            <a:r>
              <a:rPr lang="en-US" i="1" dirty="0" err="1"/>
              <a:t>subindikator</a:t>
            </a:r>
            <a:endParaRPr lang="en-US" i="1" dirty="0"/>
          </a:p>
          <a:p>
            <a:pPr marL="571500" indent="-571500">
              <a:buClr>
                <a:srgbClr val="002060"/>
              </a:buClr>
              <a:buFont typeface="Wingdings" pitchFamily="2" charset="2"/>
              <a:buAutoNum type="arabicPeriod"/>
            </a:pPr>
            <a:r>
              <a:rPr lang="en-US" i="1" dirty="0" err="1"/>
              <a:t>Mentransformasi</a:t>
            </a:r>
            <a:r>
              <a:rPr lang="en-US" i="1" dirty="0"/>
              <a:t> sub </a:t>
            </a:r>
            <a:r>
              <a:rPr lang="en-US" i="1" dirty="0" err="1"/>
              <a:t>indikator</a:t>
            </a:r>
            <a:r>
              <a:rPr lang="en-US" i="1" dirty="0"/>
              <a:t> </a:t>
            </a:r>
            <a:r>
              <a:rPr lang="en-US" i="1" dirty="0" err="1"/>
              <a:t>menjadi</a:t>
            </a:r>
            <a:r>
              <a:rPr lang="en-US" i="1" dirty="0"/>
              <a:t> </a:t>
            </a:r>
            <a:r>
              <a:rPr lang="en-US" i="1" dirty="0" err="1"/>
              <a:t>kuesioner</a:t>
            </a:r>
            <a:r>
              <a:rPr lang="en-US" i="1" dirty="0"/>
              <a:t> </a:t>
            </a:r>
          </a:p>
          <a:p>
            <a:pPr marL="571500" indent="-571500">
              <a:buFontTx/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95456" cy="5314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7030A0"/>
                </a:solidFill>
              </a:rPr>
              <a:t/>
            </a:r>
            <a:br>
              <a:rPr lang="en-US" sz="3200" dirty="0">
                <a:solidFill>
                  <a:srgbClr val="7030A0"/>
                </a:solidFill>
              </a:rPr>
            </a:br>
            <a:r>
              <a:rPr lang="en-US" sz="3200" dirty="0">
                <a:solidFill>
                  <a:srgbClr val="7030A0"/>
                </a:solidFill>
              </a:rPr>
              <a:t/>
            </a:r>
            <a:br>
              <a:rPr lang="en-US" sz="3200" dirty="0">
                <a:solidFill>
                  <a:srgbClr val="7030A0"/>
                </a:solidFill>
              </a:rPr>
            </a:br>
            <a:r>
              <a:rPr lang="en-US" sz="2200" dirty="0">
                <a:solidFill>
                  <a:srgbClr val="7030A0"/>
                </a:solidFill>
              </a:rPr>
              <a:t>UJI VALIDITAS DAN RELIABILITAS KUESIONER</a:t>
            </a:r>
            <a:br>
              <a:rPr lang="en-US" sz="2200" dirty="0">
                <a:solidFill>
                  <a:srgbClr val="7030A0"/>
                </a:solidFill>
              </a:rPr>
            </a:b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052736"/>
            <a:ext cx="8280920" cy="5472608"/>
          </a:xfrm>
        </p:spPr>
        <p:txBody>
          <a:bodyPr>
            <a:normAutofit lnSpcReduction="10000"/>
          </a:bodyPr>
          <a:lstStyle/>
          <a:p>
            <a:pPr marL="336550" indent="-336550">
              <a:lnSpc>
                <a:spcPct val="90000"/>
              </a:lnSpc>
            </a:pPr>
            <a:r>
              <a:rPr lang="en-US" sz="2200" dirty="0" err="1"/>
              <a:t>Kevalidan</a:t>
            </a:r>
            <a:r>
              <a:rPr lang="en-US" sz="2200" dirty="0"/>
              <a:t> </a:t>
            </a:r>
            <a:r>
              <a:rPr lang="en-US" sz="2200" dirty="0" err="1"/>
              <a:t>sebuah</a:t>
            </a:r>
            <a:r>
              <a:rPr lang="en-US" sz="2200" dirty="0"/>
              <a:t> </a:t>
            </a:r>
            <a:r>
              <a:rPr lang="en-US" sz="2200" dirty="0" err="1"/>
              <a:t>alat</a:t>
            </a:r>
            <a:r>
              <a:rPr lang="en-US" sz="2200" dirty="0"/>
              <a:t> </a:t>
            </a:r>
            <a:r>
              <a:rPr lang="en-US" sz="2200" dirty="0" err="1"/>
              <a:t>ukur</a:t>
            </a:r>
            <a:r>
              <a:rPr lang="en-US" sz="2200" dirty="0"/>
              <a:t> </a:t>
            </a:r>
            <a:r>
              <a:rPr lang="en-US" sz="2200" dirty="0" err="1"/>
              <a:t>ditunjukan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kemampuan</a:t>
            </a:r>
            <a:r>
              <a:rPr lang="en-US" sz="2200" dirty="0"/>
              <a:t> </a:t>
            </a:r>
            <a:r>
              <a:rPr lang="en-US" sz="2200" dirty="0" err="1"/>
              <a:t>alat</a:t>
            </a:r>
            <a:r>
              <a:rPr lang="en-US" sz="2200" dirty="0"/>
              <a:t> </a:t>
            </a:r>
            <a:r>
              <a:rPr lang="en-US" sz="2200" dirty="0" err="1"/>
              <a:t>ukur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mampu</a:t>
            </a:r>
            <a:r>
              <a:rPr lang="en-US" sz="2200" dirty="0"/>
              <a:t> </a:t>
            </a:r>
            <a:r>
              <a:rPr lang="en-US" sz="2200" dirty="0" err="1"/>
              <a:t>mengukur</a:t>
            </a:r>
            <a:r>
              <a:rPr lang="en-US" sz="2200" dirty="0"/>
              <a:t> </a:t>
            </a:r>
            <a:r>
              <a:rPr lang="en-US" sz="2200" dirty="0" err="1"/>
              <a:t>apa</a:t>
            </a:r>
            <a:r>
              <a:rPr lang="en-US" sz="2200" dirty="0"/>
              <a:t> yang </a:t>
            </a:r>
            <a:r>
              <a:rPr lang="en-US" sz="2200" dirty="0" smtClean="0"/>
              <a:t>  </a:t>
            </a:r>
            <a:r>
              <a:rPr lang="en-US" sz="2200" dirty="0" err="1" smtClean="0"/>
              <a:t>seharusnya</a:t>
            </a:r>
            <a:r>
              <a:rPr lang="en-US" sz="2200" dirty="0" smtClean="0"/>
              <a:t> </a:t>
            </a:r>
            <a:r>
              <a:rPr lang="en-US" sz="2200" dirty="0" err="1"/>
              <a:t>diukur</a:t>
            </a:r>
            <a:r>
              <a:rPr lang="en-US" sz="2200" dirty="0"/>
              <a:t>.</a:t>
            </a:r>
          </a:p>
          <a:p>
            <a:pPr marL="1131888" lvl="2" indent="-438150">
              <a:lnSpc>
                <a:spcPct val="90000"/>
              </a:lnSpc>
              <a:spcBef>
                <a:spcPts val="600"/>
              </a:spcBef>
            </a:pPr>
            <a:r>
              <a:rPr lang="en-US" sz="2000" b="1" dirty="0" err="1"/>
              <a:t>Validitas</a:t>
            </a:r>
            <a:r>
              <a:rPr lang="en-US" sz="2000" b="1" dirty="0"/>
              <a:t> </a:t>
            </a:r>
            <a:r>
              <a:rPr lang="en-US" sz="2000" b="1" dirty="0" err="1"/>
              <a:t>Eksternal</a:t>
            </a:r>
            <a:endParaRPr lang="en-US" sz="2000" b="1" dirty="0"/>
          </a:p>
          <a:p>
            <a:pPr marL="1131888" lvl="2" indent="-438150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Instrumen</a:t>
            </a:r>
            <a:r>
              <a:rPr lang="en-US" sz="2000" dirty="0"/>
              <a:t> yang </a:t>
            </a:r>
            <a:r>
              <a:rPr lang="en-US" sz="2000" dirty="0" err="1"/>
              <a:t>dicapai</a:t>
            </a:r>
            <a:r>
              <a:rPr lang="en-US" sz="2000" dirty="0"/>
              <a:t> </a:t>
            </a:r>
            <a:r>
              <a:rPr lang="en-US" sz="2000" dirty="0" err="1"/>
              <a:t>bila</a:t>
            </a:r>
            <a:r>
              <a:rPr lang="en-US" sz="2000" dirty="0"/>
              <a:t> data yang </a:t>
            </a:r>
            <a:r>
              <a:rPr lang="en-US" sz="2000" dirty="0" err="1"/>
              <a:t>dicapai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data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lain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yang </a:t>
            </a:r>
            <a:r>
              <a:rPr lang="en-US" sz="2000" dirty="0" err="1"/>
              <a:t>dimaksud</a:t>
            </a:r>
            <a:r>
              <a:rPr lang="en-US" sz="2000" dirty="0"/>
              <a:t> </a:t>
            </a:r>
          </a:p>
          <a:p>
            <a:pPr marL="1131888" lvl="2" indent="-438150">
              <a:lnSpc>
                <a:spcPct val="90000"/>
              </a:lnSpc>
              <a:spcBef>
                <a:spcPts val="1200"/>
              </a:spcBef>
            </a:pPr>
            <a:r>
              <a:rPr lang="en-US" sz="2000" b="1" dirty="0" err="1"/>
              <a:t>Validitas</a:t>
            </a:r>
            <a:r>
              <a:rPr lang="en-US" sz="2000" b="1" dirty="0"/>
              <a:t> Internal </a:t>
            </a:r>
          </a:p>
          <a:p>
            <a:pPr marL="1131888" lvl="2" indent="-438150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kesesuaian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bagian-bagian</a:t>
            </a:r>
            <a:r>
              <a:rPr lang="en-US" sz="2000" dirty="0"/>
              <a:t> </a:t>
            </a:r>
            <a:r>
              <a:rPr lang="en-US" sz="2000" dirty="0" err="1"/>
              <a:t>instrumen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instrumen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keseluruhan</a:t>
            </a:r>
            <a:r>
              <a:rPr lang="en-US" sz="2000" dirty="0"/>
              <a:t>.</a:t>
            </a:r>
          </a:p>
          <a:p>
            <a:pPr marL="1660525" lvl="3" indent="-457200">
              <a:lnSpc>
                <a:spcPct val="90000"/>
              </a:lnSpc>
            </a:pP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endParaRPr lang="en-US" sz="2000" dirty="0"/>
          </a:p>
          <a:p>
            <a:pPr marL="1660525" lvl="3" indent="-457200">
              <a:lnSpc>
                <a:spcPct val="90000"/>
              </a:lnSpc>
            </a:pP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Butir</a:t>
            </a:r>
            <a:endParaRPr lang="en-US" sz="2000" dirty="0"/>
          </a:p>
          <a:p>
            <a:pPr marL="1370013" lvl="3" indent="-381000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</a:t>
            </a:r>
            <a:r>
              <a:rPr lang="en-US" sz="2000" b="1" dirty="0" err="1"/>
              <a:t>Kriteria</a:t>
            </a:r>
            <a:r>
              <a:rPr lang="en-US" sz="2000" b="1" dirty="0"/>
              <a:t>:</a:t>
            </a:r>
          </a:p>
          <a:p>
            <a:pPr marL="1660525" lvl="3" indent="-457200">
              <a:lnSpc>
                <a:spcPct val="90000"/>
              </a:lnSpc>
              <a:spcBef>
                <a:spcPts val="600"/>
              </a:spcBef>
            </a:pP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koefisien</a:t>
            </a:r>
            <a:r>
              <a:rPr lang="en-US" sz="2000" dirty="0"/>
              <a:t> </a:t>
            </a:r>
            <a:r>
              <a:rPr lang="en-US" sz="2000" dirty="0" err="1"/>
              <a:t>korelasi</a:t>
            </a:r>
            <a:r>
              <a:rPr lang="en-US" sz="2000" dirty="0"/>
              <a:t> </a:t>
            </a:r>
            <a:r>
              <a:rPr lang="en-US" sz="2000" i="1" dirty="0"/>
              <a:t>product moment</a:t>
            </a:r>
            <a:r>
              <a:rPr lang="en-US" sz="2000" dirty="0"/>
              <a:t> </a:t>
            </a:r>
            <a:r>
              <a:rPr lang="en-US" sz="2000" dirty="0" err="1"/>
              <a:t>melebihi</a:t>
            </a:r>
            <a:r>
              <a:rPr lang="en-US" sz="2000" dirty="0"/>
              <a:t> 0,3  (</a:t>
            </a:r>
            <a:r>
              <a:rPr lang="en-US" sz="2000" dirty="0" err="1"/>
              <a:t>Azwar</a:t>
            </a:r>
            <a:r>
              <a:rPr lang="en-US" sz="2000" dirty="0"/>
              <a:t>, 1992. </a:t>
            </a:r>
            <a:r>
              <a:rPr lang="en-US" sz="2000" dirty="0" err="1"/>
              <a:t>Soegiyono</a:t>
            </a:r>
            <a:r>
              <a:rPr lang="en-US" sz="2000" dirty="0"/>
              <a:t>, 1999 )</a:t>
            </a:r>
          </a:p>
          <a:p>
            <a:pPr marL="1660525" lvl="3" indent="-457200">
              <a:lnSpc>
                <a:spcPct val="90000"/>
              </a:lnSpc>
            </a:pP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koefisien</a:t>
            </a:r>
            <a:r>
              <a:rPr lang="en-US" sz="2000" dirty="0"/>
              <a:t> </a:t>
            </a:r>
            <a:r>
              <a:rPr lang="en-US" sz="2000" dirty="0" err="1"/>
              <a:t>korelasi</a:t>
            </a:r>
            <a:r>
              <a:rPr lang="en-US" sz="2000" dirty="0"/>
              <a:t> product</a:t>
            </a:r>
            <a:r>
              <a:rPr lang="en-US" sz="2000" i="1" dirty="0"/>
              <a:t> moment</a:t>
            </a:r>
            <a:r>
              <a:rPr lang="en-US" sz="2000" dirty="0"/>
              <a:t> &gt; r-</a:t>
            </a:r>
            <a:r>
              <a:rPr lang="en-US" sz="2000" dirty="0" err="1"/>
              <a:t>tabel</a:t>
            </a:r>
            <a:r>
              <a:rPr lang="en-US" sz="2000" dirty="0"/>
              <a:t> ( </a:t>
            </a:r>
            <a:r>
              <a:rPr lang="en-US" sz="2000" dirty="0">
                <a:sym typeface="Symbol" pitchFamily="18" charset="2"/>
              </a:rPr>
              <a:t></a:t>
            </a:r>
            <a:r>
              <a:rPr lang="en-US" sz="2000" dirty="0"/>
              <a:t> ; n-2 ) n =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sampel</a:t>
            </a:r>
            <a:r>
              <a:rPr lang="en-US" sz="2000" dirty="0"/>
              <a:t>. </a:t>
            </a:r>
          </a:p>
          <a:p>
            <a:pPr marL="1660525" lvl="3" indent="-457200">
              <a:lnSpc>
                <a:spcPct val="90000"/>
              </a:lnSpc>
            </a:pPr>
            <a:r>
              <a:rPr lang="en-US" sz="2000" dirty="0" err="1"/>
              <a:t>Nilai</a:t>
            </a:r>
            <a:r>
              <a:rPr lang="en-US" sz="2000" dirty="0"/>
              <a:t> Sig. </a:t>
            </a:r>
            <a:r>
              <a:rPr lang="en-US" sz="2000" dirty="0">
                <a:sym typeface="Symbol" pitchFamily="18" charset="2"/>
              </a:rPr>
              <a:t>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</a:t>
            </a:r>
            <a:r>
              <a:rPr lang="en-US" sz="20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696200" cy="425450"/>
          </a:xfrm>
        </p:spPr>
        <p:txBody>
          <a:bodyPr>
            <a:normAutofit fontScale="90000"/>
          </a:bodyPr>
          <a:lstStyle/>
          <a:p>
            <a:r>
              <a:rPr lang="en-US" sz="3200" dirty="0" err="1">
                <a:solidFill>
                  <a:srgbClr val="7030A0"/>
                </a:solidFill>
              </a:rPr>
              <a:t>Uji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Reliabilitas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Instrumen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52736"/>
            <a:ext cx="8136904" cy="5805264"/>
          </a:xfrm>
        </p:spPr>
        <p:txBody>
          <a:bodyPr>
            <a:normAutofit/>
          </a:bodyPr>
          <a:lstStyle/>
          <a:p>
            <a:pPr marL="241300" indent="-241300">
              <a:lnSpc>
                <a:spcPct val="80000"/>
              </a:lnSpc>
              <a:buClr>
                <a:srgbClr val="7030A0"/>
              </a:buClr>
            </a:pP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reliabilitas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dasarnya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b="1" dirty="0"/>
              <a:t> </a:t>
            </a:r>
            <a:r>
              <a:rPr lang="en-US" sz="2400" dirty="0" err="1"/>
              <a:t>sejauh</a:t>
            </a:r>
            <a:r>
              <a:rPr lang="en-US" sz="2400" dirty="0"/>
              <a:t>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pengukuran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dipercaya</a:t>
            </a:r>
            <a:r>
              <a:rPr lang="en-US" sz="2400" dirty="0" smtClean="0"/>
              <a:t>.</a:t>
            </a:r>
          </a:p>
          <a:p>
            <a:pPr marL="241300" indent="-241300">
              <a:lnSpc>
                <a:spcPct val="80000"/>
              </a:lnSpc>
              <a:buClr>
                <a:srgbClr val="7030A0"/>
              </a:buClr>
            </a:pPr>
            <a:endParaRPr lang="en-US" sz="2400" dirty="0"/>
          </a:p>
          <a:p>
            <a:pPr marL="241300" indent="-241300">
              <a:lnSpc>
                <a:spcPct val="80000"/>
              </a:lnSpc>
              <a:buClr>
                <a:srgbClr val="7030A0"/>
              </a:buClr>
            </a:pPr>
            <a:r>
              <a:rPr lang="id-ID" sz="2400" dirty="0"/>
              <a:t>Metode Pendekatan:  secara garis besar ada dua jenis reliabilitas, yaitu :</a:t>
            </a:r>
            <a:r>
              <a:rPr lang="id-ID" sz="1600" dirty="0"/>
              <a:t> </a:t>
            </a:r>
            <a:endParaRPr lang="en-US" sz="1600" dirty="0" smtClean="0"/>
          </a:p>
          <a:p>
            <a:pPr marL="241300" indent="-241300">
              <a:lnSpc>
                <a:spcPct val="80000"/>
              </a:lnSpc>
              <a:buClr>
                <a:srgbClr val="7030A0"/>
              </a:buClr>
            </a:pPr>
            <a:endParaRPr lang="en-US" sz="1600" dirty="0"/>
          </a:p>
          <a:p>
            <a:pPr marL="793750" lvl="2" indent="-384175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1. </a:t>
            </a:r>
            <a:r>
              <a:rPr lang="id-ID" sz="2000" b="1" dirty="0" smtClean="0">
                <a:solidFill>
                  <a:srgbClr val="C00000"/>
                </a:solidFill>
              </a:rPr>
              <a:t>Teknik </a:t>
            </a:r>
            <a:r>
              <a:rPr lang="id-ID" sz="2000" b="1" dirty="0">
                <a:solidFill>
                  <a:srgbClr val="C00000"/>
                </a:solidFill>
              </a:rPr>
              <a:t>Paralel </a:t>
            </a:r>
            <a:r>
              <a:rPr lang="id-ID" sz="2000" b="1" i="1" dirty="0">
                <a:solidFill>
                  <a:srgbClr val="C00000"/>
                </a:solidFill>
              </a:rPr>
              <a:t>(parallel form)</a:t>
            </a:r>
            <a:endParaRPr lang="id-ID" sz="2000" b="1" dirty="0">
              <a:solidFill>
                <a:srgbClr val="C00000"/>
              </a:solidFill>
            </a:endParaRPr>
          </a:p>
          <a:p>
            <a:pPr marL="793750" lvl="2" indent="-384175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sz="2000" dirty="0"/>
              <a:t>	</a:t>
            </a:r>
            <a:r>
              <a:rPr lang="id-ID" sz="2000" dirty="0"/>
              <a:t>Pada teknik ini kita membagi kuesioner kepada responden yang intinya sama akan tetapi menggunakan kalimat yang berbeda:</a:t>
            </a:r>
          </a:p>
          <a:p>
            <a:pPr marL="793750" lvl="2" indent="-384175">
              <a:lnSpc>
                <a:spcPct val="80000"/>
              </a:lnSpc>
              <a:buFontTx/>
              <a:buNone/>
            </a:pPr>
            <a:r>
              <a:rPr lang="en-US" sz="2000" dirty="0" smtClean="0"/>
              <a:t> </a:t>
            </a:r>
          </a:p>
          <a:p>
            <a:pPr marL="793750" lvl="2" indent="-384175">
              <a:lnSpc>
                <a:spcPct val="80000"/>
              </a:lnSpc>
              <a:buFontTx/>
              <a:buNone/>
            </a:pPr>
            <a:r>
              <a:rPr lang="id-ID" sz="2000" dirty="0" smtClean="0"/>
              <a:t>Misalnya</a:t>
            </a:r>
            <a:r>
              <a:rPr lang="id-ID" sz="2000" dirty="0"/>
              <a:t>:</a:t>
            </a:r>
          </a:p>
          <a:p>
            <a:pPr marL="793750" lvl="4" indent="-384175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  </a:t>
            </a:r>
            <a:r>
              <a:rPr lang="id-ID" sz="2000" dirty="0" smtClean="0"/>
              <a:t>Apakah </a:t>
            </a:r>
            <a:r>
              <a:rPr lang="id-ID" sz="2000" dirty="0"/>
              <a:t>menurut saudara harga tiket di kereta  ini  tidak mahal ?</a:t>
            </a:r>
          </a:p>
          <a:p>
            <a:pPr marL="793750" lvl="4" indent="-384175">
              <a:lnSpc>
                <a:spcPct val="80000"/>
              </a:lnSpc>
              <a:buNone/>
            </a:pPr>
            <a:r>
              <a:rPr lang="en-US" sz="2000" dirty="0" smtClean="0">
                <a:sym typeface="Wingdings" pitchFamily="2" charset="2"/>
              </a:rPr>
              <a:t>  </a:t>
            </a:r>
            <a:r>
              <a:rPr lang="id-ID" sz="2000" dirty="0" smtClean="0"/>
              <a:t>Apakah </a:t>
            </a:r>
            <a:r>
              <a:rPr lang="id-ID" sz="2000" dirty="0"/>
              <a:t>harga di kereta ini telah sesuai dengan pelayanan yang saudara terima </a:t>
            </a:r>
            <a:r>
              <a:rPr lang="id-ID" sz="2000" dirty="0" smtClean="0"/>
              <a:t>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696200" cy="425450"/>
          </a:xfrm>
        </p:spPr>
        <p:txBody>
          <a:bodyPr>
            <a:normAutofit fontScale="90000"/>
          </a:bodyPr>
          <a:lstStyle/>
          <a:p>
            <a:r>
              <a:rPr lang="en-US" sz="3200" dirty="0" err="1">
                <a:solidFill>
                  <a:srgbClr val="7030A0"/>
                </a:solidFill>
              </a:rPr>
              <a:t>Uji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Reliabilitas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Instrumen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52736"/>
            <a:ext cx="8136904" cy="5805264"/>
          </a:xfrm>
        </p:spPr>
        <p:txBody>
          <a:bodyPr>
            <a:normAutofit/>
          </a:bodyPr>
          <a:lstStyle/>
          <a:p>
            <a:pPr marL="241300" indent="-241300">
              <a:lnSpc>
                <a:spcPct val="80000"/>
              </a:lnSpc>
              <a:buClr>
                <a:srgbClr val="7030A0"/>
              </a:buClr>
              <a:buNone/>
            </a:pPr>
            <a:endParaRPr lang="en-US" sz="1600" dirty="0"/>
          </a:p>
          <a:p>
            <a:pPr marL="622300" lvl="2" indent="-62230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2.  </a:t>
            </a:r>
            <a:r>
              <a:rPr lang="id-ID" sz="2000" b="1" dirty="0" smtClean="0">
                <a:solidFill>
                  <a:srgbClr val="C00000"/>
                </a:solidFill>
              </a:rPr>
              <a:t>Teknik </a:t>
            </a:r>
            <a:r>
              <a:rPr lang="id-ID" sz="2000" b="1" dirty="0">
                <a:solidFill>
                  <a:srgbClr val="C00000"/>
                </a:solidFill>
              </a:rPr>
              <a:t>Ulang </a:t>
            </a:r>
            <a:r>
              <a:rPr lang="id-ID" sz="2000" b="1" i="1" dirty="0">
                <a:solidFill>
                  <a:srgbClr val="C00000"/>
                </a:solidFill>
              </a:rPr>
              <a:t>(double test / test pretest)</a:t>
            </a:r>
            <a:r>
              <a:rPr lang="id-ID" sz="2000" b="1" dirty="0">
                <a:solidFill>
                  <a:srgbClr val="C00000"/>
                </a:solidFill>
              </a:rPr>
              <a:t> </a:t>
            </a:r>
          </a:p>
          <a:p>
            <a:pPr marL="457200" lvl="4" indent="-47625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	</a:t>
            </a:r>
            <a:r>
              <a:rPr lang="id-ID" sz="2000" dirty="0"/>
              <a:t>Pada teknik ini kita membagi kuesioner yang sama pada waktu yang</a:t>
            </a:r>
            <a:r>
              <a:rPr lang="en-US" sz="2000" dirty="0"/>
              <a:t> </a:t>
            </a:r>
            <a:r>
              <a:rPr lang="id-ID" sz="2000" dirty="0"/>
              <a:t>berbeda.  </a:t>
            </a:r>
          </a:p>
          <a:p>
            <a:pPr marL="793750" lvl="4" indent="-384175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sz="2000" dirty="0" smtClean="0"/>
              <a:t> </a:t>
            </a:r>
            <a:r>
              <a:rPr lang="id-ID" sz="2000" dirty="0" smtClean="0"/>
              <a:t>Misalnya</a:t>
            </a:r>
            <a:r>
              <a:rPr lang="id-ID" sz="2000" dirty="0"/>
              <a:t>: </a:t>
            </a:r>
          </a:p>
          <a:p>
            <a:pPr marL="793750" lvl="4" indent="-384175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  </a:t>
            </a:r>
            <a:r>
              <a:rPr lang="id-ID" sz="2000" dirty="0" smtClean="0"/>
              <a:t>Pada </a:t>
            </a:r>
            <a:r>
              <a:rPr lang="id-ID" sz="2000" dirty="0"/>
              <a:t>minggu I ditanyakan:</a:t>
            </a:r>
          </a:p>
          <a:p>
            <a:pPr marL="793750" lvl="4" indent="-384175">
              <a:lnSpc>
                <a:spcPct val="80000"/>
              </a:lnSpc>
              <a:buNone/>
            </a:pPr>
            <a:r>
              <a:rPr lang="en-US" sz="2000" dirty="0" smtClean="0">
                <a:sym typeface="Wingdings" pitchFamily="2" charset="2"/>
              </a:rPr>
              <a:t>  </a:t>
            </a:r>
            <a:r>
              <a:rPr lang="id-ID" sz="2000" dirty="0" smtClean="0"/>
              <a:t>Bagaimana </a:t>
            </a:r>
            <a:r>
              <a:rPr lang="id-ID" sz="2000" dirty="0"/>
              <a:t>tanggapan saudara terhadap kualitas dosen di Universitas </a:t>
            </a:r>
            <a:r>
              <a:rPr lang="en-US" sz="2000" dirty="0" smtClean="0"/>
              <a:t>Sebelas Maret</a:t>
            </a:r>
            <a:r>
              <a:rPr lang="id-ID" sz="2000" dirty="0" smtClean="0"/>
              <a:t> </a:t>
            </a:r>
            <a:r>
              <a:rPr lang="id-ID" sz="2000" dirty="0"/>
              <a:t>?</a:t>
            </a:r>
          </a:p>
          <a:p>
            <a:pPr marL="793750" lvl="4" indent="-384175">
              <a:lnSpc>
                <a:spcPct val="80000"/>
              </a:lnSpc>
              <a:buNone/>
            </a:pPr>
            <a:r>
              <a:rPr lang="en-US" sz="2000" dirty="0" smtClean="0">
                <a:sym typeface="Wingdings" pitchFamily="2" charset="2"/>
              </a:rPr>
              <a:t>  </a:t>
            </a:r>
            <a:r>
              <a:rPr lang="id-ID" sz="2000" dirty="0" smtClean="0"/>
              <a:t>Pada </a:t>
            </a:r>
            <a:r>
              <a:rPr lang="id-ID" sz="2000" dirty="0"/>
              <a:t>minggu III ditanyakan:</a:t>
            </a:r>
          </a:p>
          <a:p>
            <a:pPr marL="857250" lvl="4" indent="-447675">
              <a:lnSpc>
                <a:spcPct val="80000"/>
              </a:lnSpc>
              <a:buNone/>
            </a:pPr>
            <a:r>
              <a:rPr lang="en-US" sz="2000" dirty="0" smtClean="0"/>
              <a:t>     </a:t>
            </a:r>
            <a:r>
              <a:rPr lang="id-ID" sz="2000" dirty="0" smtClean="0"/>
              <a:t>Ditanyakan  </a:t>
            </a:r>
            <a:r>
              <a:rPr lang="id-ID" sz="2000" dirty="0"/>
              <a:t>lagi pada responden yang sama dengan </a:t>
            </a:r>
            <a:r>
              <a:rPr lang="en-US" sz="2000" dirty="0" smtClean="0"/>
              <a:t> </a:t>
            </a:r>
            <a:r>
              <a:rPr lang="id-ID" sz="2000" dirty="0" smtClean="0"/>
              <a:t>pertanyaan </a:t>
            </a:r>
            <a:r>
              <a:rPr lang="id-ID" sz="2000" dirty="0"/>
              <a:t>yang sama.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609600"/>
            <a:ext cx="7992888" cy="5521325"/>
          </a:xfrm>
        </p:spPr>
        <p:txBody>
          <a:bodyPr/>
          <a:lstStyle/>
          <a:p>
            <a:r>
              <a:rPr lang="en-US" dirty="0" err="1"/>
              <a:t>Reliabilitas</a:t>
            </a:r>
            <a:r>
              <a:rPr lang="en-US" dirty="0"/>
              <a:t> Internal  </a:t>
            </a:r>
            <a:r>
              <a:rPr lang="en-US" i="1" dirty="0"/>
              <a:t>(Internal </a:t>
            </a:r>
            <a:r>
              <a:rPr lang="en-US" i="1" dirty="0" err="1"/>
              <a:t>Consistensy</a:t>
            </a:r>
            <a:r>
              <a:rPr lang="en-US" i="1" dirty="0"/>
              <a:t>)</a:t>
            </a:r>
            <a:r>
              <a:rPr lang="en-US" dirty="0"/>
              <a:t> </a:t>
            </a:r>
          </a:p>
          <a:p>
            <a:pPr>
              <a:spcBef>
                <a:spcPts val="1200"/>
              </a:spcBef>
            </a:pP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reliabilitas</a:t>
            </a:r>
            <a:r>
              <a:rPr lang="en-US" dirty="0"/>
              <a:t> internal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kelemahan-kelamahan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reliabilitas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. </a:t>
            </a:r>
          </a:p>
          <a:p>
            <a:pPr marL="692150" lvl="1" indent="-347663">
              <a:spcBef>
                <a:spcPts val="1200"/>
              </a:spcBef>
              <a:buFontTx/>
              <a:buNone/>
            </a:pPr>
            <a:r>
              <a:rPr lang="en-US" dirty="0"/>
              <a:t>1.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i="1" dirty="0"/>
              <a:t>Spearman-Brown	</a:t>
            </a:r>
          </a:p>
          <a:p>
            <a:pPr marL="692150" lvl="1" indent="-347663">
              <a:buFontTx/>
              <a:buNone/>
            </a:pPr>
            <a:r>
              <a:rPr lang="en-US" dirty="0"/>
              <a:t>2.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 err="1"/>
              <a:t>rumus</a:t>
            </a:r>
            <a:r>
              <a:rPr lang="en-US" dirty="0"/>
              <a:t> </a:t>
            </a:r>
            <a:r>
              <a:rPr lang="en-US" i="1" dirty="0" err="1"/>
              <a:t>Flanagant</a:t>
            </a:r>
            <a:endParaRPr lang="en-US" i="1" dirty="0"/>
          </a:p>
          <a:p>
            <a:pPr marL="692150" lvl="1" indent="-347663">
              <a:buFontTx/>
              <a:buNone/>
            </a:pPr>
            <a:r>
              <a:rPr lang="en-US" dirty="0"/>
              <a:t>3.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i="1" dirty="0" err="1"/>
              <a:t>Rulon</a:t>
            </a:r>
            <a:r>
              <a:rPr lang="en-US" i="1" dirty="0"/>
              <a:t>	</a:t>
            </a:r>
          </a:p>
          <a:p>
            <a:pPr marL="692150" lvl="1" indent="-347663">
              <a:buFontTx/>
              <a:buNone/>
            </a:pPr>
            <a:r>
              <a:rPr lang="en-US" dirty="0"/>
              <a:t>4.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K –  R.21</a:t>
            </a:r>
          </a:p>
          <a:p>
            <a:pPr marL="692150" lvl="1" indent="-347663">
              <a:buFontTx/>
              <a:buNone/>
            </a:pPr>
            <a:r>
              <a:rPr lang="en-US" dirty="0"/>
              <a:t>5.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i="1" dirty="0"/>
              <a:t>Hoyt</a:t>
            </a:r>
            <a:endParaRPr lang="en-US" dirty="0"/>
          </a:p>
          <a:p>
            <a:pPr marL="692150" lvl="1" indent="-347663">
              <a:buFontTx/>
              <a:buNone/>
            </a:pPr>
            <a:r>
              <a:rPr lang="en-US" dirty="0"/>
              <a:t>6</a:t>
            </a:r>
            <a:r>
              <a:rPr lang="en-US" i="1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Alpha</a:t>
            </a:r>
            <a:r>
              <a:rPr lang="en-US" i="1" dirty="0"/>
              <a:t> </a:t>
            </a:r>
            <a:r>
              <a:rPr lang="en-US" dirty="0" err="1"/>
              <a:t>Cronbach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7" name="Group 3"/>
          <p:cNvGrpSpPr>
            <a:grpSpLocks/>
          </p:cNvGrpSpPr>
          <p:nvPr/>
        </p:nvGrpSpPr>
        <p:grpSpPr bwMode="auto">
          <a:xfrm>
            <a:off x="1475656" y="476672"/>
            <a:ext cx="6074245" cy="5443633"/>
            <a:chOff x="2268" y="2197"/>
            <a:chExt cx="8462" cy="6387"/>
          </a:xfrm>
        </p:grpSpPr>
        <p:sp>
          <p:nvSpPr>
            <p:cNvPr id="47108" name="Text Box 4"/>
            <p:cNvSpPr txBox="1">
              <a:spLocks noChangeArrowheads="1"/>
            </p:cNvSpPr>
            <p:nvPr/>
          </p:nvSpPr>
          <p:spPr bwMode="auto">
            <a:xfrm>
              <a:off x="2268" y="2197"/>
              <a:ext cx="3420" cy="11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US" sz="1600" b="1" dirty="0" err="1">
                  <a:latin typeface="Tahoma" pitchFamily="34" charset="0"/>
                </a:rPr>
                <a:t>Populasi</a:t>
              </a:r>
              <a:endParaRPr lang="en-US" sz="1600" b="1" dirty="0">
                <a:latin typeface="Tahoma" pitchFamily="34" charset="0"/>
              </a:endParaRPr>
            </a:p>
            <a:p>
              <a:r>
                <a:rPr lang="en-US" sz="1600" dirty="0" err="1">
                  <a:latin typeface="Tahoma" pitchFamily="34" charset="0"/>
                </a:rPr>
                <a:t>Mahasiswa</a:t>
              </a:r>
              <a:r>
                <a:rPr lang="en-US" sz="1600" dirty="0">
                  <a:latin typeface="Tahoma" pitchFamily="34" charset="0"/>
                </a:rPr>
                <a:t> </a:t>
              </a:r>
              <a:r>
                <a:rPr lang="en-US" sz="1600" dirty="0" smtClean="0">
                  <a:latin typeface="Tahoma" pitchFamily="34" charset="0"/>
                </a:rPr>
                <a:t> </a:t>
              </a:r>
              <a:r>
                <a:rPr lang="en-US" sz="1600" dirty="0" err="1" smtClean="0">
                  <a:latin typeface="Tahoma" pitchFamily="34" charset="0"/>
                </a:rPr>
                <a:t>Fakultas</a:t>
              </a:r>
              <a:r>
                <a:rPr lang="en-US" sz="1600" dirty="0" smtClean="0">
                  <a:latin typeface="Tahoma" pitchFamily="34" charset="0"/>
                </a:rPr>
                <a:t> </a:t>
              </a:r>
              <a:r>
                <a:rPr lang="en-US" sz="1600" dirty="0" err="1" smtClean="0">
                  <a:latin typeface="Tahoma" pitchFamily="34" charset="0"/>
                </a:rPr>
                <a:t>Pertanian</a:t>
              </a:r>
              <a:r>
                <a:rPr lang="en-US" sz="1600" dirty="0" smtClean="0">
                  <a:latin typeface="Tahoma" pitchFamily="34" charset="0"/>
                </a:rPr>
                <a:t> </a:t>
              </a:r>
              <a:r>
                <a:rPr lang="en-US" sz="1600" dirty="0" err="1" smtClean="0">
                  <a:latin typeface="Tahoma" pitchFamily="34" charset="0"/>
                </a:rPr>
                <a:t>angkatan</a:t>
              </a:r>
              <a:r>
                <a:rPr lang="en-US" sz="1600" dirty="0" smtClean="0">
                  <a:latin typeface="Tahoma" pitchFamily="34" charset="0"/>
                </a:rPr>
                <a:t> 2019</a:t>
              </a:r>
              <a:endParaRPr lang="en-US" sz="1600" dirty="0"/>
            </a:p>
          </p:txBody>
        </p:sp>
        <p:sp>
          <p:nvSpPr>
            <p:cNvPr id="47109" name="Text Box 5"/>
            <p:cNvSpPr txBox="1">
              <a:spLocks noChangeArrowheads="1"/>
            </p:cNvSpPr>
            <p:nvPr/>
          </p:nvSpPr>
          <p:spPr bwMode="auto">
            <a:xfrm>
              <a:off x="7488" y="2197"/>
              <a:ext cx="3206" cy="20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US" sz="1600" b="1" dirty="0" err="1"/>
                <a:t>Kerangka</a:t>
              </a:r>
              <a:r>
                <a:rPr lang="en-US" sz="1600" b="1" dirty="0"/>
                <a:t> </a:t>
              </a:r>
              <a:r>
                <a:rPr lang="en-US" sz="1600" b="1" dirty="0" err="1"/>
                <a:t>sampel</a:t>
              </a:r>
              <a:endParaRPr lang="en-US" sz="1600" b="1" dirty="0"/>
            </a:p>
            <a:p>
              <a:r>
                <a:rPr lang="en-US" sz="1400" dirty="0"/>
                <a:t>No	</a:t>
              </a:r>
              <a:r>
                <a:rPr lang="en-US" sz="1400" dirty="0" err="1"/>
                <a:t>Nama</a:t>
              </a:r>
              <a:endParaRPr lang="en-US" sz="1400" dirty="0"/>
            </a:p>
            <a:p>
              <a:r>
                <a:rPr lang="en-US" sz="1400" dirty="0"/>
                <a:t>01	</a:t>
              </a:r>
              <a:r>
                <a:rPr lang="en-US" sz="1400" dirty="0" err="1"/>
                <a:t>Suli</a:t>
              </a:r>
              <a:endParaRPr lang="en-US" sz="1400" dirty="0"/>
            </a:p>
            <a:p>
              <a:pPr>
                <a:buFont typeface="Times New Roman" pitchFamily="18" charset="0"/>
                <a:buChar char="0"/>
              </a:pPr>
              <a:r>
                <a:rPr lang="en-US" sz="1400" dirty="0"/>
                <a:t>2	</a:t>
              </a:r>
              <a:r>
                <a:rPr lang="en-US" sz="1400" dirty="0" err="1"/>
                <a:t>Rofiq</a:t>
              </a:r>
              <a:endParaRPr lang="en-US" sz="1400" dirty="0"/>
            </a:p>
            <a:p>
              <a:pPr>
                <a:buFont typeface="Times New Roman" pitchFamily="18" charset="0"/>
                <a:buChar char="0"/>
              </a:pPr>
              <a:r>
                <a:rPr lang="en-US" sz="1400" dirty="0"/>
                <a:t>3	</a:t>
              </a:r>
              <a:r>
                <a:rPr lang="en-US" sz="1400" dirty="0" err="1"/>
                <a:t>Prio</a:t>
              </a:r>
              <a:r>
                <a:rPr lang="en-US" sz="1400" dirty="0"/>
                <a:t>	      ….</a:t>
              </a:r>
            </a:p>
            <a:p>
              <a:pPr>
                <a:buFont typeface="Times New Roman" pitchFamily="18" charset="0"/>
                <a:buNone/>
              </a:pPr>
              <a:r>
                <a:rPr lang="en-US" sz="1400" dirty="0"/>
                <a:t>95	</a:t>
              </a:r>
              <a:r>
                <a:rPr lang="en-US" sz="1400" dirty="0" err="1"/>
                <a:t>Malik</a:t>
              </a:r>
              <a:r>
                <a:rPr lang="en-US" sz="1000" dirty="0"/>
                <a:t>	</a:t>
              </a:r>
              <a:endParaRPr lang="en-US" dirty="0"/>
            </a:p>
          </p:txBody>
        </p:sp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7484" y="4865"/>
              <a:ext cx="3246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US" sz="1600" b="1" dirty="0" err="1" smtClean="0">
                  <a:latin typeface="Tahoma" pitchFamily="34" charset="0"/>
                </a:rPr>
                <a:t>Teknik</a:t>
              </a:r>
              <a:r>
                <a:rPr lang="en-US" sz="1600" b="1" dirty="0" smtClean="0">
                  <a:latin typeface="Tahoma" pitchFamily="34" charset="0"/>
                </a:rPr>
                <a:t> </a:t>
              </a:r>
              <a:r>
                <a:rPr lang="en-US" sz="1600" b="1" dirty="0">
                  <a:latin typeface="Tahoma" pitchFamily="34" charset="0"/>
                </a:rPr>
                <a:t>sampling</a:t>
              </a:r>
            </a:p>
            <a:p>
              <a:r>
                <a:rPr lang="en-US" sz="1600" dirty="0" err="1" smtClean="0">
                  <a:latin typeface="Tahoma" pitchFamily="34" charset="0"/>
                </a:rPr>
                <a:t>Probablitas</a:t>
              </a:r>
              <a:r>
                <a:rPr lang="en-US" sz="1600" dirty="0">
                  <a:latin typeface="Tahoma" pitchFamily="34" charset="0"/>
                </a:rPr>
                <a:t>: Simple random Sampling</a:t>
              </a:r>
              <a:endParaRPr lang="en-US" sz="1600" dirty="0"/>
            </a:p>
          </p:txBody>
        </p:sp>
        <p:sp>
          <p:nvSpPr>
            <p:cNvPr id="47111" name="Text Box 7"/>
            <p:cNvSpPr txBox="1">
              <a:spLocks noChangeArrowheads="1"/>
            </p:cNvSpPr>
            <p:nvPr/>
          </p:nvSpPr>
          <p:spPr bwMode="auto">
            <a:xfrm>
              <a:off x="2448" y="4053"/>
              <a:ext cx="3240" cy="22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US" sz="1600" b="1" dirty="0" err="1"/>
                <a:t>Prosedur</a:t>
              </a:r>
              <a:r>
                <a:rPr lang="en-US" sz="1600" b="1" dirty="0"/>
                <a:t> </a:t>
              </a:r>
            </a:p>
            <a:p>
              <a:r>
                <a:rPr lang="en-US" sz="1500" dirty="0" err="1"/>
                <a:t>Setelah</a:t>
              </a:r>
              <a:r>
                <a:rPr lang="en-US" sz="1500" dirty="0"/>
                <a:t> </a:t>
              </a:r>
              <a:r>
                <a:rPr lang="en-US" sz="1500" dirty="0" err="1"/>
                <a:t>populasi</a:t>
              </a:r>
              <a:r>
                <a:rPr lang="en-US" sz="1500" dirty="0"/>
                <a:t> </a:t>
              </a:r>
              <a:r>
                <a:rPr lang="en-US" sz="1500" dirty="0" err="1" smtClean="0"/>
                <a:t>ditetap-kan</a:t>
              </a:r>
              <a:r>
                <a:rPr lang="en-US" sz="1500" dirty="0"/>
                <a:t>, </a:t>
              </a:r>
              <a:r>
                <a:rPr lang="en-US" sz="1500" dirty="0" err="1"/>
                <a:t>kerangka</a:t>
              </a:r>
              <a:r>
                <a:rPr lang="en-US" sz="1500" dirty="0"/>
                <a:t> sampling </a:t>
              </a:r>
              <a:r>
                <a:rPr lang="en-US" sz="1500" dirty="0" err="1"/>
                <a:t>dibuat</a:t>
              </a:r>
              <a:r>
                <a:rPr lang="en-US" sz="1500" dirty="0"/>
                <a:t>, </a:t>
              </a:r>
              <a:r>
                <a:rPr lang="en-US" sz="1500" dirty="0" err="1"/>
                <a:t>teknik</a:t>
              </a:r>
              <a:r>
                <a:rPr lang="en-US" sz="1500" dirty="0"/>
                <a:t> sampling simple random sampling </a:t>
              </a:r>
              <a:r>
                <a:rPr lang="en-US" sz="1500" dirty="0" err="1"/>
                <a:t>maka</a:t>
              </a:r>
              <a:r>
                <a:rPr lang="en-US" sz="1500" dirty="0"/>
                <a:t> </a:t>
              </a:r>
              <a:r>
                <a:rPr lang="en-US" sz="1500" dirty="0" err="1"/>
                <a:t>dilakukan</a:t>
              </a:r>
              <a:r>
                <a:rPr lang="en-US" sz="1500" dirty="0"/>
                <a:t> </a:t>
              </a:r>
              <a:r>
                <a:rPr lang="en-US" sz="1500" dirty="0" err="1"/>
                <a:t>pengundian</a:t>
              </a:r>
              <a:r>
                <a:rPr lang="en-US" sz="1500" dirty="0"/>
                <a:t>  </a:t>
              </a:r>
            </a:p>
          </p:txBody>
        </p:sp>
        <p:sp>
          <p:nvSpPr>
            <p:cNvPr id="47112" name="Text Box 8"/>
            <p:cNvSpPr txBox="1">
              <a:spLocks noChangeArrowheads="1"/>
            </p:cNvSpPr>
            <p:nvPr/>
          </p:nvSpPr>
          <p:spPr bwMode="auto">
            <a:xfrm>
              <a:off x="2448" y="6975"/>
              <a:ext cx="3240" cy="1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US" sz="1600" b="1" dirty="0" err="1">
                  <a:latin typeface="Tahoma" pitchFamily="34" charset="0"/>
                </a:rPr>
                <a:t>Menentukan</a:t>
              </a:r>
              <a:r>
                <a:rPr lang="en-US" sz="1600" b="1" dirty="0">
                  <a:latin typeface="Tahoma" pitchFamily="34" charset="0"/>
                </a:rPr>
                <a:t> </a:t>
              </a:r>
              <a:r>
                <a:rPr lang="en-US" sz="1600" b="1" dirty="0" err="1">
                  <a:latin typeface="Tahoma" pitchFamily="34" charset="0"/>
                </a:rPr>
                <a:t>ukuran</a:t>
              </a:r>
              <a:r>
                <a:rPr lang="en-US" sz="1600" b="1" dirty="0">
                  <a:latin typeface="Tahoma" pitchFamily="34" charset="0"/>
                </a:rPr>
                <a:t> </a:t>
              </a:r>
              <a:r>
                <a:rPr lang="en-US" sz="1600" b="1" dirty="0" err="1">
                  <a:latin typeface="Tahoma" pitchFamily="34" charset="0"/>
                </a:rPr>
                <a:t>sampel</a:t>
              </a:r>
              <a:endParaRPr lang="en-US" sz="1600" b="1" dirty="0">
                <a:latin typeface="Tahoma" pitchFamily="34" charset="0"/>
              </a:endParaRPr>
            </a:p>
            <a:p>
              <a:endParaRPr lang="en-US" sz="1000" dirty="0" smtClean="0">
                <a:latin typeface="Tahoma" pitchFamily="34" charset="0"/>
              </a:endParaRPr>
            </a:p>
            <a:p>
              <a:r>
                <a:rPr lang="en-US" sz="1600" dirty="0" err="1" smtClean="0">
                  <a:latin typeface="Tahoma" pitchFamily="34" charset="0"/>
                </a:rPr>
                <a:t>Misal</a:t>
              </a:r>
              <a:r>
                <a:rPr lang="en-US" sz="1600" dirty="0" smtClean="0">
                  <a:latin typeface="Tahoma" pitchFamily="34" charset="0"/>
                </a:rPr>
                <a:t> </a:t>
              </a:r>
              <a:r>
                <a:rPr lang="en-US" sz="1600" dirty="0" err="1">
                  <a:latin typeface="Tahoma" pitchFamily="34" charset="0"/>
                </a:rPr>
                <a:t>sampel</a:t>
              </a:r>
              <a:r>
                <a:rPr lang="en-US" sz="1600" dirty="0">
                  <a:latin typeface="Tahoma" pitchFamily="34" charset="0"/>
                </a:rPr>
                <a:t> yang </a:t>
              </a:r>
              <a:r>
                <a:rPr lang="en-US" sz="1600" dirty="0" err="1">
                  <a:latin typeface="Tahoma" pitchFamily="34" charset="0"/>
                </a:rPr>
                <a:t>ditetapkan</a:t>
              </a:r>
              <a:r>
                <a:rPr lang="en-US" sz="1600" dirty="0">
                  <a:latin typeface="Tahoma" pitchFamily="34" charset="0"/>
                </a:rPr>
                <a:t> 20 </a:t>
              </a:r>
              <a:r>
                <a:rPr lang="en-US" sz="1600" dirty="0" err="1">
                  <a:latin typeface="Tahoma" pitchFamily="34" charset="0"/>
                </a:rPr>
                <a:t>orang</a:t>
              </a:r>
              <a:endParaRPr lang="en-US" sz="1600" dirty="0"/>
            </a:p>
          </p:txBody>
        </p:sp>
        <p:sp>
          <p:nvSpPr>
            <p:cNvPr id="47113" name="Text Box 9"/>
            <p:cNvSpPr txBox="1">
              <a:spLocks noChangeArrowheads="1"/>
            </p:cNvSpPr>
            <p:nvPr/>
          </p:nvSpPr>
          <p:spPr bwMode="auto">
            <a:xfrm>
              <a:off x="7484" y="6866"/>
              <a:ext cx="3210" cy="17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US" sz="1600" b="1" dirty="0"/>
                <a:t>Unit </a:t>
              </a:r>
              <a:r>
                <a:rPr lang="en-US" sz="1600" b="1" dirty="0" err="1"/>
                <a:t>sampel</a:t>
              </a:r>
              <a:endParaRPr lang="en-US" sz="1600" b="1" dirty="0"/>
            </a:p>
            <a:p>
              <a:r>
                <a:rPr lang="en-US" sz="1400" dirty="0" err="1"/>
                <a:t>Berdasarkan</a:t>
              </a:r>
              <a:r>
                <a:rPr lang="en-US" sz="1400" dirty="0"/>
                <a:t> </a:t>
              </a:r>
              <a:r>
                <a:rPr lang="en-US" sz="1400" dirty="0" err="1"/>
                <a:t>undian</a:t>
              </a:r>
              <a:r>
                <a:rPr lang="en-US" sz="1400" dirty="0"/>
                <a:t> </a:t>
              </a:r>
              <a:r>
                <a:rPr lang="en-US" sz="1400" dirty="0" err="1" smtClean="0"/>
                <a:t>diperoleh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sampel</a:t>
              </a:r>
              <a:r>
                <a:rPr lang="en-US" sz="1400" dirty="0" smtClean="0"/>
                <a:t>::02,05, 01 ,08,65,85,92,18,17,15,</a:t>
              </a:r>
            </a:p>
            <a:p>
              <a:r>
                <a:rPr lang="en-US" sz="1400" dirty="0" smtClean="0"/>
                <a:t>13, 25,27,29,45,44,42, 37,59,75,</a:t>
              </a:r>
              <a:endParaRPr lang="en-US" dirty="0"/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>
              <a:off x="5868" y="2834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5" name="Line 11"/>
            <p:cNvSpPr>
              <a:spLocks noChangeShapeType="1"/>
            </p:cNvSpPr>
            <p:nvPr/>
          </p:nvSpPr>
          <p:spPr bwMode="auto">
            <a:xfrm>
              <a:off x="9089" y="4282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 flipH="1">
              <a:off x="5779" y="5518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7" name="Line 13"/>
            <p:cNvSpPr>
              <a:spLocks noChangeShapeType="1"/>
            </p:cNvSpPr>
            <p:nvPr/>
          </p:nvSpPr>
          <p:spPr bwMode="auto">
            <a:xfrm>
              <a:off x="4068" y="6255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auto">
            <a:xfrm flipV="1">
              <a:off x="5879" y="7666"/>
              <a:ext cx="16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83880" cy="864096"/>
          </a:xfrm>
        </p:spPr>
        <p:txBody>
          <a:bodyPr>
            <a:normAutofit/>
          </a:bodyPr>
          <a:lstStyle/>
          <a:p>
            <a:r>
              <a:rPr lang="id-ID" sz="2400" dirty="0">
                <a:solidFill>
                  <a:srgbClr val="002060"/>
                </a:solidFill>
              </a:rPr>
              <a:t>Langkah dalam melakukan uji validitas dan reliabilitas internal adalah sebagai berikut: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556792"/>
            <a:ext cx="8183880" cy="4824536"/>
          </a:xfrm>
        </p:spPr>
        <p:txBody>
          <a:bodyPr>
            <a:normAutofit/>
          </a:bodyPr>
          <a:lstStyle/>
          <a:p>
            <a:pPr marL="336550" indent="-33655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en-US" sz="2400" dirty="0" err="1" smtClean="0"/>
              <a:t>Cobalah</a:t>
            </a:r>
            <a:r>
              <a:rPr lang="en-US" sz="2400" dirty="0" smtClean="0"/>
              <a:t> item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lapangan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30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(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)</a:t>
            </a:r>
          </a:p>
          <a:p>
            <a:pPr marL="336550" indent="-33655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en-US" sz="2400" dirty="0" err="1" smtClean="0"/>
              <a:t>Tabulasi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endParaRPr lang="en-US" sz="2400" dirty="0" smtClean="0"/>
          </a:p>
          <a:p>
            <a:pPr marL="336550" indent="-33655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en-US" sz="2400" dirty="0" err="1" smtClean="0"/>
              <a:t>Ujilah</a:t>
            </a:r>
            <a:r>
              <a:rPr lang="en-US" sz="2400" dirty="0" smtClean="0"/>
              <a:t> </a:t>
            </a:r>
            <a:r>
              <a:rPr lang="en-US" sz="2400" dirty="0" err="1" smtClean="0"/>
              <a:t>validitas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reliabilitasnya</a:t>
            </a:r>
            <a:endParaRPr lang="en-US" sz="2400" dirty="0" smtClean="0"/>
          </a:p>
          <a:p>
            <a:pPr marL="336550" indent="-336550">
              <a:spcBef>
                <a:spcPts val="1200"/>
              </a:spcBef>
              <a:buFontTx/>
              <a:buNone/>
            </a:pPr>
            <a:r>
              <a:rPr lang="en-US" sz="22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83880" cy="864096"/>
          </a:xfrm>
        </p:spPr>
        <p:txBody>
          <a:bodyPr>
            <a:normAutofit/>
          </a:bodyPr>
          <a:lstStyle/>
          <a:p>
            <a:r>
              <a:rPr lang="id-ID" sz="2400" dirty="0">
                <a:solidFill>
                  <a:srgbClr val="002060"/>
                </a:solidFill>
              </a:rPr>
              <a:t>Langkah dalam melakukan uji validitas dan reliabilitas internal adalah sebagai berikut: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556792"/>
            <a:ext cx="8183880" cy="4824536"/>
          </a:xfrm>
        </p:spPr>
        <p:txBody>
          <a:bodyPr>
            <a:normAutofit/>
          </a:bodyPr>
          <a:lstStyle/>
          <a:p>
            <a:pPr marL="565150" indent="-450850">
              <a:spcBef>
                <a:spcPts val="1200"/>
              </a:spcBef>
              <a:buClr>
                <a:srgbClr val="003399"/>
              </a:buClr>
              <a:buFont typeface="Wingdings"/>
              <a:buChar char="à"/>
            </a:pPr>
            <a:r>
              <a:rPr lang="en-US" sz="2200" dirty="0" err="1" smtClean="0"/>
              <a:t>Uji</a:t>
            </a:r>
            <a:r>
              <a:rPr lang="en-US" sz="2200" dirty="0" smtClean="0"/>
              <a:t> </a:t>
            </a:r>
            <a:r>
              <a:rPr lang="en-US" sz="2200" dirty="0" err="1"/>
              <a:t>validitas</a:t>
            </a:r>
            <a:r>
              <a:rPr lang="en-US" sz="2200" dirty="0"/>
              <a:t> </a:t>
            </a:r>
            <a:r>
              <a:rPr lang="en-US" sz="2200" dirty="0" err="1"/>
              <a:t>dilakukan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mengkorelasikan</a:t>
            </a:r>
            <a:r>
              <a:rPr lang="en-US" sz="2200" dirty="0"/>
              <a:t> </a:t>
            </a:r>
            <a:r>
              <a:rPr lang="en-US" sz="2200" dirty="0" err="1"/>
              <a:t>skor</a:t>
            </a:r>
            <a:r>
              <a:rPr lang="en-US" sz="2200" dirty="0"/>
              <a:t> item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skor</a:t>
            </a:r>
            <a:r>
              <a:rPr lang="en-US" sz="2200" dirty="0"/>
              <a:t> total.  </a:t>
            </a:r>
            <a:endParaRPr lang="en-US" sz="2200" dirty="0" smtClean="0"/>
          </a:p>
          <a:p>
            <a:pPr marL="565150" indent="-450850">
              <a:spcBef>
                <a:spcPts val="1200"/>
              </a:spcBef>
              <a:buClr>
                <a:srgbClr val="003399"/>
              </a:buClr>
              <a:buFont typeface="Wingdings"/>
              <a:buChar char="à"/>
            </a:pPr>
            <a:r>
              <a:rPr lang="en-US" sz="2200" dirty="0" err="1" smtClean="0"/>
              <a:t>Korelasi</a:t>
            </a:r>
            <a:r>
              <a:rPr lang="en-US" sz="2200" dirty="0" smtClean="0"/>
              <a:t> </a:t>
            </a:r>
            <a:r>
              <a:rPr lang="en-US" sz="2200" i="1" dirty="0"/>
              <a:t>Rank Spearman</a:t>
            </a:r>
            <a:r>
              <a:rPr lang="en-US" sz="2200" dirty="0"/>
              <a:t> </a:t>
            </a:r>
            <a:r>
              <a:rPr lang="en-US" sz="2200" dirty="0" err="1"/>
              <a:t>jika</a:t>
            </a:r>
            <a:r>
              <a:rPr lang="en-US" sz="2200" dirty="0"/>
              <a:t> data yang </a:t>
            </a:r>
            <a:r>
              <a:rPr lang="en-US" sz="2200" dirty="0" err="1"/>
              <a:t>diperoleh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data ordinal, </a:t>
            </a:r>
            <a:r>
              <a:rPr lang="en-US" sz="2200" dirty="0" err="1"/>
              <a:t>sedangkan</a:t>
            </a:r>
            <a:r>
              <a:rPr lang="en-US" sz="2200" dirty="0"/>
              <a:t> </a:t>
            </a:r>
            <a:r>
              <a:rPr lang="en-US" sz="2200" dirty="0" smtClean="0"/>
              <a:t>j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endParaRPr lang="en-US" sz="2200" dirty="0" smtClean="0"/>
          </a:p>
          <a:p>
            <a:pPr marL="565150" indent="-450850">
              <a:spcBef>
                <a:spcPts val="1200"/>
              </a:spcBef>
              <a:buClr>
                <a:srgbClr val="003399"/>
              </a:buClr>
              <a:buFont typeface="Wingdings"/>
              <a:buChar char="à"/>
            </a:pPr>
            <a:r>
              <a:rPr lang="en-US" sz="2200" dirty="0" err="1" smtClean="0"/>
              <a:t>Korelasi</a:t>
            </a:r>
            <a:r>
              <a:rPr lang="en-US" sz="2200" dirty="0" smtClean="0"/>
              <a:t> </a:t>
            </a:r>
            <a:r>
              <a:rPr lang="en-US" sz="2200" i="1" dirty="0"/>
              <a:t>Product Moment. </a:t>
            </a:r>
            <a:r>
              <a:rPr lang="en-US" sz="2200" i="1" dirty="0" err="1" smtClean="0"/>
              <a:t>j</a:t>
            </a:r>
            <a:r>
              <a:rPr lang="en-US" sz="2200" dirty="0" err="1" smtClean="0"/>
              <a:t>ika</a:t>
            </a:r>
            <a:r>
              <a:rPr lang="en-US" sz="2200" dirty="0" smtClean="0"/>
              <a:t> data yang </a:t>
            </a:r>
            <a:r>
              <a:rPr lang="en-US" sz="2200" dirty="0" err="1" smtClean="0"/>
              <a:t>diperoleh</a:t>
            </a:r>
            <a:r>
              <a:rPr lang="en-US" sz="2200" dirty="0" smtClean="0"/>
              <a:t> data interval</a:t>
            </a:r>
          </a:p>
          <a:p>
            <a:pPr marL="565150" indent="-450850">
              <a:spcBef>
                <a:spcPts val="1200"/>
              </a:spcBef>
              <a:buClr>
                <a:srgbClr val="003399"/>
              </a:buClr>
              <a:buFont typeface="Wingdings"/>
              <a:buChar char="à"/>
            </a:pPr>
            <a:r>
              <a:rPr lang="en-US" sz="2200" dirty="0" err="1" smtClean="0"/>
              <a:t>Sedangkan</a:t>
            </a:r>
            <a:r>
              <a:rPr lang="en-US" sz="2200" dirty="0" smtClean="0"/>
              <a:t> </a:t>
            </a:r>
            <a:r>
              <a:rPr lang="en-US" sz="2200" dirty="0" err="1"/>
              <a:t>uji</a:t>
            </a:r>
            <a:r>
              <a:rPr lang="en-US" sz="2200" dirty="0"/>
              <a:t> </a:t>
            </a:r>
            <a:r>
              <a:rPr lang="en-US" sz="2200" dirty="0" err="1"/>
              <a:t>reliabilitas</a:t>
            </a:r>
            <a:r>
              <a:rPr lang="en-US" sz="2200" dirty="0"/>
              <a:t> yang paling </a:t>
            </a:r>
            <a:r>
              <a:rPr lang="en-US" sz="2200" dirty="0" err="1"/>
              <a:t>sering</a:t>
            </a:r>
            <a:r>
              <a:rPr lang="en-US" sz="2200" dirty="0"/>
              <a:t> 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 </a:t>
            </a:r>
            <a:r>
              <a:rPr lang="en-US" sz="2200" dirty="0" err="1"/>
              <a:t>uji</a:t>
            </a:r>
            <a:r>
              <a:rPr lang="en-US" sz="2200" i="1" dirty="0"/>
              <a:t>, Alpha, Hoyt </a:t>
            </a:r>
            <a:r>
              <a:rPr lang="en-US" sz="2200" dirty="0" err="1"/>
              <a:t>dan</a:t>
            </a:r>
            <a:r>
              <a:rPr lang="en-US" sz="2200" i="1" dirty="0"/>
              <a:t> Spearman Brown</a:t>
            </a:r>
            <a:r>
              <a:rPr lang="en-US" sz="2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183880" cy="4320480"/>
          </a:xfrm>
        </p:spPr>
        <p:txBody>
          <a:bodyPr/>
          <a:lstStyle/>
          <a:p>
            <a:pPr marL="571500" indent="-571500"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Slovin</a:t>
            </a:r>
            <a:endParaRPr lang="en-US" dirty="0"/>
          </a:p>
          <a:p>
            <a:pPr marL="571500" indent="-571500">
              <a:buFont typeface="Wingdings" pitchFamily="2" charset="2"/>
              <a:buAutoNum type="arabicPeriod"/>
            </a:pPr>
            <a:endParaRPr lang="en-US" dirty="0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4643438" y="2060575"/>
          <a:ext cx="2160587" cy="1093788"/>
        </p:xfrm>
        <a:graphic>
          <a:graphicData uri="http://schemas.openxmlformats.org/presentationml/2006/ole">
            <p:oleObj spid="_x0000_s48133" name="Equation" r:id="rId3" imgW="748975" imgH="393529" progId="Equation.3">
              <p:embed/>
            </p:oleObj>
          </a:graphicData>
        </a:graphic>
      </p:graphicFrame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971600" y="3501008"/>
            <a:ext cx="7162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Kita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PT</a:t>
            </a:r>
            <a:r>
              <a:rPr lang="en-US" dirty="0"/>
              <a:t>. </a:t>
            </a:r>
            <a:r>
              <a:rPr lang="en-US" dirty="0" err="1" smtClean="0"/>
              <a:t>Agrowisata</a:t>
            </a:r>
            <a:r>
              <a:rPr lang="en-US" dirty="0" smtClean="0"/>
              <a:t>. </a:t>
            </a: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PT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130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.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5%,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minimal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?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1403648" y="4941168"/>
          <a:ext cx="4191000" cy="1074737"/>
        </p:xfrm>
        <a:graphic>
          <a:graphicData uri="http://schemas.openxmlformats.org/presentationml/2006/ole">
            <p:oleObj spid="_x0000_s48136" name="Equation" r:id="rId4" imgW="1625600" imgH="431800" progId="Equation.3">
              <p:embed/>
            </p:oleObj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43608" y="548680"/>
            <a:ext cx="6887736" cy="1051560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Pedoman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Menentukan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Jumlah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Sampel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548680"/>
            <a:ext cx="7696200" cy="474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Interval </a:t>
            </a:r>
            <a:r>
              <a:rPr lang="en-US" dirty="0" err="1">
                <a:solidFill>
                  <a:srgbClr val="C00000"/>
                </a:solidFill>
              </a:rPr>
              <a:t>Penaksiran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4100"/>
            <a:ext cx="8229600" cy="4411663"/>
          </a:xfrm>
        </p:spPr>
        <p:txBody>
          <a:bodyPr/>
          <a:lstStyle/>
          <a:p>
            <a:pPr marL="571500" indent="-57150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menaksir</a:t>
            </a:r>
            <a:r>
              <a:rPr lang="en-US" dirty="0"/>
              <a:t> parameter rata-rata </a:t>
            </a:r>
            <a:r>
              <a:rPr lang="en-US" dirty="0">
                <a:sym typeface="Symbol" pitchFamily="18" charset="2"/>
              </a:rPr>
              <a:t></a:t>
            </a:r>
          </a:p>
          <a:p>
            <a:pPr marL="571500" indent="-571500"/>
            <a:endParaRPr lang="en-US" dirty="0">
              <a:sym typeface="Symbol" pitchFamily="18" charset="2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1259631" y="1722438"/>
          <a:ext cx="2727197" cy="986482"/>
        </p:xfrm>
        <a:graphic>
          <a:graphicData uri="http://schemas.openxmlformats.org/presentationml/2006/ole">
            <p:oleObj spid="_x0000_s49157" name="Equation" r:id="rId3" imgW="889000" imgH="469900" progId="Equation.3">
              <p:embed/>
            </p:oleObj>
          </a:graphicData>
        </a:graphic>
      </p:graphicFrame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115616" y="2708920"/>
            <a:ext cx="7467600" cy="40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200" dirty="0" err="1"/>
              <a:t>Seorang</a:t>
            </a:r>
            <a:r>
              <a:rPr lang="en-US" sz="2200" dirty="0"/>
              <a:t> </a:t>
            </a:r>
            <a:r>
              <a:rPr lang="en-US" sz="2200" dirty="0" err="1"/>
              <a:t>mahasiswa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menguji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hipotesis</a:t>
            </a:r>
            <a:r>
              <a:rPr lang="en-US" sz="2200" dirty="0"/>
              <a:t> yang </a:t>
            </a:r>
            <a:r>
              <a:rPr lang="en-US" sz="2200" dirty="0" err="1"/>
              <a:t>menyatakan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Indek</a:t>
            </a:r>
            <a:r>
              <a:rPr lang="en-US" sz="2200" dirty="0"/>
              <a:t> </a:t>
            </a:r>
            <a:r>
              <a:rPr lang="en-US" sz="2200" dirty="0" err="1"/>
              <a:t>Prestasi</a:t>
            </a:r>
            <a:r>
              <a:rPr lang="en-US" sz="2200" dirty="0"/>
              <a:t> </a:t>
            </a:r>
            <a:r>
              <a:rPr lang="en-US" sz="2200" dirty="0" err="1"/>
              <a:t>Mahasiswa</a:t>
            </a:r>
            <a:r>
              <a:rPr lang="en-US" sz="2200" dirty="0"/>
              <a:t> </a:t>
            </a:r>
            <a:r>
              <a:rPr lang="en-US" sz="2200" dirty="0" err="1" smtClean="0"/>
              <a:t>Prodi</a:t>
            </a:r>
            <a:r>
              <a:rPr lang="en-US" sz="2200" dirty="0" smtClean="0"/>
              <a:t> </a:t>
            </a:r>
            <a:r>
              <a:rPr lang="en-US" sz="2200" dirty="0" err="1" smtClean="0"/>
              <a:t>Agroteknologi</a:t>
            </a:r>
            <a:r>
              <a:rPr lang="en-US" sz="2200" dirty="0" smtClean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2,7.  </a:t>
            </a:r>
            <a:r>
              <a:rPr lang="en-US" sz="2200" dirty="0" err="1"/>
              <a:t>dari</a:t>
            </a:r>
            <a:r>
              <a:rPr lang="en-US" sz="2200" dirty="0"/>
              <a:t> 30 </a:t>
            </a:r>
            <a:r>
              <a:rPr lang="en-US" sz="2200" dirty="0" err="1"/>
              <a:t>sampel</a:t>
            </a:r>
            <a:r>
              <a:rPr lang="en-US" sz="2200" dirty="0"/>
              <a:t> </a:t>
            </a:r>
            <a:r>
              <a:rPr lang="en-US" sz="2200" dirty="0" err="1"/>
              <a:t>percobaan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diperoleh</a:t>
            </a:r>
            <a:r>
              <a:rPr lang="en-US" sz="2200" dirty="0"/>
              <a:t> </a:t>
            </a:r>
            <a:r>
              <a:rPr lang="en-US" sz="2200" dirty="0" err="1"/>
              <a:t>informasi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standar</a:t>
            </a:r>
            <a:r>
              <a:rPr lang="en-US" sz="2200" dirty="0"/>
              <a:t> </a:t>
            </a:r>
            <a:r>
              <a:rPr lang="en-US" sz="2200" dirty="0" err="1"/>
              <a:t>deviasi</a:t>
            </a:r>
            <a:r>
              <a:rPr lang="en-US" sz="2200" dirty="0"/>
              <a:t> </a:t>
            </a:r>
            <a:r>
              <a:rPr lang="en-US" sz="2200" dirty="0" err="1" smtClean="0"/>
              <a:t>Indek</a:t>
            </a:r>
            <a:r>
              <a:rPr lang="en-US" sz="2200" dirty="0" smtClean="0"/>
              <a:t> </a:t>
            </a:r>
            <a:r>
              <a:rPr lang="en-US" sz="2200" dirty="0" err="1"/>
              <a:t>Prestasi</a:t>
            </a:r>
            <a:r>
              <a:rPr lang="en-US" sz="2200" dirty="0"/>
              <a:t> </a:t>
            </a:r>
            <a:r>
              <a:rPr lang="en-US" sz="2200" dirty="0" err="1"/>
              <a:t>mahasiswa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0,25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menguji</a:t>
            </a:r>
            <a:r>
              <a:rPr lang="en-US" sz="2200" dirty="0"/>
              <a:t> </a:t>
            </a:r>
            <a:r>
              <a:rPr lang="en-US" sz="2200" dirty="0" err="1" smtClean="0"/>
              <a:t>hipotesis</a:t>
            </a:r>
            <a:r>
              <a:rPr lang="en-US" sz="2200" dirty="0" smtClean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berapa</a:t>
            </a:r>
            <a:r>
              <a:rPr lang="en-US" sz="2200" dirty="0"/>
              <a:t> </a:t>
            </a:r>
            <a:r>
              <a:rPr lang="en-US" sz="2200" dirty="0" err="1"/>
              <a:t>jumlah</a:t>
            </a:r>
            <a:r>
              <a:rPr lang="en-US" sz="2200" dirty="0"/>
              <a:t> </a:t>
            </a:r>
            <a:r>
              <a:rPr lang="en-US" sz="2200" dirty="0" err="1"/>
              <a:t>sampel</a:t>
            </a:r>
            <a:r>
              <a:rPr lang="en-US" sz="2200" dirty="0"/>
              <a:t> yang </a:t>
            </a:r>
            <a:r>
              <a:rPr lang="en-US" sz="2200" dirty="0" err="1"/>
              <a:t>diperlukan</a:t>
            </a:r>
            <a:r>
              <a:rPr lang="en-US" sz="2200" dirty="0"/>
              <a:t> </a:t>
            </a:r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menginginkan</a:t>
            </a:r>
            <a:r>
              <a:rPr lang="en-US" sz="2200" dirty="0"/>
              <a:t> </a:t>
            </a:r>
            <a:r>
              <a:rPr lang="en-US" sz="2200" dirty="0" err="1"/>
              <a:t>tingkat</a:t>
            </a:r>
            <a:r>
              <a:rPr lang="en-US" sz="2200" dirty="0"/>
              <a:t> </a:t>
            </a:r>
            <a:r>
              <a:rPr lang="en-US" sz="2200" dirty="0" err="1"/>
              <a:t>keyakinan</a:t>
            </a:r>
            <a:r>
              <a:rPr lang="en-US" sz="2200" dirty="0"/>
              <a:t> </a:t>
            </a:r>
            <a:r>
              <a:rPr lang="en-US" sz="2200" dirty="0" err="1"/>
              <a:t>sebesar</a:t>
            </a:r>
            <a:r>
              <a:rPr lang="en-US" sz="2200" dirty="0"/>
              <a:t> 95% </a:t>
            </a:r>
            <a:r>
              <a:rPr lang="en-US" sz="2200" dirty="0" err="1"/>
              <a:t>dan</a:t>
            </a:r>
            <a:r>
              <a:rPr lang="en-US" sz="2200" dirty="0"/>
              <a:t> error </a:t>
            </a:r>
            <a:r>
              <a:rPr lang="en-US" sz="2200" dirty="0" err="1"/>
              <a:t>estimasi</a:t>
            </a:r>
            <a:r>
              <a:rPr lang="en-US" sz="2200" dirty="0"/>
              <a:t> </a:t>
            </a:r>
            <a:r>
              <a:rPr lang="en-US" sz="2200" dirty="0">
                <a:sym typeface="Symbol" pitchFamily="18" charset="2"/>
              </a:rPr>
              <a:t></a:t>
            </a:r>
            <a:r>
              <a:rPr lang="en-US" sz="2200" dirty="0"/>
              <a:t> </a:t>
            </a:r>
            <a:r>
              <a:rPr lang="en-US" sz="2200" dirty="0" err="1"/>
              <a:t>kurang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0,05,?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1259632" y="5517232"/>
          <a:ext cx="3703637" cy="1041400"/>
        </p:xfrm>
        <a:graphic>
          <a:graphicData uri="http://schemas.openxmlformats.org/presentationml/2006/ole">
            <p:oleObj spid="_x0000_s49160" name="Equation" r:id="rId4" imgW="170172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831850"/>
            <a:ext cx="8229600" cy="5299075"/>
          </a:xfrm>
        </p:spPr>
        <p:txBody>
          <a:bodyPr/>
          <a:lstStyle/>
          <a:p>
            <a:pPr marL="571500" indent="-571500"/>
            <a:r>
              <a:rPr lang="en-US"/>
              <a:t>Untuk menaksir parameter proporsi  P</a:t>
            </a:r>
          </a:p>
          <a:p>
            <a:pPr marL="571500" indent="-571500"/>
            <a:endParaRPr 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1219200" y="1500187"/>
          <a:ext cx="2128664" cy="1227861"/>
        </p:xfrm>
        <a:graphic>
          <a:graphicData uri="http://schemas.openxmlformats.org/presentationml/2006/ole">
            <p:oleObj spid="_x0000_s50180" name="Equation" r:id="rId3" imgW="977476" imgH="482391" progId="Equation.3">
              <p:embed/>
            </p:oleObj>
          </a:graphicData>
        </a:graphic>
      </p:graphicFrame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143000" y="2924944"/>
            <a:ext cx="7543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Kita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meperkirakan</a:t>
            </a:r>
            <a:r>
              <a:rPr lang="en-US" sz="2400" dirty="0"/>
              <a:t> </a:t>
            </a:r>
            <a:r>
              <a:rPr lang="en-US" sz="2400" dirty="0" err="1"/>
              <a:t>proporsi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yang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angkutan</a:t>
            </a:r>
            <a:r>
              <a:rPr lang="en-US" sz="2400" dirty="0"/>
              <a:t> </a:t>
            </a:r>
            <a:r>
              <a:rPr lang="en-US" sz="2400" dirty="0" err="1"/>
              <a:t>kota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pergi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.  </a:t>
            </a:r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kepercayaan</a:t>
            </a:r>
            <a:r>
              <a:rPr lang="en-US" sz="2400" dirty="0"/>
              <a:t> 95%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 yang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0,10 ?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1187624" y="5013176"/>
          <a:ext cx="4320480" cy="1155642"/>
        </p:xfrm>
        <a:graphic>
          <a:graphicData uri="http://schemas.openxmlformats.org/presentationml/2006/ole">
            <p:oleObj spid="_x0000_s50183" name="Equation" r:id="rId4" imgW="14349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76672"/>
            <a:ext cx="7607816" cy="648072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/>
              <a:t>Isac</a:t>
            </a:r>
            <a:r>
              <a:rPr lang="en-US" dirty="0"/>
              <a:t> Michel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1647824" y="1773238"/>
          <a:ext cx="3068191" cy="935037"/>
        </p:xfrm>
        <a:graphic>
          <a:graphicData uri="http://schemas.openxmlformats.org/presentationml/2006/ole">
            <p:oleObj spid="_x0000_s51204" name="Equation" r:id="rId4" imgW="1028520" imgH="419040" progId="Equation.3">
              <p:embed/>
            </p:oleObj>
          </a:graphicData>
        </a:graphic>
      </p:graphicFrame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447800" y="2886075"/>
            <a:ext cx="6934200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menguji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hipotesis</a:t>
            </a:r>
            <a:r>
              <a:rPr lang="en-US" sz="2000" dirty="0"/>
              <a:t> yang </a:t>
            </a:r>
            <a:r>
              <a:rPr lang="en-US" sz="2000" dirty="0" err="1"/>
              <a:t>menyatakan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Indek</a:t>
            </a:r>
            <a:r>
              <a:rPr lang="en-US" sz="2000" dirty="0"/>
              <a:t> </a:t>
            </a:r>
            <a:r>
              <a:rPr lang="en-US" sz="2000" dirty="0" err="1"/>
              <a:t>Prestasi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 smtClean="0"/>
              <a:t>Prodi</a:t>
            </a:r>
            <a:r>
              <a:rPr lang="en-US" sz="2000" dirty="0" smtClean="0"/>
              <a:t> </a:t>
            </a:r>
            <a:r>
              <a:rPr lang="en-US" sz="2000" dirty="0" err="1" smtClean="0"/>
              <a:t>Agribisnis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berjumlah</a:t>
            </a:r>
            <a:r>
              <a:rPr lang="en-US" sz="2000" dirty="0"/>
              <a:t> 175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2,7.  Dari 30 </a:t>
            </a:r>
            <a:r>
              <a:rPr lang="en-US" sz="2000" dirty="0" err="1"/>
              <a:t>sampel</a:t>
            </a:r>
            <a:r>
              <a:rPr lang="en-US" sz="2000" dirty="0"/>
              <a:t> </a:t>
            </a:r>
            <a:r>
              <a:rPr lang="en-US" sz="2000" dirty="0" err="1"/>
              <a:t>percobaan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standar</a:t>
            </a:r>
            <a:r>
              <a:rPr lang="en-US" sz="2000" dirty="0"/>
              <a:t> </a:t>
            </a:r>
            <a:r>
              <a:rPr lang="en-US" sz="2000" dirty="0" err="1"/>
              <a:t>deviasi</a:t>
            </a:r>
            <a:r>
              <a:rPr lang="en-US" sz="2000" dirty="0"/>
              <a:t> </a:t>
            </a:r>
            <a:r>
              <a:rPr lang="en-US" sz="2000" dirty="0" err="1"/>
              <a:t>Indek</a:t>
            </a:r>
            <a:r>
              <a:rPr lang="en-US" sz="2000" dirty="0"/>
              <a:t> </a:t>
            </a:r>
            <a:r>
              <a:rPr lang="en-US" sz="2000" dirty="0" err="1"/>
              <a:t>Prestasi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0,25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menguji</a:t>
            </a:r>
            <a:r>
              <a:rPr lang="en-US" sz="2000" dirty="0"/>
              <a:t> </a:t>
            </a:r>
            <a:r>
              <a:rPr lang="en-US" sz="2000" dirty="0" err="1"/>
              <a:t>hipotesisi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berapa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sampel</a:t>
            </a:r>
            <a:r>
              <a:rPr lang="en-US" sz="2000" dirty="0"/>
              <a:t> yang </a:t>
            </a:r>
            <a:r>
              <a:rPr lang="en-US" sz="2000" dirty="0" err="1"/>
              <a:t>diperlukan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menginginkan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keyakinan</a:t>
            </a:r>
            <a:r>
              <a:rPr lang="en-US" sz="2000" dirty="0"/>
              <a:t> </a:t>
            </a:r>
            <a:r>
              <a:rPr lang="en-US" sz="2000" dirty="0" err="1"/>
              <a:t>sebesar</a:t>
            </a:r>
            <a:r>
              <a:rPr lang="en-US" sz="2000" dirty="0"/>
              <a:t> 95% </a:t>
            </a:r>
            <a:r>
              <a:rPr lang="en-US" sz="2000" dirty="0" err="1"/>
              <a:t>dan</a:t>
            </a:r>
            <a:r>
              <a:rPr lang="en-US" sz="2000" dirty="0"/>
              <a:t> error </a:t>
            </a:r>
            <a:r>
              <a:rPr lang="en-US" sz="2000" dirty="0" err="1"/>
              <a:t>estimasi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</a:t>
            </a:r>
            <a:r>
              <a:rPr lang="en-US" sz="2000" dirty="0"/>
              <a:t>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5 </a:t>
            </a:r>
            <a:r>
              <a:rPr lang="en-US" sz="2000" dirty="0" err="1"/>
              <a:t>persen</a:t>
            </a:r>
            <a:r>
              <a:rPr lang="en-US" sz="2000" dirty="0"/>
              <a:t> ?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1547664" y="5589240"/>
          <a:ext cx="4638087" cy="1008112"/>
        </p:xfrm>
        <a:graphic>
          <a:graphicData uri="http://schemas.openxmlformats.org/presentationml/2006/ole">
            <p:oleObj spid="_x0000_s51207" name="Equation" r:id="rId5" imgW="2323800" imgH="444240" progId="Equation.3">
              <p:embed/>
            </p:oleObj>
          </a:graphicData>
        </a:graphic>
      </p:graphicFrame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043608" y="1268760"/>
            <a:ext cx="72728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 dirty="0"/>
              <a:t>a.   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sampel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menaksir</a:t>
            </a:r>
            <a:r>
              <a:rPr lang="en-US" sz="2000" dirty="0"/>
              <a:t> parameter rata-rata </a:t>
            </a:r>
            <a:r>
              <a:rPr lang="en-US" sz="2000" dirty="0">
                <a:sym typeface="Symbol" pitchFamily="18" charset="2"/>
              </a:rPr>
              <a:t>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Tx/>
              <a:buNone/>
              <a:tabLst>
                <a:tab pos="57150" algn="l"/>
              </a:tabLst>
            </a:pPr>
            <a:r>
              <a:rPr lang="en-US" sz="1500" dirty="0"/>
              <a:t>	</a:t>
            </a:r>
            <a:r>
              <a:rPr lang="en-US" sz="1800" dirty="0"/>
              <a:t>b.  </a:t>
            </a:r>
            <a:r>
              <a:rPr lang="en-US" sz="1800" dirty="0" err="1"/>
              <a:t>Menentukan</a:t>
            </a:r>
            <a:r>
              <a:rPr lang="en-US" sz="1800" dirty="0"/>
              <a:t> </a:t>
            </a:r>
            <a:r>
              <a:rPr lang="en-US" sz="1800" dirty="0" err="1"/>
              <a:t>sampel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menaksir</a:t>
            </a:r>
            <a:r>
              <a:rPr lang="en-US" sz="1800" dirty="0"/>
              <a:t> parameter </a:t>
            </a:r>
            <a:r>
              <a:rPr lang="en-US" sz="1800" dirty="0" err="1"/>
              <a:t>proporsi</a:t>
            </a:r>
            <a:r>
              <a:rPr lang="en-US" sz="1800" dirty="0"/>
              <a:t>  P</a:t>
            </a:r>
          </a:p>
          <a:p>
            <a:pPr marL="571500" indent="-571500"/>
            <a:endParaRPr lang="en-US" sz="1500" dirty="0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1043608" y="1052736"/>
          <a:ext cx="3240359" cy="1008112"/>
        </p:xfrm>
        <a:graphic>
          <a:graphicData uri="http://schemas.openxmlformats.org/presentationml/2006/ole">
            <p:oleObj spid="_x0000_s54276" name="Equation" r:id="rId3" imgW="1066800" imgH="457200" progId="Equation.3">
              <p:embed/>
            </p:oleObj>
          </a:graphicData>
        </a:graphic>
      </p:graphicFrame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755576" y="2132856"/>
            <a:ext cx="7683624" cy="398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/>
              <a:t>Kita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meperkirakan</a:t>
            </a:r>
            <a:r>
              <a:rPr lang="en-US" sz="2200" dirty="0"/>
              <a:t> </a:t>
            </a:r>
            <a:r>
              <a:rPr lang="en-US" sz="2200" dirty="0" err="1"/>
              <a:t>proporsi</a:t>
            </a:r>
            <a:r>
              <a:rPr lang="en-US" sz="2200" dirty="0"/>
              <a:t> </a:t>
            </a:r>
            <a:r>
              <a:rPr lang="en-US" sz="2200" dirty="0" err="1" smtClean="0"/>
              <a:t>mahasiswa</a:t>
            </a:r>
            <a:r>
              <a:rPr lang="en-US" sz="2200" dirty="0" smtClean="0"/>
              <a:t> </a:t>
            </a:r>
            <a:r>
              <a:rPr lang="en-US" sz="2200" dirty="0" err="1" smtClean="0"/>
              <a:t>Prodi</a:t>
            </a:r>
            <a:r>
              <a:rPr lang="en-US" sz="2200" dirty="0" smtClean="0"/>
              <a:t> </a:t>
            </a:r>
            <a:r>
              <a:rPr lang="en-US" sz="2200" dirty="0" err="1" smtClean="0"/>
              <a:t>Agribisnis</a:t>
            </a:r>
            <a:r>
              <a:rPr lang="en-US" sz="2200" dirty="0" smtClean="0"/>
              <a:t> </a:t>
            </a:r>
            <a:r>
              <a:rPr lang="en-US" sz="2200" dirty="0"/>
              <a:t>yang </a:t>
            </a:r>
            <a:r>
              <a:rPr lang="en-US" sz="2200" dirty="0" err="1"/>
              <a:t>berjumlah</a:t>
            </a:r>
            <a:r>
              <a:rPr lang="en-US" sz="2200" dirty="0"/>
              <a:t> 175 </a:t>
            </a:r>
            <a:r>
              <a:rPr lang="en-US" sz="2200" dirty="0" err="1"/>
              <a:t>orang</a:t>
            </a:r>
            <a:r>
              <a:rPr lang="en-US" sz="2200" dirty="0"/>
              <a:t>. </a:t>
            </a: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 err="1"/>
              <a:t>penelitian</a:t>
            </a:r>
            <a:r>
              <a:rPr lang="en-US" sz="2200" dirty="0"/>
              <a:t> </a:t>
            </a:r>
            <a:r>
              <a:rPr lang="en-US" sz="2200" dirty="0" err="1"/>
              <a:t>pendahuluan</a:t>
            </a:r>
            <a:r>
              <a:rPr lang="en-US" sz="2200" dirty="0"/>
              <a:t> </a:t>
            </a:r>
            <a:r>
              <a:rPr lang="en-US" sz="2200" dirty="0" err="1"/>
              <a:t>diperoleh</a:t>
            </a:r>
            <a:r>
              <a:rPr lang="en-US" sz="2200" dirty="0"/>
              <a:t> data </a:t>
            </a:r>
            <a:r>
              <a:rPr lang="en-US" sz="2200" dirty="0" err="1"/>
              <a:t>proporsi</a:t>
            </a:r>
            <a:r>
              <a:rPr lang="en-US" sz="2200" dirty="0"/>
              <a:t> </a:t>
            </a:r>
            <a:r>
              <a:rPr lang="en-US" sz="2200" dirty="0" err="1"/>
              <a:t>mahasiswa</a:t>
            </a:r>
            <a:r>
              <a:rPr lang="en-US" sz="2200" dirty="0"/>
              <a:t> </a:t>
            </a:r>
            <a:r>
              <a:rPr lang="en-US" sz="2200" dirty="0" smtClean="0"/>
              <a:t>yang 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r>
              <a:rPr lang="en-US" sz="2200" dirty="0" err="1"/>
              <a:t>angkutan</a:t>
            </a:r>
            <a:r>
              <a:rPr lang="en-US" sz="2200" dirty="0"/>
              <a:t> </a:t>
            </a:r>
            <a:r>
              <a:rPr lang="en-US" sz="2200" dirty="0" err="1"/>
              <a:t>kota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/>
              <a:t>pergi</a:t>
            </a:r>
            <a:r>
              <a:rPr lang="en-US" sz="2200" dirty="0"/>
              <a:t> </a:t>
            </a:r>
            <a:r>
              <a:rPr lang="en-US" sz="2200" dirty="0" err="1"/>
              <a:t>kuliah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40%.  </a:t>
            </a:r>
            <a:r>
              <a:rPr lang="en-US" sz="2200" dirty="0" err="1"/>
              <a:t>Berapa</a:t>
            </a:r>
            <a:r>
              <a:rPr lang="en-US" sz="2200" dirty="0"/>
              <a:t> </a:t>
            </a:r>
            <a:r>
              <a:rPr lang="en-US" sz="2200" dirty="0" err="1"/>
              <a:t>sampel</a:t>
            </a:r>
            <a:r>
              <a:rPr lang="en-US" sz="2200" dirty="0"/>
              <a:t> yang </a:t>
            </a:r>
            <a:r>
              <a:rPr lang="en-US" sz="2200" dirty="0" err="1"/>
              <a:t>diperlukan</a:t>
            </a:r>
            <a:r>
              <a:rPr lang="en-US" sz="2200" dirty="0"/>
              <a:t> </a:t>
            </a:r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tingkat</a:t>
            </a:r>
            <a:r>
              <a:rPr lang="en-US" sz="2200" dirty="0"/>
              <a:t> </a:t>
            </a:r>
            <a:r>
              <a:rPr lang="en-US" sz="2200" dirty="0" err="1"/>
              <a:t>kepercayaan</a:t>
            </a:r>
            <a:r>
              <a:rPr lang="en-US" sz="2200" dirty="0"/>
              <a:t> 95%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derajat</a:t>
            </a:r>
            <a:r>
              <a:rPr lang="en-US" sz="2200" dirty="0"/>
              <a:t> </a:t>
            </a:r>
            <a:r>
              <a:rPr lang="en-US" sz="2200" dirty="0" err="1"/>
              <a:t>penyimpangan</a:t>
            </a:r>
            <a:r>
              <a:rPr lang="en-US" sz="2200" dirty="0"/>
              <a:t> </a:t>
            </a:r>
            <a:r>
              <a:rPr lang="en-US" sz="2200" dirty="0" err="1"/>
              <a:t>sebesar</a:t>
            </a:r>
            <a:r>
              <a:rPr lang="en-US" sz="2200" dirty="0"/>
              <a:t>  0,10.?</a:t>
            </a:r>
          </a:p>
          <a:p>
            <a:pPr>
              <a:spcBef>
                <a:spcPct val="50000"/>
              </a:spcBef>
            </a:pPr>
            <a:endParaRPr lang="en-US" sz="2200" dirty="0"/>
          </a:p>
          <a:p>
            <a:pPr>
              <a:spcBef>
                <a:spcPct val="50000"/>
              </a:spcBef>
            </a:pPr>
            <a:endParaRPr lang="en-US" sz="2200" dirty="0"/>
          </a:p>
          <a:p>
            <a:pPr>
              <a:spcBef>
                <a:spcPct val="50000"/>
              </a:spcBef>
            </a:pPr>
            <a:endParaRPr lang="en-US" sz="2200" dirty="0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971600" y="4941168"/>
          <a:ext cx="5996880" cy="1031659"/>
        </p:xfrm>
        <a:graphic>
          <a:graphicData uri="http://schemas.openxmlformats.org/presentationml/2006/ole">
            <p:oleObj spid="_x0000_s54279" name="Equation" r:id="rId4" imgW="2590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458</TotalTime>
  <Words>1253</Words>
  <Application>Microsoft Office PowerPoint</Application>
  <PresentationFormat>On-screen Show (4:3)</PresentationFormat>
  <Paragraphs>371</Paragraphs>
  <Slides>41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Aspect</vt:lpstr>
      <vt:lpstr>Equation</vt:lpstr>
      <vt:lpstr>PERMASALAHAN dalam PENENTUAN SAMPEL</vt:lpstr>
      <vt:lpstr>Pertimbangan dalam  Menentukan SAMPEL</vt:lpstr>
      <vt:lpstr> Prosedur Penentuan Sampel</vt:lpstr>
      <vt:lpstr>Slide 4</vt:lpstr>
      <vt:lpstr>Slide 5</vt:lpstr>
      <vt:lpstr> Interval Penaksiran</vt:lpstr>
      <vt:lpstr>Slide 7</vt:lpstr>
      <vt:lpstr>Pendekatan Isac Michel</vt:lpstr>
      <vt:lpstr>Slide 9</vt:lpstr>
      <vt:lpstr>Slide 10</vt:lpstr>
      <vt:lpstr>Simple Random Sampling</vt:lpstr>
      <vt:lpstr>Sistematis Random Sampling</vt:lpstr>
      <vt:lpstr>Stratified Random Sampling</vt:lpstr>
      <vt:lpstr>Disproposional Random Sampling</vt:lpstr>
      <vt:lpstr>Cluster Sampling</vt:lpstr>
      <vt:lpstr> Double Sampling          (Multyphase Sampling)</vt:lpstr>
      <vt:lpstr>Convenience Sampling</vt:lpstr>
      <vt:lpstr>Purposive Sampling</vt:lpstr>
      <vt:lpstr>Quota Sampling</vt:lpstr>
      <vt:lpstr>Snow Ball Sampling</vt:lpstr>
      <vt:lpstr>Transformasi Data Menjadi Informasi</vt:lpstr>
      <vt:lpstr>Syarat-syarat data yang baik : </vt:lpstr>
      <vt:lpstr>Syarat-syarat data yang baik : </vt:lpstr>
      <vt:lpstr>Pembagian data menurut cara memperolehnya: </vt:lpstr>
      <vt:lpstr>Pembagian data menurut   SUMBER nya :</vt:lpstr>
      <vt:lpstr>Pembagian data menurut            WAKTU PENGUMPULAN nya</vt:lpstr>
      <vt:lpstr>Data menurut SIFAT nya :</vt:lpstr>
      <vt:lpstr>Beberapa teknik yang dapat digunakan UNTUK MEMBANGKITKAN DATA: </vt:lpstr>
      <vt:lpstr>Matrik wawancara dalam penelitian tentang potensi gula kelapa di Banyumas.</vt:lpstr>
      <vt:lpstr>Slide 30</vt:lpstr>
      <vt:lpstr>Indeks Kesepakatan Observasi</vt:lpstr>
      <vt:lpstr>Slide 32</vt:lpstr>
      <vt:lpstr>Keuntungan menggunakan KUESIONER </vt:lpstr>
      <vt:lpstr>Langkah-langkah dalam penyusunan kuesioner agar kuesioner tersebut EFESIEN dan EFEKTIF :</vt:lpstr>
      <vt:lpstr>Slide 35</vt:lpstr>
      <vt:lpstr>  UJI VALIDITAS DAN RELIABILITAS KUESIONER </vt:lpstr>
      <vt:lpstr>Uji Reliabilitas Instrumen</vt:lpstr>
      <vt:lpstr>Uji Reliabilitas Instrumen</vt:lpstr>
      <vt:lpstr>Slide 39</vt:lpstr>
      <vt:lpstr>Langkah dalam melakukan uji validitas dan reliabilitas internal adalah sebagai berikut:</vt:lpstr>
      <vt:lpstr>Langkah dalam melakukan uji validitas dan reliabilitas internal adalah sebagai berikut: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</dc:title>
  <dc:subject>UG-Blues</dc:subject>
  <dc:creator>EndangSM_FP_UNS</dc:creator>
  <cp:lastModifiedBy>DELL</cp:lastModifiedBy>
  <cp:revision>49</cp:revision>
  <dcterms:created xsi:type="dcterms:W3CDTF">2008-09-09T07:25:37Z</dcterms:created>
  <dcterms:modified xsi:type="dcterms:W3CDTF">2020-07-29T14:07:51Z</dcterms:modified>
</cp:coreProperties>
</file>