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  <p:sldMasterId id="2147483669" r:id="rId3"/>
  </p:sldMasterIdLst>
  <p:sldIdLst>
    <p:sldId id="295" r:id="rId4"/>
    <p:sldId id="282" r:id="rId5"/>
    <p:sldId id="269" r:id="rId6"/>
    <p:sldId id="270" r:id="rId7"/>
    <p:sldId id="271" r:id="rId8"/>
    <p:sldId id="272" r:id="rId9"/>
    <p:sldId id="276" r:id="rId10"/>
    <p:sldId id="273" r:id="rId11"/>
    <p:sldId id="274" r:id="rId12"/>
    <p:sldId id="275" r:id="rId13"/>
    <p:sldId id="283" r:id="rId14"/>
    <p:sldId id="285" r:id="rId15"/>
    <p:sldId id="286" r:id="rId16"/>
    <p:sldId id="287" r:id="rId17"/>
    <p:sldId id="288" r:id="rId18"/>
    <p:sldId id="289" r:id="rId19"/>
    <p:sldId id="291" r:id="rId20"/>
    <p:sldId id="290" r:id="rId21"/>
    <p:sldId id="264" r:id="rId22"/>
    <p:sldId id="292" r:id="rId23"/>
    <p:sldId id="277" r:id="rId24"/>
    <p:sldId id="293" r:id="rId25"/>
    <p:sldId id="26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1D3"/>
    <a:srgbClr val="D8505D"/>
    <a:srgbClr val="D355A9"/>
    <a:srgbClr val="36DE3A"/>
    <a:srgbClr val="EF8F03"/>
    <a:srgbClr val="FF9900"/>
    <a:srgbClr val="D43A0A"/>
    <a:srgbClr val="FFFF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81" autoAdjust="0"/>
  </p:normalViewPr>
  <p:slideViewPr>
    <p:cSldViewPr>
      <p:cViewPr>
        <p:scale>
          <a:sx n="40" d="100"/>
          <a:sy n="40" d="100"/>
        </p:scale>
        <p:origin x="-73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3BE70-84AC-40BE-8723-CE79DBA1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1B58-1557-471E-BC18-B3DCE3EEC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4150-D617-4E7F-A3A4-C3D652A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9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D06AAF-CFC4-4448-AD96-D70F6A8D9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EBD8-4555-4ED8-AA5F-331E1123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FC57-86E4-47D3-A938-62F7B72F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02A5F-4468-44CF-8854-C519CD6E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56BA7-FC44-4227-9ED5-9A14B4BFF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76CE-1A37-4F50-A37A-CB680D8FD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3E16-5992-42B8-8578-DD7AE94EA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FBBB-F39B-4F2A-9196-DBBA96248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CB2C-86F0-4232-BCE2-1B482C0B0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6327-ADC7-41A1-B541-C6C4D33C2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7060B-A257-48BB-9FB3-51DD7C25E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F154-3019-4D4B-9F1B-EBB4B003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62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2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FB16E3-4399-4C19-8D13-9C8B09C40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AFAA-56BE-4872-8519-9451AE790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393C-A583-4294-AA27-51D24970C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CF94-B274-4C76-8E81-175CA068F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2FB4-1748-482B-8A37-106E36CB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3CA52-24A3-4CBD-B7A9-13AA4FC7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D4AC-70B0-4520-87E3-A66493E92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3382-E8E1-4E99-A777-D544C8474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E7E0-3CF5-4DE0-9DEF-13E024FD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B3AD-FAAA-4C5D-83C1-FB6A75932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28B6-746F-434C-A60C-317D3906C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A22E-39E6-461B-8E6D-FB00FA4B8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4DE45-0852-4806-8CA5-EECC0FE6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1A97-2225-4F81-A93B-0C8487711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DF3BA-29F3-4A26-8BB5-C110C4019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4444-A5D4-4D22-B4AD-66FF6359F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AEB4-6649-488A-B049-6B8C5E47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0B88B-ED10-4183-BA2F-C823C3925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99C40F-3322-4C2C-BBAA-036F7C5F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4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368D5AB-39DE-49BA-8F59-FD63AC6A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506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506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50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27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127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50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0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27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130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50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50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50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50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50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50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50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50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50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0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0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51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51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51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51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51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51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51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51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51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51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1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51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51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1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1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1132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51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51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51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51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51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51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2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51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3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51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3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51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3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51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133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51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51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451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1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126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1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1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1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84D4A9C-E0F0-4C84-A881-0EBECFA3A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543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err="1" smtClean="0">
                <a:latin typeface="Arial Rounded MT Bold" pitchFamily="34" charset="0"/>
              </a:rPr>
              <a:t>Pendekatan</a:t>
            </a:r>
            <a:r>
              <a:rPr lang="en-US" sz="5400" dirty="0" smtClean="0">
                <a:latin typeface="Arial Rounded MT Bold" pitchFamily="34" charset="0"/>
              </a:rPr>
              <a:t> </a:t>
            </a:r>
            <a:br>
              <a:rPr lang="en-US" sz="5400" dirty="0" smtClean="0">
                <a:latin typeface="Arial Rounded MT Bold" pitchFamily="34" charset="0"/>
              </a:rPr>
            </a:br>
            <a:r>
              <a:rPr lang="en-US" sz="5400" dirty="0" err="1" smtClean="0">
                <a:latin typeface="Arial Rounded MT Bold" pitchFamily="34" charset="0"/>
              </a:rPr>
              <a:t>Kuantitatif</a:t>
            </a:r>
            <a:endParaRPr lang="en-US" sz="3600" dirty="0" smtClean="0"/>
          </a:p>
        </p:txBody>
      </p:sp>
      <p:pic>
        <p:nvPicPr>
          <p:cNvPr id="3" name="Picture 2" descr="tropical_forest-1280x960.jpg"/>
          <p:cNvPicPr>
            <a:picLocks noChangeAspect="1"/>
          </p:cNvPicPr>
          <p:nvPr/>
        </p:nvPicPr>
        <p:blipFill>
          <a:blip r:embed="rId2" cstate="print"/>
          <a:srcRect t="68889"/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7500" t="28889" r="19167" b="15556"/>
          <a:stretch>
            <a:fillRect/>
          </a:stretch>
        </p:blipFill>
        <p:spPr bwMode="auto">
          <a:xfrm>
            <a:off x="6629400" y="381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</a:t>
            </a:r>
            <a:r>
              <a:rPr lang="en-US" sz="3200" dirty="0" err="1" smtClean="0"/>
              <a:t>Analisa</a:t>
            </a:r>
            <a:r>
              <a:rPr lang="en-US" sz="3200" dirty="0" smtClean="0"/>
              <a:t> Data</a:t>
            </a:r>
            <a:endParaRPr lang="en-US" sz="3200" b="1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Analisa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deduktif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empiris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tuntas</a:t>
            </a:r>
            <a:r>
              <a:rPr lang="en-US" dirty="0" smtClean="0"/>
              <a:t> </a:t>
            </a:r>
          </a:p>
          <a:p>
            <a:pPr marL="457200" indent="-457200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9900"/>
                </a:solidFill>
              </a:rPr>
              <a:t>Menggunakan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sarana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statistik</a:t>
            </a:r>
            <a:r>
              <a:rPr lang="en-US" dirty="0" smtClean="0">
                <a:solidFill>
                  <a:srgbClr val="FF9900"/>
                </a:solidFill>
              </a:rPr>
              <a:t>, </a:t>
            </a:r>
            <a:r>
              <a:rPr lang="en-US" dirty="0" err="1" smtClean="0">
                <a:solidFill>
                  <a:srgbClr val="FF9900"/>
                </a:solidFill>
              </a:rPr>
              <a:t>seperti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korelasi</a:t>
            </a:r>
            <a:r>
              <a:rPr lang="en-US" dirty="0" smtClean="0">
                <a:solidFill>
                  <a:srgbClr val="FF9900"/>
                </a:solidFill>
              </a:rPr>
              <a:t>, </a:t>
            </a:r>
            <a:r>
              <a:rPr lang="en-US" dirty="0" err="1" smtClean="0">
                <a:solidFill>
                  <a:srgbClr val="FF9900"/>
                </a:solidFill>
              </a:rPr>
              <a:t>uji</a:t>
            </a:r>
            <a:r>
              <a:rPr lang="en-US" dirty="0" smtClean="0">
                <a:solidFill>
                  <a:srgbClr val="FF9900"/>
                </a:solidFill>
              </a:rPr>
              <a:t> t, </a:t>
            </a:r>
            <a:r>
              <a:rPr lang="en-US" dirty="0" err="1" smtClean="0">
                <a:solidFill>
                  <a:srgbClr val="FF9900"/>
                </a:solidFill>
              </a:rPr>
              <a:t>analisa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varian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dan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covarian</a:t>
            </a:r>
            <a:r>
              <a:rPr lang="en-US" dirty="0" smtClean="0">
                <a:solidFill>
                  <a:srgbClr val="FF9900"/>
                </a:solidFill>
              </a:rPr>
              <a:t>, </a:t>
            </a:r>
            <a:r>
              <a:rPr lang="en-US" dirty="0" err="1" smtClean="0">
                <a:solidFill>
                  <a:srgbClr val="FF9900"/>
                </a:solidFill>
              </a:rPr>
              <a:t>analisa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faktor</a:t>
            </a:r>
            <a:r>
              <a:rPr lang="en-US" dirty="0" smtClean="0">
                <a:solidFill>
                  <a:srgbClr val="FF9900"/>
                </a:solidFill>
              </a:rPr>
              <a:t>, </a:t>
            </a:r>
            <a:r>
              <a:rPr lang="en-US" dirty="0" err="1" smtClean="0">
                <a:solidFill>
                  <a:srgbClr val="FF9900"/>
                </a:solidFill>
              </a:rPr>
              <a:t>regresi</a:t>
            </a:r>
            <a:r>
              <a:rPr lang="en-US" dirty="0" smtClean="0">
                <a:solidFill>
                  <a:srgbClr val="FF9900"/>
                </a:solidFill>
              </a:rPr>
              <a:t> linear, </a:t>
            </a:r>
            <a:r>
              <a:rPr lang="en-US" dirty="0" err="1" smtClean="0">
                <a:solidFill>
                  <a:srgbClr val="FF9900"/>
                </a:solidFill>
              </a:rPr>
              <a:t>polinom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dll</a:t>
            </a:r>
            <a:endParaRPr lang="en-US" dirty="0" smtClean="0">
              <a:solidFill>
                <a:srgbClr val="FF9900"/>
              </a:solidFill>
            </a:endParaRPr>
          </a:p>
        </p:txBody>
      </p:sp>
      <p:pic>
        <p:nvPicPr>
          <p:cNvPr id="5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696701"/>
            <a:ext cx="1524000" cy="11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696701"/>
            <a:ext cx="1524000" cy="1161299"/>
          </a:xfrm>
          <a:prstGeom prst="rect">
            <a:avLst/>
          </a:prstGeom>
        </p:spPr>
      </p:pic>
      <p:pic>
        <p:nvPicPr>
          <p:cNvPr id="7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696701"/>
            <a:ext cx="1600200" cy="1161299"/>
          </a:xfrm>
          <a:prstGeom prst="rect">
            <a:avLst/>
          </a:prstGeom>
        </p:spPr>
      </p:pic>
      <p:pic>
        <p:nvPicPr>
          <p:cNvPr id="8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5696701"/>
            <a:ext cx="1524000" cy="1161299"/>
          </a:xfrm>
          <a:prstGeom prst="rect">
            <a:avLst/>
          </a:prstGeom>
        </p:spPr>
      </p:pic>
      <p:pic>
        <p:nvPicPr>
          <p:cNvPr id="9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696701"/>
            <a:ext cx="1447800" cy="1161299"/>
          </a:xfrm>
          <a:prstGeom prst="rect">
            <a:avLst/>
          </a:prstGeom>
        </p:spPr>
      </p:pic>
      <p:pic>
        <p:nvPicPr>
          <p:cNvPr id="10" name="Content Placeholder 4" descr="ANGGREK UN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696701"/>
            <a:ext cx="1600200" cy="116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ysanthemum.jpg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038600" y="533400"/>
            <a:ext cx="4495800" cy="20574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Pendekatan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   </a:t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>Kualitatif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  <a:t/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37338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Dasar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Teori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876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Dasar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pijakan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adanya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interaksi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simbolik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gejala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gejala</a:t>
            </a:r>
            <a:r>
              <a:rPr lang="en-US" dirty="0" smtClean="0">
                <a:solidFill>
                  <a:srgbClr val="36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lain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Penafsiran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atas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interaksi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simbolik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tsb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berdasarkan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budaya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bersangkutan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Penafsiran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mencari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semantis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universal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gejala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sedang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diteliti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38862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Dasar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Teori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mulanya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teori-teori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muncul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penelitian-penelitian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antropologi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etnologi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aliran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fenomenologi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aliran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idealisme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teori-teori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bersifat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terbuka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ilmu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sosial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mengadopsi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sarana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281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Tujuan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Tujuan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utama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menggunakan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pendekatan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mengembangkan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pengertian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konsep-konsep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akhirnya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tahap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dikenal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“</a:t>
            </a:r>
            <a:r>
              <a:rPr lang="en-US" i="1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grounded theory research</a:t>
            </a:r>
            <a:r>
              <a:rPr lang="en-US" dirty="0" smtClean="0">
                <a:solidFill>
                  <a:srgbClr val="36DE3A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”.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281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Desain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Desainnya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bersifat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umum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berubah-ubah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berkembang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sesuai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situasi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lapangan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Desain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digunakan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sebagai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asumsi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desain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bersifat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fleksibel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terbuka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457200"/>
            <a:ext cx="281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029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bersifat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deskriptif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        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maksudnya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berupa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gejala-gejala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dikategorikan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ataupun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bentuk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seperti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artefak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catatan-catatan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lapangan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304800"/>
            <a:ext cx="2209800" cy="560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Sampel</a:t>
            </a:r>
            <a:endParaRPr lang="en-US" sz="4000" dirty="0" smtClean="0"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kecil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ciri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pendekatan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kualitatif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Penekanan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pemilihan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didasarkan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kualitasnya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bukan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jumlahnya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Ketepatan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memilih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merupakan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salah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satu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kunci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keberhasilan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utama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menghasilkan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baik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juga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dipandang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teoritis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dirty="0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36DE3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representatif</a:t>
            </a:r>
            <a:endParaRPr lang="en-US" dirty="0" smtClean="0">
              <a:solidFill>
                <a:srgbClr val="36DE3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28194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Teknik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05800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Menggunakan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observasi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terlibat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diteliti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seperti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bidang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antropologi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etnologi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praktiknya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melakukan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review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terhadap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berbagai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dokumen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foto-foto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artefak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Interview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digunakan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interview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tertutup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spcBef>
                <a:spcPts val="1200"/>
              </a:spcBef>
              <a:buNone/>
              <a:defRPr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Hubungan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diteliti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Peneliti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mengambil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jarak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diteliti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dibangun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didasarkan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saling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kepercayaan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praktiknya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peneliti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hubungan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diteliti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intensif</a:t>
            </a:r>
            <a:r>
              <a:rPr lang="en-US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Apabila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sampel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itu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manusia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maka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menjadi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responden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diperlakukan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partner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bukan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obyek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   </a:t>
            </a:r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 smtClean="0"/>
              <a:t>Teori</a:t>
            </a:r>
            <a:endParaRPr lang="en-US" sz="3200" b="0" dirty="0" smtClean="0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9906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err="1" smtClean="0"/>
              <a:t>P</a:t>
            </a:r>
            <a:r>
              <a:rPr lang="en-US" b="1" dirty="0" err="1" smtClean="0"/>
              <a:t>endekatan</a:t>
            </a:r>
            <a:r>
              <a:rPr lang="en-US" b="1" dirty="0" smtClean="0"/>
              <a:t> </a:t>
            </a:r>
            <a:r>
              <a:rPr lang="en-US" b="1" dirty="0" err="1" smtClean="0"/>
              <a:t>kuantitatif</a:t>
            </a:r>
            <a:r>
              <a:rPr lang="en-US" dirty="0" smtClean="0"/>
              <a:t>, </a:t>
            </a:r>
            <a:r>
              <a:rPr lang="en-US" dirty="0" err="1" smtClean="0"/>
              <a:t>berpijak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fungsionalisme</a:t>
            </a:r>
            <a:r>
              <a:rPr lang="en-US" dirty="0" smtClean="0"/>
              <a:t> </a:t>
            </a:r>
            <a:r>
              <a:rPr lang="en-US" dirty="0" err="1" smtClean="0"/>
              <a:t>struktural</a:t>
            </a:r>
            <a:r>
              <a:rPr lang="en-US" dirty="0" smtClean="0"/>
              <a:t>, </a:t>
            </a:r>
            <a:r>
              <a:rPr lang="en-US" dirty="0" err="1" smtClean="0"/>
              <a:t>realisme</a:t>
            </a:r>
            <a:r>
              <a:rPr lang="en-US" dirty="0" smtClean="0"/>
              <a:t>, </a:t>
            </a:r>
            <a:r>
              <a:rPr lang="en-US" dirty="0" err="1" smtClean="0"/>
              <a:t>positivisme</a:t>
            </a:r>
            <a:r>
              <a:rPr lang="en-US" dirty="0" smtClean="0"/>
              <a:t>, </a:t>
            </a:r>
            <a:r>
              <a:rPr lang="en-US" dirty="0" err="1" smtClean="0"/>
              <a:t>behaviourisme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empirisme</a:t>
            </a:r>
            <a:endParaRPr lang="en-US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err="1" smtClean="0">
                <a:solidFill>
                  <a:srgbClr val="FF9900"/>
                </a:solidFill>
              </a:rPr>
              <a:t>Menekankan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pada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hal-hal</a:t>
            </a:r>
            <a:r>
              <a:rPr lang="en-US" dirty="0" smtClean="0">
                <a:solidFill>
                  <a:srgbClr val="FF9900"/>
                </a:solidFill>
              </a:rPr>
              <a:t> yang </a:t>
            </a:r>
            <a:r>
              <a:rPr lang="en-US" dirty="0" err="1" smtClean="0">
                <a:solidFill>
                  <a:srgbClr val="FF9900"/>
                </a:solidFill>
              </a:rPr>
              <a:t>bersifat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kongkrit</a:t>
            </a:r>
            <a:r>
              <a:rPr lang="en-US" dirty="0" smtClean="0">
                <a:solidFill>
                  <a:srgbClr val="FF9900"/>
                </a:solidFill>
              </a:rPr>
              <a:t>, </a:t>
            </a:r>
            <a:r>
              <a:rPr lang="en-US" dirty="0" err="1" smtClean="0">
                <a:solidFill>
                  <a:srgbClr val="FF9900"/>
                </a:solidFill>
              </a:rPr>
              <a:t>uji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empiris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dan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err="1" smtClean="0">
                <a:solidFill>
                  <a:srgbClr val="FF9900"/>
                </a:solidFill>
              </a:rPr>
              <a:t>fakta-fakta</a:t>
            </a:r>
            <a:r>
              <a:rPr lang="en-US" dirty="0" smtClean="0">
                <a:solidFill>
                  <a:srgbClr val="FF9900"/>
                </a:solidFill>
              </a:rPr>
              <a:t>  (yang </a:t>
            </a:r>
            <a:r>
              <a:rPr lang="en-US" dirty="0" err="1" smtClean="0">
                <a:solidFill>
                  <a:srgbClr val="FF9900"/>
                </a:solidFill>
              </a:rPr>
              <a:t>nyata</a:t>
            </a:r>
            <a:r>
              <a:rPr lang="en-US" dirty="0" smtClean="0">
                <a:solidFill>
                  <a:srgbClr val="FF9900"/>
                </a:solidFill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696701"/>
            <a:ext cx="9144000" cy="1161299"/>
            <a:chOff x="0" y="5696701"/>
            <a:chExt cx="9144000" cy="1161299"/>
          </a:xfrm>
        </p:grpSpPr>
        <p:pic>
          <p:nvPicPr>
            <p:cNvPr id="4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5696701"/>
              <a:ext cx="1524000" cy="11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96701"/>
              <a:ext cx="1524000" cy="1161299"/>
            </a:xfrm>
            <a:prstGeom prst="rect">
              <a:avLst/>
            </a:prstGeom>
          </p:spPr>
        </p:pic>
        <p:pic>
          <p:nvPicPr>
            <p:cNvPr id="6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696701"/>
              <a:ext cx="1600200" cy="1161299"/>
            </a:xfrm>
            <a:prstGeom prst="rect">
              <a:avLst/>
            </a:prstGeom>
          </p:spPr>
        </p:pic>
        <p:pic>
          <p:nvPicPr>
            <p:cNvPr id="7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696701"/>
              <a:ext cx="1524000" cy="1161299"/>
            </a:xfrm>
            <a:prstGeom prst="rect">
              <a:avLst/>
            </a:prstGeom>
          </p:spPr>
        </p:pic>
        <p:pic>
          <p:nvPicPr>
            <p:cNvPr id="8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5696701"/>
              <a:ext cx="1447800" cy="1161299"/>
            </a:xfrm>
            <a:prstGeom prst="rect">
              <a:avLst/>
            </a:prstGeom>
          </p:spPr>
        </p:pic>
        <p:pic>
          <p:nvPicPr>
            <p:cNvPr id="9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5696701"/>
              <a:ext cx="1600200" cy="11612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Aharoni" pitchFamily="2" charset="-79"/>
                <a:cs typeface="Aharoni" pitchFamily="2" charset="-79"/>
              </a:rPr>
              <a:t>Analisis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bersifat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induktif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berkelanjutan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Tujuan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akhirnya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menghasilkan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pengertian-pengertian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konsep-konsep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pembangunan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suatu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teori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Contoh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model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ialah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domain,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taksonomi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komponensial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kultural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komparasi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grounded theory research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219200"/>
            <a:ext cx="4191000" cy="1012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Kesimpulan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94037"/>
            <a:ext cx="7924800" cy="3763963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sz="2400" dirty="0" smtClean="0"/>
              <a:t>  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Pendekatan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kuantitatif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maupun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masing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masing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mempunyai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keunggulan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kelemahan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1625"/>
            <a:ext cx="7848600" cy="1012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Kesimpulan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</a:t>
            </a: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1200"/>
              </a:spcBef>
            </a:pP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Pendekatan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kuantitatif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memunculkan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kesulitan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mengontrol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variabel-variabel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lain yang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berpengaruh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terhadap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proses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baik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ataupun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langsung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menciptakan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validitas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tinggi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juga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diperlukan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kecermatan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proses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penentuan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sampel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pengumpulan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penentuan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alat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analisanya</a:t>
            </a:r>
            <a:r>
              <a:rPr lang="en-US" dirty="0" smtClean="0">
                <a:solidFill>
                  <a:srgbClr val="D8505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4114800" cy="1012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Kesimpulan</a:t>
            </a:r>
            <a:endParaRPr lang="en-US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4582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ts val="45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Pendekatan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kualitatif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banyak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memakan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waktu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reliabiltas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nya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dipertanyakan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prosedur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nya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baku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desainnya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terstruktur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dipakai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berskala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besar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lnSpc>
                <a:spcPts val="4500"/>
              </a:lnSpc>
              <a:spcBef>
                <a:spcPts val="1200"/>
              </a:spcBef>
            </a:pP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penelitian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dapat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terkontaminasi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subyektivitas</a:t>
            </a:r>
            <a:r>
              <a:rPr lang="en-US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peneliti</a:t>
            </a:r>
            <a:r>
              <a:rPr lang="en-US" dirty="0" smtClean="0">
                <a:solidFill>
                  <a:srgbClr val="F791D3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dirty="0" smtClean="0">
                <a:solidFill>
                  <a:srgbClr val="F791D3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2362200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  </a:t>
            </a:r>
            <a:r>
              <a:rPr lang="en-US" sz="3200" dirty="0" err="1" smtClean="0"/>
              <a:t>Tujuan</a:t>
            </a:r>
            <a:endParaRPr lang="en-US" sz="32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2296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: </a:t>
            </a:r>
          </a:p>
          <a:p>
            <a:pPr marL="857250" indent="-571500" eaLnBrk="1" hangingPunct="1">
              <a:spcBef>
                <a:spcPts val="1200"/>
              </a:spcBef>
              <a:buFont typeface="Wingdings"/>
              <a:buChar char="à"/>
              <a:defRPr/>
            </a:pPr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, </a:t>
            </a:r>
          </a:p>
          <a:p>
            <a:pPr marL="857250" indent="-571500" eaLnBrk="1" hangingPunct="1">
              <a:spcBef>
                <a:spcPts val="1200"/>
              </a:spcBef>
              <a:buFont typeface="Wingdings"/>
              <a:buChar char="à"/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membangun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fakta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</a:p>
          <a:p>
            <a:pPr marL="857250" indent="-571500" eaLnBrk="1" hangingPunct="1">
              <a:spcBef>
                <a:spcPts val="1200"/>
              </a:spcBef>
              <a:buFont typeface="Wingdings"/>
              <a:buChar char="à"/>
              <a:defRPr/>
            </a:pP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, </a:t>
            </a:r>
          </a:p>
          <a:p>
            <a:pPr marL="857250" indent="-571500" eaLnBrk="1" hangingPunct="1">
              <a:spcBef>
                <a:spcPts val="1200"/>
              </a:spcBef>
              <a:buFont typeface="Wingdings"/>
              <a:buChar char="à"/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memberikan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deskripsi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statistik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</a:p>
          <a:p>
            <a:pPr marL="857250" indent="-571500" eaLnBrk="1" hangingPunct="1">
              <a:spcBef>
                <a:spcPts val="1200"/>
              </a:spcBef>
              <a:buFont typeface="Wingdings"/>
              <a:buChar char="à"/>
              <a:defRPr/>
            </a:pPr>
            <a:r>
              <a:rPr lang="en-US" dirty="0" err="1" smtClean="0"/>
              <a:t>menaksir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meramalkan</a:t>
            </a:r>
            <a:r>
              <a:rPr lang="en-US" dirty="0" smtClean="0"/>
              <a:t>  </a:t>
            </a:r>
            <a:r>
              <a:rPr lang="en-US" dirty="0" err="1" smtClean="0"/>
              <a:t>hasilnya</a:t>
            </a:r>
            <a:r>
              <a:rPr lang="en-US" dirty="0" smtClean="0"/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696701"/>
            <a:ext cx="9144000" cy="1161299"/>
            <a:chOff x="0" y="5696701"/>
            <a:chExt cx="9144000" cy="1161299"/>
          </a:xfrm>
        </p:grpSpPr>
        <p:pic>
          <p:nvPicPr>
            <p:cNvPr id="5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5696701"/>
              <a:ext cx="1524000" cy="11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96701"/>
              <a:ext cx="1524000" cy="1161299"/>
            </a:xfrm>
            <a:prstGeom prst="rect">
              <a:avLst/>
            </a:prstGeom>
          </p:spPr>
        </p:pic>
        <p:pic>
          <p:nvPicPr>
            <p:cNvPr id="7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696701"/>
              <a:ext cx="1600200" cy="1161299"/>
            </a:xfrm>
            <a:prstGeom prst="rect">
              <a:avLst/>
            </a:prstGeom>
          </p:spPr>
        </p:pic>
        <p:pic>
          <p:nvPicPr>
            <p:cNvPr id="8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696701"/>
              <a:ext cx="1524000" cy="1161299"/>
            </a:xfrm>
            <a:prstGeom prst="rect">
              <a:avLst/>
            </a:prstGeom>
          </p:spPr>
        </p:pic>
        <p:pic>
          <p:nvPicPr>
            <p:cNvPr id="9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5696701"/>
              <a:ext cx="1447800" cy="1161299"/>
            </a:xfrm>
            <a:prstGeom prst="rect">
              <a:avLst/>
            </a:prstGeom>
          </p:spPr>
        </p:pic>
        <p:pic>
          <p:nvPicPr>
            <p:cNvPr id="10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5696701"/>
              <a:ext cx="1600200" cy="11612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953000" cy="8588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Desain</a:t>
            </a:r>
            <a:r>
              <a:rPr lang="en-US" sz="3200" dirty="0" smtClean="0"/>
              <a:t>/</a:t>
            </a:r>
            <a:r>
              <a:rPr lang="en-US" sz="3200" dirty="0" err="1" smtClean="0"/>
              <a:t>Rancangan</a:t>
            </a:r>
            <a:endParaRPr lang="en-US" sz="32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Pendekatan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kuantitatif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desain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terstruktur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baku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formal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dirancang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sematang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mungkin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sebelumnya</a:t>
            </a:r>
            <a:r>
              <a:rPr lang="en-US" dirty="0" smtClean="0"/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Desainnya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bersifat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spesifik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detil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karena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desain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merupakan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suatu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rancangan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penelitian</a:t>
            </a:r>
            <a:r>
              <a:rPr lang="en-US" dirty="0" smtClean="0">
                <a:solidFill>
                  <a:srgbClr val="FFC000"/>
                </a:solidFill>
              </a:rPr>
              <a:t> yang </a:t>
            </a:r>
            <a:r>
              <a:rPr lang="en-US" dirty="0" err="1" smtClean="0">
                <a:solidFill>
                  <a:srgbClr val="FFC000"/>
                </a:solidFill>
              </a:rPr>
              <a:t>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dilaksanakan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sebenarnya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smtClean="0">
                <a:solidFill>
                  <a:srgbClr val="FFC000"/>
                </a:solidFill>
                <a:sym typeface="Wingdings" pitchFamily="2" charset="2"/>
              </a:rPr>
              <a:t>  </a:t>
            </a:r>
            <a:r>
              <a:rPr lang="en-US" dirty="0" err="1" smtClean="0">
                <a:solidFill>
                  <a:srgbClr val="FFC000"/>
                </a:solidFill>
                <a:sym typeface="Wingdings" pitchFamily="2" charset="2"/>
              </a:rPr>
              <a:t>J</a:t>
            </a:r>
            <a:r>
              <a:rPr lang="en-US" dirty="0" err="1" smtClean="0">
                <a:solidFill>
                  <a:srgbClr val="FFC000"/>
                </a:solidFill>
              </a:rPr>
              <a:t>ika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desainnya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salah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hasilnya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menyesatkan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: </a:t>
            </a:r>
            <a:r>
              <a:rPr lang="en-US" dirty="0" err="1" smtClean="0"/>
              <a:t>desain</a:t>
            </a:r>
            <a:r>
              <a:rPr lang="en-US" dirty="0" smtClean="0"/>
              <a:t> experimental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14478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 </a:t>
            </a:r>
            <a:r>
              <a:rPr lang="en-US" sz="3200" b="1" dirty="0" smtClean="0"/>
              <a:t>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983163"/>
          </a:xfrm>
        </p:spPr>
        <p:txBody>
          <a:bodyPr/>
          <a:lstStyle/>
          <a:p>
            <a:pPr marL="577850" indent="-530225" eaLnBrk="1" hangingPunct="1">
              <a:spcBef>
                <a:spcPts val="1200"/>
              </a:spcBef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pendekatan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kuantitatif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datanya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bersifat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kuantitatif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/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angka-angka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statistik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ataupun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kode-kode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dikuantifikasi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(score). </a:t>
            </a:r>
          </a:p>
          <a:p>
            <a:pPr marL="577850" indent="-530225" eaLnBrk="1" hangingPunct="1">
              <a:spcBef>
                <a:spcPts val="1800"/>
              </a:spcBef>
            </a:pPr>
            <a:r>
              <a:rPr lang="en-US" dirty="0" smtClean="0">
                <a:solidFill>
                  <a:srgbClr val="FFC000"/>
                </a:solidFill>
              </a:rPr>
              <a:t>Data </a:t>
            </a:r>
            <a:r>
              <a:rPr lang="en-US" dirty="0" err="1" smtClean="0">
                <a:solidFill>
                  <a:srgbClr val="FFC000"/>
                </a:solidFill>
              </a:rPr>
              <a:t>tersebut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berbentuk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variabel-variabel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operasionalisasinya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dengan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skala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ukuran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tertentu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yaitu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skala</a:t>
            </a:r>
            <a:r>
              <a:rPr lang="en-US" dirty="0" smtClean="0">
                <a:solidFill>
                  <a:srgbClr val="FFC000"/>
                </a:solidFill>
              </a:rPr>
              <a:t> nominal, ordinal, interval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ratio.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5696701"/>
            <a:ext cx="9144000" cy="1161299"/>
            <a:chOff x="0" y="5696701"/>
            <a:chExt cx="9144000" cy="1161299"/>
          </a:xfrm>
        </p:grpSpPr>
        <p:pic>
          <p:nvPicPr>
            <p:cNvPr id="5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5696701"/>
              <a:ext cx="1524000" cy="11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96701"/>
              <a:ext cx="1524000" cy="1161299"/>
            </a:xfrm>
            <a:prstGeom prst="rect">
              <a:avLst/>
            </a:prstGeom>
          </p:spPr>
        </p:pic>
        <p:pic>
          <p:nvPicPr>
            <p:cNvPr id="7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696701"/>
              <a:ext cx="1600200" cy="1161299"/>
            </a:xfrm>
            <a:prstGeom prst="rect">
              <a:avLst/>
            </a:prstGeom>
          </p:spPr>
        </p:pic>
        <p:pic>
          <p:nvPicPr>
            <p:cNvPr id="8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696701"/>
              <a:ext cx="1524000" cy="1161299"/>
            </a:xfrm>
            <a:prstGeom prst="rect">
              <a:avLst/>
            </a:prstGeom>
          </p:spPr>
        </p:pic>
        <p:pic>
          <p:nvPicPr>
            <p:cNvPr id="9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5696701"/>
              <a:ext cx="1447800" cy="1161299"/>
            </a:xfrm>
            <a:prstGeom prst="rect">
              <a:avLst/>
            </a:prstGeom>
          </p:spPr>
        </p:pic>
        <p:pic>
          <p:nvPicPr>
            <p:cNvPr id="10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5696701"/>
              <a:ext cx="1600200" cy="11612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5638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   </a:t>
            </a:r>
            <a:r>
              <a:rPr lang="en-US" sz="3200" dirty="0" err="1" smtClean="0"/>
              <a:t>Sampel</a:t>
            </a:r>
            <a:r>
              <a:rPr lang="en-US" sz="3200" dirty="0" smtClean="0"/>
              <a:t> &amp; </a:t>
            </a:r>
            <a:r>
              <a:rPr lang="en-US" sz="3200" dirty="0" err="1" smtClean="0"/>
              <a:t>Variabel</a:t>
            </a:r>
            <a:endParaRPr lang="en-US" sz="32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r>
              <a:rPr lang="en-US" dirty="0" smtClean="0"/>
              <a:t>. </a:t>
            </a:r>
          </a:p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Karena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pada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umumnya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pendekatan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kuantitatif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membutuhkan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sampel</a:t>
            </a:r>
            <a:r>
              <a:rPr lang="en-US" dirty="0" smtClean="0">
                <a:solidFill>
                  <a:srgbClr val="FFC000"/>
                </a:solidFill>
              </a:rPr>
              <a:t> yang </a:t>
            </a:r>
            <a:r>
              <a:rPr lang="en-US" dirty="0" err="1" smtClean="0">
                <a:solidFill>
                  <a:srgbClr val="FFC000"/>
                </a:solidFill>
              </a:rPr>
              <a:t>besar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maka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stratifikasi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sampel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diperlukan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/>
              <a:t>Sampel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diseleksi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random.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6019800"/>
            <a:ext cx="9144000" cy="838200"/>
            <a:chOff x="0" y="5696701"/>
            <a:chExt cx="9144000" cy="1161299"/>
          </a:xfrm>
        </p:grpSpPr>
        <p:pic>
          <p:nvPicPr>
            <p:cNvPr id="5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5696701"/>
              <a:ext cx="1524000" cy="11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96701"/>
              <a:ext cx="1524000" cy="1161299"/>
            </a:xfrm>
            <a:prstGeom prst="rect">
              <a:avLst/>
            </a:prstGeom>
          </p:spPr>
        </p:pic>
        <p:pic>
          <p:nvPicPr>
            <p:cNvPr id="7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696701"/>
              <a:ext cx="1600200" cy="1161299"/>
            </a:xfrm>
            <a:prstGeom prst="rect">
              <a:avLst/>
            </a:prstGeom>
          </p:spPr>
        </p:pic>
        <p:pic>
          <p:nvPicPr>
            <p:cNvPr id="8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696701"/>
              <a:ext cx="1524000" cy="1161299"/>
            </a:xfrm>
            <a:prstGeom prst="rect">
              <a:avLst/>
            </a:prstGeom>
          </p:spPr>
        </p:pic>
        <p:pic>
          <p:nvPicPr>
            <p:cNvPr id="9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5696701"/>
              <a:ext cx="1447800" cy="1161299"/>
            </a:xfrm>
            <a:prstGeom prst="rect">
              <a:avLst/>
            </a:prstGeom>
          </p:spPr>
        </p:pic>
        <p:pic>
          <p:nvPicPr>
            <p:cNvPr id="10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5696701"/>
              <a:ext cx="1600200" cy="11612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6388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   </a:t>
            </a:r>
            <a:r>
              <a:rPr lang="en-US" sz="3200" dirty="0" err="1" smtClean="0"/>
              <a:t>Sampel</a:t>
            </a:r>
            <a:r>
              <a:rPr lang="en-US" sz="3200" dirty="0" smtClean="0"/>
              <a:t> &amp; </a:t>
            </a:r>
            <a:r>
              <a:rPr lang="en-US" sz="3200" dirty="0" err="1" smtClean="0"/>
              <a:t>Variabel</a:t>
            </a:r>
            <a:endParaRPr lang="en-US" sz="32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953000"/>
          </a:xfrm>
        </p:spPr>
        <p:txBody>
          <a:bodyPr/>
          <a:lstStyle/>
          <a:p>
            <a:pPr marL="625475" indent="-625475" eaLnBrk="1" hangingPunct="1">
              <a:spcBef>
                <a:spcPts val="1200"/>
              </a:spcBef>
              <a:defRPr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diadakan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pengontrol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pembanding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. </a:t>
            </a:r>
          </a:p>
          <a:p>
            <a:pPr marL="625475" indent="-625475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Penentuan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jenis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yang </a:t>
            </a:r>
            <a:r>
              <a:rPr lang="en-US" dirty="0" err="1" smtClean="0">
                <a:solidFill>
                  <a:srgbClr val="FFC000"/>
                </a:solidFill>
              </a:rPr>
              <a:t>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diteliti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sangat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menentukan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apakah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bebas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tergantung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moderat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antara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variabel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kontrol</a:t>
            </a:r>
            <a:r>
              <a:rPr lang="en-US" dirty="0" smtClean="0">
                <a:solidFill>
                  <a:srgbClr val="FFC000"/>
                </a:solidFill>
              </a:rPr>
              <a:t>. </a:t>
            </a: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agar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pengontrolan</a:t>
            </a:r>
            <a:r>
              <a:rPr lang="en-US" dirty="0" smtClean="0"/>
              <a:t> 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r>
              <a:rPr lang="en-US" dirty="0" err="1" smtClean="0"/>
              <a:t>pengganggu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2209800" cy="715963"/>
          </a:xfrm>
        </p:spPr>
        <p:txBody>
          <a:bodyPr/>
          <a:lstStyle/>
          <a:p>
            <a:pPr eaLnBrk="1" hangingPunct="1"/>
            <a:r>
              <a:rPr lang="en-US" sz="3200" dirty="0" smtClean="0"/>
              <a:t> </a:t>
            </a:r>
            <a:r>
              <a:rPr lang="en-US" sz="3200" dirty="0" err="1" smtClean="0"/>
              <a:t>Teknik</a:t>
            </a:r>
            <a:endParaRPr lang="en-US" sz="32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715000"/>
          </a:xfrm>
        </p:spPr>
        <p:txBody>
          <a:bodyPr/>
          <a:lstStyle/>
          <a:p>
            <a:pPr marL="171450" indent="-171450" eaLnBrk="1" hangingPunct="1">
              <a:spcBef>
                <a:spcPts val="1200"/>
              </a:spcBef>
              <a:buNone/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Teknik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mengacu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tujuan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penelitian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jenis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yang </a:t>
            </a:r>
            <a:r>
              <a:rPr lang="en-US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diperlukan</a:t>
            </a:r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marL="514350" indent="-400050" eaLnBrk="1" hangingPunct="1">
              <a:spcBef>
                <a:spcPts val="1200"/>
              </a:spcBef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Observasi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terstruktur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 marL="514350" indent="-400050" eaLnBrk="1" hangingPunct="1">
              <a:spcBef>
                <a:spcPts val="1200"/>
              </a:spcBef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Survei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kuesioner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28700" indent="-1028700" eaLnBrk="1" hangingPunct="1">
              <a:spcBef>
                <a:spcPts val="1200"/>
              </a:spcBef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melakukan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interview,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biasanya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diberlakukan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interview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terstruktur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untuk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mendapatkan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seperangkat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 yang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dibutuhkan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514350" indent="-400050" eaLnBrk="1" hangingPunct="1">
              <a:spcBef>
                <a:spcPts val="1200"/>
              </a:spcBef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Eksperimen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0010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Hubungan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diteliti</a:t>
            </a:r>
            <a:endParaRPr lang="en-US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5029200"/>
          </a:xfrm>
        </p:spPr>
        <p:txBody>
          <a:bodyPr/>
          <a:lstStyle/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Peneliti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jarak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diteliti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seperti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subyek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obyek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</a:t>
            </a:r>
          </a:p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Hal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dilakukan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mendapatkan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tingkat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objektivitas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tinggi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. </a:t>
            </a:r>
          </a:p>
          <a:p>
            <a:pPr marL="504825" indent="-504825" eaLnBrk="1" hangingPunct="1">
              <a:spcBef>
                <a:spcPts val="1200"/>
              </a:spcBef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Pada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umumnya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penelitiannya</a:t>
            </a:r>
            <a:r>
              <a:rPr lang="en-US" dirty="0" smtClean="0">
                <a:solidFill>
                  <a:srgbClr val="FFC000"/>
                </a:solidFill>
              </a:rPr>
              <a:t>  </a:t>
            </a:r>
            <a:r>
              <a:rPr lang="en-US" dirty="0" err="1" smtClean="0">
                <a:solidFill>
                  <a:srgbClr val="FFC000"/>
                </a:solidFill>
              </a:rPr>
              <a:t>berjangka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waktu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pendek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019800"/>
            <a:ext cx="9144000" cy="838200"/>
            <a:chOff x="0" y="5696701"/>
            <a:chExt cx="9144000" cy="1161299"/>
          </a:xfrm>
        </p:grpSpPr>
        <p:pic>
          <p:nvPicPr>
            <p:cNvPr id="5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0" y="5696701"/>
              <a:ext cx="1524000" cy="116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5696701"/>
              <a:ext cx="1524000" cy="1161299"/>
            </a:xfrm>
            <a:prstGeom prst="rect">
              <a:avLst/>
            </a:prstGeom>
          </p:spPr>
        </p:pic>
        <p:pic>
          <p:nvPicPr>
            <p:cNvPr id="7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696701"/>
              <a:ext cx="1600200" cy="1161299"/>
            </a:xfrm>
            <a:prstGeom prst="rect">
              <a:avLst/>
            </a:prstGeom>
          </p:spPr>
        </p:pic>
        <p:pic>
          <p:nvPicPr>
            <p:cNvPr id="8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200" y="5696701"/>
              <a:ext cx="1524000" cy="1161299"/>
            </a:xfrm>
            <a:prstGeom prst="rect">
              <a:avLst/>
            </a:prstGeom>
          </p:spPr>
        </p:pic>
        <p:pic>
          <p:nvPicPr>
            <p:cNvPr id="9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200" y="5696701"/>
              <a:ext cx="1447800" cy="1161299"/>
            </a:xfrm>
            <a:prstGeom prst="rect">
              <a:avLst/>
            </a:prstGeom>
          </p:spPr>
        </p:pic>
        <p:pic>
          <p:nvPicPr>
            <p:cNvPr id="10" name="Content Placeholder 4" descr="ANGGREK UNGU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5696701"/>
              <a:ext cx="1600200" cy="1161299"/>
            </a:xfrm>
            <a:prstGeom prst="rect">
              <a:avLst/>
            </a:prstGeom>
          </p:spPr>
        </p:pic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828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Glass Layers</vt:lpstr>
      <vt:lpstr>Maple</vt:lpstr>
      <vt:lpstr>Fireworks</vt:lpstr>
      <vt:lpstr>Pendekatan  Kuantitatif</vt:lpstr>
      <vt:lpstr>   Dasar Teori</vt:lpstr>
      <vt:lpstr>  Tujuan</vt:lpstr>
      <vt:lpstr>Desain/Rancangan</vt:lpstr>
      <vt:lpstr> Data</vt:lpstr>
      <vt:lpstr>   Sampel &amp; Variabel</vt:lpstr>
      <vt:lpstr>   Sampel &amp; Variabel</vt:lpstr>
      <vt:lpstr> Teknik</vt:lpstr>
      <vt:lpstr>Hubungan dengan yang diteliti</vt:lpstr>
      <vt:lpstr>  Analisa Data</vt:lpstr>
      <vt:lpstr>Slide 11</vt:lpstr>
      <vt:lpstr>Dasar Teori</vt:lpstr>
      <vt:lpstr>Dasar Teori</vt:lpstr>
      <vt:lpstr>Tujuan</vt:lpstr>
      <vt:lpstr>Desain</vt:lpstr>
      <vt:lpstr>Data</vt:lpstr>
      <vt:lpstr>Sampel</vt:lpstr>
      <vt:lpstr>Teknik</vt:lpstr>
      <vt:lpstr>Hubungan dengan yang diteliti</vt:lpstr>
      <vt:lpstr>Analisis Data</vt:lpstr>
      <vt:lpstr>Kesimpulan</vt:lpstr>
      <vt:lpstr>Kesimpulan</vt:lpstr>
      <vt:lpstr>Kesimpulan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Perbedaan Dasar  Antara Pendekatan Kualitatif dan Kuantitatif  Oleh: Jonathan Sarwono</dc:title>
  <dc:creator>Endang SM</dc:creator>
  <cp:lastModifiedBy>DELL</cp:lastModifiedBy>
  <cp:revision>31</cp:revision>
  <dcterms:created xsi:type="dcterms:W3CDTF">2006-10-09T05:04:13Z</dcterms:created>
  <dcterms:modified xsi:type="dcterms:W3CDTF">2020-07-29T13:44:08Z</dcterms:modified>
</cp:coreProperties>
</file>