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62" r:id="rId3"/>
    <p:sldId id="265" r:id="rId4"/>
    <p:sldId id="266" r:id="rId5"/>
    <p:sldId id="263" r:id="rId6"/>
    <p:sldId id="264" r:id="rId7"/>
    <p:sldId id="258" r:id="rId8"/>
    <p:sldId id="270" r:id="rId9"/>
    <p:sldId id="261" r:id="rId10"/>
    <p:sldId id="271" r:id="rId11"/>
    <p:sldId id="272" r:id="rId12"/>
    <p:sldId id="267" r:id="rId13"/>
    <p:sldId id="268" r:id="rId14"/>
    <p:sldId id="269" r:id="rId15"/>
    <p:sldId id="273" r:id="rId16"/>
    <p:sldId id="274" r:id="rId17"/>
    <p:sldId id="260" r:id="rId18"/>
    <p:sldId id="275" r:id="rId19"/>
    <p:sldId id="276" r:id="rId20"/>
    <p:sldId id="277" r:id="rId21"/>
    <p:sldId id="278"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DD9"/>
    <a:srgbClr val="0F6FC6"/>
    <a:srgbClr val="31A4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Gaya Medium 2 - Akse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6" autoAdjust="0"/>
    <p:restoredTop sz="94660"/>
  </p:normalViewPr>
  <p:slideViewPr>
    <p:cSldViewPr snapToGrid="0">
      <p:cViewPr>
        <p:scale>
          <a:sx n="42" d="100"/>
          <a:sy n="42" d="100"/>
        </p:scale>
        <p:origin x="726"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Judul">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d-ID"/>
              <a:t>Klik untuk mengedit gaya judul Master</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d-ID"/>
              <a:t>Klik untuk mengedit gaya subjudul Master</a:t>
            </a:r>
            <a:endParaRPr lang="en-US" dirty="0"/>
          </a:p>
        </p:txBody>
      </p:sp>
      <p:sp>
        <p:nvSpPr>
          <p:cNvPr id="4" name="Date Placeholder 3"/>
          <p:cNvSpPr>
            <a:spLocks noGrp="1"/>
          </p:cNvSpPr>
          <p:nvPr>
            <p:ph type="dt" sz="half" idx="10"/>
          </p:nvPr>
        </p:nvSpPr>
        <p:spPr/>
        <p:txBody>
          <a:bodyPr/>
          <a:lstStyle/>
          <a:p>
            <a:fld id="{A241198A-962B-4A06-809C-9C14F755C317}" type="datetimeFigureOut">
              <a:rPr lang="id-ID" smtClean="0"/>
              <a:t>16/05/2020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A226FEB-56D7-4BD6-8684-386F87D002CA}" type="slidenum">
              <a:rPr lang="id-ID" smtClean="0"/>
              <a:t>‹#›</a:t>
            </a:fld>
            <a:endParaRPr lang="id-ID"/>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736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A241198A-962B-4A06-809C-9C14F755C317}" type="datetimeFigureOut">
              <a:rPr lang="id-ID" smtClean="0"/>
              <a:t>16/05/2020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A226FEB-56D7-4BD6-8684-386F87D002CA}" type="slidenum">
              <a:rPr lang="id-ID" smtClean="0"/>
              <a:t>‹#›</a:t>
            </a:fld>
            <a:endParaRPr lang="id-ID"/>
          </a:p>
        </p:txBody>
      </p:sp>
    </p:spTree>
    <p:extLst>
      <p:ext uri="{BB962C8B-B14F-4D97-AF65-F5344CB8AC3E}">
        <p14:creationId xmlns:p14="http://schemas.microsoft.com/office/powerpoint/2010/main" val="108850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Judul Vertikal dan Tek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d-ID"/>
              <a:t>Klik untuk mengedit gaya judul Master</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A241198A-962B-4A06-809C-9C14F755C317}" type="datetimeFigureOut">
              <a:rPr lang="id-ID" smtClean="0"/>
              <a:t>16/05/2020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A226FEB-56D7-4BD6-8684-386F87D002CA}" type="slidenum">
              <a:rPr lang="id-ID" smtClean="0"/>
              <a:t>‹#›</a:t>
            </a:fld>
            <a:endParaRPr lang="id-ID"/>
          </a:p>
        </p:txBody>
      </p:sp>
    </p:spTree>
    <p:extLst>
      <p:ext uri="{BB962C8B-B14F-4D97-AF65-F5344CB8AC3E}">
        <p14:creationId xmlns:p14="http://schemas.microsoft.com/office/powerpoint/2010/main" val="2252182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Content Placeholder 2"/>
          <p:cNvSpPr>
            <a:spLocks noGrp="1"/>
          </p:cNvSpPr>
          <p:nvPr>
            <p:ph idx="1"/>
          </p:nvPr>
        </p:nvSpPr>
        <p:spPr/>
        <p:txBody>
          <a:body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A241198A-962B-4A06-809C-9C14F755C317}" type="datetimeFigureOut">
              <a:rPr lang="id-ID" smtClean="0"/>
              <a:t>16/05/2020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A226FEB-56D7-4BD6-8684-386F87D002CA}" type="slidenum">
              <a:rPr lang="id-ID" smtClean="0"/>
              <a:t>‹#›</a:t>
            </a:fld>
            <a:endParaRPr lang="id-ID"/>
          </a:p>
        </p:txBody>
      </p:sp>
    </p:spTree>
    <p:extLst>
      <p:ext uri="{BB962C8B-B14F-4D97-AF65-F5344CB8AC3E}">
        <p14:creationId xmlns:p14="http://schemas.microsoft.com/office/powerpoint/2010/main" val="171891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eader Bagia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d-ID"/>
              <a:t>Klik untuk mengedit gaya judul Master</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d-ID"/>
              <a:t>Edit gaya teks Master</a:t>
            </a:r>
          </a:p>
        </p:txBody>
      </p:sp>
      <p:sp>
        <p:nvSpPr>
          <p:cNvPr id="4" name="Date Placeholder 3"/>
          <p:cNvSpPr>
            <a:spLocks noGrp="1"/>
          </p:cNvSpPr>
          <p:nvPr>
            <p:ph type="dt" sz="half" idx="10"/>
          </p:nvPr>
        </p:nvSpPr>
        <p:spPr/>
        <p:txBody>
          <a:bodyPr/>
          <a:lstStyle/>
          <a:p>
            <a:fld id="{A241198A-962B-4A06-809C-9C14F755C317}" type="datetimeFigureOut">
              <a:rPr lang="id-ID" smtClean="0"/>
              <a:t>16/05/2020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A226FEB-56D7-4BD6-8684-386F87D002CA}" type="slidenum">
              <a:rPr lang="id-ID" smtClean="0"/>
              <a:t>‹#›</a:t>
            </a:fld>
            <a:endParaRPr lang="id-ID"/>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982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d-ID"/>
              <a:t>Klik untuk mengedit gaya judul Master</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5" name="Date Placeholder 4"/>
          <p:cNvSpPr>
            <a:spLocks noGrp="1"/>
          </p:cNvSpPr>
          <p:nvPr>
            <p:ph type="dt" sz="half" idx="10"/>
          </p:nvPr>
        </p:nvSpPr>
        <p:spPr/>
        <p:txBody>
          <a:bodyPr/>
          <a:lstStyle/>
          <a:p>
            <a:fld id="{A241198A-962B-4A06-809C-9C14F755C317}" type="datetimeFigureOut">
              <a:rPr lang="id-ID" smtClean="0"/>
              <a:t>16/05/2020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A226FEB-56D7-4BD6-8684-386F87D002CA}" type="slidenum">
              <a:rPr lang="id-ID" smtClean="0"/>
              <a:t>‹#›</a:t>
            </a:fld>
            <a:endParaRPr lang="id-ID"/>
          </a:p>
        </p:txBody>
      </p:sp>
    </p:spTree>
    <p:extLst>
      <p:ext uri="{BB962C8B-B14F-4D97-AF65-F5344CB8AC3E}">
        <p14:creationId xmlns:p14="http://schemas.microsoft.com/office/powerpoint/2010/main" val="3427376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d-ID"/>
              <a:t>Klik untuk mengedit gaya judul Master</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Edit gaya teks Master</a:t>
            </a:r>
          </a:p>
        </p:txBody>
      </p:sp>
      <p:sp>
        <p:nvSpPr>
          <p:cNvPr id="4" name="Content Placeholder 3"/>
          <p:cNvSpPr>
            <a:spLocks noGrp="1"/>
          </p:cNvSpPr>
          <p:nvPr>
            <p:ph sz="half" idx="2"/>
          </p:nvPr>
        </p:nvSpPr>
        <p:spPr>
          <a:xfrm>
            <a:off x="1097280" y="2582334"/>
            <a:ext cx="4937760" cy="3378200"/>
          </a:xfrm>
        </p:spPr>
        <p:txBody>
          <a:body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Edit gaya teks Master</a:t>
            </a:r>
          </a:p>
        </p:txBody>
      </p:sp>
      <p:sp>
        <p:nvSpPr>
          <p:cNvPr id="6" name="Content Placeholder 5"/>
          <p:cNvSpPr>
            <a:spLocks noGrp="1"/>
          </p:cNvSpPr>
          <p:nvPr>
            <p:ph sz="quarter" idx="4"/>
          </p:nvPr>
        </p:nvSpPr>
        <p:spPr>
          <a:xfrm>
            <a:off x="6217920" y="2582334"/>
            <a:ext cx="4937760" cy="3378200"/>
          </a:xfrm>
        </p:spPr>
        <p:txBody>
          <a:body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7" name="Date Placeholder 6"/>
          <p:cNvSpPr>
            <a:spLocks noGrp="1"/>
          </p:cNvSpPr>
          <p:nvPr>
            <p:ph type="dt" sz="half" idx="10"/>
          </p:nvPr>
        </p:nvSpPr>
        <p:spPr/>
        <p:txBody>
          <a:bodyPr/>
          <a:lstStyle/>
          <a:p>
            <a:fld id="{A241198A-962B-4A06-809C-9C14F755C317}" type="datetimeFigureOut">
              <a:rPr lang="id-ID" smtClean="0"/>
              <a:t>16/05/2020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A226FEB-56D7-4BD6-8684-386F87D002CA}" type="slidenum">
              <a:rPr lang="id-ID" smtClean="0"/>
              <a:t>‹#›</a:t>
            </a:fld>
            <a:endParaRPr lang="id-ID"/>
          </a:p>
        </p:txBody>
      </p:sp>
    </p:spTree>
    <p:extLst>
      <p:ext uri="{BB962C8B-B14F-4D97-AF65-F5344CB8AC3E}">
        <p14:creationId xmlns:p14="http://schemas.microsoft.com/office/powerpoint/2010/main" val="4165384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Date Placeholder 2"/>
          <p:cNvSpPr>
            <a:spLocks noGrp="1"/>
          </p:cNvSpPr>
          <p:nvPr>
            <p:ph type="dt" sz="half" idx="10"/>
          </p:nvPr>
        </p:nvSpPr>
        <p:spPr/>
        <p:txBody>
          <a:bodyPr/>
          <a:lstStyle/>
          <a:p>
            <a:fld id="{A241198A-962B-4A06-809C-9C14F755C317}" type="datetimeFigureOut">
              <a:rPr lang="id-ID" smtClean="0"/>
              <a:t>16/05/2020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A226FEB-56D7-4BD6-8684-386F87D002CA}" type="slidenum">
              <a:rPr lang="id-ID" smtClean="0"/>
              <a:t>‹#›</a:t>
            </a:fld>
            <a:endParaRPr lang="id-ID"/>
          </a:p>
        </p:txBody>
      </p:sp>
    </p:spTree>
    <p:extLst>
      <p:ext uri="{BB962C8B-B14F-4D97-AF65-F5344CB8AC3E}">
        <p14:creationId xmlns:p14="http://schemas.microsoft.com/office/powerpoint/2010/main" val="285619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Koson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241198A-962B-4A06-809C-9C14F755C317}" type="datetimeFigureOut">
              <a:rPr lang="id-ID" smtClean="0"/>
              <a:t>16/05/2020</a:t>
            </a:fld>
            <a:endParaRPr lang="id-ID"/>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d-ID"/>
          </a:p>
        </p:txBody>
      </p:sp>
      <p:sp>
        <p:nvSpPr>
          <p:cNvPr id="9" name="Slide Number Placeholder 8"/>
          <p:cNvSpPr>
            <a:spLocks noGrp="1"/>
          </p:cNvSpPr>
          <p:nvPr>
            <p:ph type="sldNum" sz="quarter" idx="12"/>
          </p:nvPr>
        </p:nvSpPr>
        <p:spPr/>
        <p:txBody>
          <a:bodyPr/>
          <a:lstStyle/>
          <a:p>
            <a:fld id="{5A226FEB-56D7-4BD6-8684-386F87D002CA}" type="slidenum">
              <a:rPr lang="id-ID" smtClean="0"/>
              <a:t>‹#›</a:t>
            </a:fld>
            <a:endParaRPr lang="id-ID"/>
          </a:p>
        </p:txBody>
      </p:sp>
    </p:spTree>
    <p:extLst>
      <p:ext uri="{BB962C8B-B14F-4D97-AF65-F5344CB8AC3E}">
        <p14:creationId xmlns:p14="http://schemas.microsoft.com/office/powerpoint/2010/main" val="182689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Konten dengan Keteranga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d-ID"/>
              <a:t>Klik untuk mengedit gaya judul Master</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a:t>Edit gaya teks Master</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241198A-962B-4A06-809C-9C14F755C317}" type="datetimeFigureOut">
              <a:rPr lang="id-ID" smtClean="0"/>
              <a:t>16/05/2020</a:t>
            </a:fld>
            <a:endParaRPr lang="id-ID"/>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d-ID"/>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A226FEB-56D7-4BD6-8684-386F87D002CA}" type="slidenum">
              <a:rPr lang="id-ID" smtClean="0"/>
              <a:t>‹#›</a:t>
            </a:fld>
            <a:endParaRPr lang="id-ID"/>
          </a:p>
        </p:txBody>
      </p:sp>
    </p:spTree>
    <p:extLst>
      <p:ext uri="{BB962C8B-B14F-4D97-AF65-F5344CB8AC3E}">
        <p14:creationId xmlns:p14="http://schemas.microsoft.com/office/powerpoint/2010/main" val="194413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Gambar dengan Keteranga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id-ID"/>
              <a:t>Klik untuk mengedit gaya judul Master</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d-ID"/>
              <a:t>Klik ikon untuk menambahkan gambar</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a:t>Edit gaya teks Master</a:t>
            </a:r>
          </a:p>
        </p:txBody>
      </p:sp>
      <p:sp>
        <p:nvSpPr>
          <p:cNvPr id="5" name="Date Placeholder 4"/>
          <p:cNvSpPr>
            <a:spLocks noGrp="1"/>
          </p:cNvSpPr>
          <p:nvPr>
            <p:ph type="dt" sz="half" idx="10"/>
          </p:nvPr>
        </p:nvSpPr>
        <p:spPr/>
        <p:txBody>
          <a:bodyPr/>
          <a:lstStyle/>
          <a:p>
            <a:fld id="{A241198A-962B-4A06-809C-9C14F755C317}" type="datetimeFigureOut">
              <a:rPr lang="id-ID" smtClean="0"/>
              <a:t>16/05/2020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A226FEB-56D7-4BD6-8684-386F87D002CA}" type="slidenum">
              <a:rPr lang="id-ID" smtClean="0"/>
              <a:t>‹#›</a:t>
            </a:fld>
            <a:endParaRPr lang="id-ID"/>
          </a:p>
        </p:txBody>
      </p:sp>
    </p:spTree>
    <p:extLst>
      <p:ext uri="{BB962C8B-B14F-4D97-AF65-F5344CB8AC3E}">
        <p14:creationId xmlns:p14="http://schemas.microsoft.com/office/powerpoint/2010/main" val="2464085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d-ID"/>
              <a:t>Klik untuk mengedit gaya judul Master</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241198A-962B-4A06-809C-9C14F755C317}" type="datetimeFigureOut">
              <a:rPr lang="id-ID" smtClean="0"/>
              <a:t>16/05/2020</a:t>
            </a:fld>
            <a:endParaRPr lang="id-ID"/>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d-ID"/>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A226FEB-56D7-4BD6-8684-386F87D002CA}" type="slidenum">
              <a:rPr lang="id-ID" smtClean="0"/>
              <a:t>‹#›</a:t>
            </a:fld>
            <a:endParaRPr lang="id-ID"/>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37995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4E84CCAA-1139-4760-A966-907F4B3E222B}"/>
              </a:ext>
            </a:extLst>
          </p:cNvPr>
          <p:cNvSpPr>
            <a:spLocks noGrp="1"/>
          </p:cNvSpPr>
          <p:nvPr>
            <p:ph type="ctrTitle"/>
          </p:nvPr>
        </p:nvSpPr>
        <p:spPr>
          <a:xfrm>
            <a:off x="5796415" y="1199729"/>
            <a:ext cx="5298905" cy="742003"/>
          </a:xfrm>
        </p:spPr>
        <p:txBody>
          <a:bodyPr anchor="t">
            <a:noAutofit/>
          </a:bodyPr>
          <a:lstStyle/>
          <a:p>
            <a:r>
              <a:rPr lang="id-ID" sz="2000" dirty="0">
                <a:solidFill>
                  <a:srgbClr val="31A4D7"/>
                </a:solidFill>
                <a:latin typeface="Arial" panose="020B0604020202020204" pitchFamily="34" charset="0"/>
                <a:cs typeface="Arial" panose="020B0604020202020204" pitchFamily="34" charset="0"/>
              </a:rPr>
              <a:t>MATA KULIAH:</a:t>
            </a:r>
            <a:br>
              <a:rPr lang="id-ID" sz="2000" dirty="0">
                <a:solidFill>
                  <a:srgbClr val="31A4D7"/>
                </a:solidFill>
                <a:latin typeface="Arial" panose="020B0604020202020204" pitchFamily="34" charset="0"/>
                <a:cs typeface="Arial" panose="020B0604020202020204" pitchFamily="34" charset="0"/>
              </a:rPr>
            </a:br>
            <a:r>
              <a:rPr lang="id-ID" sz="3200" dirty="0">
                <a:solidFill>
                  <a:srgbClr val="31A4D7"/>
                </a:solidFill>
                <a:latin typeface="Arial" panose="020B0604020202020204" pitchFamily="34" charset="0"/>
                <a:cs typeface="Arial" panose="020B0604020202020204" pitchFamily="34" charset="0"/>
              </a:rPr>
              <a:t>PERENCANAAN WILAYAH</a:t>
            </a:r>
            <a:endParaRPr lang="id-ID" sz="4000" dirty="0">
              <a:solidFill>
                <a:srgbClr val="31A4D7"/>
              </a:solidFill>
              <a:latin typeface="Arial" panose="020B0604020202020204" pitchFamily="34" charset="0"/>
              <a:cs typeface="Arial" panose="020B0604020202020204" pitchFamily="34" charset="0"/>
            </a:endParaRPr>
          </a:p>
        </p:txBody>
      </p:sp>
      <p:pic>
        <p:nvPicPr>
          <p:cNvPr id="7" name="Gambar 6">
            <a:extLst>
              <a:ext uri="{FF2B5EF4-FFF2-40B4-BE49-F238E27FC236}">
                <a16:creationId xmlns:a16="http://schemas.microsoft.com/office/drawing/2014/main" id="{928817DF-4D6B-4BA0-A08F-4906287BE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2960" y="4664559"/>
            <a:ext cx="1282361" cy="1269408"/>
          </a:xfrm>
          <a:prstGeom prst="rect">
            <a:avLst/>
          </a:prstGeom>
        </p:spPr>
      </p:pic>
      <p:sp>
        <p:nvSpPr>
          <p:cNvPr id="17" name="Judul 1">
            <a:extLst>
              <a:ext uri="{FF2B5EF4-FFF2-40B4-BE49-F238E27FC236}">
                <a16:creationId xmlns:a16="http://schemas.microsoft.com/office/drawing/2014/main" id="{F1644006-2E6C-429B-A836-BA45A320A6E2}"/>
              </a:ext>
            </a:extLst>
          </p:cNvPr>
          <p:cNvSpPr txBox="1">
            <a:spLocks/>
          </p:cNvSpPr>
          <p:nvPr/>
        </p:nvSpPr>
        <p:spPr>
          <a:xfrm>
            <a:off x="5796416" y="2106736"/>
            <a:ext cx="5559451" cy="136989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r>
              <a:rPr lang="id-ID" sz="2000" dirty="0">
                <a:solidFill>
                  <a:srgbClr val="31A4D7"/>
                </a:solidFill>
                <a:latin typeface="Arial" panose="020B0604020202020204" pitchFamily="34" charset="0"/>
                <a:cs typeface="Arial" panose="020B0604020202020204" pitchFamily="34" charset="0"/>
              </a:rPr>
              <a:t>TOPIK:</a:t>
            </a:r>
          </a:p>
          <a:p>
            <a:r>
              <a:rPr lang="id-ID" sz="3200" dirty="0">
                <a:solidFill>
                  <a:srgbClr val="31A4D7"/>
                </a:solidFill>
                <a:latin typeface="Arial" panose="020B0604020202020204" pitchFamily="34" charset="0"/>
                <a:cs typeface="Arial" panose="020B0604020202020204" pitchFamily="34" charset="0"/>
              </a:rPr>
              <a:t>WILAYAH MEGA-URBAN</a:t>
            </a:r>
          </a:p>
          <a:p>
            <a:r>
              <a:rPr lang="id-ID" sz="3200" dirty="0">
                <a:solidFill>
                  <a:srgbClr val="31A4D7"/>
                </a:solidFill>
                <a:latin typeface="Arial" panose="020B0604020202020204" pitchFamily="34" charset="0"/>
                <a:cs typeface="Arial" panose="020B0604020202020204" pitchFamily="34" charset="0"/>
              </a:rPr>
              <a:t>(MEGAPOLITAN)</a:t>
            </a:r>
            <a:endParaRPr lang="id-ID" sz="4000" dirty="0">
              <a:solidFill>
                <a:srgbClr val="31A4D7"/>
              </a:solidFill>
              <a:latin typeface="Arial" panose="020B0604020202020204" pitchFamily="34" charset="0"/>
              <a:cs typeface="Arial" panose="020B0604020202020204" pitchFamily="34" charset="0"/>
            </a:endParaRPr>
          </a:p>
        </p:txBody>
      </p:sp>
      <p:sp>
        <p:nvSpPr>
          <p:cNvPr id="5" name="Persegi Panjang 4">
            <a:extLst>
              <a:ext uri="{FF2B5EF4-FFF2-40B4-BE49-F238E27FC236}">
                <a16:creationId xmlns:a16="http://schemas.microsoft.com/office/drawing/2014/main" id="{3419BE7E-C684-4053-9630-1268611AF7E7}"/>
              </a:ext>
            </a:extLst>
          </p:cNvPr>
          <p:cNvSpPr/>
          <p:nvPr/>
        </p:nvSpPr>
        <p:spPr>
          <a:xfrm>
            <a:off x="1096679" y="4806820"/>
            <a:ext cx="5214569" cy="984885"/>
          </a:xfrm>
          <a:prstGeom prst="rect">
            <a:avLst/>
          </a:prstGeom>
        </p:spPr>
        <p:txBody>
          <a:bodyPr wrap="none">
            <a:spAutoFit/>
          </a:bodyPr>
          <a:lstStyle/>
          <a:p>
            <a:r>
              <a:rPr lang="id-ID" sz="2000" dirty="0">
                <a:solidFill>
                  <a:srgbClr val="31A4D7"/>
                </a:solidFill>
                <a:latin typeface="Arial" panose="020B0604020202020204" pitchFamily="34" charset="0"/>
                <a:cs typeface="Arial" panose="020B0604020202020204" pitchFamily="34" charset="0"/>
              </a:rPr>
              <a:t>Rama Permana Putra, S.T., M.Sc., M.P.W.K.</a:t>
            </a:r>
          </a:p>
          <a:p>
            <a:endParaRPr lang="id-ID" sz="500" dirty="0">
              <a:solidFill>
                <a:srgbClr val="31A4D7"/>
              </a:solidFill>
              <a:latin typeface="Arial" panose="020B0604020202020204" pitchFamily="34" charset="0"/>
              <a:cs typeface="Arial" panose="020B0604020202020204" pitchFamily="34" charset="0"/>
            </a:endParaRPr>
          </a:p>
          <a:p>
            <a:r>
              <a:rPr lang="id-ID" sz="1600" dirty="0">
                <a:solidFill>
                  <a:srgbClr val="31A4D7"/>
                </a:solidFill>
                <a:latin typeface="Arial" panose="020B0604020202020204" pitchFamily="34" charset="0"/>
                <a:cs typeface="Arial" panose="020B0604020202020204" pitchFamily="34" charset="0"/>
              </a:rPr>
              <a:t>PRODI PERENCANAAN WILAYAH DAN KOTA</a:t>
            </a:r>
          </a:p>
          <a:p>
            <a:r>
              <a:rPr lang="id-ID" sz="1600" dirty="0">
                <a:solidFill>
                  <a:srgbClr val="31A4D7"/>
                </a:solidFill>
                <a:latin typeface="Arial" panose="020B0604020202020204" pitchFamily="34" charset="0"/>
                <a:cs typeface="Arial" panose="020B0604020202020204" pitchFamily="34" charset="0"/>
              </a:rPr>
              <a:t>UNIVERSITAS SEBELAS MARET (UNS)</a:t>
            </a:r>
          </a:p>
        </p:txBody>
      </p:sp>
      <p:sp>
        <p:nvSpPr>
          <p:cNvPr id="22" name="Persegi Panjang 21">
            <a:extLst>
              <a:ext uri="{FF2B5EF4-FFF2-40B4-BE49-F238E27FC236}">
                <a16:creationId xmlns:a16="http://schemas.microsoft.com/office/drawing/2014/main" id="{E3DAEFFA-EEF5-43CF-8566-56FAE3ED1052}"/>
              </a:ext>
            </a:extLst>
          </p:cNvPr>
          <p:cNvSpPr/>
          <p:nvPr/>
        </p:nvSpPr>
        <p:spPr>
          <a:xfrm>
            <a:off x="5374489" y="6458465"/>
            <a:ext cx="1443024" cy="276999"/>
          </a:xfrm>
          <a:prstGeom prst="rect">
            <a:avLst/>
          </a:prstGeom>
        </p:spPr>
        <p:txBody>
          <a:bodyPr wrap="none">
            <a:spAutoFit/>
          </a:bodyPr>
          <a:lstStyle/>
          <a:p>
            <a:pPr algn="ctr"/>
            <a:r>
              <a:rPr lang="id-ID" sz="1200" b="1" dirty="0">
                <a:solidFill>
                  <a:schemeClr val="bg1"/>
                </a:solidFill>
                <a:latin typeface="Arial" panose="020B0604020202020204" pitchFamily="34" charset="0"/>
                <a:cs typeface="Arial" panose="020B0604020202020204" pitchFamily="34" charset="0"/>
              </a:rPr>
              <a:t>© </a:t>
            </a:r>
            <a:r>
              <a:rPr lang="id-ID" sz="1200" dirty="0">
                <a:solidFill>
                  <a:schemeClr val="bg1"/>
                </a:solidFill>
                <a:latin typeface="Arial" panose="020B0604020202020204" pitchFamily="34" charset="0"/>
                <a:ea typeface="Arimo" panose="020B0604020202020204" pitchFamily="34" charset="0"/>
                <a:cs typeface="Arial" panose="020B0604020202020204" pitchFamily="34" charset="0"/>
              </a:rPr>
              <a:t>PWK UNS 2020</a:t>
            </a:r>
          </a:p>
        </p:txBody>
      </p:sp>
      <p:sp>
        <p:nvSpPr>
          <p:cNvPr id="23" name="Judul 1">
            <a:extLst>
              <a:ext uri="{FF2B5EF4-FFF2-40B4-BE49-F238E27FC236}">
                <a16:creationId xmlns:a16="http://schemas.microsoft.com/office/drawing/2014/main" id="{5D2E7606-C2B7-49F6-B370-68CC4E0BDFC3}"/>
              </a:ext>
            </a:extLst>
          </p:cNvPr>
          <p:cNvSpPr txBox="1">
            <a:spLocks/>
          </p:cNvSpPr>
          <p:nvPr/>
        </p:nvSpPr>
        <p:spPr>
          <a:xfrm>
            <a:off x="5906344" y="369159"/>
            <a:ext cx="2045726" cy="498712"/>
          </a:xfrm>
          <a:prstGeom prst="rect">
            <a:avLst/>
          </a:prstGeom>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lnSpc>
                <a:spcPct val="100000"/>
              </a:lnSpc>
            </a:pPr>
            <a:r>
              <a:rPr lang="id-ID" sz="1800" dirty="0">
                <a:solidFill>
                  <a:schemeClr val="bg1"/>
                </a:solidFill>
                <a:latin typeface="Arial" panose="020B0604020202020204" pitchFamily="34" charset="0"/>
                <a:cs typeface="Arial" panose="020B0604020202020204" pitchFamily="34" charset="0"/>
              </a:rPr>
              <a:t>Pertemuan #</a:t>
            </a:r>
            <a:r>
              <a:rPr lang="id-ID" sz="1800" b="1" dirty="0">
                <a:solidFill>
                  <a:schemeClr val="bg1"/>
                </a:solidFill>
                <a:latin typeface="Arial" panose="020B0604020202020204" pitchFamily="34" charset="0"/>
                <a:cs typeface="Arial" panose="020B0604020202020204" pitchFamily="34" charset="0"/>
              </a:rPr>
              <a:t> </a:t>
            </a:r>
          </a:p>
        </p:txBody>
      </p:sp>
      <p:pic>
        <p:nvPicPr>
          <p:cNvPr id="4" name="Gambar 3">
            <a:extLst>
              <a:ext uri="{FF2B5EF4-FFF2-40B4-BE49-F238E27FC236}">
                <a16:creationId xmlns:a16="http://schemas.microsoft.com/office/drawing/2014/main" id="{EEA21A08-DBFA-401C-A368-091BFD57E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7" y="3865"/>
            <a:ext cx="5612899" cy="3720445"/>
          </a:xfrm>
          <a:prstGeom prst="rect">
            <a:avLst/>
          </a:prstGeom>
        </p:spPr>
      </p:pic>
    </p:spTree>
    <p:extLst>
      <p:ext uri="{BB962C8B-B14F-4D97-AF65-F5344CB8AC3E}">
        <p14:creationId xmlns:p14="http://schemas.microsoft.com/office/powerpoint/2010/main" val="1010702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A28DD9DC-9B44-44E6-A0FA-3123CF71FC6B}"/>
              </a:ext>
            </a:extLst>
          </p:cNvPr>
          <p:cNvSpPr>
            <a:spLocks noGrp="1"/>
          </p:cNvSpPr>
          <p:nvPr>
            <p:ph type="title"/>
          </p:nvPr>
        </p:nvSpPr>
        <p:spPr/>
        <p:txBody>
          <a:bodyPr/>
          <a:lstStyle/>
          <a:p>
            <a:r>
              <a:rPr lang="id-ID" dirty="0"/>
              <a:t>Terbentuknya Megapolitan</a:t>
            </a:r>
          </a:p>
        </p:txBody>
      </p:sp>
      <p:sp>
        <p:nvSpPr>
          <p:cNvPr id="3" name="Tampungan Konten 2">
            <a:extLst>
              <a:ext uri="{FF2B5EF4-FFF2-40B4-BE49-F238E27FC236}">
                <a16:creationId xmlns:a16="http://schemas.microsoft.com/office/drawing/2014/main" id="{FA3BB6BF-99E5-4F41-9F7C-4590563DEF6A}"/>
              </a:ext>
            </a:extLst>
          </p:cNvPr>
          <p:cNvSpPr>
            <a:spLocks noGrp="1"/>
          </p:cNvSpPr>
          <p:nvPr>
            <p:ph idx="1"/>
          </p:nvPr>
        </p:nvSpPr>
        <p:spPr/>
        <p:txBody>
          <a:bodyPr>
            <a:normAutofit fontScale="77500" lnSpcReduction="20000"/>
          </a:bodyPr>
          <a:lstStyle/>
          <a:p>
            <a:pPr marL="0" indent="0">
              <a:buNone/>
            </a:pPr>
            <a:r>
              <a:rPr lang="id-ID" dirty="0"/>
              <a:t>Pengembangan wilayah mega-urban dapat dibagi menjadi empat tahap :</a:t>
            </a:r>
          </a:p>
          <a:p>
            <a:pPr marL="266700" indent="-266700">
              <a:buFont typeface="Wingdings" panose="05000000000000000000" pitchFamily="2" charset="2"/>
              <a:buChar char="q"/>
            </a:pPr>
            <a:r>
              <a:rPr lang="id-ID" dirty="0"/>
              <a:t>Kota Tunggal (A). Hingga akhir abad ke-19 kota-kota relatif otonom dan sistem transportasi regional terbatas, terutama sistem jalan. Sebagian besar kegiatan ekonomi dilokalkan, tetapi perdagangan regional dan jarak jauh khusus ada.</a:t>
            </a:r>
          </a:p>
          <a:p>
            <a:pPr marL="266700" indent="-266700">
              <a:buFont typeface="Wingdings" panose="05000000000000000000" pitchFamily="2" charset="2"/>
              <a:buChar char="q"/>
            </a:pPr>
            <a:r>
              <a:rPr lang="id-ID" dirty="0"/>
              <a:t>Kota yang saling berhubungan (B). Pada awal abad ke-20, sistem perkotaan nasional didirikan, khususnya dengan kereta api yang menghubungkan sumber daya, produksi, dan pasar utama. Ini mendukung pengembangan ekonomi regional dan spesialisasi fungsional pusat kota melalui prinsip keunggulan komparatif regional. Mobilitas regional ini lebih mementingkan angkutan daripada penumpang, terutama karena mobilitas memakan waktu dan masih mahal (jarak gesekan yang relatif tinggi).</a:t>
            </a:r>
          </a:p>
          <a:p>
            <a:pPr marL="266700" indent="-266700">
              <a:buFont typeface="Wingdings" panose="05000000000000000000" pitchFamily="2" charset="2"/>
              <a:buChar char="q"/>
            </a:pPr>
            <a:r>
              <a:rPr lang="id-ID" dirty="0"/>
              <a:t>Wilayah metropolitan (C). Pada paruh kedua abad ke-20, difusi besar-besaran mobil dan pengaturan sistem jalan raya mendukung mobilitas penumpang dan barang yang terus meningkat serta </a:t>
            </a:r>
            <a:r>
              <a:rPr lang="id-ID" dirty="0" err="1"/>
              <a:t>regionalisasi</a:t>
            </a:r>
            <a:r>
              <a:rPr lang="id-ID" dirty="0"/>
              <a:t> urbanisasi. </a:t>
            </a:r>
            <a:r>
              <a:rPr lang="id-ID" dirty="0" err="1"/>
              <a:t>Suburbanisasi</a:t>
            </a:r>
            <a:r>
              <a:rPr lang="id-ID" dirty="0"/>
              <a:t> menghasilkan pengaturan ruang kota baru serta integrasi pelanggan ke dalam entitas yang kemudian dikenal sebagai wilayah metropolitan (atau wilayah metropolitan). Perdagangan global juga menjadi lebih signifikan, menyiratkan peran kekuatan eksternal yang tumbuh dalam membentuk urbanisasi, interaksi yang terjadi melalui </a:t>
            </a:r>
            <a:r>
              <a:rPr lang="id-ID" dirty="0" err="1"/>
              <a:t>gateway</a:t>
            </a:r>
            <a:r>
              <a:rPr lang="id-ID" dirty="0"/>
              <a:t>. Wilayah metropolitan menjadi unit kompetitif dalam ekonomi global yang muncul.</a:t>
            </a:r>
          </a:p>
          <a:p>
            <a:pPr marL="266700" indent="-266700">
              <a:buFont typeface="Wingdings" panose="05000000000000000000" pitchFamily="2" charset="2"/>
              <a:buChar char="q"/>
            </a:pPr>
            <a:r>
              <a:rPr lang="id-ID" dirty="0"/>
              <a:t>Wilayah Mega-Urban (D). Pada 1990-an pertumbuhan integrasi dan interkoneksi area metropolitan mengarah pada pembentukan mega region, beberapa menjadi </a:t>
            </a:r>
            <a:r>
              <a:rPr lang="id-ID" dirty="0" err="1"/>
              <a:t>nodal</a:t>
            </a:r>
            <a:r>
              <a:rPr lang="id-ID" dirty="0"/>
              <a:t> (berpusat di sekitar area metropolitan besar tunggal) sementara yang lain berorientasi sepanjang koridor termasuk beberapa area metropolitan besar.</a:t>
            </a:r>
          </a:p>
          <a:p>
            <a:pPr marL="0" indent="0">
              <a:buNone/>
            </a:pPr>
            <a:endParaRPr lang="id-ID" dirty="0"/>
          </a:p>
        </p:txBody>
      </p:sp>
    </p:spTree>
    <p:extLst>
      <p:ext uri="{BB962C8B-B14F-4D97-AF65-F5344CB8AC3E}">
        <p14:creationId xmlns:p14="http://schemas.microsoft.com/office/powerpoint/2010/main" val="852630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B8A18C50-B7A4-4FBB-82EE-27571E99686C}"/>
              </a:ext>
            </a:extLst>
          </p:cNvPr>
          <p:cNvSpPr>
            <a:spLocks noGrp="1"/>
          </p:cNvSpPr>
          <p:nvPr>
            <p:ph type="title"/>
          </p:nvPr>
        </p:nvSpPr>
        <p:spPr/>
        <p:txBody>
          <a:bodyPr/>
          <a:lstStyle/>
          <a:p>
            <a:r>
              <a:rPr lang="id-ID" dirty="0"/>
              <a:t>Terbentuknya Megapolitan</a:t>
            </a:r>
          </a:p>
        </p:txBody>
      </p:sp>
      <p:sp>
        <p:nvSpPr>
          <p:cNvPr id="3" name="Tampungan Konten 2">
            <a:extLst>
              <a:ext uri="{FF2B5EF4-FFF2-40B4-BE49-F238E27FC236}">
                <a16:creationId xmlns:a16="http://schemas.microsoft.com/office/drawing/2014/main" id="{468350BD-1341-4DE5-B6B7-913704FB1ED9}"/>
              </a:ext>
            </a:extLst>
          </p:cNvPr>
          <p:cNvSpPr>
            <a:spLocks noGrp="1"/>
          </p:cNvSpPr>
          <p:nvPr>
            <p:ph idx="1"/>
          </p:nvPr>
        </p:nvSpPr>
        <p:spPr/>
        <p:txBody>
          <a:bodyPr>
            <a:normAutofit/>
          </a:bodyPr>
          <a:lstStyle/>
          <a:p>
            <a:pPr marL="361950" indent="-361950">
              <a:buFont typeface="Wingdings" panose="05000000000000000000" pitchFamily="2" charset="2"/>
              <a:buChar char="q"/>
            </a:pPr>
            <a:r>
              <a:rPr lang="id-ID" dirty="0"/>
              <a:t>Globalisasi dan integrasi antar </a:t>
            </a:r>
            <a:r>
              <a:rPr lang="id-ID" dirty="0" err="1"/>
              <a:t>moda</a:t>
            </a:r>
            <a:r>
              <a:rPr lang="id-ID" dirty="0"/>
              <a:t> (melalui </a:t>
            </a:r>
            <a:r>
              <a:rPr lang="id-ID" dirty="0" err="1"/>
              <a:t>kontainerisasi</a:t>
            </a:r>
            <a:r>
              <a:rPr lang="id-ID" dirty="0"/>
              <a:t>) semakin memperkuat pentingnya </a:t>
            </a:r>
            <a:r>
              <a:rPr lang="id-ID" dirty="0" err="1"/>
              <a:t>gateway</a:t>
            </a:r>
            <a:r>
              <a:rPr lang="id-ID" dirty="0"/>
              <a:t> sebagai simpul artikulasi yang mengatur penumpang dan arus barang dengan terminal transportasi dan zona logistik. Pengaruh global dan regional menjadi tertanam dalam struktur wilayah mega-urban. Infrastruktur khusus koridor, seperti kereta api kecepatan tinggi dan angkutan udara, dikembangkan lebih lanjut untuk mendukung peningkatan interaksi regional. Banyak mega daerah mengembangkan spesialisasi fungsional yang berpusat di sekitar kegiatan manufaktur dan layanan tertentu.</a:t>
            </a:r>
          </a:p>
          <a:p>
            <a:pPr marL="361950" indent="-361950">
              <a:buFont typeface="Wingdings" panose="05000000000000000000" pitchFamily="2" charset="2"/>
              <a:buChar char="q"/>
            </a:pPr>
            <a:r>
              <a:rPr lang="id-ID" dirty="0"/>
              <a:t>Wilayah mega-urban adalah hasil spasial dan struktural dari ekspansi kota, eksploitasi keunggulan komparatif dan peningkatan interaksi regional dan global. Representasi di atas adalah sintetis dan mengasumsikan kerangka waktu yang berbeda dalam kemunculan wilayah mega-urban di seluruh dunia. Untuk sebagian besar ekonomi maju, pengaturan Wilayah mega-urban sedang berlangsung selama 1960-an. Untuk negara berkembang, prosesnya terjadi kemudian tetapi dengan kecepatan yang jauh lebih cepat.</a:t>
            </a:r>
          </a:p>
        </p:txBody>
      </p:sp>
    </p:spTree>
    <p:extLst>
      <p:ext uri="{BB962C8B-B14F-4D97-AF65-F5344CB8AC3E}">
        <p14:creationId xmlns:p14="http://schemas.microsoft.com/office/powerpoint/2010/main" val="4194010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F7973F5D-FDE8-44E9-97A2-1BE995A39E03}"/>
              </a:ext>
            </a:extLst>
          </p:cNvPr>
          <p:cNvSpPr>
            <a:spLocks noGrp="1"/>
          </p:cNvSpPr>
          <p:nvPr>
            <p:ph type="title"/>
          </p:nvPr>
        </p:nvSpPr>
        <p:spPr/>
        <p:txBody>
          <a:bodyPr/>
          <a:lstStyle/>
          <a:p>
            <a:r>
              <a:rPr lang="id-ID" dirty="0"/>
              <a:t>Wilayah Metropolitan</a:t>
            </a:r>
          </a:p>
        </p:txBody>
      </p:sp>
      <p:sp>
        <p:nvSpPr>
          <p:cNvPr id="3" name="Tampungan Konten 2">
            <a:extLst>
              <a:ext uri="{FF2B5EF4-FFF2-40B4-BE49-F238E27FC236}">
                <a16:creationId xmlns:a16="http://schemas.microsoft.com/office/drawing/2014/main" id="{4E656170-C5C0-4978-85A5-DAD3C3C455B0}"/>
              </a:ext>
            </a:extLst>
          </p:cNvPr>
          <p:cNvSpPr>
            <a:spLocks noGrp="1"/>
          </p:cNvSpPr>
          <p:nvPr>
            <p:ph idx="1"/>
          </p:nvPr>
        </p:nvSpPr>
        <p:spPr/>
        <p:txBody>
          <a:bodyPr>
            <a:normAutofit/>
          </a:bodyPr>
          <a:lstStyle/>
          <a:p>
            <a:pPr marL="449263" indent="-449263">
              <a:buFont typeface="Wingdings" panose="05000000000000000000" pitchFamily="2" charset="2"/>
              <a:buChar char="q"/>
            </a:pPr>
            <a:r>
              <a:rPr lang="id-ID" sz="2400" dirty="0"/>
              <a:t>Wilayah metropolitan adalah sebuah kota besar tunggal sering secara resmi didefinisikan dan dinamai sebagai unit yurisdiksi dan statistik yang berfungsi sebagai pasar tenaga kerja, konsumsi, dan produksi. </a:t>
            </a:r>
          </a:p>
          <a:p>
            <a:pPr marL="449263" indent="-449263">
              <a:buFont typeface="Wingdings" panose="05000000000000000000" pitchFamily="2" charset="2"/>
              <a:buChar char="q"/>
            </a:pPr>
            <a:r>
              <a:rPr lang="id-ID" sz="2400" dirty="0"/>
              <a:t>Hal ini dapat dianggap sebagai unit ekonomi dasar ekonomi global. Wilayah metropolitan tidak harus merupakan wilayah yang dikembangkan secara terus-menerus dan dapat mencakup wilayah pedesaan, non-urban (ketika tidak ada pertanian) atau wilayah pengembangan kota yang terputus-putus. </a:t>
            </a:r>
          </a:p>
          <a:p>
            <a:pPr marL="449263" indent="-449263">
              <a:buFont typeface="Wingdings" panose="05000000000000000000" pitchFamily="2" charset="2"/>
              <a:buChar char="q"/>
            </a:pPr>
            <a:r>
              <a:rPr lang="id-ID" sz="2400" dirty="0"/>
              <a:t>Meskipun wilayah metropolitan terdiri dari beberapa yurisdiksi, wilayah ini disusun oleh jarak komuter dari kota inti yang memancarkan jalan raya dan jalur transit </a:t>
            </a:r>
            <a:r>
              <a:rPr lang="id-ID" sz="2400"/>
              <a:t>perkotaan. </a:t>
            </a:r>
            <a:endParaRPr lang="id-ID" sz="2400" dirty="0"/>
          </a:p>
        </p:txBody>
      </p:sp>
    </p:spTree>
    <p:extLst>
      <p:ext uri="{BB962C8B-B14F-4D97-AF65-F5344CB8AC3E}">
        <p14:creationId xmlns:p14="http://schemas.microsoft.com/office/powerpoint/2010/main" val="893810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F7973F5D-FDE8-44E9-97A2-1BE995A39E03}"/>
              </a:ext>
            </a:extLst>
          </p:cNvPr>
          <p:cNvSpPr>
            <a:spLocks noGrp="1"/>
          </p:cNvSpPr>
          <p:nvPr>
            <p:ph type="title"/>
          </p:nvPr>
        </p:nvSpPr>
        <p:spPr/>
        <p:txBody>
          <a:bodyPr/>
          <a:lstStyle/>
          <a:p>
            <a:r>
              <a:rPr lang="id-ID" dirty="0"/>
              <a:t>Wilayah Metropolitan yang Diperluas</a:t>
            </a:r>
          </a:p>
        </p:txBody>
      </p:sp>
      <p:sp>
        <p:nvSpPr>
          <p:cNvPr id="3" name="Tampungan Konten 2">
            <a:extLst>
              <a:ext uri="{FF2B5EF4-FFF2-40B4-BE49-F238E27FC236}">
                <a16:creationId xmlns:a16="http://schemas.microsoft.com/office/drawing/2014/main" id="{4E656170-C5C0-4978-85A5-DAD3C3C455B0}"/>
              </a:ext>
            </a:extLst>
          </p:cNvPr>
          <p:cNvSpPr>
            <a:spLocks noGrp="1"/>
          </p:cNvSpPr>
          <p:nvPr>
            <p:ph idx="1"/>
          </p:nvPr>
        </p:nvSpPr>
        <p:spPr/>
        <p:txBody>
          <a:bodyPr>
            <a:normAutofit/>
          </a:bodyPr>
          <a:lstStyle/>
          <a:p>
            <a:pPr marL="449263" indent="-449263">
              <a:buFont typeface="Wingdings" panose="05000000000000000000" pitchFamily="2" charset="2"/>
              <a:buChar char="q"/>
            </a:pPr>
            <a:r>
              <a:rPr lang="id-ID" sz="2400" dirty="0"/>
              <a:t>Wilayah Metropolitan yang Diperluas/ </a:t>
            </a:r>
            <a:r>
              <a:rPr lang="id-ID" sz="2400" dirty="0" err="1"/>
              <a:t>Extended</a:t>
            </a:r>
            <a:r>
              <a:rPr lang="id-ID" sz="2400" dirty="0"/>
              <a:t> Metropolitan Region (EMR) adalah sebuah kesatuan wilayah perkotaan, yang berinteraksi secara intensif dengan kegiatan pedesaan, mencakup aglomerasi perkotaan besar (beberapa juta) dan jaringan kota sekunder (satelit). </a:t>
            </a:r>
          </a:p>
          <a:p>
            <a:pPr marL="449263" indent="-449263">
              <a:buFont typeface="Wingdings" panose="05000000000000000000" pitchFamily="2" charset="2"/>
              <a:buChar char="q"/>
            </a:pPr>
            <a:r>
              <a:rPr lang="id-ID" sz="2400" dirty="0"/>
              <a:t>EMR menggabungkan berbagai kegiatan ekonomi dan penggunaan lahan, termasuk kegiatan pertanian, proyek perumahan skala besar dan kawasan industri. </a:t>
            </a:r>
          </a:p>
          <a:p>
            <a:pPr marL="449263" indent="-449263">
              <a:buFont typeface="Wingdings" panose="05000000000000000000" pitchFamily="2" charset="2"/>
              <a:buChar char="q"/>
            </a:pPr>
            <a:r>
              <a:rPr lang="id-ID" sz="2400" dirty="0"/>
              <a:t>EMR biasanya melampaui definisi standar area metropolitan untuk memasukkan wilayah pedesaan.</a:t>
            </a:r>
          </a:p>
        </p:txBody>
      </p:sp>
    </p:spTree>
    <p:extLst>
      <p:ext uri="{BB962C8B-B14F-4D97-AF65-F5344CB8AC3E}">
        <p14:creationId xmlns:p14="http://schemas.microsoft.com/office/powerpoint/2010/main" val="1938337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F7973F5D-FDE8-44E9-97A2-1BE995A39E03}"/>
              </a:ext>
            </a:extLst>
          </p:cNvPr>
          <p:cNvSpPr>
            <a:spLocks noGrp="1"/>
          </p:cNvSpPr>
          <p:nvPr>
            <p:ph type="title"/>
          </p:nvPr>
        </p:nvSpPr>
        <p:spPr/>
        <p:txBody>
          <a:bodyPr/>
          <a:lstStyle/>
          <a:p>
            <a:r>
              <a:rPr lang="id-ID" dirty="0"/>
              <a:t>Wilayah Megapolitan (Mega-Urban)</a:t>
            </a:r>
          </a:p>
        </p:txBody>
      </p:sp>
      <p:sp>
        <p:nvSpPr>
          <p:cNvPr id="3" name="Tampungan Konten 2">
            <a:extLst>
              <a:ext uri="{FF2B5EF4-FFF2-40B4-BE49-F238E27FC236}">
                <a16:creationId xmlns:a16="http://schemas.microsoft.com/office/drawing/2014/main" id="{4E656170-C5C0-4978-85A5-DAD3C3C455B0}"/>
              </a:ext>
            </a:extLst>
          </p:cNvPr>
          <p:cNvSpPr>
            <a:spLocks noGrp="1"/>
          </p:cNvSpPr>
          <p:nvPr>
            <p:ph idx="1"/>
          </p:nvPr>
        </p:nvSpPr>
        <p:spPr/>
        <p:txBody>
          <a:bodyPr>
            <a:normAutofit fontScale="85000" lnSpcReduction="10000"/>
          </a:bodyPr>
          <a:lstStyle/>
          <a:p>
            <a:pPr marL="449263" indent="-449263">
              <a:buFont typeface="Wingdings" panose="05000000000000000000" pitchFamily="2" charset="2"/>
              <a:buChar char="q"/>
            </a:pPr>
            <a:r>
              <a:rPr lang="id-ID" sz="2400" dirty="0"/>
              <a:t>Wilayah Mega-Urban/ Mega-Urban Region (MUR) adalah koridor skala besar yang terdiri dari beberapa wilayah metropolitan (beberapa di antaranya adalah EMR) disusun oleh infrastruktur transportasi dan terminal yang mendukung sistem interaksi ekonomi dan sosial regional yang intens. </a:t>
            </a:r>
          </a:p>
          <a:p>
            <a:pPr marL="449263" indent="-449263">
              <a:buFont typeface="Wingdings" panose="05000000000000000000" pitchFamily="2" charset="2"/>
              <a:buChar char="q"/>
            </a:pPr>
            <a:r>
              <a:rPr lang="id-ID" sz="2400" dirty="0"/>
              <a:t>Istilah megapolitan/megalopolis juga telah digunakan untuk </a:t>
            </a:r>
            <a:r>
              <a:rPr lang="id-ID" sz="2400" dirty="0" err="1"/>
              <a:t>mengkarakterisasi</a:t>
            </a:r>
            <a:r>
              <a:rPr lang="id-ID" sz="2400" dirty="0"/>
              <a:t> entitas semacam itu yang membentang beberapa ratus kilometer. </a:t>
            </a:r>
          </a:p>
          <a:p>
            <a:pPr marL="449263" indent="-449263">
              <a:buFont typeface="Wingdings" panose="05000000000000000000" pitchFamily="2" charset="2"/>
              <a:buChar char="q"/>
            </a:pPr>
            <a:r>
              <a:rPr lang="id-ID" sz="2400" dirty="0"/>
              <a:t>MUR juga memiliki populasi pedesaan yang besar, tetapi kegiatan pertanian sangat dikondisikan oleh kedekatan pasar perkotaan besar. </a:t>
            </a:r>
          </a:p>
          <a:p>
            <a:pPr marL="449263" indent="-449263">
              <a:buFont typeface="Wingdings" panose="05000000000000000000" pitchFamily="2" charset="2"/>
              <a:buChar char="q"/>
            </a:pPr>
            <a:r>
              <a:rPr lang="id-ID" sz="2400" dirty="0"/>
              <a:t>Meskipun tidak ada konvensi resmi tentang ukuran minimum, MUR memiliki setidaknya 10 juta penduduk sebagian besar terkonsentrasi di beberapa wilayah metropolitan. </a:t>
            </a:r>
          </a:p>
          <a:p>
            <a:pPr marL="449263" indent="-449263">
              <a:buFont typeface="Wingdings" panose="05000000000000000000" pitchFamily="2" charset="2"/>
              <a:buChar char="q"/>
            </a:pPr>
            <a:r>
              <a:rPr lang="id-ID" sz="2400" dirty="0"/>
              <a:t>MUR adalah entitas khusus dan saling bergantung yang bertindak sebagai sistem produksi, konsumsi, dan distribusi yang komprehensif. Ini berfungsi sebagai gerbang utama antara sistem akumulasi dan distribusi global, nasional dan regional.</a:t>
            </a:r>
          </a:p>
        </p:txBody>
      </p:sp>
    </p:spTree>
    <p:extLst>
      <p:ext uri="{BB962C8B-B14F-4D97-AF65-F5344CB8AC3E}">
        <p14:creationId xmlns:p14="http://schemas.microsoft.com/office/powerpoint/2010/main" val="2625416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592419D4-8B8A-43BC-B9EC-66C09E185DBD}"/>
              </a:ext>
            </a:extLst>
          </p:cNvPr>
          <p:cNvSpPr>
            <a:spLocks noGrp="1"/>
          </p:cNvSpPr>
          <p:nvPr>
            <p:ph type="title"/>
          </p:nvPr>
        </p:nvSpPr>
        <p:spPr/>
        <p:txBody>
          <a:bodyPr/>
          <a:lstStyle/>
          <a:p>
            <a:r>
              <a:rPr lang="id-ID" dirty="0"/>
              <a:t>Pola Ruang Perkotaan di Asia Timur</a:t>
            </a:r>
          </a:p>
        </p:txBody>
      </p:sp>
      <p:pic>
        <p:nvPicPr>
          <p:cNvPr id="5" name="Tampungan Konten 4">
            <a:extLst>
              <a:ext uri="{FF2B5EF4-FFF2-40B4-BE49-F238E27FC236}">
                <a16:creationId xmlns:a16="http://schemas.microsoft.com/office/drawing/2014/main" id="{A6230FF5-0900-4594-8D9D-F45A98478A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8581" y="1846263"/>
            <a:ext cx="5815163" cy="4022725"/>
          </a:xfrm>
        </p:spPr>
      </p:pic>
    </p:spTree>
    <p:extLst>
      <p:ext uri="{BB962C8B-B14F-4D97-AF65-F5344CB8AC3E}">
        <p14:creationId xmlns:p14="http://schemas.microsoft.com/office/powerpoint/2010/main" val="4136304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71DCDD97-B423-4A0B-86F7-EF7A2EBD2CFE}"/>
              </a:ext>
            </a:extLst>
          </p:cNvPr>
          <p:cNvSpPr>
            <a:spLocks noGrp="1"/>
          </p:cNvSpPr>
          <p:nvPr>
            <p:ph type="title"/>
          </p:nvPr>
        </p:nvSpPr>
        <p:spPr/>
        <p:txBody>
          <a:bodyPr/>
          <a:lstStyle/>
          <a:p>
            <a:r>
              <a:rPr lang="id-ID" dirty="0"/>
              <a:t>Pola Ruang Perkotaan di Asia Timur</a:t>
            </a:r>
          </a:p>
        </p:txBody>
      </p:sp>
      <p:sp>
        <p:nvSpPr>
          <p:cNvPr id="3" name="Tampungan Konten 2">
            <a:extLst>
              <a:ext uri="{FF2B5EF4-FFF2-40B4-BE49-F238E27FC236}">
                <a16:creationId xmlns:a16="http://schemas.microsoft.com/office/drawing/2014/main" id="{8DBD6095-EF9D-4F62-B3CC-AD906E7DF5AE}"/>
              </a:ext>
            </a:extLst>
          </p:cNvPr>
          <p:cNvSpPr>
            <a:spLocks noGrp="1"/>
          </p:cNvSpPr>
          <p:nvPr>
            <p:ph idx="1"/>
          </p:nvPr>
        </p:nvSpPr>
        <p:spPr/>
        <p:txBody>
          <a:bodyPr>
            <a:normAutofit fontScale="92500" lnSpcReduction="20000"/>
          </a:bodyPr>
          <a:lstStyle/>
          <a:p>
            <a:pPr marL="0" indent="0">
              <a:buNone/>
            </a:pPr>
            <a:r>
              <a:rPr lang="id-ID" sz="1600" dirty="0"/>
              <a:t>Urbanisasi Asia difokuskan pada kemunculan kawasan perkotaan yang terdiri dari wilayah metropolitan yang diperluas (EMR) dan kawasan mega-urban (</a:t>
            </a:r>
            <a:r>
              <a:rPr lang="id-ID" sz="1600" dirty="0" err="1"/>
              <a:t>MURs</a:t>
            </a:r>
            <a:r>
              <a:rPr lang="id-ID" sz="1600" dirty="0"/>
              <a:t>). Komponen struktur tata ruang kota regional tersebut meliputi: </a:t>
            </a:r>
          </a:p>
          <a:p>
            <a:pPr marL="265113" indent="-265113">
              <a:buFont typeface="Wingdings" panose="05000000000000000000" pitchFamily="2" charset="2"/>
              <a:buChar char="q"/>
            </a:pPr>
            <a:r>
              <a:rPr lang="id-ID" sz="1600" dirty="0"/>
              <a:t>Wilayah metropolitan: Gerbang utama dengan akumulasi infrastruktur yang signifikan dan memainkan peran koordinasi dalam perekonomian nasional sebagai pusat pengiriman barang dan sumber daya, tempat transit bagi orang-orang, dan titik distribusi / akumulasi modal. </a:t>
            </a:r>
          </a:p>
          <a:p>
            <a:pPr marL="265113" indent="-265113">
              <a:buFont typeface="Wingdings" panose="05000000000000000000" pitchFamily="2" charset="2"/>
              <a:buChar char="q"/>
            </a:pPr>
            <a:r>
              <a:rPr lang="id-ID" sz="1600" dirty="0"/>
              <a:t>Wilayah peri-urban: Perkembangan perkotaan baru termasuk kawasan perumahan, area komersial serta zona manufaktur dan logistik, sering terjalin dengan kegiatan pedesaan yang memasok pasar perkotaan. </a:t>
            </a:r>
          </a:p>
          <a:p>
            <a:pPr marL="265113" indent="-265113">
              <a:buFont typeface="Wingdings" panose="05000000000000000000" pitchFamily="2" charset="2"/>
              <a:buChar char="q"/>
            </a:pPr>
            <a:r>
              <a:rPr lang="id-ID" sz="1600" dirty="0"/>
              <a:t>Wilayah dalam transformasi (daerah </a:t>
            </a:r>
            <a:r>
              <a:rPr lang="id-ID" sz="1600" dirty="0" err="1"/>
              <a:t>Desakota</a:t>
            </a:r>
            <a:r>
              <a:rPr lang="id-ID" sz="1600" dirty="0"/>
              <a:t>): Daerah pedesaan dalam transformasi (suatu bentuk urbanisasi pedesaan) di mana manufaktur dan pertanian tradisional ada secara bersamaan. Pembangunan ekonomi terutama terjadi di wilayah-wilayah itu, menciptakan pertumbuhan yang kuat dalam mobilitas orang dan barang. </a:t>
            </a:r>
          </a:p>
          <a:p>
            <a:pPr marL="265113" indent="-265113">
              <a:buFont typeface="Wingdings" panose="05000000000000000000" pitchFamily="2" charset="2"/>
              <a:buChar char="q"/>
            </a:pPr>
            <a:r>
              <a:rPr lang="id-ID" sz="1600" dirty="0"/>
              <a:t>Daerah-daerah pedesaan dengan kepadatan tinggi: Daerah yang memasok komoditas (makanan, energi, bahan baku) ke wilayah metropolitan. </a:t>
            </a:r>
          </a:p>
          <a:p>
            <a:pPr marL="265113" indent="-265113">
              <a:buFont typeface="Wingdings" panose="05000000000000000000" pitchFamily="2" charset="2"/>
              <a:buChar char="q"/>
            </a:pPr>
            <a:r>
              <a:rPr lang="id-ID" sz="1600" dirty="0"/>
              <a:t>Pusat kota: pusat kota melakukan beberapa kegiatan produksi, konsumsi, transportasi dan manajemen sebagai bagian dari peran komersial mereka dalam perekonomian nasional. </a:t>
            </a:r>
          </a:p>
          <a:p>
            <a:pPr marL="265113" indent="-265113">
              <a:buFont typeface="Wingdings" panose="05000000000000000000" pitchFamily="2" charset="2"/>
              <a:buChar char="q"/>
            </a:pPr>
            <a:r>
              <a:rPr lang="id-ID" sz="1600" dirty="0"/>
              <a:t>Perbatasan: Daerah terpencil dan berpenduduk jarang yang mewakili tantangan fisik utama untuk penyelesaian aktivitas manusia; iklim dingin atau gersang, lanskap pegunungan. Beberapa lokasi tepat waktu menyediakan bahan baku, terutama mineral.</a:t>
            </a:r>
          </a:p>
        </p:txBody>
      </p:sp>
    </p:spTree>
    <p:extLst>
      <p:ext uri="{BB962C8B-B14F-4D97-AF65-F5344CB8AC3E}">
        <p14:creationId xmlns:p14="http://schemas.microsoft.com/office/powerpoint/2010/main" val="373688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Gambar 4">
            <a:extLst>
              <a:ext uri="{FF2B5EF4-FFF2-40B4-BE49-F238E27FC236}">
                <a16:creationId xmlns:a16="http://schemas.microsoft.com/office/drawing/2014/main" id="{EB5D95A8-696A-4ADF-9544-FAF20011E663}"/>
              </a:ext>
            </a:extLst>
          </p:cNvPr>
          <p:cNvPicPr>
            <a:picLocks noChangeAspect="1"/>
          </p:cNvPicPr>
          <p:nvPr/>
        </p:nvPicPr>
        <p:blipFill rotWithShape="1">
          <a:blip r:embed="rId2">
            <a:extLst>
              <a:ext uri="{28A0092B-C50C-407E-A947-70E740481C1C}">
                <a14:useLocalDpi xmlns:a14="http://schemas.microsoft.com/office/drawing/2010/main" val="0"/>
              </a:ext>
            </a:extLst>
          </a:blip>
          <a:srcRect t="1384" r="-2" b="7331"/>
          <a:stretch/>
        </p:blipFill>
        <p:spPr>
          <a:xfrm>
            <a:off x="20" y="10"/>
            <a:ext cx="12191980" cy="6857990"/>
          </a:xfrm>
          <a:prstGeom prst="rect">
            <a:avLst/>
          </a:prstGeom>
        </p:spPr>
      </p:pic>
    </p:spTree>
    <p:extLst>
      <p:ext uri="{BB962C8B-B14F-4D97-AF65-F5344CB8AC3E}">
        <p14:creationId xmlns:p14="http://schemas.microsoft.com/office/powerpoint/2010/main" val="4161172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1">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13">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15">
            <a:extLst>
              <a:ext uri="{FF2B5EF4-FFF2-40B4-BE49-F238E27FC236}">
                <a16:creationId xmlns:a16="http://schemas.microsoft.com/office/drawing/2014/main" id="{69C5F1CC-81CF-4FB4-9977-391DF5B090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Judul 1">
            <a:extLst>
              <a:ext uri="{FF2B5EF4-FFF2-40B4-BE49-F238E27FC236}">
                <a16:creationId xmlns:a16="http://schemas.microsoft.com/office/drawing/2014/main" id="{ED5F5BF6-8F75-46CA-9F1E-CA0F53B652D1}"/>
              </a:ext>
            </a:extLst>
          </p:cNvPr>
          <p:cNvSpPr>
            <a:spLocks noGrp="1"/>
          </p:cNvSpPr>
          <p:nvPr>
            <p:ph type="title"/>
          </p:nvPr>
        </p:nvSpPr>
        <p:spPr>
          <a:xfrm>
            <a:off x="457200" y="640080"/>
            <a:ext cx="3659246" cy="2926080"/>
          </a:xfrm>
        </p:spPr>
        <p:txBody>
          <a:bodyPr vert="horz" lIns="91440" tIns="45720" rIns="91440" bIns="45720" rtlCol="0" anchor="b">
            <a:normAutofit/>
          </a:bodyPr>
          <a:lstStyle/>
          <a:p>
            <a:r>
              <a:rPr lang="id-ID" sz="4400" dirty="0">
                <a:solidFill>
                  <a:srgbClr val="FFFFFF"/>
                </a:solidFill>
              </a:rPr>
              <a:t>Megapolitan di Eropa</a:t>
            </a:r>
            <a:endParaRPr lang="en-US" sz="4400" dirty="0">
              <a:solidFill>
                <a:srgbClr val="FFFFFF"/>
              </a:solidFill>
            </a:endParaRPr>
          </a:p>
        </p:txBody>
      </p:sp>
      <p:pic>
        <p:nvPicPr>
          <p:cNvPr id="5" name="Tampungan Konten 4">
            <a:extLst>
              <a:ext uri="{FF2B5EF4-FFF2-40B4-BE49-F238E27FC236}">
                <a16:creationId xmlns:a16="http://schemas.microsoft.com/office/drawing/2014/main" id="{433124DC-8508-42A0-A911-7834A7A06C93}"/>
              </a:ext>
            </a:extLst>
          </p:cNvPr>
          <p:cNvPicPr>
            <a:picLocks noGrp="1" noChangeAspect="1"/>
          </p:cNvPicPr>
          <p:nvPr>
            <p:ph idx="1"/>
          </p:nvPr>
        </p:nvPicPr>
        <p:blipFill rotWithShape="1">
          <a:blip r:embed="rId2"/>
          <a:srcRect r="2264" b="-1"/>
          <a:stretch/>
        </p:blipFill>
        <p:spPr>
          <a:xfrm>
            <a:off x="4639733" y="10"/>
            <a:ext cx="7552266" cy="6857990"/>
          </a:xfrm>
          <a:prstGeom prst="rect">
            <a:avLst/>
          </a:prstGeom>
        </p:spPr>
      </p:pic>
      <p:sp>
        <p:nvSpPr>
          <p:cNvPr id="18" name="Rectangle 17">
            <a:extLst>
              <a:ext uri="{FF2B5EF4-FFF2-40B4-BE49-F238E27FC236}">
                <a16:creationId xmlns:a16="http://schemas.microsoft.com/office/drawing/2014/main" id="{AFDD4421-3DEC-4941-9625-756F8B5C6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95632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7D8A9447-DEFF-40A5-8673-B7A365C3F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Tampungan Konten 4">
            <a:extLst>
              <a:ext uri="{FF2B5EF4-FFF2-40B4-BE49-F238E27FC236}">
                <a16:creationId xmlns:a16="http://schemas.microsoft.com/office/drawing/2014/main" id="{7C265060-E396-4256-863B-9F6DBD82816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09" t="11641" r="143" b="5553"/>
          <a:stretch/>
        </p:blipFill>
        <p:spPr>
          <a:xfrm>
            <a:off x="113700" y="800565"/>
            <a:ext cx="7391266" cy="5259733"/>
          </a:xfrm>
          <a:prstGeom prst="rect">
            <a:avLst/>
          </a:prstGeom>
        </p:spPr>
      </p:pic>
      <p:sp>
        <p:nvSpPr>
          <p:cNvPr id="29" name="Rectangle 28">
            <a:extLst>
              <a:ext uri="{FF2B5EF4-FFF2-40B4-BE49-F238E27FC236}">
                <a16:creationId xmlns:a16="http://schemas.microsoft.com/office/drawing/2014/main" id="{290C21F9-FD6D-4457-B130-1A531F242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Judul 1">
            <a:extLst>
              <a:ext uri="{FF2B5EF4-FFF2-40B4-BE49-F238E27FC236}">
                <a16:creationId xmlns:a16="http://schemas.microsoft.com/office/drawing/2014/main" id="{09A5B437-C0DB-4E34-87C6-660F1EB7C51B}"/>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id-ID" sz="4400" dirty="0">
                <a:solidFill>
                  <a:srgbClr val="FFFFFF"/>
                </a:solidFill>
              </a:rPr>
              <a:t>Megapolitan di Amerika Serikat</a:t>
            </a:r>
            <a:endParaRPr lang="en-US" sz="4400" dirty="0">
              <a:solidFill>
                <a:srgbClr val="FFFFFF"/>
              </a:solidFill>
            </a:endParaRPr>
          </a:p>
        </p:txBody>
      </p:sp>
      <p:sp>
        <p:nvSpPr>
          <p:cNvPr id="31" name="Rectangle 30">
            <a:extLst>
              <a:ext uri="{FF2B5EF4-FFF2-40B4-BE49-F238E27FC236}">
                <a16:creationId xmlns:a16="http://schemas.microsoft.com/office/drawing/2014/main" id="{28F6EF4B-2F40-485B-9F36-084731486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8001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C6B623D-A3E9-460F-9A5B-2F0FE253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B0BD597E-C8C0-49D7-878A-7809DA354E80}"/>
              </a:ext>
            </a:extLst>
          </p:cNvPr>
          <p:cNvSpPr>
            <a:spLocks noGrp="1"/>
          </p:cNvSpPr>
          <p:nvPr>
            <p:ph type="title"/>
          </p:nvPr>
        </p:nvSpPr>
        <p:spPr>
          <a:xfrm>
            <a:off x="721086" y="4550229"/>
            <a:ext cx="10515600" cy="1057655"/>
          </a:xfrm>
        </p:spPr>
        <p:txBody>
          <a:bodyPr vert="horz" lIns="91440" tIns="45720" rIns="91440" bIns="45720" rtlCol="0" anchor="b">
            <a:normAutofit/>
          </a:bodyPr>
          <a:lstStyle/>
          <a:p>
            <a:pPr algn="ctr"/>
            <a:r>
              <a:rPr lang="en-US" sz="3300" dirty="0">
                <a:solidFill>
                  <a:schemeClr val="tx1">
                    <a:lumMod val="85000"/>
                    <a:lumOff val="15000"/>
                  </a:schemeClr>
                </a:solidFill>
              </a:rPr>
              <a:t>World Urban Population, 1950-2015 with Projections to 2050</a:t>
            </a:r>
          </a:p>
        </p:txBody>
      </p:sp>
      <p:pic>
        <p:nvPicPr>
          <p:cNvPr id="4" name="Tampungan Konten 3">
            <a:extLst>
              <a:ext uri="{FF2B5EF4-FFF2-40B4-BE49-F238E27FC236}">
                <a16:creationId xmlns:a16="http://schemas.microsoft.com/office/drawing/2014/main" id="{26508539-5DB7-4CD2-8F03-A30DD7C716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320" y="114485"/>
            <a:ext cx="11251359" cy="5018106"/>
          </a:xfrm>
          <a:prstGeom prst="rect">
            <a:avLst/>
          </a:prstGeom>
        </p:spPr>
      </p:pic>
      <p:cxnSp>
        <p:nvCxnSpPr>
          <p:cNvPr id="17" name="Straight Connector 16">
            <a:extLst>
              <a:ext uri="{FF2B5EF4-FFF2-40B4-BE49-F238E27FC236}">
                <a16:creationId xmlns:a16="http://schemas.microsoft.com/office/drawing/2014/main" id="{B355BF7B-E19B-478B-8187-8EF57F4F91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EABC29F-F82F-4902-B701-8FEEE414F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D75BDCBB-0B1A-4AA1-B47F-DBDB64246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8816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38B8727-D318-4B70-B353-C390602FF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B0C8367-28B6-4EF1-B182-01BEC9872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Judul 1">
            <a:extLst>
              <a:ext uri="{FF2B5EF4-FFF2-40B4-BE49-F238E27FC236}">
                <a16:creationId xmlns:a16="http://schemas.microsoft.com/office/drawing/2014/main" id="{C368DA80-1608-4010-BF0C-58D3E525BA7E}"/>
              </a:ext>
            </a:extLst>
          </p:cNvPr>
          <p:cNvSpPr>
            <a:spLocks noGrp="1"/>
          </p:cNvSpPr>
          <p:nvPr>
            <p:ph type="title"/>
          </p:nvPr>
        </p:nvSpPr>
        <p:spPr>
          <a:xfrm>
            <a:off x="492370" y="516835"/>
            <a:ext cx="3084844" cy="2103875"/>
          </a:xfrm>
        </p:spPr>
        <p:txBody>
          <a:bodyPr>
            <a:normAutofit/>
          </a:bodyPr>
          <a:lstStyle/>
          <a:p>
            <a:r>
              <a:rPr lang="id-ID" sz="3600" dirty="0">
                <a:solidFill>
                  <a:srgbClr val="FFFFFF"/>
                </a:solidFill>
              </a:rPr>
              <a:t>Megapolitan di China</a:t>
            </a:r>
          </a:p>
        </p:txBody>
      </p:sp>
      <p:sp>
        <p:nvSpPr>
          <p:cNvPr id="9" name="Content Placeholder 8">
            <a:extLst>
              <a:ext uri="{FF2B5EF4-FFF2-40B4-BE49-F238E27FC236}">
                <a16:creationId xmlns:a16="http://schemas.microsoft.com/office/drawing/2014/main" id="{1F6E4832-3061-48A6-84A0-4D75B4535EB2}"/>
              </a:ext>
            </a:extLst>
          </p:cNvPr>
          <p:cNvSpPr>
            <a:spLocks noGrp="1"/>
          </p:cNvSpPr>
          <p:nvPr>
            <p:ph idx="1"/>
          </p:nvPr>
        </p:nvSpPr>
        <p:spPr>
          <a:xfrm>
            <a:off x="492371" y="2653800"/>
            <a:ext cx="3084844" cy="3335519"/>
          </a:xfrm>
        </p:spPr>
        <p:txBody>
          <a:bodyPr>
            <a:normAutofit/>
          </a:bodyPr>
          <a:lstStyle/>
          <a:p>
            <a:endParaRPr lang="en-US" sz="1500">
              <a:solidFill>
                <a:srgbClr val="FFFFFF"/>
              </a:solidFill>
            </a:endParaRPr>
          </a:p>
        </p:txBody>
      </p:sp>
      <p:sp>
        <p:nvSpPr>
          <p:cNvPr id="16" name="Rectangle 15">
            <a:extLst>
              <a:ext uri="{FF2B5EF4-FFF2-40B4-BE49-F238E27FC236}">
                <a16:creationId xmlns:a16="http://schemas.microsoft.com/office/drawing/2014/main" id="{649E3F4C-17F5-49E4-B05F-80C6B348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Tampungan Konten 4">
            <a:extLst>
              <a:ext uri="{FF2B5EF4-FFF2-40B4-BE49-F238E27FC236}">
                <a16:creationId xmlns:a16="http://schemas.microsoft.com/office/drawing/2014/main" id="{B4AECE4F-F8F3-4A8B-996E-ECF6603BA985}"/>
              </a:ext>
            </a:extLst>
          </p:cNvPr>
          <p:cNvPicPr>
            <a:picLocks noChangeAspect="1"/>
          </p:cNvPicPr>
          <p:nvPr/>
        </p:nvPicPr>
        <p:blipFill rotWithShape="1">
          <a:blip r:embed="rId2">
            <a:extLst>
              <a:ext uri="{28A0092B-C50C-407E-A947-70E740481C1C}">
                <a14:useLocalDpi xmlns:a14="http://schemas.microsoft.com/office/drawing/2010/main" val="0"/>
              </a:ext>
            </a:extLst>
          </a:blip>
          <a:srcRect b="25422"/>
          <a:stretch/>
        </p:blipFill>
        <p:spPr>
          <a:xfrm>
            <a:off x="4208266" y="304398"/>
            <a:ext cx="7491363" cy="6249204"/>
          </a:xfrm>
          <a:prstGeom prst="rect">
            <a:avLst/>
          </a:prstGeom>
        </p:spPr>
      </p:pic>
    </p:spTree>
    <p:extLst>
      <p:ext uri="{BB962C8B-B14F-4D97-AF65-F5344CB8AC3E}">
        <p14:creationId xmlns:p14="http://schemas.microsoft.com/office/powerpoint/2010/main" val="1049414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7D8A9447-DEFF-40A5-8673-B7A365C3F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Tampungan Konten 4">
            <a:extLst>
              <a:ext uri="{FF2B5EF4-FFF2-40B4-BE49-F238E27FC236}">
                <a16:creationId xmlns:a16="http://schemas.microsoft.com/office/drawing/2014/main" id="{DA661801-78D7-45F2-B06D-9A9E3E794A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1438" y="196027"/>
            <a:ext cx="5140425" cy="6465945"/>
          </a:xfrm>
          <a:prstGeom prst="rect">
            <a:avLst/>
          </a:prstGeom>
        </p:spPr>
      </p:pic>
      <p:sp>
        <p:nvSpPr>
          <p:cNvPr id="18" name="Rectangle 17">
            <a:extLst>
              <a:ext uri="{FF2B5EF4-FFF2-40B4-BE49-F238E27FC236}">
                <a16:creationId xmlns:a16="http://schemas.microsoft.com/office/drawing/2014/main" id="{290C21F9-FD6D-4457-B130-1A531F242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Judul 1">
            <a:extLst>
              <a:ext uri="{FF2B5EF4-FFF2-40B4-BE49-F238E27FC236}">
                <a16:creationId xmlns:a16="http://schemas.microsoft.com/office/drawing/2014/main" id="{625C90A4-2080-4F11-86FE-79BB4D08D004}"/>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id-ID" sz="4400" dirty="0">
                <a:solidFill>
                  <a:srgbClr val="FFFFFF"/>
                </a:solidFill>
              </a:rPr>
              <a:t>Megapolitan Pulau Jawa</a:t>
            </a:r>
            <a:endParaRPr lang="en-US" sz="4400" dirty="0">
              <a:solidFill>
                <a:srgbClr val="FFFFFF"/>
              </a:solidFill>
            </a:endParaRPr>
          </a:p>
        </p:txBody>
      </p:sp>
      <p:sp>
        <p:nvSpPr>
          <p:cNvPr id="20" name="Rectangle 19">
            <a:extLst>
              <a:ext uri="{FF2B5EF4-FFF2-40B4-BE49-F238E27FC236}">
                <a16:creationId xmlns:a16="http://schemas.microsoft.com/office/drawing/2014/main" id="{28F6EF4B-2F40-485B-9F36-084731486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8881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9AA8DF69-5653-4742-965A-F185E3AE52C9}"/>
              </a:ext>
            </a:extLst>
          </p:cNvPr>
          <p:cNvSpPr>
            <a:spLocks noGrp="1"/>
          </p:cNvSpPr>
          <p:nvPr>
            <p:ph type="title"/>
          </p:nvPr>
        </p:nvSpPr>
        <p:spPr/>
        <p:txBody>
          <a:bodyPr/>
          <a:lstStyle/>
          <a:p>
            <a:r>
              <a:rPr lang="id-ID" dirty="0"/>
              <a:t>Diskusi</a:t>
            </a:r>
          </a:p>
        </p:txBody>
      </p:sp>
      <p:sp>
        <p:nvSpPr>
          <p:cNvPr id="3" name="Tampungan Konten 2">
            <a:extLst>
              <a:ext uri="{FF2B5EF4-FFF2-40B4-BE49-F238E27FC236}">
                <a16:creationId xmlns:a16="http://schemas.microsoft.com/office/drawing/2014/main" id="{9A59C6EC-A136-4218-B7A1-8E0C94714D32}"/>
              </a:ext>
            </a:extLst>
          </p:cNvPr>
          <p:cNvSpPr>
            <a:spLocks noGrp="1"/>
          </p:cNvSpPr>
          <p:nvPr>
            <p:ph idx="1"/>
          </p:nvPr>
        </p:nvSpPr>
        <p:spPr/>
        <p:txBody>
          <a:bodyPr>
            <a:normAutofit/>
          </a:bodyPr>
          <a:lstStyle/>
          <a:p>
            <a:r>
              <a:rPr lang="id-ID" sz="3200" dirty="0"/>
              <a:t>Bagaimana strategi di berbagai negara dalam mengelola Wilayah Mega-Urban/ Megapolitan, apakah strategi tersebut mendorong pembangunan yang berkeadilan atau justru menyebabkan disparitas antar wilayah?</a:t>
            </a:r>
          </a:p>
        </p:txBody>
      </p:sp>
    </p:spTree>
    <p:extLst>
      <p:ext uri="{BB962C8B-B14F-4D97-AF65-F5344CB8AC3E}">
        <p14:creationId xmlns:p14="http://schemas.microsoft.com/office/powerpoint/2010/main" val="3555682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7E4AD29F-F3CD-47B0-99F7-5A373CCC68A9}"/>
              </a:ext>
            </a:extLst>
          </p:cNvPr>
          <p:cNvSpPr>
            <a:spLocks noGrp="1"/>
          </p:cNvSpPr>
          <p:nvPr>
            <p:ph type="title"/>
          </p:nvPr>
        </p:nvSpPr>
        <p:spPr/>
        <p:txBody>
          <a:bodyPr/>
          <a:lstStyle/>
          <a:p>
            <a:r>
              <a:rPr lang="id-ID" dirty="0"/>
              <a:t>Globalisasi dan Wilayah Mega-Urban</a:t>
            </a:r>
          </a:p>
        </p:txBody>
      </p:sp>
      <p:sp>
        <p:nvSpPr>
          <p:cNvPr id="3" name="Tampungan Konten 2">
            <a:extLst>
              <a:ext uri="{FF2B5EF4-FFF2-40B4-BE49-F238E27FC236}">
                <a16:creationId xmlns:a16="http://schemas.microsoft.com/office/drawing/2014/main" id="{BE497F9D-EE18-4273-A28E-2B827D11769F}"/>
              </a:ext>
            </a:extLst>
          </p:cNvPr>
          <p:cNvSpPr>
            <a:spLocks noGrp="1"/>
          </p:cNvSpPr>
          <p:nvPr>
            <p:ph idx="1"/>
          </p:nvPr>
        </p:nvSpPr>
        <p:spPr/>
        <p:txBody>
          <a:bodyPr>
            <a:normAutofit fontScale="92500" lnSpcReduction="10000"/>
          </a:bodyPr>
          <a:lstStyle/>
          <a:p>
            <a:pPr marL="357188" indent="-357188">
              <a:buFont typeface="Wingdings" panose="05000000000000000000" pitchFamily="2" charset="2"/>
              <a:buChar char="q"/>
            </a:pPr>
            <a:r>
              <a:rPr lang="id-ID" dirty="0"/>
              <a:t>Globalisasi, urbanisasi, dan kemunculan kawasan perkotaan sangat terkait. Hingga abad ke-20, beberapa faktor mencegah pengaturan kota-kota besar di atas 1 juta penduduk, kurang dari daerah perkotaan. Salah satu kendala yang paling menonjol adalah ketidakmampuan teknis untuk mendukung volume besar orang dan arus barang yang akan dihasilkan entitas seperti itu, terutama pasokan makanan. </a:t>
            </a:r>
          </a:p>
          <a:p>
            <a:pPr marL="357188" indent="-357188">
              <a:buFont typeface="Wingdings" panose="05000000000000000000" pitchFamily="2" charset="2"/>
              <a:buChar char="q"/>
            </a:pPr>
            <a:r>
              <a:rPr lang="id-ID" dirty="0"/>
              <a:t>Sebelum tahun 1950, hanya dua kota yang melampaui populasi 8 juta jiwa; New </a:t>
            </a:r>
            <a:r>
              <a:rPr lang="id-ID" dirty="0" err="1"/>
              <a:t>York</a:t>
            </a:r>
            <a:r>
              <a:rPr lang="id-ID" dirty="0"/>
              <a:t> dan London. Dengan demikian, urbanisasi skala besar adalah proses yang dimulai, atau setidaknya mulai diakui setelah Perang Dunia II ketika populasi perkotaan global memasuki fase pertumbuhan yang dipercepat dan ketika sarana teknis baru tersedia. </a:t>
            </a:r>
          </a:p>
          <a:p>
            <a:pPr marL="357188" indent="-357188">
              <a:buFont typeface="Wingdings" panose="05000000000000000000" pitchFamily="2" charset="2"/>
              <a:buChar char="q"/>
            </a:pPr>
            <a:r>
              <a:rPr lang="id-ID" dirty="0"/>
              <a:t>Tingkat motorisasi yang lebih tinggi, khususnya difusi mobil, pembangunan sistem jalan raya, pengaturan jaringan transportasi udara regional semuanya mendukung ekspansi geografis wilayah perkotaan. Terlepas dari difusi spasialnya, urbanisasi mampu mempertahankan tingkat kohesi dengan interaksi yang meningkat. Distribusi kegiatan terkait perkotaan di wilayah yang luas menciptakan ruang </a:t>
            </a:r>
            <a:r>
              <a:rPr lang="id-ID" dirty="0" err="1"/>
              <a:t>transaksional</a:t>
            </a:r>
            <a:r>
              <a:rPr lang="id-ID" dirty="0"/>
              <a:t> baru dan kerangka acuan baru untuk apa yang bisa dianggap perkotaan.</a:t>
            </a:r>
          </a:p>
        </p:txBody>
      </p:sp>
    </p:spTree>
    <p:extLst>
      <p:ext uri="{BB962C8B-B14F-4D97-AF65-F5344CB8AC3E}">
        <p14:creationId xmlns:p14="http://schemas.microsoft.com/office/powerpoint/2010/main" val="388778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7764CFFB-C38C-4F90-8D6C-736497550931}"/>
              </a:ext>
            </a:extLst>
          </p:cNvPr>
          <p:cNvSpPr>
            <a:spLocks noGrp="1"/>
          </p:cNvSpPr>
          <p:nvPr>
            <p:ph type="title"/>
          </p:nvPr>
        </p:nvSpPr>
        <p:spPr/>
        <p:txBody>
          <a:bodyPr/>
          <a:lstStyle/>
          <a:p>
            <a:r>
              <a:rPr lang="id-ID" dirty="0"/>
              <a:t>Globalisasi dan Wilayah Mega-Urban</a:t>
            </a:r>
          </a:p>
        </p:txBody>
      </p:sp>
      <p:sp>
        <p:nvSpPr>
          <p:cNvPr id="3" name="Tampungan Konten 2">
            <a:extLst>
              <a:ext uri="{FF2B5EF4-FFF2-40B4-BE49-F238E27FC236}">
                <a16:creationId xmlns:a16="http://schemas.microsoft.com/office/drawing/2014/main" id="{E6212E19-C194-4914-BB13-ABF943F80E87}"/>
              </a:ext>
            </a:extLst>
          </p:cNvPr>
          <p:cNvSpPr>
            <a:spLocks noGrp="1"/>
          </p:cNvSpPr>
          <p:nvPr>
            <p:ph idx="1"/>
          </p:nvPr>
        </p:nvSpPr>
        <p:spPr/>
        <p:txBody>
          <a:bodyPr>
            <a:normAutofit lnSpcReduction="10000"/>
          </a:bodyPr>
          <a:lstStyle/>
          <a:p>
            <a:pPr marL="357188" indent="-357188">
              <a:buFont typeface="Wingdings" panose="05000000000000000000" pitchFamily="2" charset="2"/>
              <a:buChar char="q"/>
            </a:pPr>
            <a:r>
              <a:rPr lang="id-ID" sz="2400" dirty="0"/>
              <a:t>Regionalisme urbanisasi menyiratkan bahwa beberapa kota tidak hanya telah menjadi wilayah metropolitan, tetapi secara individu atau sebagai kelompok, kota telah menjadi entitas regional fungsional yang kompleks; wilayah mega-urban. </a:t>
            </a:r>
          </a:p>
          <a:p>
            <a:pPr marL="357188" indent="-357188">
              <a:buFont typeface="Wingdings" panose="05000000000000000000" pitchFamily="2" charset="2"/>
              <a:buChar char="q"/>
            </a:pPr>
            <a:r>
              <a:rPr lang="id-ID" sz="2400" dirty="0"/>
              <a:t>Wilayah mega-urban adalah hasil dari proses historis ekspansi kota dan interkoneksi karena wilayah mega-urban. </a:t>
            </a:r>
          </a:p>
          <a:p>
            <a:pPr marL="357188" indent="-357188">
              <a:buFont typeface="Wingdings" panose="05000000000000000000" pitchFamily="2" charset="2"/>
              <a:buChar char="q"/>
            </a:pPr>
            <a:r>
              <a:rPr lang="id-ID" sz="2400" dirty="0"/>
              <a:t>Namun istilah wilayah mega-urban memerlukan beberapa klasifikasi karena ukuran dan skala spasial yang diperlukan dan karena biasanya tidak membedakan antara wilayah </a:t>
            </a:r>
            <a:r>
              <a:rPr lang="id-ID" sz="2400" dirty="0" err="1"/>
              <a:t>wilayah</a:t>
            </a:r>
            <a:r>
              <a:rPr lang="id-ID" sz="2400" dirty="0"/>
              <a:t> metropolitan tunggal dan ganda. </a:t>
            </a:r>
          </a:p>
          <a:p>
            <a:pPr marL="357188" indent="-357188">
              <a:buFont typeface="Wingdings" panose="05000000000000000000" pitchFamily="2" charset="2"/>
              <a:buChar char="q"/>
            </a:pPr>
            <a:r>
              <a:rPr lang="id-ID" sz="2400" dirty="0"/>
              <a:t>Wilayah mega-urban adalah entitas yang dinamis terkait dengan proses ekonomi, infrastruktur dan teknologi.</a:t>
            </a:r>
          </a:p>
        </p:txBody>
      </p:sp>
    </p:spTree>
    <p:extLst>
      <p:ext uri="{BB962C8B-B14F-4D97-AF65-F5344CB8AC3E}">
        <p14:creationId xmlns:p14="http://schemas.microsoft.com/office/powerpoint/2010/main" val="4167711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6859B563-0297-487F-B2DC-0B0D209EAF10}"/>
              </a:ext>
            </a:extLst>
          </p:cNvPr>
          <p:cNvSpPr>
            <a:spLocks noGrp="1"/>
          </p:cNvSpPr>
          <p:nvPr>
            <p:ph type="title"/>
          </p:nvPr>
        </p:nvSpPr>
        <p:spPr/>
        <p:txBody>
          <a:bodyPr>
            <a:normAutofit/>
          </a:bodyPr>
          <a:lstStyle/>
          <a:p>
            <a:r>
              <a:rPr lang="en-US" dirty="0"/>
              <a:t>E</a:t>
            </a:r>
            <a:r>
              <a:rPr lang="id-ID" dirty="0" err="1"/>
              <a:t>volusi</a:t>
            </a:r>
            <a:r>
              <a:rPr lang="id-ID" dirty="0"/>
              <a:t> Struktur Ruang Perkotaan</a:t>
            </a:r>
          </a:p>
        </p:txBody>
      </p:sp>
      <p:pic>
        <p:nvPicPr>
          <p:cNvPr id="5" name="Tampungan Konten 4">
            <a:extLst>
              <a:ext uri="{FF2B5EF4-FFF2-40B4-BE49-F238E27FC236}">
                <a16:creationId xmlns:a16="http://schemas.microsoft.com/office/drawing/2014/main" id="{E6564FA1-5B75-4C89-A494-A6CA1B8716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7342" y="1829933"/>
            <a:ext cx="8297315" cy="4456566"/>
          </a:xfrm>
        </p:spPr>
      </p:pic>
    </p:spTree>
    <p:extLst>
      <p:ext uri="{BB962C8B-B14F-4D97-AF65-F5344CB8AC3E}">
        <p14:creationId xmlns:p14="http://schemas.microsoft.com/office/powerpoint/2010/main" val="305575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74E13DAD-DA72-449D-BF08-4F6DD4739386}"/>
              </a:ext>
            </a:extLst>
          </p:cNvPr>
          <p:cNvSpPr>
            <a:spLocks noGrp="1"/>
          </p:cNvSpPr>
          <p:nvPr>
            <p:ph type="title"/>
          </p:nvPr>
        </p:nvSpPr>
        <p:spPr/>
        <p:txBody>
          <a:bodyPr>
            <a:normAutofit/>
          </a:bodyPr>
          <a:lstStyle/>
          <a:p>
            <a:r>
              <a:rPr lang="en-US" dirty="0"/>
              <a:t>P</a:t>
            </a:r>
            <a:r>
              <a:rPr lang="id-ID" dirty="0" err="1"/>
              <a:t>erspektif</a:t>
            </a:r>
            <a:r>
              <a:rPr lang="id-ID" dirty="0"/>
              <a:t> Struktur Ruang Perkotaan</a:t>
            </a:r>
          </a:p>
        </p:txBody>
      </p:sp>
      <p:pic>
        <p:nvPicPr>
          <p:cNvPr id="5" name="Tampungan Konten 4">
            <a:extLst>
              <a:ext uri="{FF2B5EF4-FFF2-40B4-BE49-F238E27FC236}">
                <a16:creationId xmlns:a16="http://schemas.microsoft.com/office/drawing/2014/main" id="{E3D47245-392F-45FE-8821-7E1516F258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4047" y="2024743"/>
            <a:ext cx="10041634" cy="3755571"/>
          </a:xfrm>
        </p:spPr>
      </p:pic>
    </p:spTree>
    <p:extLst>
      <p:ext uri="{BB962C8B-B14F-4D97-AF65-F5344CB8AC3E}">
        <p14:creationId xmlns:p14="http://schemas.microsoft.com/office/powerpoint/2010/main" val="3864762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B648070D-8543-43DC-81AB-FB06F825F88A}"/>
              </a:ext>
            </a:extLst>
          </p:cNvPr>
          <p:cNvSpPr>
            <a:spLocks noGrp="1"/>
          </p:cNvSpPr>
          <p:nvPr>
            <p:ph type="title"/>
          </p:nvPr>
        </p:nvSpPr>
        <p:spPr/>
        <p:txBody>
          <a:bodyPr/>
          <a:lstStyle/>
          <a:p>
            <a:r>
              <a:rPr lang="en-US" dirty="0"/>
              <a:t>P</a:t>
            </a:r>
            <a:r>
              <a:rPr lang="id-ID" dirty="0" err="1"/>
              <a:t>erspektif</a:t>
            </a:r>
            <a:r>
              <a:rPr lang="id-ID" dirty="0"/>
              <a:t> Struktur Ruang Perkotaan</a:t>
            </a:r>
          </a:p>
        </p:txBody>
      </p:sp>
      <p:sp>
        <p:nvSpPr>
          <p:cNvPr id="3" name="Tampungan Konten 2">
            <a:extLst>
              <a:ext uri="{FF2B5EF4-FFF2-40B4-BE49-F238E27FC236}">
                <a16:creationId xmlns:a16="http://schemas.microsoft.com/office/drawing/2014/main" id="{27A2053F-7966-4614-9B91-B23F7D68DB79}"/>
              </a:ext>
            </a:extLst>
          </p:cNvPr>
          <p:cNvSpPr>
            <a:spLocks noGrp="1"/>
          </p:cNvSpPr>
          <p:nvPr>
            <p:ph idx="1"/>
          </p:nvPr>
        </p:nvSpPr>
        <p:spPr/>
        <p:txBody>
          <a:bodyPr>
            <a:normAutofit/>
          </a:bodyPr>
          <a:lstStyle/>
          <a:p>
            <a:pPr marL="0" indent="0">
              <a:buNone/>
            </a:pPr>
            <a:r>
              <a:rPr lang="id-ID" dirty="0"/>
              <a:t>Perspektif konvensional tentang struktur ruang perkotaan biasanya mewakili ruang perkotaan dan pedesaan sebagai dikotomi, dianggap dua entitas yang terpisah, meskipun berinteraksi. Namun, struktur ruang kota lebih dipahami sebagai sebuah rangkaian yang terdiri dari berbagai struktur transisi antara apa yang dapat dianggap pedesaan dan perkotaan murni. </a:t>
            </a:r>
          </a:p>
          <a:p>
            <a:pPr marL="360363" indent="-360363">
              <a:buFont typeface="Wingdings" panose="05000000000000000000" pitchFamily="2" charset="2"/>
              <a:buChar char="q"/>
            </a:pPr>
            <a:r>
              <a:rPr lang="id-ID" dirty="0"/>
              <a:t>Yang pertama adalah desa-desa yang mewakili bentuk-bentuk dasar urbanisme dalam suasana pedesaan. </a:t>
            </a:r>
          </a:p>
          <a:p>
            <a:pPr marL="360363" indent="-360363">
              <a:buFont typeface="Wingdings" panose="05000000000000000000" pitchFamily="2" charset="2"/>
              <a:buChar char="q"/>
            </a:pPr>
            <a:r>
              <a:rPr lang="id-ID" dirty="0"/>
              <a:t>Kemudian, seluruh jajaran permukiman perkotaan mulai dari kota hingga aglomerasi kota besar. </a:t>
            </a:r>
            <a:r>
              <a:rPr lang="id-ID" dirty="0" err="1"/>
              <a:t>Extended</a:t>
            </a:r>
            <a:r>
              <a:rPr lang="id-ID" dirty="0"/>
              <a:t> Metropolitan Region (EMR; sering disebut metropolis) adalah rangkaian kegiatan perkotaan, sering terjalin dengan kegiatan pedesaan, yang mencakup aglomerasi perkotaan besar dan jaringan kota sekunder (satelit). </a:t>
            </a:r>
          </a:p>
          <a:p>
            <a:pPr marL="360363" indent="-360363">
              <a:buFont typeface="Wingdings" panose="05000000000000000000" pitchFamily="2" charset="2"/>
              <a:buChar char="q"/>
            </a:pPr>
            <a:r>
              <a:rPr lang="id-ID" dirty="0"/>
              <a:t>Pada tingkat yang lebih tinggi, wilayah mega-urban adalah kota besar yang sering mencakup beberapa EMR yang terstruktur di sepanjang koridor.</a:t>
            </a:r>
          </a:p>
        </p:txBody>
      </p:sp>
    </p:spTree>
    <p:extLst>
      <p:ext uri="{BB962C8B-B14F-4D97-AF65-F5344CB8AC3E}">
        <p14:creationId xmlns:p14="http://schemas.microsoft.com/office/powerpoint/2010/main" val="827593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EDE3C79C-31ED-4C7D-BE3C-47A6061404F0}"/>
              </a:ext>
            </a:extLst>
          </p:cNvPr>
          <p:cNvSpPr>
            <a:spLocks noGrp="1"/>
          </p:cNvSpPr>
          <p:nvPr>
            <p:ph type="title"/>
          </p:nvPr>
        </p:nvSpPr>
        <p:spPr/>
        <p:txBody>
          <a:bodyPr/>
          <a:lstStyle/>
          <a:p>
            <a:r>
              <a:rPr lang="id-ID" dirty="0"/>
              <a:t>Terbentuknya Megapolitan</a:t>
            </a:r>
          </a:p>
        </p:txBody>
      </p:sp>
      <p:sp>
        <p:nvSpPr>
          <p:cNvPr id="3" name="Tampungan Konten 2">
            <a:extLst>
              <a:ext uri="{FF2B5EF4-FFF2-40B4-BE49-F238E27FC236}">
                <a16:creationId xmlns:a16="http://schemas.microsoft.com/office/drawing/2014/main" id="{29082CD4-C229-4659-8EA6-3B57065EB152}"/>
              </a:ext>
            </a:extLst>
          </p:cNvPr>
          <p:cNvSpPr>
            <a:spLocks noGrp="1"/>
          </p:cNvSpPr>
          <p:nvPr>
            <p:ph idx="1"/>
          </p:nvPr>
        </p:nvSpPr>
        <p:spPr/>
        <p:txBody>
          <a:bodyPr>
            <a:normAutofit fontScale="92500"/>
          </a:bodyPr>
          <a:lstStyle/>
          <a:p>
            <a:pPr marL="0" indent="0">
              <a:buNone/>
            </a:pPr>
            <a:r>
              <a:rPr lang="id-ID" sz="2800" dirty="0"/>
              <a:t>Pengembangan wilayah mega-urban sebagian besar adalah hasil dari tiga proses yang memperkuat luasan spasial dan koherensi sistem perkotaan. </a:t>
            </a:r>
          </a:p>
          <a:p>
            <a:pPr marL="357188" indent="-357188">
              <a:buFont typeface="Wingdings" panose="05000000000000000000" pitchFamily="2" charset="2"/>
              <a:buChar char="q"/>
            </a:pPr>
            <a:r>
              <a:rPr lang="id-ID" sz="2800" dirty="0"/>
              <a:t>Yang pertama adalah pertumbuhan, intensifikasi dan difusi kegiatan ekonomi, yang membutuhkan jumlah tambahan lahan perkotaan. </a:t>
            </a:r>
          </a:p>
          <a:p>
            <a:pPr marL="357188" indent="-357188">
              <a:buFont typeface="Wingdings" panose="05000000000000000000" pitchFamily="2" charset="2"/>
              <a:buChar char="q"/>
            </a:pPr>
            <a:r>
              <a:rPr lang="id-ID" sz="2800" dirty="0"/>
              <a:t>Yang kedua adalah meningkatnya keterkaitan pusat-pusat kota, sebagian besar melalui pengaturan koridor transportasi </a:t>
            </a:r>
            <a:r>
              <a:rPr lang="id-ID" sz="2800" dirty="0" err="1"/>
              <a:t>multimoda</a:t>
            </a:r>
            <a:r>
              <a:rPr lang="id-ID" sz="2800" dirty="0"/>
              <a:t>. </a:t>
            </a:r>
          </a:p>
          <a:p>
            <a:pPr marL="357188" indent="-357188">
              <a:buFont typeface="Wingdings" panose="05000000000000000000" pitchFamily="2" charset="2"/>
              <a:buChar char="q"/>
            </a:pPr>
            <a:r>
              <a:rPr lang="id-ID" sz="2800" dirty="0"/>
              <a:t>Yang ketiga adalah spesialisasi dan interdependensi pusat-pusat kota dan interaksi penumpang dan angkutan yang intens yang diciptakan oleh proses ini. </a:t>
            </a:r>
          </a:p>
        </p:txBody>
      </p:sp>
    </p:spTree>
    <p:extLst>
      <p:ext uri="{BB962C8B-B14F-4D97-AF65-F5344CB8AC3E}">
        <p14:creationId xmlns:p14="http://schemas.microsoft.com/office/powerpoint/2010/main" val="2095927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BE4900BC-C198-4EFC-97B9-24C25BD70FF5}"/>
              </a:ext>
            </a:extLst>
          </p:cNvPr>
          <p:cNvSpPr>
            <a:spLocks noGrp="1"/>
          </p:cNvSpPr>
          <p:nvPr>
            <p:ph type="title"/>
          </p:nvPr>
        </p:nvSpPr>
        <p:spPr/>
        <p:txBody>
          <a:bodyPr/>
          <a:lstStyle/>
          <a:p>
            <a:r>
              <a:rPr lang="id-ID" dirty="0"/>
              <a:t>Mega-Region Development</a:t>
            </a:r>
          </a:p>
        </p:txBody>
      </p:sp>
      <p:pic>
        <p:nvPicPr>
          <p:cNvPr id="5" name="Tampungan Konten 4">
            <a:extLst>
              <a:ext uri="{FF2B5EF4-FFF2-40B4-BE49-F238E27FC236}">
                <a16:creationId xmlns:a16="http://schemas.microsoft.com/office/drawing/2014/main" id="{30212A19-30A4-4402-BC06-A1EFABF964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8868" y="1926057"/>
            <a:ext cx="9962034" cy="4195774"/>
          </a:xfrm>
        </p:spPr>
      </p:pic>
    </p:spTree>
    <p:extLst>
      <p:ext uri="{BB962C8B-B14F-4D97-AF65-F5344CB8AC3E}">
        <p14:creationId xmlns:p14="http://schemas.microsoft.com/office/powerpoint/2010/main" val="2661040651"/>
      </p:ext>
    </p:extLst>
  </p:cSld>
  <p:clrMapOvr>
    <a:masterClrMapping/>
  </p:clrMapOvr>
</p:sld>
</file>

<file path=ppt/theme/theme1.xml><?xml version="1.0" encoding="utf-8"?>
<a:theme xmlns:a="http://schemas.openxmlformats.org/drawingml/2006/main" name="Retrospektif">
  <a:themeElements>
    <a:clrScheme name="Bir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ktif">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f">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otalTime>143</TotalTime>
  <Words>1553</Words>
  <Application>Microsoft Office PowerPoint</Application>
  <PresentationFormat>Layar Lebar</PresentationFormat>
  <Paragraphs>71</Paragraphs>
  <Slides>22</Slides>
  <Notes>0</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22</vt:i4>
      </vt:variant>
    </vt:vector>
  </HeadingPairs>
  <TitlesOfParts>
    <vt:vector size="28" baseType="lpstr">
      <vt:lpstr>Arial</vt:lpstr>
      <vt:lpstr>Arimo</vt:lpstr>
      <vt:lpstr>Calibri</vt:lpstr>
      <vt:lpstr>Calibri Light</vt:lpstr>
      <vt:lpstr>Wingdings</vt:lpstr>
      <vt:lpstr>Retrospektif</vt:lpstr>
      <vt:lpstr>MATA KULIAH: PERENCANAAN WILAYAH</vt:lpstr>
      <vt:lpstr>World Urban Population, 1950-2015 with Projections to 2050</vt:lpstr>
      <vt:lpstr>Globalisasi dan Wilayah Mega-Urban</vt:lpstr>
      <vt:lpstr>Globalisasi dan Wilayah Mega-Urban</vt:lpstr>
      <vt:lpstr>Evolusi Struktur Ruang Perkotaan</vt:lpstr>
      <vt:lpstr>Perspektif Struktur Ruang Perkotaan</vt:lpstr>
      <vt:lpstr>Perspektif Struktur Ruang Perkotaan</vt:lpstr>
      <vt:lpstr>Terbentuknya Megapolitan</vt:lpstr>
      <vt:lpstr>Mega-Region Development</vt:lpstr>
      <vt:lpstr>Terbentuknya Megapolitan</vt:lpstr>
      <vt:lpstr>Terbentuknya Megapolitan</vt:lpstr>
      <vt:lpstr>Wilayah Metropolitan</vt:lpstr>
      <vt:lpstr>Wilayah Metropolitan yang Diperluas</vt:lpstr>
      <vt:lpstr>Wilayah Megapolitan (Mega-Urban)</vt:lpstr>
      <vt:lpstr>Pola Ruang Perkotaan di Asia Timur</vt:lpstr>
      <vt:lpstr>Pola Ruang Perkotaan di Asia Timur</vt:lpstr>
      <vt:lpstr>Presentasi PowerPoint</vt:lpstr>
      <vt:lpstr>Megapolitan di Eropa</vt:lpstr>
      <vt:lpstr>Megapolitan di Amerika Serikat</vt:lpstr>
      <vt:lpstr>Megapolitan di China</vt:lpstr>
      <vt:lpstr>Megapolitan Pulau Jawa</vt:lpstr>
      <vt:lpstr>Diskusi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MATA KULIAH: PERENCANAAN WILAYAH</dc:title>
  <dc:creator>Rama Permana Putra</dc:creator>
  <cp:lastModifiedBy>Rama Permana Putra</cp:lastModifiedBy>
  <cp:revision>20</cp:revision>
  <dcterms:created xsi:type="dcterms:W3CDTF">2020-05-16T05:34:34Z</dcterms:created>
  <dcterms:modified xsi:type="dcterms:W3CDTF">2020-05-16T13:55:45Z</dcterms:modified>
</cp:coreProperties>
</file>