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5" r:id="rId13"/>
    <p:sldId id="268" r:id="rId14"/>
    <p:sldId id="269" r:id="rId15"/>
    <p:sldId id="270"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DD9"/>
    <a:srgbClr val="0F6FC6"/>
    <a:srgbClr val="31A4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Gaya Medium 2 - Akse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6" autoAdjust="0"/>
    <p:restoredTop sz="94660"/>
  </p:normalViewPr>
  <p:slideViewPr>
    <p:cSldViewPr snapToGrid="0">
      <p:cViewPr varScale="1">
        <p:scale>
          <a:sx n="62" d="100"/>
          <a:sy n="62" d="100"/>
        </p:scale>
        <p:origin x="6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Judul">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d-ID"/>
              <a:t>Klik untuk mengedit gaya judul Master</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d-ID"/>
              <a:t>Klik untuk mengedit gaya subjudul Master</a:t>
            </a:r>
            <a:endParaRPr lang="en-US" dirty="0"/>
          </a:p>
        </p:txBody>
      </p:sp>
      <p:sp>
        <p:nvSpPr>
          <p:cNvPr id="4" name="Date Placeholder 3"/>
          <p:cNvSpPr>
            <a:spLocks noGrp="1"/>
          </p:cNvSpPr>
          <p:nvPr>
            <p:ph type="dt" sz="half" idx="10"/>
          </p:nvPr>
        </p:nvSpPr>
        <p:spPr/>
        <p:txBody>
          <a:bodyPr/>
          <a:lstStyle/>
          <a:p>
            <a:fld id="{A241198A-962B-4A06-809C-9C14F755C317}" type="datetimeFigureOut">
              <a:rPr lang="id-ID" smtClean="0"/>
              <a:t>17/05/2020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A226FEB-56D7-4BD6-8684-386F87D002CA}" type="slidenum">
              <a:rPr lang="id-ID" smtClean="0"/>
              <a:t>‹#›</a:t>
            </a:fld>
            <a:endParaRPr lang="id-ID"/>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736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A241198A-962B-4A06-809C-9C14F755C317}" type="datetimeFigureOut">
              <a:rPr lang="id-ID" smtClean="0"/>
              <a:t>17/05/2020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A226FEB-56D7-4BD6-8684-386F87D002CA}" type="slidenum">
              <a:rPr lang="id-ID" smtClean="0"/>
              <a:t>‹#›</a:t>
            </a:fld>
            <a:endParaRPr lang="id-ID"/>
          </a:p>
        </p:txBody>
      </p:sp>
    </p:spTree>
    <p:extLst>
      <p:ext uri="{BB962C8B-B14F-4D97-AF65-F5344CB8AC3E}">
        <p14:creationId xmlns:p14="http://schemas.microsoft.com/office/powerpoint/2010/main" val="108850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Judul Vertikal dan Tek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d-ID"/>
              <a:t>Klik untuk mengedit gaya judul Master</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A241198A-962B-4A06-809C-9C14F755C317}" type="datetimeFigureOut">
              <a:rPr lang="id-ID" smtClean="0"/>
              <a:t>17/05/2020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A226FEB-56D7-4BD6-8684-386F87D002CA}" type="slidenum">
              <a:rPr lang="id-ID" smtClean="0"/>
              <a:t>‹#›</a:t>
            </a:fld>
            <a:endParaRPr lang="id-ID"/>
          </a:p>
        </p:txBody>
      </p:sp>
    </p:spTree>
    <p:extLst>
      <p:ext uri="{BB962C8B-B14F-4D97-AF65-F5344CB8AC3E}">
        <p14:creationId xmlns:p14="http://schemas.microsoft.com/office/powerpoint/2010/main" val="225218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Content Placeholder 2"/>
          <p:cNvSpPr>
            <a:spLocks noGrp="1"/>
          </p:cNvSpPr>
          <p:nvPr>
            <p:ph idx="1"/>
          </p:nvPr>
        </p:nvSpPr>
        <p:spPr/>
        <p:txBody>
          <a:body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A241198A-962B-4A06-809C-9C14F755C317}" type="datetimeFigureOut">
              <a:rPr lang="id-ID" smtClean="0"/>
              <a:t>17/05/2020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A226FEB-56D7-4BD6-8684-386F87D002CA}" type="slidenum">
              <a:rPr lang="id-ID" smtClean="0"/>
              <a:t>‹#›</a:t>
            </a:fld>
            <a:endParaRPr lang="id-ID"/>
          </a:p>
        </p:txBody>
      </p:sp>
    </p:spTree>
    <p:extLst>
      <p:ext uri="{BB962C8B-B14F-4D97-AF65-F5344CB8AC3E}">
        <p14:creationId xmlns:p14="http://schemas.microsoft.com/office/powerpoint/2010/main" val="171891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eader Bagia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d-ID"/>
              <a:t>Klik untuk mengedit gaya judul Master</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d-ID"/>
              <a:t>Edit gaya teks Master</a:t>
            </a:r>
          </a:p>
        </p:txBody>
      </p:sp>
      <p:sp>
        <p:nvSpPr>
          <p:cNvPr id="4" name="Date Placeholder 3"/>
          <p:cNvSpPr>
            <a:spLocks noGrp="1"/>
          </p:cNvSpPr>
          <p:nvPr>
            <p:ph type="dt" sz="half" idx="10"/>
          </p:nvPr>
        </p:nvSpPr>
        <p:spPr/>
        <p:txBody>
          <a:bodyPr/>
          <a:lstStyle/>
          <a:p>
            <a:fld id="{A241198A-962B-4A06-809C-9C14F755C317}" type="datetimeFigureOut">
              <a:rPr lang="id-ID" smtClean="0"/>
              <a:t>17/05/2020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A226FEB-56D7-4BD6-8684-386F87D002CA}" type="slidenum">
              <a:rPr lang="id-ID" smtClean="0"/>
              <a:t>‹#›</a:t>
            </a:fld>
            <a:endParaRPr lang="id-ID"/>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98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d-ID"/>
              <a:t>Klik untuk mengedit gaya judul Master</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5" name="Date Placeholder 4"/>
          <p:cNvSpPr>
            <a:spLocks noGrp="1"/>
          </p:cNvSpPr>
          <p:nvPr>
            <p:ph type="dt" sz="half" idx="10"/>
          </p:nvPr>
        </p:nvSpPr>
        <p:spPr/>
        <p:txBody>
          <a:bodyPr/>
          <a:lstStyle/>
          <a:p>
            <a:fld id="{A241198A-962B-4A06-809C-9C14F755C317}" type="datetimeFigureOut">
              <a:rPr lang="id-ID" smtClean="0"/>
              <a:t>17/05/2020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A226FEB-56D7-4BD6-8684-386F87D002CA}" type="slidenum">
              <a:rPr lang="id-ID" smtClean="0"/>
              <a:t>‹#›</a:t>
            </a:fld>
            <a:endParaRPr lang="id-ID"/>
          </a:p>
        </p:txBody>
      </p:sp>
    </p:spTree>
    <p:extLst>
      <p:ext uri="{BB962C8B-B14F-4D97-AF65-F5344CB8AC3E}">
        <p14:creationId xmlns:p14="http://schemas.microsoft.com/office/powerpoint/2010/main" val="3427376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d-ID"/>
              <a:t>Klik untuk mengedit gaya judul Master</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Edit gaya teks Master</a:t>
            </a:r>
          </a:p>
        </p:txBody>
      </p:sp>
      <p:sp>
        <p:nvSpPr>
          <p:cNvPr id="4" name="Content Placeholder 3"/>
          <p:cNvSpPr>
            <a:spLocks noGrp="1"/>
          </p:cNvSpPr>
          <p:nvPr>
            <p:ph sz="half" idx="2"/>
          </p:nvPr>
        </p:nvSpPr>
        <p:spPr>
          <a:xfrm>
            <a:off x="1097280" y="2582334"/>
            <a:ext cx="4937760" cy="3378200"/>
          </a:xfrm>
        </p:spPr>
        <p:txBody>
          <a:body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Edit gaya teks Master</a:t>
            </a:r>
          </a:p>
        </p:txBody>
      </p:sp>
      <p:sp>
        <p:nvSpPr>
          <p:cNvPr id="6" name="Content Placeholder 5"/>
          <p:cNvSpPr>
            <a:spLocks noGrp="1"/>
          </p:cNvSpPr>
          <p:nvPr>
            <p:ph sz="quarter" idx="4"/>
          </p:nvPr>
        </p:nvSpPr>
        <p:spPr>
          <a:xfrm>
            <a:off x="6217920" y="2582334"/>
            <a:ext cx="4937760" cy="3378200"/>
          </a:xfrm>
        </p:spPr>
        <p:txBody>
          <a:body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7" name="Date Placeholder 6"/>
          <p:cNvSpPr>
            <a:spLocks noGrp="1"/>
          </p:cNvSpPr>
          <p:nvPr>
            <p:ph type="dt" sz="half" idx="10"/>
          </p:nvPr>
        </p:nvSpPr>
        <p:spPr/>
        <p:txBody>
          <a:bodyPr/>
          <a:lstStyle/>
          <a:p>
            <a:fld id="{A241198A-962B-4A06-809C-9C14F755C317}" type="datetimeFigureOut">
              <a:rPr lang="id-ID" smtClean="0"/>
              <a:t>17/05/2020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A226FEB-56D7-4BD6-8684-386F87D002CA}" type="slidenum">
              <a:rPr lang="id-ID" smtClean="0"/>
              <a:t>‹#›</a:t>
            </a:fld>
            <a:endParaRPr lang="id-ID"/>
          </a:p>
        </p:txBody>
      </p:sp>
    </p:spTree>
    <p:extLst>
      <p:ext uri="{BB962C8B-B14F-4D97-AF65-F5344CB8AC3E}">
        <p14:creationId xmlns:p14="http://schemas.microsoft.com/office/powerpoint/2010/main" val="4165384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Date Placeholder 2"/>
          <p:cNvSpPr>
            <a:spLocks noGrp="1"/>
          </p:cNvSpPr>
          <p:nvPr>
            <p:ph type="dt" sz="half" idx="10"/>
          </p:nvPr>
        </p:nvSpPr>
        <p:spPr/>
        <p:txBody>
          <a:bodyPr/>
          <a:lstStyle/>
          <a:p>
            <a:fld id="{A241198A-962B-4A06-809C-9C14F755C317}" type="datetimeFigureOut">
              <a:rPr lang="id-ID" smtClean="0"/>
              <a:t>17/05/2020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A226FEB-56D7-4BD6-8684-386F87D002CA}" type="slidenum">
              <a:rPr lang="id-ID" smtClean="0"/>
              <a:t>‹#›</a:t>
            </a:fld>
            <a:endParaRPr lang="id-ID"/>
          </a:p>
        </p:txBody>
      </p:sp>
    </p:spTree>
    <p:extLst>
      <p:ext uri="{BB962C8B-B14F-4D97-AF65-F5344CB8AC3E}">
        <p14:creationId xmlns:p14="http://schemas.microsoft.com/office/powerpoint/2010/main" val="285619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Koson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241198A-962B-4A06-809C-9C14F755C317}" type="datetimeFigureOut">
              <a:rPr lang="id-ID" smtClean="0"/>
              <a:t>17/05/2020</a:t>
            </a:fld>
            <a:endParaRPr lang="id-ID"/>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d-ID"/>
          </a:p>
        </p:txBody>
      </p:sp>
      <p:sp>
        <p:nvSpPr>
          <p:cNvPr id="9" name="Slide Number Placeholder 8"/>
          <p:cNvSpPr>
            <a:spLocks noGrp="1"/>
          </p:cNvSpPr>
          <p:nvPr>
            <p:ph type="sldNum" sz="quarter" idx="12"/>
          </p:nvPr>
        </p:nvSpPr>
        <p:spPr/>
        <p:txBody>
          <a:bodyPr/>
          <a:lstStyle/>
          <a:p>
            <a:fld id="{5A226FEB-56D7-4BD6-8684-386F87D002CA}" type="slidenum">
              <a:rPr lang="id-ID" smtClean="0"/>
              <a:t>‹#›</a:t>
            </a:fld>
            <a:endParaRPr lang="id-ID"/>
          </a:p>
        </p:txBody>
      </p:sp>
    </p:spTree>
    <p:extLst>
      <p:ext uri="{BB962C8B-B14F-4D97-AF65-F5344CB8AC3E}">
        <p14:creationId xmlns:p14="http://schemas.microsoft.com/office/powerpoint/2010/main" val="182689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Konten dengan Keteranga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d-ID"/>
              <a:t>Klik untuk mengedit gaya judul Master</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a:t>Edit gaya teks Master</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241198A-962B-4A06-809C-9C14F755C317}" type="datetimeFigureOut">
              <a:rPr lang="id-ID" smtClean="0"/>
              <a:t>17/05/2020</a:t>
            </a:fld>
            <a:endParaRPr lang="id-ID"/>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d-ID"/>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A226FEB-56D7-4BD6-8684-386F87D002CA}" type="slidenum">
              <a:rPr lang="id-ID" smtClean="0"/>
              <a:t>‹#›</a:t>
            </a:fld>
            <a:endParaRPr lang="id-ID"/>
          </a:p>
        </p:txBody>
      </p:sp>
    </p:spTree>
    <p:extLst>
      <p:ext uri="{BB962C8B-B14F-4D97-AF65-F5344CB8AC3E}">
        <p14:creationId xmlns:p14="http://schemas.microsoft.com/office/powerpoint/2010/main" val="194413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Gambar dengan Keteranga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id-ID"/>
              <a:t>Klik untuk mengedit gaya judul Master</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d-ID"/>
              <a:t>Klik ikon untuk menambahkan gambar</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a:t>Edit gaya teks Master</a:t>
            </a:r>
          </a:p>
        </p:txBody>
      </p:sp>
      <p:sp>
        <p:nvSpPr>
          <p:cNvPr id="5" name="Date Placeholder 4"/>
          <p:cNvSpPr>
            <a:spLocks noGrp="1"/>
          </p:cNvSpPr>
          <p:nvPr>
            <p:ph type="dt" sz="half" idx="10"/>
          </p:nvPr>
        </p:nvSpPr>
        <p:spPr/>
        <p:txBody>
          <a:bodyPr/>
          <a:lstStyle/>
          <a:p>
            <a:fld id="{A241198A-962B-4A06-809C-9C14F755C317}" type="datetimeFigureOut">
              <a:rPr lang="id-ID" smtClean="0"/>
              <a:t>17/05/2020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A226FEB-56D7-4BD6-8684-386F87D002CA}" type="slidenum">
              <a:rPr lang="id-ID" smtClean="0"/>
              <a:t>‹#›</a:t>
            </a:fld>
            <a:endParaRPr lang="id-ID"/>
          </a:p>
        </p:txBody>
      </p:sp>
    </p:spTree>
    <p:extLst>
      <p:ext uri="{BB962C8B-B14F-4D97-AF65-F5344CB8AC3E}">
        <p14:creationId xmlns:p14="http://schemas.microsoft.com/office/powerpoint/2010/main" val="2464085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d-ID"/>
              <a:t>Klik untuk mengedit gaya judul Master</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241198A-962B-4A06-809C-9C14F755C317}" type="datetimeFigureOut">
              <a:rPr lang="id-ID" smtClean="0"/>
              <a:t>17/05/2020</a:t>
            </a:fld>
            <a:endParaRPr lang="id-ID"/>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d-ID"/>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A226FEB-56D7-4BD6-8684-386F87D002CA}" type="slidenum">
              <a:rPr lang="id-ID" smtClean="0"/>
              <a:t>‹#›</a:t>
            </a:fld>
            <a:endParaRPr lang="id-ID"/>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37995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4E84CCAA-1139-4760-A966-907F4B3E222B}"/>
              </a:ext>
            </a:extLst>
          </p:cNvPr>
          <p:cNvSpPr>
            <a:spLocks noGrp="1"/>
          </p:cNvSpPr>
          <p:nvPr>
            <p:ph type="ctrTitle"/>
          </p:nvPr>
        </p:nvSpPr>
        <p:spPr>
          <a:xfrm>
            <a:off x="5796415" y="1199729"/>
            <a:ext cx="5298905" cy="742003"/>
          </a:xfrm>
        </p:spPr>
        <p:txBody>
          <a:bodyPr anchor="t">
            <a:noAutofit/>
          </a:bodyPr>
          <a:lstStyle/>
          <a:p>
            <a:r>
              <a:rPr lang="id-ID" sz="2000" dirty="0">
                <a:solidFill>
                  <a:srgbClr val="31A4D7"/>
                </a:solidFill>
                <a:latin typeface="Arial" panose="020B0604020202020204" pitchFamily="34" charset="0"/>
                <a:cs typeface="Arial" panose="020B0604020202020204" pitchFamily="34" charset="0"/>
              </a:rPr>
              <a:t>MATA KULIAH:</a:t>
            </a:r>
            <a:br>
              <a:rPr lang="id-ID" sz="2000" dirty="0">
                <a:solidFill>
                  <a:srgbClr val="31A4D7"/>
                </a:solidFill>
                <a:latin typeface="Arial" panose="020B0604020202020204" pitchFamily="34" charset="0"/>
                <a:cs typeface="Arial" panose="020B0604020202020204" pitchFamily="34" charset="0"/>
              </a:rPr>
            </a:br>
            <a:r>
              <a:rPr lang="id-ID" sz="3200" dirty="0">
                <a:solidFill>
                  <a:srgbClr val="31A4D7"/>
                </a:solidFill>
                <a:latin typeface="Arial" panose="020B0604020202020204" pitchFamily="34" charset="0"/>
                <a:cs typeface="Arial" panose="020B0604020202020204" pitchFamily="34" charset="0"/>
              </a:rPr>
              <a:t>PERENCANAAN WILAYAH</a:t>
            </a:r>
            <a:endParaRPr lang="id-ID" sz="4000" dirty="0">
              <a:solidFill>
                <a:srgbClr val="31A4D7"/>
              </a:solidFill>
              <a:latin typeface="Arial" panose="020B0604020202020204" pitchFamily="34" charset="0"/>
              <a:cs typeface="Arial" panose="020B0604020202020204" pitchFamily="34" charset="0"/>
            </a:endParaRPr>
          </a:p>
        </p:txBody>
      </p:sp>
      <p:pic>
        <p:nvPicPr>
          <p:cNvPr id="7" name="Gambar 6">
            <a:extLst>
              <a:ext uri="{FF2B5EF4-FFF2-40B4-BE49-F238E27FC236}">
                <a16:creationId xmlns:a16="http://schemas.microsoft.com/office/drawing/2014/main" id="{928817DF-4D6B-4BA0-A08F-4906287BE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2960" y="4664559"/>
            <a:ext cx="1282361" cy="1269408"/>
          </a:xfrm>
          <a:prstGeom prst="rect">
            <a:avLst/>
          </a:prstGeom>
        </p:spPr>
      </p:pic>
      <p:sp>
        <p:nvSpPr>
          <p:cNvPr id="17" name="Judul 1">
            <a:extLst>
              <a:ext uri="{FF2B5EF4-FFF2-40B4-BE49-F238E27FC236}">
                <a16:creationId xmlns:a16="http://schemas.microsoft.com/office/drawing/2014/main" id="{F1644006-2E6C-429B-A836-BA45A320A6E2}"/>
              </a:ext>
            </a:extLst>
          </p:cNvPr>
          <p:cNvSpPr txBox="1">
            <a:spLocks/>
          </p:cNvSpPr>
          <p:nvPr/>
        </p:nvSpPr>
        <p:spPr>
          <a:xfrm>
            <a:off x="5796416" y="2106736"/>
            <a:ext cx="5559451" cy="136989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r>
              <a:rPr lang="id-ID" sz="2000" dirty="0">
                <a:solidFill>
                  <a:srgbClr val="31A4D7"/>
                </a:solidFill>
                <a:latin typeface="Arial" panose="020B0604020202020204" pitchFamily="34" charset="0"/>
                <a:cs typeface="Arial" panose="020B0604020202020204" pitchFamily="34" charset="0"/>
              </a:rPr>
              <a:t>TOPIK:</a:t>
            </a:r>
          </a:p>
          <a:p>
            <a:r>
              <a:rPr lang="id-ID" sz="3200" dirty="0">
                <a:solidFill>
                  <a:srgbClr val="31A4D7"/>
                </a:solidFill>
                <a:latin typeface="Arial" panose="020B0604020202020204" pitchFamily="34" charset="0"/>
                <a:cs typeface="Arial" panose="020B0604020202020204" pitchFamily="34" charset="0"/>
              </a:rPr>
              <a:t>PARADIGMA KEWILAYAHAN</a:t>
            </a:r>
            <a:endParaRPr lang="id-ID" sz="4000" dirty="0">
              <a:solidFill>
                <a:srgbClr val="31A4D7"/>
              </a:solidFill>
              <a:latin typeface="Arial" panose="020B0604020202020204" pitchFamily="34" charset="0"/>
              <a:cs typeface="Arial" panose="020B0604020202020204" pitchFamily="34" charset="0"/>
            </a:endParaRPr>
          </a:p>
        </p:txBody>
      </p:sp>
      <p:sp>
        <p:nvSpPr>
          <p:cNvPr id="5" name="Persegi Panjang 4">
            <a:extLst>
              <a:ext uri="{FF2B5EF4-FFF2-40B4-BE49-F238E27FC236}">
                <a16:creationId xmlns:a16="http://schemas.microsoft.com/office/drawing/2014/main" id="{3419BE7E-C684-4053-9630-1268611AF7E7}"/>
              </a:ext>
            </a:extLst>
          </p:cNvPr>
          <p:cNvSpPr/>
          <p:nvPr/>
        </p:nvSpPr>
        <p:spPr>
          <a:xfrm>
            <a:off x="1096679" y="4806820"/>
            <a:ext cx="5214569" cy="984885"/>
          </a:xfrm>
          <a:prstGeom prst="rect">
            <a:avLst/>
          </a:prstGeom>
        </p:spPr>
        <p:txBody>
          <a:bodyPr wrap="none">
            <a:spAutoFit/>
          </a:bodyPr>
          <a:lstStyle/>
          <a:p>
            <a:r>
              <a:rPr lang="id-ID" sz="2000" dirty="0">
                <a:solidFill>
                  <a:srgbClr val="31A4D7"/>
                </a:solidFill>
                <a:latin typeface="Arial" panose="020B0604020202020204" pitchFamily="34" charset="0"/>
                <a:cs typeface="Arial" panose="020B0604020202020204" pitchFamily="34" charset="0"/>
              </a:rPr>
              <a:t>Rama Permana Putra, S.T., M.Sc., M.P.W.K.</a:t>
            </a:r>
          </a:p>
          <a:p>
            <a:endParaRPr lang="id-ID" sz="500" dirty="0">
              <a:solidFill>
                <a:srgbClr val="31A4D7"/>
              </a:solidFill>
              <a:latin typeface="Arial" panose="020B0604020202020204" pitchFamily="34" charset="0"/>
              <a:cs typeface="Arial" panose="020B0604020202020204" pitchFamily="34" charset="0"/>
            </a:endParaRPr>
          </a:p>
          <a:p>
            <a:r>
              <a:rPr lang="id-ID" sz="1600" dirty="0">
                <a:solidFill>
                  <a:srgbClr val="31A4D7"/>
                </a:solidFill>
                <a:latin typeface="Arial" panose="020B0604020202020204" pitchFamily="34" charset="0"/>
                <a:cs typeface="Arial" panose="020B0604020202020204" pitchFamily="34" charset="0"/>
              </a:rPr>
              <a:t>PRODI PERENCANAAN WILAYAH DAN KOTA</a:t>
            </a:r>
          </a:p>
          <a:p>
            <a:r>
              <a:rPr lang="id-ID" sz="1600" dirty="0">
                <a:solidFill>
                  <a:srgbClr val="31A4D7"/>
                </a:solidFill>
                <a:latin typeface="Arial" panose="020B0604020202020204" pitchFamily="34" charset="0"/>
                <a:cs typeface="Arial" panose="020B0604020202020204" pitchFamily="34" charset="0"/>
              </a:rPr>
              <a:t>UNIVERSITAS SEBELAS MARET (UNS)</a:t>
            </a:r>
          </a:p>
        </p:txBody>
      </p:sp>
      <p:sp>
        <p:nvSpPr>
          <p:cNvPr id="22" name="Persegi Panjang 21">
            <a:extLst>
              <a:ext uri="{FF2B5EF4-FFF2-40B4-BE49-F238E27FC236}">
                <a16:creationId xmlns:a16="http://schemas.microsoft.com/office/drawing/2014/main" id="{E3DAEFFA-EEF5-43CF-8566-56FAE3ED1052}"/>
              </a:ext>
            </a:extLst>
          </p:cNvPr>
          <p:cNvSpPr/>
          <p:nvPr/>
        </p:nvSpPr>
        <p:spPr>
          <a:xfrm>
            <a:off x="5374489" y="6458465"/>
            <a:ext cx="1443024" cy="276999"/>
          </a:xfrm>
          <a:prstGeom prst="rect">
            <a:avLst/>
          </a:prstGeom>
        </p:spPr>
        <p:txBody>
          <a:bodyPr wrap="none">
            <a:spAutoFit/>
          </a:bodyPr>
          <a:lstStyle/>
          <a:p>
            <a:pPr algn="ctr"/>
            <a:r>
              <a:rPr lang="id-ID" sz="1200" b="1" dirty="0">
                <a:solidFill>
                  <a:schemeClr val="bg1"/>
                </a:solidFill>
                <a:latin typeface="Arial" panose="020B0604020202020204" pitchFamily="34" charset="0"/>
                <a:cs typeface="Arial" panose="020B0604020202020204" pitchFamily="34" charset="0"/>
              </a:rPr>
              <a:t>© </a:t>
            </a:r>
            <a:r>
              <a:rPr lang="id-ID" sz="1200" dirty="0">
                <a:solidFill>
                  <a:schemeClr val="bg1"/>
                </a:solidFill>
                <a:latin typeface="Arial" panose="020B0604020202020204" pitchFamily="34" charset="0"/>
                <a:ea typeface="Arimo" panose="020B0604020202020204" pitchFamily="34" charset="0"/>
                <a:cs typeface="Arial" panose="020B0604020202020204" pitchFamily="34" charset="0"/>
              </a:rPr>
              <a:t>PWK UNS 2020</a:t>
            </a:r>
          </a:p>
        </p:txBody>
      </p:sp>
      <p:sp>
        <p:nvSpPr>
          <p:cNvPr id="23" name="Judul 1">
            <a:extLst>
              <a:ext uri="{FF2B5EF4-FFF2-40B4-BE49-F238E27FC236}">
                <a16:creationId xmlns:a16="http://schemas.microsoft.com/office/drawing/2014/main" id="{5D2E7606-C2B7-49F6-B370-68CC4E0BDFC3}"/>
              </a:ext>
            </a:extLst>
          </p:cNvPr>
          <p:cNvSpPr txBox="1">
            <a:spLocks/>
          </p:cNvSpPr>
          <p:nvPr/>
        </p:nvSpPr>
        <p:spPr>
          <a:xfrm>
            <a:off x="5906344" y="369159"/>
            <a:ext cx="2045726" cy="498712"/>
          </a:xfrm>
          <a:prstGeom prst="rect">
            <a:avLst/>
          </a:prstGeom>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lnSpc>
                <a:spcPct val="100000"/>
              </a:lnSpc>
            </a:pPr>
            <a:r>
              <a:rPr lang="id-ID" sz="1800" dirty="0">
                <a:solidFill>
                  <a:schemeClr val="bg1"/>
                </a:solidFill>
                <a:latin typeface="Arial" panose="020B0604020202020204" pitchFamily="34" charset="0"/>
                <a:cs typeface="Arial" panose="020B0604020202020204" pitchFamily="34" charset="0"/>
              </a:rPr>
              <a:t>Pertemuan #</a:t>
            </a:r>
            <a:r>
              <a:rPr lang="id-ID" sz="1800" b="1" dirty="0">
                <a:solidFill>
                  <a:schemeClr val="bg1"/>
                </a:solidFill>
                <a:latin typeface="Arial" panose="020B0604020202020204" pitchFamily="34" charset="0"/>
                <a:cs typeface="Arial" panose="020B0604020202020204" pitchFamily="34" charset="0"/>
              </a:rPr>
              <a:t> </a:t>
            </a:r>
          </a:p>
        </p:txBody>
      </p:sp>
      <p:pic>
        <p:nvPicPr>
          <p:cNvPr id="4" name="Gambar 3">
            <a:extLst>
              <a:ext uri="{FF2B5EF4-FFF2-40B4-BE49-F238E27FC236}">
                <a16:creationId xmlns:a16="http://schemas.microsoft.com/office/drawing/2014/main" id="{EEA21A08-DBFA-401C-A368-091BFD57E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7" y="3865"/>
            <a:ext cx="5612899" cy="3720445"/>
          </a:xfrm>
          <a:prstGeom prst="rect">
            <a:avLst/>
          </a:prstGeom>
        </p:spPr>
      </p:pic>
    </p:spTree>
    <p:extLst>
      <p:ext uri="{BB962C8B-B14F-4D97-AF65-F5344CB8AC3E}">
        <p14:creationId xmlns:p14="http://schemas.microsoft.com/office/powerpoint/2010/main" val="1010702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49664B02-2294-4DF0-83E0-CF0AF5624EAC}"/>
              </a:ext>
            </a:extLst>
          </p:cNvPr>
          <p:cNvSpPr>
            <a:spLocks noGrp="1"/>
          </p:cNvSpPr>
          <p:nvPr>
            <p:ph type="title"/>
          </p:nvPr>
        </p:nvSpPr>
        <p:spPr/>
        <p:txBody>
          <a:bodyPr/>
          <a:lstStyle/>
          <a:p>
            <a:r>
              <a:rPr lang="id-ID" dirty="0"/>
              <a:t>Dikotomi paradigma kewilayahan</a:t>
            </a:r>
          </a:p>
        </p:txBody>
      </p:sp>
      <p:sp>
        <p:nvSpPr>
          <p:cNvPr id="3" name="Tampungan Konten 2">
            <a:extLst>
              <a:ext uri="{FF2B5EF4-FFF2-40B4-BE49-F238E27FC236}">
                <a16:creationId xmlns:a16="http://schemas.microsoft.com/office/drawing/2014/main" id="{B621CAC0-B7BC-464F-9895-74647CE6A29C}"/>
              </a:ext>
            </a:extLst>
          </p:cNvPr>
          <p:cNvSpPr>
            <a:spLocks noGrp="1"/>
          </p:cNvSpPr>
          <p:nvPr>
            <p:ph idx="1"/>
          </p:nvPr>
        </p:nvSpPr>
        <p:spPr/>
        <p:txBody>
          <a:bodyPr>
            <a:normAutofit fontScale="92500"/>
          </a:bodyPr>
          <a:lstStyle/>
          <a:p>
            <a:pPr marL="449263" indent="-449263">
              <a:buFont typeface="Wingdings" panose="05000000000000000000" pitchFamily="2" charset="2"/>
              <a:buChar char="q"/>
            </a:pPr>
            <a:r>
              <a:rPr lang="id-ID" sz="2400" dirty="0"/>
              <a:t>Perdebatan sangat dinamis pada kebijakan regional yang terbagi dalam dua pandangan yang sangat berbeda (</a:t>
            </a:r>
            <a:r>
              <a:rPr lang="id-ID" sz="2400" dirty="0" err="1"/>
              <a:t>Barca</a:t>
            </a:r>
            <a:r>
              <a:rPr lang="id-ID" sz="2400" dirty="0"/>
              <a:t> </a:t>
            </a:r>
            <a:r>
              <a:rPr lang="id-ID" sz="2400" dirty="0" err="1"/>
              <a:t>et</a:t>
            </a:r>
            <a:r>
              <a:rPr lang="id-ID" sz="2400" dirty="0"/>
              <a:t> </a:t>
            </a:r>
            <a:r>
              <a:rPr lang="id-ID" sz="2400" dirty="0" err="1"/>
              <a:t>al.</a:t>
            </a:r>
            <a:r>
              <a:rPr lang="id-ID" sz="2400" dirty="0"/>
              <a:t>, 2012; Pike, </a:t>
            </a:r>
            <a:r>
              <a:rPr lang="id-ID" sz="2400" dirty="0" err="1"/>
              <a:t>Rodríguez</a:t>
            </a:r>
            <a:r>
              <a:rPr lang="id-ID" sz="2400" dirty="0"/>
              <a:t>-Pose &amp; </a:t>
            </a:r>
            <a:r>
              <a:rPr lang="id-ID" sz="2400" dirty="0" err="1"/>
              <a:t>Tomaney</a:t>
            </a:r>
            <a:r>
              <a:rPr lang="id-ID" sz="2400" dirty="0"/>
              <a:t>, 2010). </a:t>
            </a:r>
          </a:p>
          <a:p>
            <a:pPr marL="449263" indent="-449263">
              <a:buFont typeface="Wingdings" panose="05000000000000000000" pitchFamily="2" charset="2"/>
              <a:buChar char="q"/>
            </a:pPr>
            <a:r>
              <a:rPr lang="id-ID" sz="2400" dirty="0"/>
              <a:t>Di satu sisi, gagasan “</a:t>
            </a:r>
            <a:r>
              <a:rPr lang="id-ID" sz="2400" dirty="0" err="1"/>
              <a:t>aspasial</a:t>
            </a:r>
            <a:r>
              <a:rPr lang="id-ID" sz="2400" dirty="0"/>
              <a:t>” tentang kebijakan pembangunan daerah, dengan penekanan pada aglomerasi dan manfaat limpahan yang timbul dari konsentrasi pertumbuhan geografis (lihat </a:t>
            </a:r>
            <a:r>
              <a:rPr lang="id-ID" sz="2400" dirty="0" err="1"/>
              <a:t>mis</a:t>
            </a:r>
            <a:r>
              <a:rPr lang="id-ID" sz="2400" dirty="0"/>
              <a:t>. Bank Dunia, 2009). </a:t>
            </a:r>
          </a:p>
          <a:p>
            <a:pPr marL="449263" indent="-449263">
              <a:buFont typeface="Wingdings" panose="05000000000000000000" pitchFamily="2" charset="2"/>
              <a:buChar char="q"/>
            </a:pPr>
            <a:r>
              <a:rPr lang="id-ID" sz="2400" dirty="0"/>
              <a:t>Di sisi lain pendekatan "berbasis spasial" yang mengasumsikan bahwa konteks geografis, dalam hal karakteristik kelembagaan, budaya dan sosial, penting. </a:t>
            </a:r>
          </a:p>
          <a:p>
            <a:pPr marL="449263" indent="-449263">
              <a:buFont typeface="Wingdings" panose="05000000000000000000" pitchFamily="2" charset="2"/>
              <a:buChar char="q"/>
            </a:pPr>
            <a:r>
              <a:rPr lang="id-ID" sz="2400" dirty="0"/>
              <a:t>Lebih jauh lagi ia berfokus pada masalah pengetahuan lokal dalam intervensi kebijakan dan peran institusi (lihat untuk diskusi misalnya </a:t>
            </a:r>
            <a:r>
              <a:rPr lang="id-ID" sz="2400" dirty="0" err="1"/>
              <a:t>Garcilazo</a:t>
            </a:r>
            <a:r>
              <a:rPr lang="id-ID" sz="2400" dirty="0"/>
              <a:t>, Martins &amp; </a:t>
            </a:r>
            <a:r>
              <a:rPr lang="id-ID" sz="2400" dirty="0" err="1"/>
              <a:t>Tompson</a:t>
            </a:r>
            <a:r>
              <a:rPr lang="id-ID" sz="2400" dirty="0"/>
              <a:t>, 2010; </a:t>
            </a:r>
            <a:r>
              <a:rPr lang="id-ID" sz="2400" dirty="0" err="1"/>
              <a:t>Gill</a:t>
            </a:r>
            <a:r>
              <a:rPr lang="id-ID" sz="2400" dirty="0"/>
              <a:t>, 2010</a:t>
            </a:r>
          </a:p>
        </p:txBody>
      </p:sp>
    </p:spTree>
    <p:extLst>
      <p:ext uri="{BB962C8B-B14F-4D97-AF65-F5344CB8AC3E}">
        <p14:creationId xmlns:p14="http://schemas.microsoft.com/office/powerpoint/2010/main" val="2970371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49664B02-2294-4DF0-83E0-CF0AF5624EAC}"/>
              </a:ext>
            </a:extLst>
          </p:cNvPr>
          <p:cNvSpPr>
            <a:spLocks noGrp="1"/>
          </p:cNvSpPr>
          <p:nvPr>
            <p:ph type="title"/>
          </p:nvPr>
        </p:nvSpPr>
        <p:spPr/>
        <p:txBody>
          <a:bodyPr/>
          <a:lstStyle/>
          <a:p>
            <a:r>
              <a:rPr lang="id-ID" dirty="0"/>
              <a:t>Dikotomi paradigma kewilayahan</a:t>
            </a:r>
          </a:p>
        </p:txBody>
      </p:sp>
      <p:sp>
        <p:nvSpPr>
          <p:cNvPr id="3" name="Tampungan Konten 2">
            <a:extLst>
              <a:ext uri="{FF2B5EF4-FFF2-40B4-BE49-F238E27FC236}">
                <a16:creationId xmlns:a16="http://schemas.microsoft.com/office/drawing/2014/main" id="{B621CAC0-B7BC-464F-9895-74647CE6A29C}"/>
              </a:ext>
            </a:extLst>
          </p:cNvPr>
          <p:cNvSpPr>
            <a:spLocks noGrp="1"/>
          </p:cNvSpPr>
          <p:nvPr>
            <p:ph idx="1"/>
          </p:nvPr>
        </p:nvSpPr>
        <p:spPr/>
        <p:txBody>
          <a:bodyPr>
            <a:normAutofit lnSpcReduction="10000"/>
          </a:bodyPr>
          <a:lstStyle/>
          <a:p>
            <a:pPr marL="449263" indent="-449263">
              <a:buFont typeface="Wingdings" panose="05000000000000000000" pitchFamily="2" charset="2"/>
              <a:buChar char="q"/>
            </a:pPr>
            <a:r>
              <a:rPr lang="id-ID" sz="2400" dirty="0"/>
              <a:t>berkembang pemahaman bahwa karena kekhususan dan kompleksitas kebijakan daerah perlu dirancang dan dibentuk di tingkat daerah itu sendiri (</a:t>
            </a:r>
            <a:r>
              <a:rPr lang="id-ID" sz="2400" dirty="0" err="1"/>
              <a:t>Lagendijk</a:t>
            </a:r>
            <a:r>
              <a:rPr lang="id-ID" sz="2400" dirty="0"/>
              <a:t>, 2011). </a:t>
            </a:r>
          </a:p>
          <a:p>
            <a:pPr marL="449263" indent="-449263">
              <a:buFont typeface="Wingdings" panose="05000000000000000000" pitchFamily="2" charset="2"/>
              <a:buChar char="q"/>
            </a:pPr>
            <a:r>
              <a:rPr lang="id-ID" sz="2400" dirty="0"/>
              <a:t>Pemahaman ini harus dilihat dalam kaitannya dengan proses globalisasi yang membuat pembangunan lebih lokal dan kompleks. </a:t>
            </a:r>
          </a:p>
          <a:p>
            <a:pPr marL="449263" indent="-449263">
              <a:buFont typeface="Wingdings" panose="05000000000000000000" pitchFamily="2" charset="2"/>
              <a:buChar char="q"/>
            </a:pPr>
            <a:r>
              <a:rPr lang="id-ID" sz="2400" dirty="0"/>
              <a:t>Globalisasi menyingkap pentingnya kekhasan dan aset lokal yang menjadi basis daya saing daerah. </a:t>
            </a:r>
          </a:p>
          <a:p>
            <a:pPr marL="449263" indent="-449263">
              <a:buFont typeface="Wingdings" panose="05000000000000000000" pitchFamily="2" charset="2"/>
              <a:buChar char="q"/>
            </a:pPr>
            <a:r>
              <a:rPr lang="id-ID" sz="2400" dirty="0"/>
              <a:t>Misalnya kualitas basis sumber daya manusia regional, pengembangan kebijakan inovasi regional, keberadaan jaringan dan </a:t>
            </a:r>
            <a:r>
              <a:rPr lang="id-ID" sz="2400" dirty="0" err="1"/>
              <a:t>cluster</a:t>
            </a:r>
            <a:r>
              <a:rPr lang="id-ID" sz="2400" dirty="0"/>
              <a:t> dan ketersediaan infrastruktur pengetahuan khusus (</a:t>
            </a:r>
            <a:r>
              <a:rPr lang="id-ID" sz="2400" dirty="0" err="1"/>
              <a:t>Capello</a:t>
            </a:r>
            <a:r>
              <a:rPr lang="id-ID" sz="2400" dirty="0"/>
              <a:t> &amp; </a:t>
            </a:r>
            <a:r>
              <a:rPr lang="id-ID" sz="2400" dirty="0" err="1"/>
              <a:t>Nijkamp</a:t>
            </a:r>
            <a:r>
              <a:rPr lang="id-ID" sz="2400" dirty="0"/>
              <a:t>, 2009; </a:t>
            </a:r>
            <a:r>
              <a:rPr lang="id-ID" sz="2400" dirty="0" err="1"/>
              <a:t>Rodriguez</a:t>
            </a:r>
            <a:r>
              <a:rPr lang="id-ID" sz="2400" dirty="0"/>
              <a:t>-Pose &amp; </a:t>
            </a:r>
            <a:r>
              <a:rPr lang="id-ID" sz="2400" dirty="0" err="1"/>
              <a:t>Crescenzi</a:t>
            </a:r>
            <a:r>
              <a:rPr lang="id-ID" sz="2400" dirty="0"/>
              <a:t>, 2008).</a:t>
            </a:r>
          </a:p>
        </p:txBody>
      </p:sp>
    </p:spTree>
    <p:extLst>
      <p:ext uri="{BB962C8B-B14F-4D97-AF65-F5344CB8AC3E}">
        <p14:creationId xmlns:p14="http://schemas.microsoft.com/office/powerpoint/2010/main" val="120015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38B8727-D318-4B70-B353-C390602FF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B0C8367-28B6-4EF1-B182-01BEC9872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Judul 1">
            <a:extLst>
              <a:ext uri="{FF2B5EF4-FFF2-40B4-BE49-F238E27FC236}">
                <a16:creationId xmlns:a16="http://schemas.microsoft.com/office/drawing/2014/main" id="{6CF40AE8-316B-44AC-BB6D-270D883A76E7}"/>
              </a:ext>
            </a:extLst>
          </p:cNvPr>
          <p:cNvSpPr>
            <a:spLocks noGrp="1"/>
          </p:cNvSpPr>
          <p:nvPr>
            <p:ph type="title"/>
          </p:nvPr>
        </p:nvSpPr>
        <p:spPr>
          <a:xfrm>
            <a:off x="492370" y="516835"/>
            <a:ext cx="3084844" cy="2103875"/>
          </a:xfrm>
        </p:spPr>
        <p:txBody>
          <a:bodyPr>
            <a:normAutofit/>
          </a:bodyPr>
          <a:lstStyle/>
          <a:p>
            <a:r>
              <a:rPr lang="id-ID" sz="3600" dirty="0">
                <a:solidFill>
                  <a:srgbClr val="FFFFFF"/>
                </a:solidFill>
              </a:rPr>
              <a:t>Paradigma Kewilayahan Lama dan Baru</a:t>
            </a:r>
          </a:p>
        </p:txBody>
      </p:sp>
      <p:sp>
        <p:nvSpPr>
          <p:cNvPr id="16" name="Rectangle 15">
            <a:extLst>
              <a:ext uri="{FF2B5EF4-FFF2-40B4-BE49-F238E27FC236}">
                <a16:creationId xmlns:a16="http://schemas.microsoft.com/office/drawing/2014/main" id="{649E3F4C-17F5-49E4-B05F-80C6B348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Tampungan Konten 10">
            <a:extLst>
              <a:ext uri="{FF2B5EF4-FFF2-40B4-BE49-F238E27FC236}">
                <a16:creationId xmlns:a16="http://schemas.microsoft.com/office/drawing/2014/main" id="{F2DC831B-6022-45B0-B644-A4F8C6EFA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9463" y="-20595"/>
            <a:ext cx="8206852" cy="6878595"/>
          </a:xfrm>
          <a:prstGeom prst="rect">
            <a:avLst/>
          </a:prstGeom>
        </p:spPr>
      </p:pic>
    </p:spTree>
    <p:extLst>
      <p:ext uri="{BB962C8B-B14F-4D97-AF65-F5344CB8AC3E}">
        <p14:creationId xmlns:p14="http://schemas.microsoft.com/office/powerpoint/2010/main" val="999949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28FDC381-0556-4B4B-93CC-D969F70CE009}"/>
              </a:ext>
            </a:extLst>
          </p:cNvPr>
          <p:cNvSpPr>
            <a:spLocks noGrp="1"/>
          </p:cNvSpPr>
          <p:nvPr>
            <p:ph type="title"/>
          </p:nvPr>
        </p:nvSpPr>
        <p:spPr/>
        <p:txBody>
          <a:bodyPr/>
          <a:lstStyle/>
          <a:p>
            <a:r>
              <a:rPr lang="id-ID" dirty="0"/>
              <a:t>Paradigma baru kewilayahan</a:t>
            </a:r>
          </a:p>
        </p:txBody>
      </p:sp>
      <p:sp>
        <p:nvSpPr>
          <p:cNvPr id="3" name="Tampungan Konten 2">
            <a:extLst>
              <a:ext uri="{FF2B5EF4-FFF2-40B4-BE49-F238E27FC236}">
                <a16:creationId xmlns:a16="http://schemas.microsoft.com/office/drawing/2014/main" id="{15884381-A2D1-4BA2-8914-5F9A03EBA418}"/>
              </a:ext>
            </a:extLst>
          </p:cNvPr>
          <p:cNvSpPr>
            <a:spLocks noGrp="1"/>
          </p:cNvSpPr>
          <p:nvPr>
            <p:ph idx="1"/>
          </p:nvPr>
        </p:nvSpPr>
        <p:spPr/>
        <p:txBody>
          <a:bodyPr>
            <a:normAutofit fontScale="92500" lnSpcReduction="10000"/>
          </a:bodyPr>
          <a:lstStyle/>
          <a:p>
            <a:pPr marL="357188" indent="-357188">
              <a:buFont typeface="Wingdings" panose="05000000000000000000" pitchFamily="2" charset="2"/>
              <a:buChar char="q"/>
            </a:pPr>
            <a:r>
              <a:rPr lang="id-ID" sz="1800" dirty="0"/>
              <a:t>"Paradigma baru kebijakan regional" adalah "berbasis tempat, </a:t>
            </a:r>
            <a:r>
              <a:rPr lang="id-ID" sz="1800" dirty="0" err="1"/>
              <a:t>multi</a:t>
            </a:r>
            <a:r>
              <a:rPr lang="id-ID" sz="1800" dirty="0"/>
              <a:t>-level, inovatif, dan disesuaikan untuk berbagai jenis daerah" (OECD, 2009; </a:t>
            </a:r>
            <a:r>
              <a:rPr lang="id-ID" sz="1800" dirty="0" err="1"/>
              <a:t>Wintjes</a:t>
            </a:r>
            <a:r>
              <a:rPr lang="id-ID" sz="1800" dirty="0"/>
              <a:t> &amp; </a:t>
            </a:r>
            <a:r>
              <a:rPr lang="id-ID" sz="1800" dirty="0" err="1"/>
              <a:t>Hollanders</a:t>
            </a:r>
            <a:r>
              <a:rPr lang="id-ID" sz="1800" dirty="0"/>
              <a:t>, 2010). </a:t>
            </a:r>
          </a:p>
          <a:p>
            <a:pPr marL="357188" indent="-357188">
              <a:buFont typeface="Wingdings" panose="05000000000000000000" pitchFamily="2" charset="2"/>
              <a:buChar char="q"/>
            </a:pPr>
            <a:r>
              <a:rPr lang="id-ID" sz="1800" dirty="0"/>
              <a:t>Menurut </a:t>
            </a:r>
            <a:r>
              <a:rPr lang="id-ID" sz="1800" dirty="0" err="1"/>
              <a:t>Barca</a:t>
            </a:r>
            <a:r>
              <a:rPr lang="id-ID" sz="1800" dirty="0"/>
              <a:t> (2009) pendekatan pembangunan berbasis tempat harus ditujukan untuk membangun dan memperkuat kelembagaan, meningkatkan aksesibilitas ke barang, layanan dan informasi dan untuk mempromosikan inovasi dan kewirausahaan. </a:t>
            </a:r>
          </a:p>
          <a:p>
            <a:pPr marL="357188" indent="-357188">
              <a:buFont typeface="Wingdings" panose="05000000000000000000" pitchFamily="2" charset="2"/>
              <a:buChar char="q"/>
            </a:pPr>
            <a:r>
              <a:rPr lang="id-ID" sz="1800" dirty="0"/>
              <a:t>Ciri-ciri penting dari pendekatan ini adalah: menyesuaikan intervensi untuk konteks spesifik dan untuk hubungan spasial mereka, dan memunculkan dan mengumpulkan pengetahuan dan preferensi para aktor lokal. </a:t>
            </a:r>
          </a:p>
          <a:p>
            <a:pPr marL="357188" indent="-357188">
              <a:buFont typeface="Wingdings" panose="05000000000000000000" pitchFamily="2" charset="2"/>
              <a:buChar char="q"/>
            </a:pPr>
            <a:r>
              <a:rPr lang="id-ID" sz="1800" dirty="0"/>
              <a:t>Pendekatan khusus konteks diperlukan sambil menargetkan aset dan pengetahuan lokal endogen. Seperti disebutkan, tujuan utama kebijakan regional dalam paradigma lama adalah promosi peningkatan investasi, penciptaan lapangan kerja dan penyediaan infrastruktur untuk pembangunan ekonomi (</a:t>
            </a:r>
            <a:r>
              <a:rPr lang="id-ID" sz="1800" dirty="0" err="1"/>
              <a:t>Bachtler</a:t>
            </a:r>
            <a:r>
              <a:rPr lang="id-ID" sz="1800" dirty="0"/>
              <a:t> </a:t>
            </a:r>
            <a:r>
              <a:rPr lang="id-ID" sz="1800" dirty="0" err="1"/>
              <a:t>et</a:t>
            </a:r>
            <a:r>
              <a:rPr lang="id-ID" sz="1800" dirty="0"/>
              <a:t> </a:t>
            </a:r>
            <a:r>
              <a:rPr lang="id-ID" sz="1800" dirty="0" err="1"/>
              <a:t>al.</a:t>
            </a:r>
            <a:r>
              <a:rPr lang="id-ID" sz="1800" dirty="0"/>
              <a:t>, 2001). </a:t>
            </a:r>
          </a:p>
          <a:p>
            <a:pPr marL="357188" indent="-357188">
              <a:buFont typeface="Wingdings" panose="05000000000000000000" pitchFamily="2" charset="2"/>
              <a:buChar char="q"/>
            </a:pPr>
            <a:r>
              <a:rPr lang="id-ID" sz="1800" dirty="0"/>
              <a:t>Adanya evolusi dalam basis konseptual kebijakan pembangunan dari atribut regional seperti biaya produksi, ketersediaan pekerja dan infrastruktur menuju kemampuan regional yang menekankan kehadiran lingkungan yang inovatif, klaster dan jaringan antar wilayah. Saat ini fokus bergeser ke masalah daya saing seperti inovasi, jaringan, kualitas modal manusia dan kewirausahaan.</a:t>
            </a:r>
          </a:p>
        </p:txBody>
      </p:sp>
    </p:spTree>
    <p:extLst>
      <p:ext uri="{BB962C8B-B14F-4D97-AF65-F5344CB8AC3E}">
        <p14:creationId xmlns:p14="http://schemas.microsoft.com/office/powerpoint/2010/main" val="457794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28FDC381-0556-4B4B-93CC-D969F70CE009}"/>
              </a:ext>
            </a:extLst>
          </p:cNvPr>
          <p:cNvSpPr>
            <a:spLocks noGrp="1"/>
          </p:cNvSpPr>
          <p:nvPr>
            <p:ph type="title"/>
          </p:nvPr>
        </p:nvSpPr>
        <p:spPr/>
        <p:txBody>
          <a:bodyPr/>
          <a:lstStyle/>
          <a:p>
            <a:r>
              <a:rPr lang="id-ID" dirty="0"/>
              <a:t>Paradigma baru kewilayahan</a:t>
            </a:r>
          </a:p>
        </p:txBody>
      </p:sp>
      <p:sp>
        <p:nvSpPr>
          <p:cNvPr id="3" name="Tampungan Konten 2">
            <a:extLst>
              <a:ext uri="{FF2B5EF4-FFF2-40B4-BE49-F238E27FC236}">
                <a16:creationId xmlns:a16="http://schemas.microsoft.com/office/drawing/2014/main" id="{15884381-A2D1-4BA2-8914-5F9A03EBA418}"/>
              </a:ext>
            </a:extLst>
          </p:cNvPr>
          <p:cNvSpPr>
            <a:spLocks noGrp="1"/>
          </p:cNvSpPr>
          <p:nvPr>
            <p:ph idx="1"/>
          </p:nvPr>
        </p:nvSpPr>
        <p:spPr/>
        <p:txBody>
          <a:bodyPr>
            <a:normAutofit lnSpcReduction="10000"/>
          </a:bodyPr>
          <a:lstStyle/>
          <a:p>
            <a:pPr marL="357188" indent="-357188">
              <a:buFont typeface="Wingdings" panose="05000000000000000000" pitchFamily="2" charset="2"/>
              <a:buChar char="q"/>
            </a:pPr>
            <a:r>
              <a:rPr lang="id-ID" sz="2400" dirty="0"/>
              <a:t>Karena pembangunan ekonomi menunjukkan tingkat variabilitas spasial yang signifikan, kebijakan regional berfokus dalam semua bentuknya pada masalah diferensiasi pembangunan spasial (</a:t>
            </a:r>
            <a:r>
              <a:rPr lang="id-ID" sz="2400" dirty="0" err="1"/>
              <a:t>Bachtler</a:t>
            </a:r>
            <a:r>
              <a:rPr lang="id-ID" sz="2400" dirty="0"/>
              <a:t> </a:t>
            </a:r>
            <a:r>
              <a:rPr lang="id-ID" sz="2400" dirty="0" err="1"/>
              <a:t>et</a:t>
            </a:r>
            <a:r>
              <a:rPr lang="id-ID" sz="2400" dirty="0"/>
              <a:t> </a:t>
            </a:r>
            <a:r>
              <a:rPr lang="id-ID" sz="2400" dirty="0" err="1"/>
              <a:t>al.</a:t>
            </a:r>
            <a:r>
              <a:rPr lang="id-ID" sz="2400" dirty="0"/>
              <a:t>, 2003; OECD, 2009; </a:t>
            </a:r>
            <a:r>
              <a:rPr lang="id-ID" sz="2400" dirty="0" err="1"/>
              <a:t>Wintjes</a:t>
            </a:r>
            <a:r>
              <a:rPr lang="id-ID" sz="2400" dirty="0"/>
              <a:t> &amp; </a:t>
            </a:r>
            <a:r>
              <a:rPr lang="id-ID" sz="2400" dirty="0" err="1"/>
              <a:t>Hollanders</a:t>
            </a:r>
            <a:r>
              <a:rPr lang="id-ID" sz="2400" dirty="0"/>
              <a:t>, 2010). </a:t>
            </a:r>
          </a:p>
          <a:p>
            <a:pPr marL="357188" indent="-357188">
              <a:buFont typeface="Wingdings" panose="05000000000000000000" pitchFamily="2" charset="2"/>
              <a:buChar char="q"/>
            </a:pPr>
            <a:r>
              <a:rPr lang="id-ID" sz="2400" dirty="0"/>
              <a:t>Perdebatan tentang tujuan kebijakan regional </a:t>
            </a:r>
            <a:r>
              <a:rPr lang="id-ID" sz="2400" dirty="0" err="1"/>
              <a:t>seringkali</a:t>
            </a:r>
            <a:r>
              <a:rPr lang="id-ID" sz="2400" dirty="0"/>
              <a:t> antara dikotomi tradisional efisiensi versus tujuan ekuitas. </a:t>
            </a:r>
          </a:p>
          <a:p>
            <a:pPr marL="357188" indent="-357188">
              <a:buFont typeface="Wingdings" panose="05000000000000000000" pitchFamily="2" charset="2"/>
              <a:buChar char="q"/>
            </a:pPr>
            <a:r>
              <a:rPr lang="id-ID" sz="2400" dirty="0" err="1"/>
              <a:t>Barca</a:t>
            </a:r>
            <a:r>
              <a:rPr lang="id-ID" sz="2400" dirty="0"/>
              <a:t> (2009, hlm. 17) mendefinisikan dikotomi sebagai berikut: </a:t>
            </a:r>
          </a:p>
          <a:p>
            <a:pPr marL="806450" lvl="1" indent="-357188">
              <a:buFont typeface="Wingdings" panose="05000000000000000000" pitchFamily="2" charset="2"/>
              <a:buChar char="q"/>
            </a:pPr>
            <a:r>
              <a:rPr lang="id-ID" sz="2200" dirty="0"/>
              <a:t>Efisiensi membahas tentang mewujudkan pemanfaatan penuh potensi setiap tempat atau wilayah. </a:t>
            </a:r>
          </a:p>
          <a:p>
            <a:pPr marL="806450" lvl="1" indent="-357188">
              <a:buFont typeface="Wingdings" panose="05000000000000000000" pitchFamily="2" charset="2"/>
              <a:buChar char="q"/>
            </a:pPr>
            <a:r>
              <a:rPr lang="id-ID" sz="2200" dirty="0"/>
              <a:t>Kesetaraan membahas tentang memastikan kesempatan yang sama bagi individu terlepas dari di mana mereka tinggal. </a:t>
            </a:r>
          </a:p>
        </p:txBody>
      </p:sp>
    </p:spTree>
    <p:extLst>
      <p:ext uri="{BB962C8B-B14F-4D97-AF65-F5344CB8AC3E}">
        <p14:creationId xmlns:p14="http://schemas.microsoft.com/office/powerpoint/2010/main" val="1774515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28FDC381-0556-4B4B-93CC-D969F70CE009}"/>
              </a:ext>
            </a:extLst>
          </p:cNvPr>
          <p:cNvSpPr>
            <a:spLocks noGrp="1"/>
          </p:cNvSpPr>
          <p:nvPr>
            <p:ph type="title"/>
          </p:nvPr>
        </p:nvSpPr>
        <p:spPr/>
        <p:txBody>
          <a:bodyPr/>
          <a:lstStyle/>
          <a:p>
            <a:r>
              <a:rPr lang="id-ID" dirty="0"/>
              <a:t>Paradigma baru kewilayahan</a:t>
            </a:r>
          </a:p>
        </p:txBody>
      </p:sp>
      <p:sp>
        <p:nvSpPr>
          <p:cNvPr id="3" name="Tampungan Konten 2">
            <a:extLst>
              <a:ext uri="{FF2B5EF4-FFF2-40B4-BE49-F238E27FC236}">
                <a16:creationId xmlns:a16="http://schemas.microsoft.com/office/drawing/2014/main" id="{15884381-A2D1-4BA2-8914-5F9A03EBA418}"/>
              </a:ext>
            </a:extLst>
          </p:cNvPr>
          <p:cNvSpPr>
            <a:spLocks noGrp="1"/>
          </p:cNvSpPr>
          <p:nvPr>
            <p:ph idx="1"/>
          </p:nvPr>
        </p:nvSpPr>
        <p:spPr/>
        <p:txBody>
          <a:bodyPr>
            <a:normAutofit fontScale="92500" lnSpcReduction="10000"/>
          </a:bodyPr>
          <a:lstStyle/>
          <a:p>
            <a:pPr marL="357188" indent="-357188">
              <a:buFont typeface="Wingdings" panose="05000000000000000000" pitchFamily="2" charset="2"/>
              <a:buChar char="q"/>
            </a:pPr>
            <a:r>
              <a:rPr lang="id-ID" sz="2400" dirty="0"/>
              <a:t>Transisi dari kohesi ke pertimbangan daya saing dan dari pemerintahan top-</a:t>
            </a:r>
            <a:r>
              <a:rPr lang="id-ID" sz="2400" dirty="0" err="1"/>
              <a:t>down</a:t>
            </a:r>
            <a:r>
              <a:rPr lang="id-ID" sz="2400" dirty="0"/>
              <a:t> ke pemerintahan </a:t>
            </a:r>
            <a:r>
              <a:rPr lang="id-ID" sz="2400" dirty="0" err="1"/>
              <a:t>multi</a:t>
            </a:r>
            <a:r>
              <a:rPr lang="id-ID" sz="2400" dirty="0"/>
              <a:t>-level ada kecenderungan menuju integrasi kebijakan. </a:t>
            </a:r>
          </a:p>
          <a:p>
            <a:pPr marL="357188" indent="-357188">
              <a:buFont typeface="Wingdings" panose="05000000000000000000" pitchFamily="2" charset="2"/>
              <a:buChar char="q"/>
            </a:pPr>
            <a:r>
              <a:rPr lang="id-ID" sz="2400" dirty="0"/>
              <a:t>Tren ini tidak hanya terlihat dalam kebijakan Eropa, juga daerah bekerja pada penyelarasan yang lebih kuat dari kebijakan regional, industri dan penelitian (</a:t>
            </a:r>
            <a:r>
              <a:rPr lang="id-ID" sz="2400" dirty="0" err="1"/>
              <a:t>Lagendijk</a:t>
            </a:r>
            <a:r>
              <a:rPr lang="id-ID" sz="2400" dirty="0"/>
              <a:t>, 2011). </a:t>
            </a:r>
          </a:p>
          <a:p>
            <a:pPr marL="357188" indent="-357188">
              <a:buFont typeface="Wingdings" panose="05000000000000000000" pitchFamily="2" charset="2"/>
              <a:buChar char="q"/>
            </a:pPr>
            <a:r>
              <a:rPr lang="id-ID" sz="2400" dirty="0"/>
              <a:t>Sejak 1980-an, inovasi semakin banyak muncul dalam kebijakan pembangunan daerah. Munculnya dan pengembangan pendekatan “klaster” sangat terkait dengan kebijakan industri dan regional. </a:t>
            </a:r>
          </a:p>
          <a:p>
            <a:pPr marL="357188" indent="-357188">
              <a:buFont typeface="Wingdings" panose="05000000000000000000" pitchFamily="2" charset="2"/>
              <a:buChar char="q"/>
            </a:pPr>
            <a:r>
              <a:rPr lang="id-ID" sz="2400" dirty="0"/>
              <a:t>Hal ini dapat diilustrasikan dengan contoh program “Puncak di Delta” di Belanda atau pendekatan “</a:t>
            </a:r>
            <a:r>
              <a:rPr lang="id-ID" sz="2400" dirty="0" err="1"/>
              <a:t>Pôles</a:t>
            </a:r>
            <a:r>
              <a:rPr lang="id-ID" sz="2400" dirty="0"/>
              <a:t> </a:t>
            </a:r>
            <a:r>
              <a:rPr lang="id-ID" sz="2400" dirty="0" err="1"/>
              <a:t>de</a:t>
            </a:r>
            <a:r>
              <a:rPr lang="id-ID" sz="2400" dirty="0"/>
              <a:t> </a:t>
            </a:r>
            <a:r>
              <a:rPr lang="id-ID" sz="2400" dirty="0" err="1"/>
              <a:t>Compétitivité</a:t>
            </a:r>
            <a:r>
              <a:rPr lang="id-ID" sz="2400" dirty="0"/>
              <a:t>” di Prancis. Selain itu, pentingnya teknologi dan inovasi menghubungkan kebijakan penelitian dengan pendekatan inovasi "berbasis tempat" (</a:t>
            </a:r>
            <a:r>
              <a:rPr lang="id-ID" sz="2400" dirty="0" err="1"/>
              <a:t>Soete</a:t>
            </a:r>
            <a:r>
              <a:rPr lang="id-ID" sz="2400" dirty="0"/>
              <a:t>, 2009; </a:t>
            </a:r>
            <a:r>
              <a:rPr lang="id-ID" sz="2400" dirty="0" err="1"/>
              <a:t>McCann</a:t>
            </a:r>
            <a:r>
              <a:rPr lang="id-ID" sz="2400" dirty="0"/>
              <a:t> </a:t>
            </a:r>
            <a:r>
              <a:rPr lang="id-ID" sz="2400" dirty="0" err="1"/>
              <a:t>et</a:t>
            </a:r>
            <a:r>
              <a:rPr lang="id-ID" sz="2400" dirty="0"/>
              <a:t> </a:t>
            </a:r>
            <a:r>
              <a:rPr lang="id-ID" sz="2400" dirty="0" err="1"/>
              <a:t>al.</a:t>
            </a:r>
            <a:r>
              <a:rPr lang="id-ID" sz="2400" dirty="0"/>
              <a:t>, 2011).</a:t>
            </a:r>
          </a:p>
        </p:txBody>
      </p:sp>
    </p:spTree>
    <p:extLst>
      <p:ext uri="{BB962C8B-B14F-4D97-AF65-F5344CB8AC3E}">
        <p14:creationId xmlns:p14="http://schemas.microsoft.com/office/powerpoint/2010/main" val="2513617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28FDC381-0556-4B4B-93CC-D969F70CE009}"/>
              </a:ext>
            </a:extLst>
          </p:cNvPr>
          <p:cNvSpPr>
            <a:spLocks noGrp="1"/>
          </p:cNvSpPr>
          <p:nvPr>
            <p:ph type="title"/>
          </p:nvPr>
        </p:nvSpPr>
        <p:spPr/>
        <p:txBody>
          <a:bodyPr/>
          <a:lstStyle/>
          <a:p>
            <a:r>
              <a:rPr lang="id-ID" dirty="0" err="1"/>
              <a:t>Smart</a:t>
            </a:r>
            <a:r>
              <a:rPr lang="id-ID" dirty="0"/>
              <a:t> </a:t>
            </a:r>
            <a:r>
              <a:rPr lang="id-ID" dirty="0" err="1"/>
              <a:t>Specialization</a:t>
            </a:r>
            <a:r>
              <a:rPr lang="id-ID" dirty="0"/>
              <a:t> (Spesialisasi Cerdas)</a:t>
            </a:r>
          </a:p>
        </p:txBody>
      </p:sp>
      <p:sp>
        <p:nvSpPr>
          <p:cNvPr id="3" name="Tampungan Konten 2">
            <a:extLst>
              <a:ext uri="{FF2B5EF4-FFF2-40B4-BE49-F238E27FC236}">
                <a16:creationId xmlns:a16="http://schemas.microsoft.com/office/drawing/2014/main" id="{15884381-A2D1-4BA2-8914-5F9A03EBA418}"/>
              </a:ext>
            </a:extLst>
          </p:cNvPr>
          <p:cNvSpPr>
            <a:spLocks noGrp="1"/>
          </p:cNvSpPr>
          <p:nvPr>
            <p:ph idx="1"/>
          </p:nvPr>
        </p:nvSpPr>
        <p:spPr/>
        <p:txBody>
          <a:bodyPr>
            <a:normAutofit/>
          </a:bodyPr>
          <a:lstStyle/>
          <a:p>
            <a:pPr marL="357188" indent="-357188">
              <a:buFont typeface="Wingdings" panose="05000000000000000000" pitchFamily="2" charset="2"/>
              <a:buChar char="q"/>
            </a:pPr>
            <a:r>
              <a:rPr lang="id-ID" sz="2400" dirty="0"/>
              <a:t>Dalam debat saat ini tentang masa depan Sains, Teknologi, dan Inovasi (STI) dan kebijakan regional Uni Eropa, konsep "spesialisasi cerdas" telah memperoleh kepentingan politik dan analitik yang signifikan (Komisi Eropa, 2010; </a:t>
            </a:r>
            <a:r>
              <a:rPr lang="id-ID" sz="2400" dirty="0" err="1"/>
              <a:t>McCann</a:t>
            </a:r>
            <a:r>
              <a:rPr lang="id-ID" sz="2400" dirty="0"/>
              <a:t> </a:t>
            </a:r>
            <a:r>
              <a:rPr lang="id-ID" sz="2400" dirty="0" err="1"/>
              <a:t>et</a:t>
            </a:r>
            <a:r>
              <a:rPr lang="id-ID" sz="2400" dirty="0"/>
              <a:t> </a:t>
            </a:r>
            <a:r>
              <a:rPr lang="id-ID" sz="2400" dirty="0" err="1"/>
              <a:t>al.</a:t>
            </a:r>
            <a:r>
              <a:rPr lang="id-ID" sz="2400" dirty="0"/>
              <a:t>, 2011 ). </a:t>
            </a:r>
          </a:p>
          <a:p>
            <a:pPr marL="357188" indent="-357188">
              <a:buFont typeface="Wingdings" panose="05000000000000000000" pitchFamily="2" charset="2"/>
              <a:buChar char="q"/>
            </a:pPr>
            <a:r>
              <a:rPr lang="id-ID" sz="2400" dirty="0"/>
              <a:t>Menurut Komisi Eropa, strategi spesialisasi yang cerdas mengarah pada serangkaian tujuan pembangunan yang lebih komprehensif: "memanfaatkan potensi yang kurang dimanfaatkan di semua wilayah untuk meningkatkan daya saing regional" (OECD, 2009). </a:t>
            </a:r>
          </a:p>
          <a:p>
            <a:pPr marL="357188" indent="-357188">
              <a:buFont typeface="Wingdings" panose="05000000000000000000" pitchFamily="2" charset="2"/>
              <a:buChar char="q"/>
            </a:pPr>
            <a:r>
              <a:rPr lang="id-ID" sz="2400" dirty="0"/>
              <a:t>Alih-alih berfokus pada dikotomi antara konvergensi dan daya saing, strategi ini akan meningkatkan spesialisasi dan kerja sama regional yang lebih besar.</a:t>
            </a:r>
          </a:p>
        </p:txBody>
      </p:sp>
    </p:spTree>
    <p:extLst>
      <p:ext uri="{BB962C8B-B14F-4D97-AF65-F5344CB8AC3E}">
        <p14:creationId xmlns:p14="http://schemas.microsoft.com/office/powerpoint/2010/main" val="4137043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28FDC381-0556-4B4B-93CC-D969F70CE009}"/>
              </a:ext>
            </a:extLst>
          </p:cNvPr>
          <p:cNvSpPr>
            <a:spLocks noGrp="1"/>
          </p:cNvSpPr>
          <p:nvPr>
            <p:ph type="title"/>
          </p:nvPr>
        </p:nvSpPr>
        <p:spPr/>
        <p:txBody>
          <a:bodyPr/>
          <a:lstStyle/>
          <a:p>
            <a:r>
              <a:rPr lang="id-ID" dirty="0" err="1"/>
              <a:t>Smart</a:t>
            </a:r>
            <a:r>
              <a:rPr lang="id-ID" dirty="0"/>
              <a:t> </a:t>
            </a:r>
            <a:r>
              <a:rPr lang="id-ID" dirty="0" err="1"/>
              <a:t>Specialization</a:t>
            </a:r>
            <a:r>
              <a:rPr lang="id-ID" dirty="0"/>
              <a:t> (Spesialisasi Cerdas)</a:t>
            </a:r>
          </a:p>
        </p:txBody>
      </p:sp>
      <p:sp>
        <p:nvSpPr>
          <p:cNvPr id="3" name="Tampungan Konten 2">
            <a:extLst>
              <a:ext uri="{FF2B5EF4-FFF2-40B4-BE49-F238E27FC236}">
                <a16:creationId xmlns:a16="http://schemas.microsoft.com/office/drawing/2014/main" id="{15884381-A2D1-4BA2-8914-5F9A03EBA418}"/>
              </a:ext>
            </a:extLst>
          </p:cNvPr>
          <p:cNvSpPr>
            <a:spLocks noGrp="1"/>
          </p:cNvSpPr>
          <p:nvPr>
            <p:ph idx="1"/>
          </p:nvPr>
        </p:nvSpPr>
        <p:spPr/>
        <p:txBody>
          <a:bodyPr>
            <a:normAutofit fontScale="92500" lnSpcReduction="10000"/>
          </a:bodyPr>
          <a:lstStyle/>
          <a:p>
            <a:pPr marL="357188" indent="-357188">
              <a:buFont typeface="Wingdings" panose="05000000000000000000" pitchFamily="2" charset="2"/>
              <a:buChar char="q"/>
            </a:pPr>
            <a:r>
              <a:rPr lang="id-ID" sz="1800" dirty="0"/>
              <a:t>Beberapa penulis mengklaim bahwa konsep spesialisasi cerdas tetap agak kabur (</a:t>
            </a:r>
            <a:r>
              <a:rPr lang="id-ID" sz="1800" dirty="0" err="1"/>
              <a:t>Walendowski</a:t>
            </a:r>
            <a:r>
              <a:rPr lang="id-ID" sz="1800" dirty="0"/>
              <a:t>, 2011) dan menimbulkan tantangan besar terhadap pengembangan praktis (</a:t>
            </a:r>
            <a:r>
              <a:rPr lang="id-ID" sz="1800" dirty="0" err="1"/>
              <a:t>Lagendijk</a:t>
            </a:r>
            <a:r>
              <a:rPr lang="id-ID" sz="1800" dirty="0"/>
              <a:t>, 2011). </a:t>
            </a:r>
            <a:r>
              <a:rPr lang="id-ID" sz="1800" dirty="0" err="1"/>
              <a:t>McCann</a:t>
            </a:r>
            <a:r>
              <a:rPr lang="id-ID" sz="1800" dirty="0"/>
              <a:t> &amp; Ortega-</a:t>
            </a:r>
            <a:r>
              <a:rPr lang="id-ID" sz="1800" dirty="0" err="1"/>
              <a:t>Argiles</a:t>
            </a:r>
            <a:r>
              <a:rPr lang="id-ID" sz="1800" dirty="0"/>
              <a:t> (2011) berpendapat bahwa penerapan logika sektoral asli spesialisasi cerdas, seperti yang diusulkan oleh </a:t>
            </a:r>
            <a:r>
              <a:rPr lang="id-ID" sz="1800" dirty="0" err="1"/>
              <a:t>Foray</a:t>
            </a:r>
            <a:r>
              <a:rPr lang="id-ID" sz="1800" dirty="0"/>
              <a:t> (2009), bermasalah. Namun mereka mengklaim bahwa dengan pendekatan berbasis tempat dan beberapa masalah utama dalam geografi ekonomi, konsep tersebut dapat diterapkan untuk kebijakan regional. </a:t>
            </a:r>
          </a:p>
          <a:p>
            <a:pPr marL="357188" indent="-357188">
              <a:buFont typeface="Wingdings" panose="05000000000000000000" pitchFamily="2" charset="2"/>
              <a:buChar char="q"/>
            </a:pPr>
            <a:r>
              <a:rPr lang="id-ID" sz="1800" dirty="0"/>
              <a:t>Mengikuti logika spesialisasi pintar spasial, strategi harus fokus pada tertanamnya industri lokal yang ada, yang berarti spesialisasi lebih lanjut dari struktur industri. Membangun teori "varietas terkait", </a:t>
            </a:r>
            <a:r>
              <a:rPr lang="id-ID" sz="1800" dirty="0" err="1"/>
              <a:t>McCann</a:t>
            </a:r>
            <a:r>
              <a:rPr lang="id-ID" sz="1800" dirty="0"/>
              <a:t> </a:t>
            </a:r>
            <a:r>
              <a:rPr lang="id-ID" sz="1800" dirty="0" err="1"/>
              <a:t>et</a:t>
            </a:r>
            <a:r>
              <a:rPr lang="id-ID" sz="1800" dirty="0"/>
              <a:t> </a:t>
            </a:r>
            <a:r>
              <a:rPr lang="id-ID" sz="1800" dirty="0" err="1"/>
              <a:t>al.</a:t>
            </a:r>
            <a:r>
              <a:rPr lang="id-ID" sz="1800" dirty="0"/>
              <a:t> (2011) berpendapat bahwa ini tidak akan serta merta meningkatkan kerentanan kawasan terhadap guncangan eksternal atau mengurangi kemungkinan limpahan pengetahuan. </a:t>
            </a:r>
          </a:p>
          <a:p>
            <a:pPr marL="357188" indent="-357188">
              <a:buFont typeface="Wingdings" panose="05000000000000000000" pitchFamily="2" charset="2"/>
              <a:buChar char="q"/>
            </a:pPr>
            <a:r>
              <a:rPr lang="id-ID" sz="1800" dirty="0"/>
              <a:t>Oleh karena itu, daerah harus mengembangkan strategi ekonomi yang meningkatkan diversifikasi ke dalam teknologi yang terkait erat dengan teknologi dominan yang ada dan membangun lebih lanjut pada keterikatan regional industri lokal yang ada. Selanjutnya, </a:t>
            </a:r>
            <a:r>
              <a:rPr lang="id-ID" sz="1800" dirty="0" err="1"/>
              <a:t>McCann</a:t>
            </a:r>
            <a:r>
              <a:rPr lang="id-ID" sz="1800" dirty="0"/>
              <a:t> </a:t>
            </a:r>
            <a:r>
              <a:rPr lang="id-ID" sz="1800" dirty="0" err="1"/>
              <a:t>et</a:t>
            </a:r>
            <a:r>
              <a:rPr lang="id-ID" sz="1800" dirty="0"/>
              <a:t> </a:t>
            </a:r>
            <a:r>
              <a:rPr lang="id-ID" sz="1800" dirty="0" err="1"/>
              <a:t>al.</a:t>
            </a:r>
            <a:r>
              <a:rPr lang="id-ID" sz="1800" dirty="0"/>
              <a:t> (2011) mengusulkan untuk menerjemahkan argumen keterhubungan </a:t>
            </a:r>
            <a:r>
              <a:rPr lang="id-ID" sz="1800" dirty="0" err="1"/>
              <a:t>Foray</a:t>
            </a:r>
            <a:r>
              <a:rPr lang="id-ID" sz="1800" dirty="0"/>
              <a:t> (2009) dalam konektivitas. Konsep ini menawarkan istilah spasial-regional yang lebih bisa diterapkan dengan dasar-dasar teoretis yang cukup daripada cara berpikir sektoral </a:t>
            </a:r>
            <a:r>
              <a:rPr lang="id-ID" sz="1800" dirty="0" err="1"/>
              <a:t>Foray</a:t>
            </a:r>
            <a:r>
              <a:rPr lang="id-ID" sz="1800" dirty="0"/>
              <a:t> (2009). Karena itu kebijakan juga harus fokus pada hubungan antar daerah. Oleh karena itu, pandangan tentang sistem inovasi antar-daerah penting.</a:t>
            </a:r>
          </a:p>
        </p:txBody>
      </p:sp>
    </p:spTree>
    <p:extLst>
      <p:ext uri="{BB962C8B-B14F-4D97-AF65-F5344CB8AC3E}">
        <p14:creationId xmlns:p14="http://schemas.microsoft.com/office/powerpoint/2010/main" val="1946494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28FDC381-0556-4B4B-93CC-D969F70CE009}"/>
              </a:ext>
            </a:extLst>
          </p:cNvPr>
          <p:cNvSpPr>
            <a:spLocks noGrp="1"/>
          </p:cNvSpPr>
          <p:nvPr>
            <p:ph type="title"/>
          </p:nvPr>
        </p:nvSpPr>
        <p:spPr/>
        <p:txBody>
          <a:bodyPr/>
          <a:lstStyle/>
          <a:p>
            <a:r>
              <a:rPr lang="id-ID" dirty="0" err="1"/>
              <a:t>Smart</a:t>
            </a:r>
            <a:r>
              <a:rPr lang="id-ID" dirty="0"/>
              <a:t> </a:t>
            </a:r>
            <a:r>
              <a:rPr lang="id-ID" dirty="0" err="1"/>
              <a:t>Specialization</a:t>
            </a:r>
            <a:r>
              <a:rPr lang="id-ID" dirty="0"/>
              <a:t> (Spesialisasi Cerdas)</a:t>
            </a:r>
          </a:p>
        </p:txBody>
      </p:sp>
      <p:sp>
        <p:nvSpPr>
          <p:cNvPr id="3" name="Tampungan Konten 2">
            <a:extLst>
              <a:ext uri="{FF2B5EF4-FFF2-40B4-BE49-F238E27FC236}">
                <a16:creationId xmlns:a16="http://schemas.microsoft.com/office/drawing/2014/main" id="{15884381-A2D1-4BA2-8914-5F9A03EBA418}"/>
              </a:ext>
            </a:extLst>
          </p:cNvPr>
          <p:cNvSpPr>
            <a:spLocks noGrp="1"/>
          </p:cNvSpPr>
          <p:nvPr>
            <p:ph idx="1"/>
          </p:nvPr>
        </p:nvSpPr>
        <p:spPr/>
        <p:txBody>
          <a:bodyPr>
            <a:normAutofit fontScale="92500" lnSpcReduction="20000"/>
          </a:bodyPr>
          <a:lstStyle/>
          <a:p>
            <a:pPr marL="0" indent="0">
              <a:buNone/>
            </a:pPr>
            <a:r>
              <a:rPr lang="id-ID" sz="2400" dirty="0"/>
              <a:t>Platform Spesialisasi Cerdas mendefinisikan strategi spesialisasi pintar sebagai “penelitian regional dan strategi inovasi yang terintegrasi, agenda transformasi ekonomi berbasis tempat yang melakukan lima hal penting:</a:t>
            </a:r>
          </a:p>
          <a:p>
            <a:pPr marL="357188" indent="-357188">
              <a:buFont typeface="Wingdings" panose="05000000000000000000" pitchFamily="2" charset="2"/>
              <a:buChar char="q"/>
            </a:pPr>
            <a:r>
              <a:rPr lang="id-ID" sz="2400" dirty="0"/>
              <a:t>Memfokuskan dukungan kebijakan dan investasi pada prioritas utama nasional / regional, tantangan dan kebutuhan untuk pengembangan berbasis pengetahuan.</a:t>
            </a:r>
          </a:p>
          <a:p>
            <a:pPr marL="357188" indent="-357188">
              <a:buFont typeface="Wingdings" panose="05000000000000000000" pitchFamily="2" charset="2"/>
              <a:buChar char="q"/>
            </a:pPr>
            <a:r>
              <a:rPr lang="id-ID" sz="2400" dirty="0"/>
              <a:t>Membangun di atas kekuatan masing-masing daerah, keunggulan kompetitif dan potensi keunggulan.</a:t>
            </a:r>
          </a:p>
          <a:p>
            <a:pPr marL="357188" indent="-357188">
              <a:buFont typeface="Wingdings" panose="05000000000000000000" pitchFamily="2" charset="2"/>
              <a:buChar char="q"/>
            </a:pPr>
            <a:r>
              <a:rPr lang="id-ID" sz="2400" dirty="0"/>
              <a:t>Mendukung inovasi berbasis teknologi dan praktik dan bertujuan untuk merangsang investasi sektor swasta.</a:t>
            </a:r>
          </a:p>
          <a:p>
            <a:pPr marL="357188" indent="-357188">
              <a:buFont typeface="Wingdings" panose="05000000000000000000" pitchFamily="2" charset="2"/>
              <a:buChar char="q"/>
            </a:pPr>
            <a:r>
              <a:rPr lang="id-ID" sz="2400" dirty="0"/>
              <a:t>Melibatkan pemangku kepentingan sepenuhnya dan mendorong inovasi dan eksperimen.</a:t>
            </a:r>
          </a:p>
          <a:p>
            <a:pPr marL="357188" indent="-357188">
              <a:buFont typeface="Wingdings" panose="05000000000000000000" pitchFamily="2" charset="2"/>
              <a:buChar char="q"/>
            </a:pPr>
            <a:r>
              <a:rPr lang="id-ID" sz="2400" dirty="0"/>
              <a:t>Berbasis bukti dan mencakup sistem pemantauan dan evaluasi yang baik. ”</a:t>
            </a:r>
          </a:p>
        </p:txBody>
      </p:sp>
    </p:spTree>
    <p:extLst>
      <p:ext uri="{BB962C8B-B14F-4D97-AF65-F5344CB8AC3E}">
        <p14:creationId xmlns:p14="http://schemas.microsoft.com/office/powerpoint/2010/main" val="1146589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28FDC381-0556-4B4B-93CC-D969F70CE009}"/>
              </a:ext>
            </a:extLst>
          </p:cNvPr>
          <p:cNvSpPr>
            <a:spLocks noGrp="1"/>
          </p:cNvSpPr>
          <p:nvPr>
            <p:ph type="title"/>
          </p:nvPr>
        </p:nvSpPr>
        <p:spPr/>
        <p:txBody>
          <a:bodyPr/>
          <a:lstStyle/>
          <a:p>
            <a:r>
              <a:rPr lang="id-ID" dirty="0" err="1"/>
              <a:t>Smart</a:t>
            </a:r>
            <a:r>
              <a:rPr lang="id-ID" dirty="0"/>
              <a:t> </a:t>
            </a:r>
            <a:r>
              <a:rPr lang="id-ID" dirty="0" err="1"/>
              <a:t>Specialization</a:t>
            </a:r>
            <a:r>
              <a:rPr lang="id-ID" dirty="0"/>
              <a:t> (Spesialisasi Cerdas)</a:t>
            </a:r>
          </a:p>
        </p:txBody>
      </p:sp>
      <p:sp>
        <p:nvSpPr>
          <p:cNvPr id="3" name="Tampungan Konten 2">
            <a:extLst>
              <a:ext uri="{FF2B5EF4-FFF2-40B4-BE49-F238E27FC236}">
                <a16:creationId xmlns:a16="http://schemas.microsoft.com/office/drawing/2014/main" id="{15884381-A2D1-4BA2-8914-5F9A03EBA418}"/>
              </a:ext>
            </a:extLst>
          </p:cNvPr>
          <p:cNvSpPr>
            <a:spLocks noGrp="1"/>
          </p:cNvSpPr>
          <p:nvPr>
            <p:ph idx="1"/>
          </p:nvPr>
        </p:nvSpPr>
        <p:spPr/>
        <p:txBody>
          <a:bodyPr>
            <a:normAutofit lnSpcReduction="10000"/>
          </a:bodyPr>
          <a:lstStyle/>
          <a:p>
            <a:pPr marL="357188" indent="-357188">
              <a:buFont typeface="Wingdings" panose="05000000000000000000" pitchFamily="2" charset="2"/>
              <a:buChar char="q"/>
            </a:pPr>
            <a:r>
              <a:rPr lang="id-ID" sz="2800" dirty="0"/>
              <a:t>Konsep spesialisasi cerdas mengedepankan integrasi kebijakan di sepanjang garis horizontal (antara kebijakan regional, industri, dan penelitian) dan garis vertikal (tata kelola </a:t>
            </a:r>
            <a:r>
              <a:rPr lang="id-ID" sz="2800" dirty="0" err="1"/>
              <a:t>multilevel</a:t>
            </a:r>
            <a:r>
              <a:rPr lang="id-ID" sz="2800" dirty="0"/>
              <a:t>) (</a:t>
            </a:r>
            <a:r>
              <a:rPr lang="id-ID" sz="2800" dirty="0" err="1"/>
              <a:t>Lagendijk</a:t>
            </a:r>
            <a:r>
              <a:rPr lang="id-ID" sz="2800" dirty="0"/>
              <a:t>, 2011). </a:t>
            </a:r>
          </a:p>
          <a:p>
            <a:pPr marL="357188" indent="-357188">
              <a:buFont typeface="Wingdings" panose="05000000000000000000" pitchFamily="2" charset="2"/>
              <a:buChar char="q"/>
            </a:pPr>
            <a:r>
              <a:rPr lang="id-ID" sz="2800" dirty="0"/>
              <a:t>Komisi Eropa (2010) mencatat bahwa: strategi spesialisasi yang cerdas juga dapat menjadi elemen kunci dalam mengembangkan tata kelola </a:t>
            </a:r>
            <a:r>
              <a:rPr lang="id-ID" sz="2800" dirty="0" err="1"/>
              <a:t>multi</a:t>
            </a:r>
            <a:r>
              <a:rPr lang="id-ID" sz="2800" dirty="0"/>
              <a:t>-level untuk kebijakan inovasi terintegrasi. </a:t>
            </a:r>
          </a:p>
          <a:p>
            <a:pPr marL="357188" indent="-357188">
              <a:buFont typeface="Wingdings" panose="05000000000000000000" pitchFamily="2" charset="2"/>
              <a:buChar char="q"/>
            </a:pPr>
            <a:r>
              <a:rPr lang="id-ID" sz="2800" dirty="0"/>
              <a:t>Hail ini terkait erat dengan domain kebijakan lain dan membutuhkan pemahaman tentang kekuatan regional relatif terhadap daerah lain .</a:t>
            </a:r>
          </a:p>
        </p:txBody>
      </p:sp>
    </p:spTree>
    <p:extLst>
      <p:ext uri="{BB962C8B-B14F-4D97-AF65-F5344CB8AC3E}">
        <p14:creationId xmlns:p14="http://schemas.microsoft.com/office/powerpoint/2010/main" val="1589818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A577C1E2-4425-41CF-AF11-2390CA3D771D}"/>
              </a:ext>
            </a:extLst>
          </p:cNvPr>
          <p:cNvSpPr>
            <a:spLocks noGrp="1"/>
          </p:cNvSpPr>
          <p:nvPr>
            <p:ph type="title"/>
          </p:nvPr>
        </p:nvSpPr>
        <p:spPr/>
        <p:txBody>
          <a:bodyPr/>
          <a:lstStyle/>
          <a:p>
            <a:r>
              <a:rPr lang="id-ID" dirty="0"/>
              <a:t>Definisi Wilayah </a:t>
            </a:r>
          </a:p>
        </p:txBody>
      </p:sp>
      <p:sp>
        <p:nvSpPr>
          <p:cNvPr id="3" name="Tampungan Konten 2">
            <a:extLst>
              <a:ext uri="{FF2B5EF4-FFF2-40B4-BE49-F238E27FC236}">
                <a16:creationId xmlns:a16="http://schemas.microsoft.com/office/drawing/2014/main" id="{DF823C4F-D5EC-4D70-8F5D-4879BA515FE4}"/>
              </a:ext>
            </a:extLst>
          </p:cNvPr>
          <p:cNvSpPr>
            <a:spLocks noGrp="1"/>
          </p:cNvSpPr>
          <p:nvPr>
            <p:ph idx="1"/>
          </p:nvPr>
        </p:nvSpPr>
        <p:spPr/>
        <p:txBody>
          <a:bodyPr>
            <a:normAutofit/>
          </a:bodyPr>
          <a:lstStyle/>
          <a:p>
            <a:pPr marL="357188" indent="-357188">
              <a:buFont typeface="Wingdings" panose="05000000000000000000" pitchFamily="2" charset="2"/>
              <a:buChar char="q"/>
            </a:pPr>
            <a:r>
              <a:rPr lang="id-ID" sz="2400" dirty="0"/>
              <a:t>Wilayah atau region diartikan sebagai suatu bagian permukaan bumi yang memiliki karakteristik khusus atau khas tersendiri yang menggambarkan satu keseragaman atau homogenitas. Sehingga keseragaman tersebut dapat membedakan dari wilayah-wilayah lain di daerah sekitarnya.</a:t>
            </a:r>
          </a:p>
          <a:p>
            <a:pPr marL="357188" indent="-357188">
              <a:buFont typeface="Wingdings" panose="05000000000000000000" pitchFamily="2" charset="2"/>
              <a:buChar char="q"/>
            </a:pPr>
            <a:r>
              <a:rPr lang="id-ID" sz="2400" dirty="0" err="1"/>
              <a:t>Karaktersitik</a:t>
            </a:r>
            <a:r>
              <a:rPr lang="id-ID" sz="2400" dirty="0"/>
              <a:t> wilayah bisa berupa kondisi </a:t>
            </a:r>
            <a:r>
              <a:rPr lang="id-ID" sz="2400" dirty="0" err="1"/>
              <a:t>fisiografis</a:t>
            </a:r>
            <a:r>
              <a:rPr lang="id-ID" sz="2400" dirty="0"/>
              <a:t>, ekonomi, demografi, dan kultural. Beberapa contoh wilayah yang ada di permukaan bumi antara lain: </a:t>
            </a:r>
          </a:p>
          <a:p>
            <a:pPr marL="712788" lvl="1" indent="-357188">
              <a:buFont typeface="Wingdings" panose="05000000000000000000" pitchFamily="2" charset="2"/>
              <a:buChar char="q"/>
            </a:pPr>
            <a:r>
              <a:rPr lang="id-ID" sz="2000" dirty="0"/>
              <a:t>Wilayah Sub-tropis (region iklim) </a:t>
            </a:r>
          </a:p>
          <a:p>
            <a:pPr marL="712788" lvl="1" indent="-357188">
              <a:buFont typeface="Wingdings" panose="05000000000000000000" pitchFamily="2" charset="2"/>
              <a:buChar char="q"/>
            </a:pPr>
            <a:r>
              <a:rPr lang="id-ID" sz="2000" dirty="0"/>
              <a:t>Wilayah Amerika latin (region budaya) </a:t>
            </a:r>
          </a:p>
          <a:p>
            <a:pPr marL="712788" lvl="1" indent="-357188">
              <a:buFont typeface="Wingdings" panose="05000000000000000000" pitchFamily="2" charset="2"/>
              <a:buChar char="q"/>
            </a:pPr>
            <a:r>
              <a:rPr lang="id-ID" sz="2000" dirty="0"/>
              <a:t>Wilayah Kepulauan </a:t>
            </a:r>
            <a:r>
              <a:rPr lang="id-ID" sz="2000" dirty="0" err="1"/>
              <a:t>Wallacea</a:t>
            </a:r>
            <a:r>
              <a:rPr lang="id-ID" sz="2000" dirty="0"/>
              <a:t> (region fauna) </a:t>
            </a:r>
          </a:p>
          <a:p>
            <a:pPr marL="712788" lvl="1" indent="-357188">
              <a:buFont typeface="Wingdings" panose="05000000000000000000" pitchFamily="2" charset="2"/>
              <a:buChar char="q"/>
            </a:pPr>
            <a:r>
              <a:rPr lang="id-ID" sz="2000" dirty="0"/>
              <a:t>Wilayah Perkebunan Teh (region pertanian) </a:t>
            </a:r>
          </a:p>
          <a:p>
            <a:pPr marL="712788" lvl="1" indent="-357188">
              <a:buFont typeface="Wingdings" panose="05000000000000000000" pitchFamily="2" charset="2"/>
              <a:buChar char="q"/>
            </a:pPr>
            <a:r>
              <a:rPr lang="id-ID" sz="2000" dirty="0"/>
              <a:t>Wilayah Lembah Bengawan Solo (region fisiografi)</a:t>
            </a:r>
          </a:p>
        </p:txBody>
      </p:sp>
    </p:spTree>
    <p:extLst>
      <p:ext uri="{BB962C8B-B14F-4D97-AF65-F5344CB8AC3E}">
        <p14:creationId xmlns:p14="http://schemas.microsoft.com/office/powerpoint/2010/main" val="177289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90EF6393-3488-46D8-9105-9E7985BA499D}"/>
              </a:ext>
            </a:extLst>
          </p:cNvPr>
          <p:cNvSpPr>
            <a:spLocks noGrp="1"/>
          </p:cNvSpPr>
          <p:nvPr>
            <p:ph type="title"/>
          </p:nvPr>
        </p:nvSpPr>
        <p:spPr/>
        <p:txBody>
          <a:bodyPr/>
          <a:lstStyle/>
          <a:p>
            <a:r>
              <a:rPr lang="id-ID" dirty="0"/>
              <a:t>Klasifikasi Wilayah </a:t>
            </a:r>
          </a:p>
        </p:txBody>
      </p:sp>
      <p:sp>
        <p:nvSpPr>
          <p:cNvPr id="3" name="Tampungan Konten 2">
            <a:extLst>
              <a:ext uri="{FF2B5EF4-FFF2-40B4-BE49-F238E27FC236}">
                <a16:creationId xmlns:a16="http://schemas.microsoft.com/office/drawing/2014/main" id="{BB581B8A-D388-4C70-ADC1-91A0B713A7EE}"/>
              </a:ext>
            </a:extLst>
          </p:cNvPr>
          <p:cNvSpPr>
            <a:spLocks noGrp="1"/>
          </p:cNvSpPr>
          <p:nvPr>
            <p:ph idx="1"/>
          </p:nvPr>
        </p:nvSpPr>
        <p:spPr/>
        <p:txBody>
          <a:bodyPr>
            <a:normAutofit lnSpcReduction="10000"/>
          </a:bodyPr>
          <a:lstStyle/>
          <a:p>
            <a:pPr marL="449263" indent="-449263">
              <a:buFont typeface="Wingdings" panose="05000000000000000000" pitchFamily="2" charset="2"/>
              <a:buChar char="q"/>
            </a:pPr>
            <a:r>
              <a:rPr lang="id-ID" sz="2400" dirty="0"/>
              <a:t>Wilayah formal Wilayah ini identik dengan definisi wilayah secara umum, yaitu suatu daerah atau kawasan di muka bumi yang memiliki karakteristik yang khas sehingga dapat dibedakan dari wilayah lain di sekitarnya. </a:t>
            </a:r>
          </a:p>
          <a:p>
            <a:pPr marL="449263" indent="-449263">
              <a:buFont typeface="Wingdings" panose="05000000000000000000" pitchFamily="2" charset="2"/>
              <a:buChar char="q"/>
            </a:pPr>
            <a:r>
              <a:rPr lang="id-ID" sz="2400" dirty="0"/>
              <a:t>Wilayah fungsional Suatu kawasan yang terdiri atas beberapa pusat wilayah yang berbeda fungsinya. Contoh jelas dari wilayah fungsional adalah perkotaan. Dilihat dari konsepnya, wilayah perkotaan terdiri atas tiga komponen, yaitu: </a:t>
            </a:r>
          </a:p>
          <a:p>
            <a:pPr marL="898525" lvl="1" indent="-449263">
              <a:buFont typeface="Wingdings" panose="05000000000000000000" pitchFamily="2" charset="2"/>
              <a:buChar char="q"/>
            </a:pPr>
            <a:r>
              <a:rPr lang="id-ID" sz="2200" dirty="0"/>
              <a:t>Nodus atau inti, yang merupakan pusat kota </a:t>
            </a:r>
          </a:p>
          <a:p>
            <a:pPr marL="898525" lvl="1" indent="-449263">
              <a:buFont typeface="Wingdings" panose="05000000000000000000" pitchFamily="2" charset="2"/>
              <a:buChar char="q"/>
            </a:pPr>
            <a:r>
              <a:rPr lang="id-ID" sz="2200" dirty="0"/>
              <a:t>Wilayah Internal (</a:t>
            </a:r>
            <a:r>
              <a:rPr lang="id-ID" sz="2200" dirty="0" err="1"/>
              <a:t>hinterland</a:t>
            </a:r>
            <a:r>
              <a:rPr lang="id-ID" sz="2200" dirty="0"/>
              <a:t>), wilayah sekitar kota yang fungsinya memasok kebutuhan harian kota tersebut. </a:t>
            </a:r>
          </a:p>
          <a:p>
            <a:pPr marL="898525" lvl="1" indent="-449263">
              <a:buFont typeface="Wingdings" panose="05000000000000000000" pitchFamily="2" charset="2"/>
              <a:buChar char="q"/>
            </a:pPr>
            <a:r>
              <a:rPr lang="id-ID" sz="2200" dirty="0"/>
              <a:t>Wilayah Eksternal, merupakan jalur penghubung antara kota wilayah pemasok kebutuhan kota tersebut.</a:t>
            </a:r>
          </a:p>
        </p:txBody>
      </p:sp>
    </p:spTree>
    <p:extLst>
      <p:ext uri="{BB962C8B-B14F-4D97-AF65-F5344CB8AC3E}">
        <p14:creationId xmlns:p14="http://schemas.microsoft.com/office/powerpoint/2010/main" val="3679768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D01BFC76-5A81-40DB-A73A-D76697D977B8}"/>
              </a:ext>
            </a:extLst>
          </p:cNvPr>
          <p:cNvSpPr>
            <a:spLocks noGrp="1"/>
          </p:cNvSpPr>
          <p:nvPr>
            <p:ph type="title"/>
          </p:nvPr>
        </p:nvSpPr>
        <p:spPr/>
        <p:txBody>
          <a:bodyPr/>
          <a:lstStyle/>
          <a:p>
            <a:r>
              <a:rPr lang="id-ID" dirty="0"/>
              <a:t>Perwilayahan</a:t>
            </a:r>
          </a:p>
        </p:txBody>
      </p:sp>
      <p:sp>
        <p:nvSpPr>
          <p:cNvPr id="3" name="Tampungan Konten 2">
            <a:extLst>
              <a:ext uri="{FF2B5EF4-FFF2-40B4-BE49-F238E27FC236}">
                <a16:creationId xmlns:a16="http://schemas.microsoft.com/office/drawing/2014/main" id="{3F3979AE-01D0-4EDF-B9A6-CCEC0D43BD15}"/>
              </a:ext>
            </a:extLst>
          </p:cNvPr>
          <p:cNvSpPr>
            <a:spLocks noGrp="1"/>
          </p:cNvSpPr>
          <p:nvPr>
            <p:ph idx="1"/>
          </p:nvPr>
        </p:nvSpPr>
        <p:spPr/>
        <p:txBody>
          <a:bodyPr>
            <a:normAutofit lnSpcReduction="10000"/>
          </a:bodyPr>
          <a:lstStyle/>
          <a:p>
            <a:pPr marL="449263" indent="-449263">
              <a:buFont typeface="Wingdings" panose="05000000000000000000" pitchFamily="2" charset="2"/>
              <a:buChar char="q"/>
            </a:pPr>
            <a:r>
              <a:rPr lang="id-ID" sz="2800" dirty="0"/>
              <a:t>Dalam suatu program perencanaan, </a:t>
            </a:r>
            <a:r>
              <a:rPr lang="id-ID" sz="2800" dirty="0" err="1"/>
              <a:t>perwilayah</a:t>
            </a:r>
            <a:r>
              <a:rPr lang="id-ID" sz="2800" dirty="0"/>
              <a:t> memiliki peran yang cukup penting. Hal ini karena perwilayahan sangat berguna untuk mengetahui variasi karakter dalam suatu wilayah tertentu. </a:t>
            </a:r>
          </a:p>
          <a:p>
            <a:pPr marL="449263" indent="-449263">
              <a:buFont typeface="Wingdings" panose="05000000000000000000" pitchFamily="2" charset="2"/>
              <a:buChar char="q"/>
            </a:pPr>
            <a:r>
              <a:rPr lang="id-ID" sz="2800" dirty="0"/>
              <a:t>Definisi perwilayahan adalah usaha membagi-bagi permukaan bumi atau bagian permukaan bumi tertentu untuk tujuan yang tertentu. </a:t>
            </a:r>
          </a:p>
          <a:p>
            <a:pPr marL="449263" indent="-449263">
              <a:buFont typeface="Wingdings" panose="05000000000000000000" pitchFamily="2" charset="2"/>
              <a:buChar char="q"/>
            </a:pPr>
            <a:r>
              <a:rPr lang="id-ID" sz="2800" dirty="0"/>
              <a:t>Perwilayahan di Indonesia berhubungan erat dengan pemerataan pembangunan dan mendasarkan pembagiannya pada </a:t>
            </a:r>
            <a:r>
              <a:rPr lang="id-ID" sz="2800" dirty="0" err="1"/>
              <a:t>sumberdaya</a:t>
            </a:r>
            <a:r>
              <a:rPr lang="id-ID" sz="2800" dirty="0"/>
              <a:t> lokal. Sehingga prioritas pembangunan dapat dirancang dan dikelola dengan baik.</a:t>
            </a:r>
          </a:p>
        </p:txBody>
      </p:sp>
    </p:spTree>
    <p:extLst>
      <p:ext uri="{BB962C8B-B14F-4D97-AF65-F5344CB8AC3E}">
        <p14:creationId xmlns:p14="http://schemas.microsoft.com/office/powerpoint/2010/main" val="215162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79034492-98E4-47BD-BB95-0052DDBA53AF}"/>
              </a:ext>
            </a:extLst>
          </p:cNvPr>
          <p:cNvSpPr>
            <a:spLocks noGrp="1"/>
          </p:cNvSpPr>
          <p:nvPr>
            <p:ph type="title"/>
          </p:nvPr>
        </p:nvSpPr>
        <p:spPr/>
        <p:txBody>
          <a:bodyPr/>
          <a:lstStyle/>
          <a:p>
            <a:r>
              <a:rPr lang="id-ID" dirty="0"/>
              <a:t>Tujuan </a:t>
            </a:r>
            <a:r>
              <a:rPr lang="id-ID" dirty="0" err="1"/>
              <a:t>pewilayahan</a:t>
            </a:r>
            <a:endParaRPr lang="id-ID" dirty="0"/>
          </a:p>
        </p:txBody>
      </p:sp>
      <p:sp>
        <p:nvSpPr>
          <p:cNvPr id="3" name="Tampungan Konten 2">
            <a:extLst>
              <a:ext uri="{FF2B5EF4-FFF2-40B4-BE49-F238E27FC236}">
                <a16:creationId xmlns:a16="http://schemas.microsoft.com/office/drawing/2014/main" id="{D0EDFFEE-3DFF-4537-8B53-B8648C19A927}"/>
              </a:ext>
            </a:extLst>
          </p:cNvPr>
          <p:cNvSpPr>
            <a:spLocks noGrp="1"/>
          </p:cNvSpPr>
          <p:nvPr>
            <p:ph idx="1"/>
          </p:nvPr>
        </p:nvSpPr>
        <p:spPr/>
        <p:txBody>
          <a:bodyPr>
            <a:normAutofit/>
          </a:bodyPr>
          <a:lstStyle/>
          <a:p>
            <a:pPr marL="0" indent="0">
              <a:buNone/>
            </a:pPr>
            <a:r>
              <a:rPr lang="id-ID" sz="2800" dirty="0"/>
              <a:t>Tujuan </a:t>
            </a:r>
            <a:r>
              <a:rPr lang="id-ID" sz="2800" dirty="0" err="1"/>
              <a:t>pewilayahan</a:t>
            </a:r>
            <a:r>
              <a:rPr lang="id-ID" sz="2800" dirty="0"/>
              <a:t> untuk perencanaan pengembangan di Indonesia sebagai berikut: </a:t>
            </a:r>
          </a:p>
          <a:p>
            <a:pPr marL="357188" indent="-357188">
              <a:buFont typeface="Wingdings" panose="05000000000000000000" pitchFamily="2" charset="2"/>
              <a:buChar char="q"/>
            </a:pPr>
            <a:r>
              <a:rPr lang="id-ID" sz="2800" dirty="0"/>
              <a:t>Meratakan pembangunan untuk menghindari adanya pemusatan </a:t>
            </a:r>
            <a:r>
              <a:rPr lang="id-ID" sz="2800" dirty="0" err="1"/>
              <a:t>kegaitan</a:t>
            </a:r>
            <a:r>
              <a:rPr lang="id-ID" sz="2800" dirty="0"/>
              <a:t> pembangunan yang berlebihan di suatu daerah tertentu. </a:t>
            </a:r>
          </a:p>
          <a:p>
            <a:pPr marL="357188" indent="-357188">
              <a:buFont typeface="Wingdings" panose="05000000000000000000" pitchFamily="2" charset="2"/>
              <a:buChar char="q"/>
            </a:pPr>
            <a:r>
              <a:rPr lang="id-ID" sz="2800" dirty="0"/>
              <a:t>Menjamin keserasian dan koordinasi antara berbagai kegiatan pembangunan yang ada di tiap daerah. </a:t>
            </a:r>
          </a:p>
          <a:p>
            <a:pPr marL="357188" indent="-357188">
              <a:buFont typeface="Wingdings" panose="05000000000000000000" pitchFamily="2" charset="2"/>
              <a:buChar char="q"/>
            </a:pPr>
            <a:r>
              <a:rPr lang="id-ID" sz="2800" dirty="0"/>
              <a:t>Pengarahan pembangunan, bukan hanya untuk pemerintah, melainkan juga kepada masyarakat umum dan pengusaha.</a:t>
            </a:r>
          </a:p>
        </p:txBody>
      </p:sp>
    </p:spTree>
    <p:extLst>
      <p:ext uri="{BB962C8B-B14F-4D97-AF65-F5344CB8AC3E}">
        <p14:creationId xmlns:p14="http://schemas.microsoft.com/office/powerpoint/2010/main" val="2297514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49664B02-2294-4DF0-83E0-CF0AF5624EAC}"/>
              </a:ext>
            </a:extLst>
          </p:cNvPr>
          <p:cNvSpPr>
            <a:spLocks noGrp="1"/>
          </p:cNvSpPr>
          <p:nvPr>
            <p:ph type="title"/>
          </p:nvPr>
        </p:nvSpPr>
        <p:spPr/>
        <p:txBody>
          <a:bodyPr/>
          <a:lstStyle/>
          <a:p>
            <a:r>
              <a:rPr lang="id-ID" dirty="0"/>
              <a:t>Sejarah paradigma kewilayahan</a:t>
            </a:r>
          </a:p>
        </p:txBody>
      </p:sp>
      <p:sp>
        <p:nvSpPr>
          <p:cNvPr id="3" name="Tampungan Konten 2">
            <a:extLst>
              <a:ext uri="{FF2B5EF4-FFF2-40B4-BE49-F238E27FC236}">
                <a16:creationId xmlns:a16="http://schemas.microsoft.com/office/drawing/2014/main" id="{B621CAC0-B7BC-464F-9895-74647CE6A29C}"/>
              </a:ext>
            </a:extLst>
          </p:cNvPr>
          <p:cNvSpPr>
            <a:spLocks noGrp="1"/>
          </p:cNvSpPr>
          <p:nvPr>
            <p:ph idx="1"/>
          </p:nvPr>
        </p:nvSpPr>
        <p:spPr/>
        <p:txBody>
          <a:bodyPr>
            <a:normAutofit fontScale="92500" lnSpcReduction="20000"/>
          </a:bodyPr>
          <a:lstStyle/>
          <a:p>
            <a:pPr marL="449263" indent="-449263">
              <a:buFont typeface="Wingdings" panose="05000000000000000000" pitchFamily="2" charset="2"/>
              <a:buChar char="q"/>
            </a:pPr>
            <a:r>
              <a:rPr lang="id-ID" sz="2400" dirty="0"/>
              <a:t>Sejak 1980-an para peneliti mencari pendekatan baru untuk pembangunan lokal dan regional.</a:t>
            </a:r>
          </a:p>
          <a:p>
            <a:pPr marL="449263" indent="-449263">
              <a:buFont typeface="Wingdings" panose="05000000000000000000" pitchFamily="2" charset="2"/>
              <a:buChar char="q"/>
            </a:pPr>
            <a:r>
              <a:rPr lang="id-ID" sz="2400" dirty="0"/>
              <a:t>Teori pertumbuhan dan perkembangan tradisional tidak bisa lagi menjelaskan pola pertumbuhan tahun 1980-an dan 1990-an. </a:t>
            </a:r>
          </a:p>
          <a:p>
            <a:pPr marL="449263" indent="-449263">
              <a:buFont typeface="Wingdings" panose="05000000000000000000" pitchFamily="2" charset="2"/>
              <a:buChar char="q"/>
            </a:pPr>
            <a:r>
              <a:rPr lang="id-ID" sz="2400" dirty="0"/>
              <a:t>Sebuah pendekatan baru muncul tentang bagaimana perkembangan ekonomi terjadi dan bagaimana hubungannya dengan geografi ekonomi (</a:t>
            </a:r>
            <a:r>
              <a:rPr lang="id-ID" sz="2400" dirty="0" err="1"/>
              <a:t>Albrechts</a:t>
            </a:r>
            <a:r>
              <a:rPr lang="id-ID" sz="2400" dirty="0"/>
              <a:t> &amp; </a:t>
            </a:r>
            <a:r>
              <a:rPr lang="id-ID" sz="2400" dirty="0" err="1"/>
              <a:t>Swyngedouw</a:t>
            </a:r>
            <a:r>
              <a:rPr lang="id-ID" sz="2400" dirty="0"/>
              <a:t>, 1989; </a:t>
            </a:r>
            <a:r>
              <a:rPr lang="id-ID" sz="2400" dirty="0" err="1"/>
              <a:t>Barca</a:t>
            </a:r>
            <a:r>
              <a:rPr lang="id-ID" sz="2400" dirty="0"/>
              <a:t>, </a:t>
            </a:r>
            <a:r>
              <a:rPr lang="id-ID" sz="2400" dirty="0" err="1"/>
              <a:t>McCann</a:t>
            </a:r>
            <a:r>
              <a:rPr lang="id-ID" sz="2400" dirty="0"/>
              <a:t> &amp; </a:t>
            </a:r>
            <a:r>
              <a:rPr lang="id-ID" sz="2400" dirty="0" err="1"/>
              <a:t>Rodriguez</a:t>
            </a:r>
            <a:r>
              <a:rPr lang="id-ID" sz="2400" dirty="0"/>
              <a:t>-Pose, 2012; </a:t>
            </a:r>
            <a:r>
              <a:rPr lang="id-ID" sz="2400" dirty="0" err="1"/>
              <a:t>Capello</a:t>
            </a:r>
            <a:r>
              <a:rPr lang="id-ID" sz="2400" dirty="0"/>
              <a:t> &amp; </a:t>
            </a:r>
            <a:r>
              <a:rPr lang="id-ID" sz="2400" dirty="0" err="1"/>
              <a:t>Nijkamp</a:t>
            </a:r>
            <a:r>
              <a:rPr lang="id-ID" sz="2400" dirty="0"/>
              <a:t>, 2009). </a:t>
            </a:r>
          </a:p>
          <a:p>
            <a:pPr marL="449263" indent="-449263">
              <a:buFont typeface="Wingdings" panose="05000000000000000000" pitchFamily="2" charset="2"/>
              <a:buChar char="q"/>
            </a:pPr>
            <a:r>
              <a:rPr lang="id-ID" sz="2400" dirty="0"/>
              <a:t>Transformasi teoretis menekankan pentingnya aspek-aspek sebagai sumber daya manusia dan inovasi (teori pertumbuhan endogen), aglomerasi dan jarak (geografi ekonomi baru) dan institusi (ekonomi kelembagaan). </a:t>
            </a:r>
          </a:p>
          <a:p>
            <a:pPr marL="449263" indent="-449263">
              <a:buFont typeface="Wingdings" panose="05000000000000000000" pitchFamily="2" charset="2"/>
              <a:buChar char="q"/>
            </a:pPr>
            <a:r>
              <a:rPr lang="id-ID" sz="2400" dirty="0"/>
              <a:t>Lebih jauh, globalisasi mendorong pentingnya kekhususan lokal dan aset material dan non-material yang menjadi basis daya saing daerah (</a:t>
            </a:r>
            <a:r>
              <a:rPr lang="id-ID" sz="2400" dirty="0" err="1"/>
              <a:t>Capello</a:t>
            </a:r>
            <a:r>
              <a:rPr lang="id-ID" sz="2400" dirty="0"/>
              <a:t> &amp; </a:t>
            </a:r>
            <a:r>
              <a:rPr lang="id-ID" sz="2400" dirty="0" err="1"/>
              <a:t>Nijkamp</a:t>
            </a:r>
            <a:r>
              <a:rPr lang="id-ID" sz="2400" dirty="0"/>
              <a:t>, 2009; </a:t>
            </a:r>
            <a:r>
              <a:rPr lang="id-ID" sz="2400" dirty="0" err="1"/>
              <a:t>Rodriguez</a:t>
            </a:r>
            <a:r>
              <a:rPr lang="id-ID" sz="2400" dirty="0"/>
              <a:t>-Pose &amp; </a:t>
            </a:r>
            <a:r>
              <a:rPr lang="id-ID" sz="2400" dirty="0" err="1"/>
              <a:t>Crescenzi</a:t>
            </a:r>
            <a:r>
              <a:rPr lang="id-ID" sz="2400" dirty="0"/>
              <a:t>, 2008).</a:t>
            </a:r>
          </a:p>
        </p:txBody>
      </p:sp>
    </p:spTree>
    <p:extLst>
      <p:ext uri="{BB962C8B-B14F-4D97-AF65-F5344CB8AC3E}">
        <p14:creationId xmlns:p14="http://schemas.microsoft.com/office/powerpoint/2010/main" val="3380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49664B02-2294-4DF0-83E0-CF0AF5624EAC}"/>
              </a:ext>
            </a:extLst>
          </p:cNvPr>
          <p:cNvSpPr>
            <a:spLocks noGrp="1"/>
          </p:cNvSpPr>
          <p:nvPr>
            <p:ph type="title"/>
          </p:nvPr>
        </p:nvSpPr>
        <p:spPr/>
        <p:txBody>
          <a:bodyPr/>
          <a:lstStyle/>
          <a:p>
            <a:r>
              <a:rPr lang="id-ID" dirty="0"/>
              <a:t>Sejarah paradigma kewilayahan</a:t>
            </a:r>
          </a:p>
        </p:txBody>
      </p:sp>
      <p:sp>
        <p:nvSpPr>
          <p:cNvPr id="3" name="Tampungan Konten 2">
            <a:extLst>
              <a:ext uri="{FF2B5EF4-FFF2-40B4-BE49-F238E27FC236}">
                <a16:creationId xmlns:a16="http://schemas.microsoft.com/office/drawing/2014/main" id="{B621CAC0-B7BC-464F-9895-74647CE6A29C}"/>
              </a:ext>
            </a:extLst>
          </p:cNvPr>
          <p:cNvSpPr>
            <a:spLocks noGrp="1"/>
          </p:cNvSpPr>
          <p:nvPr>
            <p:ph idx="1"/>
          </p:nvPr>
        </p:nvSpPr>
        <p:spPr/>
        <p:txBody>
          <a:bodyPr>
            <a:normAutofit fontScale="92500" lnSpcReduction="10000"/>
          </a:bodyPr>
          <a:lstStyle/>
          <a:p>
            <a:pPr marL="449263" indent="-449263">
              <a:buFont typeface="Wingdings" panose="05000000000000000000" pitchFamily="2" charset="2"/>
              <a:buChar char="q"/>
            </a:pPr>
            <a:r>
              <a:rPr lang="id-ID" sz="2400" dirty="0"/>
              <a:t>Paradigma lama kebijakan kewilayahan berpusat pada pengambilan keputusan top-</a:t>
            </a:r>
            <a:r>
              <a:rPr lang="id-ID" sz="2400" dirty="0" err="1"/>
              <a:t>down</a:t>
            </a:r>
            <a:r>
              <a:rPr lang="id-ID" sz="2400" dirty="0"/>
              <a:t> oleh pemerintah pusat atau lembaga eksternal, sementara sebagian besar mengabaikan pendekatan campuran, terpadu dan / atau </a:t>
            </a:r>
            <a:r>
              <a:rPr lang="id-ID" sz="2400" dirty="0" err="1"/>
              <a:t>bottom-up</a:t>
            </a:r>
            <a:r>
              <a:rPr lang="id-ID" sz="2400" dirty="0"/>
              <a:t> (</a:t>
            </a:r>
            <a:r>
              <a:rPr lang="id-ID" sz="2400" dirty="0" err="1"/>
              <a:t>Barca</a:t>
            </a:r>
            <a:r>
              <a:rPr lang="id-ID" sz="2400" dirty="0"/>
              <a:t> </a:t>
            </a:r>
            <a:r>
              <a:rPr lang="id-ID" sz="2400" dirty="0" err="1"/>
              <a:t>et</a:t>
            </a:r>
            <a:r>
              <a:rPr lang="id-ID" sz="2400" dirty="0"/>
              <a:t> </a:t>
            </a:r>
            <a:r>
              <a:rPr lang="id-ID" sz="2400" dirty="0" err="1"/>
              <a:t>al.</a:t>
            </a:r>
            <a:r>
              <a:rPr lang="id-ID" sz="2400" dirty="0"/>
              <a:t>, 2012; </a:t>
            </a:r>
            <a:r>
              <a:rPr lang="id-ID" sz="2400" dirty="0" err="1"/>
              <a:t>Wolfe</a:t>
            </a:r>
            <a:r>
              <a:rPr lang="id-ID" sz="2400" dirty="0"/>
              <a:t>, 2011). </a:t>
            </a:r>
          </a:p>
          <a:p>
            <a:pPr marL="449263" indent="-449263">
              <a:buFont typeface="Wingdings" panose="05000000000000000000" pitchFamily="2" charset="2"/>
              <a:buChar char="q"/>
            </a:pPr>
            <a:r>
              <a:rPr lang="id-ID" sz="2400" dirty="0"/>
              <a:t>Di negara-negara Eropa elemen kunci kebijakan pembangunan regional dari paradigma lama didasarkan pada proyek-proyek yang digerakkan oleh infrastruktur seperti jalan, kereta api, infrastruktur pelabuhan dan sanitasi di daerah-daerah tertinggal dan pinggiran, penciptaan lapangan kerja melalui industrialisasi berbasis bantuan negara dan strategi investasi ke dalam ditujukan untuk mendukung dan menarik anak perusahaan dari perusahaan internasional terkemuka. </a:t>
            </a:r>
          </a:p>
          <a:p>
            <a:pPr marL="449263" indent="-449263">
              <a:buFont typeface="Wingdings" panose="05000000000000000000" pitchFamily="2" charset="2"/>
              <a:buChar char="q"/>
            </a:pPr>
            <a:r>
              <a:rPr lang="id-ID" sz="2400" dirty="0"/>
              <a:t>Elemen-elemen kebijakan ini memiliki daya tarik khusus bagi para pembuat keputusan dengan kesederhanaan, </a:t>
            </a:r>
            <a:r>
              <a:rPr lang="id-ID" sz="2400" dirty="0" err="1"/>
              <a:t>tangibilitas</a:t>
            </a:r>
            <a:r>
              <a:rPr lang="id-ID" sz="2400" dirty="0"/>
              <a:t> dan popularitas mereka (</a:t>
            </a:r>
            <a:r>
              <a:rPr lang="id-ID" sz="2400" dirty="0" err="1"/>
              <a:t>Bachtler</a:t>
            </a:r>
            <a:r>
              <a:rPr lang="id-ID" sz="2400" dirty="0"/>
              <a:t> &amp; </a:t>
            </a:r>
            <a:r>
              <a:rPr lang="id-ID" sz="2400" dirty="0" err="1"/>
              <a:t>Yuill</a:t>
            </a:r>
            <a:r>
              <a:rPr lang="id-ID" sz="2400" dirty="0"/>
              <a:t>, 2001).</a:t>
            </a:r>
          </a:p>
        </p:txBody>
      </p:sp>
    </p:spTree>
    <p:extLst>
      <p:ext uri="{BB962C8B-B14F-4D97-AF65-F5344CB8AC3E}">
        <p14:creationId xmlns:p14="http://schemas.microsoft.com/office/powerpoint/2010/main" val="2350854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49664B02-2294-4DF0-83E0-CF0AF5624EAC}"/>
              </a:ext>
            </a:extLst>
          </p:cNvPr>
          <p:cNvSpPr>
            <a:spLocks noGrp="1"/>
          </p:cNvSpPr>
          <p:nvPr>
            <p:ph type="title"/>
          </p:nvPr>
        </p:nvSpPr>
        <p:spPr/>
        <p:txBody>
          <a:bodyPr/>
          <a:lstStyle/>
          <a:p>
            <a:r>
              <a:rPr lang="id-ID" dirty="0"/>
              <a:t>Sejarah paradigma kewilayahan</a:t>
            </a:r>
          </a:p>
        </p:txBody>
      </p:sp>
      <p:sp>
        <p:nvSpPr>
          <p:cNvPr id="3" name="Tampungan Konten 2">
            <a:extLst>
              <a:ext uri="{FF2B5EF4-FFF2-40B4-BE49-F238E27FC236}">
                <a16:creationId xmlns:a16="http://schemas.microsoft.com/office/drawing/2014/main" id="{B621CAC0-B7BC-464F-9895-74647CE6A29C}"/>
              </a:ext>
            </a:extLst>
          </p:cNvPr>
          <p:cNvSpPr>
            <a:spLocks noGrp="1"/>
          </p:cNvSpPr>
          <p:nvPr>
            <p:ph idx="1"/>
          </p:nvPr>
        </p:nvSpPr>
        <p:spPr/>
        <p:txBody>
          <a:bodyPr>
            <a:normAutofit fontScale="92500" lnSpcReduction="10000"/>
          </a:bodyPr>
          <a:lstStyle/>
          <a:p>
            <a:pPr marL="449263" indent="-449263">
              <a:buFont typeface="Wingdings" panose="05000000000000000000" pitchFamily="2" charset="2"/>
              <a:buChar char="q"/>
            </a:pPr>
            <a:r>
              <a:rPr lang="id-ID" sz="1800" dirty="0"/>
              <a:t>Batasan kebijakan pembangunan tradisional, yang didasarkan pada teori pertumbuhan dan perkembangan 1950-an (</a:t>
            </a:r>
            <a:r>
              <a:rPr lang="id-ID" sz="1800" dirty="0" err="1"/>
              <a:t>mis</a:t>
            </a:r>
            <a:r>
              <a:rPr lang="id-ID" sz="1800" dirty="0"/>
              <a:t>. </a:t>
            </a:r>
            <a:r>
              <a:rPr lang="id-ID" sz="1800" dirty="0" err="1"/>
              <a:t>Vanneste</a:t>
            </a:r>
            <a:r>
              <a:rPr lang="id-ID" sz="1800" dirty="0"/>
              <a:t>, 1967), menjadi jelas pada 1970-an dan 1980-an (</a:t>
            </a:r>
            <a:r>
              <a:rPr lang="id-ID" sz="1800" dirty="0" err="1"/>
              <a:t>Buyst</a:t>
            </a:r>
            <a:r>
              <a:rPr lang="id-ID" sz="1800" dirty="0"/>
              <a:t>, 2012; </a:t>
            </a:r>
            <a:r>
              <a:rPr lang="id-ID" sz="1800" dirty="0" err="1"/>
              <a:t>Heremans</a:t>
            </a:r>
            <a:r>
              <a:rPr lang="id-ID" sz="1800" dirty="0"/>
              <a:t>, 1983; </a:t>
            </a:r>
            <a:r>
              <a:rPr lang="id-ID" sz="1800" dirty="0" err="1"/>
              <a:t>Wolfe</a:t>
            </a:r>
            <a:r>
              <a:rPr lang="id-ID" sz="1800" dirty="0"/>
              <a:t>, 2011). Secara umum, kebijakan pembangunan daerah kurang koheren, dengan koneksi terbatas atau tidak ada antara pengeluaran untuk kebijakan daerah dan alokasi belanja daerah di bidang kebijakan lainnya. Pemerintah menciptakan program pengembangan sektoral yang mencakup sedikit integrasi instrumen atau koordinasi lintas bidang kebijakan (</a:t>
            </a:r>
            <a:r>
              <a:rPr lang="id-ID" sz="1800" dirty="0" err="1"/>
              <a:t>Heremans</a:t>
            </a:r>
            <a:r>
              <a:rPr lang="id-ID" sz="1800" dirty="0"/>
              <a:t>, 1983; </a:t>
            </a:r>
            <a:r>
              <a:rPr lang="id-ID" sz="1800" dirty="0" err="1"/>
              <a:t>Wolfe</a:t>
            </a:r>
            <a:r>
              <a:rPr lang="id-ID" sz="1800" dirty="0"/>
              <a:t>, 2011). </a:t>
            </a:r>
          </a:p>
          <a:p>
            <a:pPr marL="449263" indent="-449263">
              <a:buFont typeface="Wingdings" panose="05000000000000000000" pitchFamily="2" charset="2"/>
              <a:buChar char="q"/>
            </a:pPr>
            <a:r>
              <a:rPr lang="id-ID" sz="1800" dirty="0"/>
              <a:t>Selain itu, solusi yang sama diterapkan pada masalah yang sama di tempat yang berbeda tanpa mempertimbangkan kekhususan konteks regional dan lokal yang lebih luas (</a:t>
            </a:r>
            <a:r>
              <a:rPr lang="id-ID" sz="1800" dirty="0" err="1"/>
              <a:t>Barca</a:t>
            </a:r>
            <a:r>
              <a:rPr lang="id-ID" sz="1800" dirty="0"/>
              <a:t> </a:t>
            </a:r>
            <a:r>
              <a:rPr lang="id-ID" sz="1800" dirty="0" err="1"/>
              <a:t>et</a:t>
            </a:r>
            <a:r>
              <a:rPr lang="id-ID" sz="1800" dirty="0"/>
              <a:t> </a:t>
            </a:r>
            <a:r>
              <a:rPr lang="id-ID" sz="1800" dirty="0" err="1"/>
              <a:t>al.</a:t>
            </a:r>
            <a:r>
              <a:rPr lang="id-ID" sz="1800" dirty="0"/>
              <a:t>, 2012). Menurut berbagai penulis, "pendekatan pembangunan daerah top-</a:t>
            </a:r>
            <a:r>
              <a:rPr lang="id-ID" sz="1800" dirty="0" err="1"/>
              <a:t>down</a:t>
            </a:r>
            <a:r>
              <a:rPr lang="id-ID" sz="1800" dirty="0"/>
              <a:t>" belum terlalu efektif dalam memenuhi tujuan utama kebijakan daerah, yaitu untuk mengatasi konsentrasi pengangguran, untuk meningkatkan situasi ekonomi daerah dan untuk mengurangi kesenjangan di dalam dan di antara negara (</a:t>
            </a:r>
            <a:r>
              <a:rPr lang="id-ID" sz="1800" dirty="0" err="1"/>
              <a:t>De</a:t>
            </a:r>
            <a:r>
              <a:rPr lang="id-ID" sz="1800" dirty="0"/>
              <a:t> </a:t>
            </a:r>
            <a:r>
              <a:rPr lang="id-ID" sz="1800" dirty="0" err="1"/>
              <a:t>Brabander</a:t>
            </a:r>
            <a:r>
              <a:rPr lang="id-ID" sz="1800" dirty="0"/>
              <a:t>, </a:t>
            </a:r>
            <a:r>
              <a:rPr lang="id-ID" sz="1800" dirty="0" err="1"/>
              <a:t>Vervoort</a:t>
            </a:r>
            <a:r>
              <a:rPr lang="id-ID" sz="1800" dirty="0"/>
              <a:t> &amp; </a:t>
            </a:r>
            <a:r>
              <a:rPr lang="id-ID" sz="1800" dirty="0" err="1"/>
              <a:t>Witlox</a:t>
            </a:r>
            <a:r>
              <a:rPr lang="id-ID" sz="1800" dirty="0"/>
              <a:t>, 1992; </a:t>
            </a:r>
            <a:r>
              <a:rPr lang="id-ID" sz="1800" dirty="0" err="1"/>
              <a:t>Heremans</a:t>
            </a:r>
            <a:r>
              <a:rPr lang="id-ID" sz="1800" dirty="0"/>
              <a:t>, 1983; OECD, 2009; </a:t>
            </a:r>
            <a:r>
              <a:rPr lang="id-ID" sz="1800" dirty="0" err="1"/>
              <a:t>Tödtling</a:t>
            </a:r>
            <a:r>
              <a:rPr lang="id-ID" sz="1800" dirty="0"/>
              <a:t>, 2010). </a:t>
            </a:r>
          </a:p>
          <a:p>
            <a:pPr marL="449263" indent="-449263">
              <a:buFont typeface="Wingdings" panose="05000000000000000000" pitchFamily="2" charset="2"/>
              <a:buChar char="q"/>
            </a:pPr>
            <a:r>
              <a:rPr lang="id-ID" sz="1800" dirty="0"/>
              <a:t>Bantuan negara dan intervensi industri dalam industri yang menurun, dan proyek-proyek besar menghasilkan kebijakan yang tidak seimbang, memburuknya kawasan industri dan semakin terpinggirkannya ekonomi banyak daerah pinggiran dan pedesaan (lihat misalnya </a:t>
            </a:r>
            <a:r>
              <a:rPr lang="id-ID" sz="1800" dirty="0" err="1"/>
              <a:t>Grabher</a:t>
            </a:r>
            <a:r>
              <a:rPr lang="id-ID" sz="1800" dirty="0"/>
              <a:t>, 1993 tentang wilayah </a:t>
            </a:r>
            <a:r>
              <a:rPr lang="id-ID" sz="1800" dirty="0" err="1"/>
              <a:t>Ruhr</a:t>
            </a:r>
            <a:r>
              <a:rPr lang="id-ID" sz="1800" dirty="0"/>
              <a:t>; </a:t>
            </a:r>
            <a:r>
              <a:rPr lang="id-ID" sz="1800" dirty="0" err="1"/>
              <a:t>Hassink</a:t>
            </a:r>
            <a:r>
              <a:rPr lang="id-ID" sz="1800" dirty="0"/>
              <a:t> &amp; </a:t>
            </a:r>
            <a:r>
              <a:rPr lang="id-ID" sz="1800" dirty="0" err="1"/>
              <a:t>Shin</a:t>
            </a:r>
            <a:r>
              <a:rPr lang="id-ID" sz="1800" dirty="0"/>
              <a:t>, 2005).</a:t>
            </a:r>
          </a:p>
        </p:txBody>
      </p:sp>
    </p:spTree>
    <p:extLst>
      <p:ext uri="{BB962C8B-B14F-4D97-AF65-F5344CB8AC3E}">
        <p14:creationId xmlns:p14="http://schemas.microsoft.com/office/powerpoint/2010/main" val="709057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49664B02-2294-4DF0-83E0-CF0AF5624EAC}"/>
              </a:ext>
            </a:extLst>
          </p:cNvPr>
          <p:cNvSpPr>
            <a:spLocks noGrp="1"/>
          </p:cNvSpPr>
          <p:nvPr>
            <p:ph type="title"/>
          </p:nvPr>
        </p:nvSpPr>
        <p:spPr/>
        <p:txBody>
          <a:bodyPr/>
          <a:lstStyle/>
          <a:p>
            <a:r>
              <a:rPr lang="id-ID" dirty="0"/>
              <a:t>Sejarah paradigma kewilayahan</a:t>
            </a:r>
          </a:p>
        </p:txBody>
      </p:sp>
      <p:sp>
        <p:nvSpPr>
          <p:cNvPr id="3" name="Tampungan Konten 2">
            <a:extLst>
              <a:ext uri="{FF2B5EF4-FFF2-40B4-BE49-F238E27FC236}">
                <a16:creationId xmlns:a16="http://schemas.microsoft.com/office/drawing/2014/main" id="{B621CAC0-B7BC-464F-9895-74647CE6A29C}"/>
              </a:ext>
            </a:extLst>
          </p:cNvPr>
          <p:cNvSpPr>
            <a:spLocks noGrp="1"/>
          </p:cNvSpPr>
          <p:nvPr>
            <p:ph idx="1"/>
          </p:nvPr>
        </p:nvSpPr>
        <p:spPr/>
        <p:txBody>
          <a:bodyPr>
            <a:normAutofit fontScale="92500"/>
          </a:bodyPr>
          <a:lstStyle/>
          <a:p>
            <a:pPr marL="449263" indent="-449263">
              <a:buFont typeface="Wingdings" panose="05000000000000000000" pitchFamily="2" charset="2"/>
              <a:buChar char="q"/>
            </a:pPr>
            <a:r>
              <a:rPr lang="id-ID" sz="2400" dirty="0"/>
              <a:t>Sebagai antitesis untuk "pendekatan pembangunan daerah top-</a:t>
            </a:r>
            <a:r>
              <a:rPr lang="id-ID" sz="2400" dirty="0" err="1"/>
              <a:t>down</a:t>
            </a:r>
            <a:r>
              <a:rPr lang="id-ID" sz="2400" dirty="0"/>
              <a:t>", pemerintah nasional dan daerah perlahan-lahan beradaptasi dengan meningkatnya kompleksitas masalah regional (</a:t>
            </a:r>
            <a:r>
              <a:rPr lang="id-ID" sz="2400" dirty="0" err="1"/>
              <a:t>Hassink</a:t>
            </a:r>
            <a:r>
              <a:rPr lang="id-ID" sz="2400" dirty="0"/>
              <a:t> &amp; </a:t>
            </a:r>
            <a:r>
              <a:rPr lang="id-ID" sz="2400" dirty="0" err="1"/>
              <a:t>Klaerding</a:t>
            </a:r>
            <a:r>
              <a:rPr lang="id-ID" sz="2400" dirty="0"/>
              <a:t>, 2011; </a:t>
            </a:r>
            <a:r>
              <a:rPr lang="id-ID" sz="2400" dirty="0" err="1"/>
              <a:t>Lagendijk</a:t>
            </a:r>
            <a:r>
              <a:rPr lang="id-ID" sz="2400" dirty="0"/>
              <a:t>, 2011; </a:t>
            </a:r>
            <a:r>
              <a:rPr lang="id-ID" sz="2400" dirty="0" err="1"/>
              <a:t>Tödtling</a:t>
            </a:r>
            <a:r>
              <a:rPr lang="id-ID" sz="2400" dirty="0"/>
              <a:t>, 2010). </a:t>
            </a:r>
          </a:p>
          <a:p>
            <a:pPr marL="449263" indent="-449263">
              <a:buFont typeface="Wingdings" panose="05000000000000000000" pitchFamily="2" charset="2"/>
              <a:buChar char="q"/>
            </a:pPr>
            <a:r>
              <a:rPr lang="id-ID" sz="2400" dirty="0"/>
              <a:t>Pada tahun 2009 dan 2010 serangkaian laporan yang sangat berpengaruh tentang intervensi kebijakan pembangunan regional diterbitkan oleh OECD (OECD, 2009), Komisi Eropa (</a:t>
            </a:r>
            <a:r>
              <a:rPr lang="id-ID" sz="2400" dirty="0" err="1"/>
              <a:t>Barca</a:t>
            </a:r>
            <a:r>
              <a:rPr lang="id-ID" sz="2400" dirty="0"/>
              <a:t>, 2009), Bank Dunia (Bank Dunia, 2009) dan bank pembangunan Amerika Latin </a:t>
            </a:r>
            <a:r>
              <a:rPr lang="id-ID" sz="2400" dirty="0" err="1"/>
              <a:t>Corporacion</a:t>
            </a:r>
            <a:r>
              <a:rPr lang="id-ID" sz="2400" dirty="0"/>
              <a:t> Andina </a:t>
            </a:r>
            <a:r>
              <a:rPr lang="id-ID" sz="2400" dirty="0" err="1"/>
              <a:t>de</a:t>
            </a:r>
            <a:r>
              <a:rPr lang="id-ID" sz="2400" dirty="0"/>
              <a:t> </a:t>
            </a:r>
            <a:r>
              <a:rPr lang="id-ID" sz="2400" dirty="0" err="1"/>
              <a:t>Fomento</a:t>
            </a:r>
            <a:r>
              <a:rPr lang="id-ID" sz="2400" dirty="0"/>
              <a:t> (CAF, 2010). </a:t>
            </a:r>
          </a:p>
          <a:p>
            <a:pPr marL="449263" indent="-449263">
              <a:buFont typeface="Wingdings" panose="05000000000000000000" pitchFamily="2" charset="2"/>
              <a:buChar char="q"/>
            </a:pPr>
            <a:r>
              <a:rPr lang="id-ID" sz="2400" dirty="0" err="1"/>
              <a:t>Barca</a:t>
            </a:r>
            <a:r>
              <a:rPr lang="id-ID" sz="2400" dirty="0"/>
              <a:t> </a:t>
            </a:r>
            <a:r>
              <a:rPr lang="id-ID" sz="2400" dirty="0" err="1"/>
              <a:t>et</a:t>
            </a:r>
            <a:r>
              <a:rPr lang="id-ID" sz="2400" dirty="0"/>
              <a:t> </a:t>
            </a:r>
            <a:r>
              <a:rPr lang="id-ID" sz="2400" dirty="0" err="1"/>
              <a:t>al.</a:t>
            </a:r>
            <a:r>
              <a:rPr lang="id-ID" sz="2400" dirty="0"/>
              <a:t> (2012, hal. 138) menunjukkan bahwa laporan tentang strategi pembangunan ini adalah bebek lumpuh “cenderung mencerminkan reaksi kolektif terhadap meningkatnya kegelisahan dengan cara kebijakan pembangunan dilakukan dan konsekuensinya”.</a:t>
            </a:r>
          </a:p>
        </p:txBody>
      </p:sp>
    </p:spTree>
    <p:extLst>
      <p:ext uri="{BB962C8B-B14F-4D97-AF65-F5344CB8AC3E}">
        <p14:creationId xmlns:p14="http://schemas.microsoft.com/office/powerpoint/2010/main" val="4072831296"/>
      </p:ext>
    </p:extLst>
  </p:cSld>
  <p:clrMapOvr>
    <a:masterClrMapping/>
  </p:clrMapOvr>
</p:sld>
</file>

<file path=ppt/theme/theme1.xml><?xml version="1.0" encoding="utf-8"?>
<a:theme xmlns:a="http://schemas.openxmlformats.org/drawingml/2006/main" name="Retrospektif">
  <a:themeElements>
    <a:clrScheme name="Bir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ktif">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f">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otalTime>263</TotalTime>
  <Words>2176</Words>
  <Application>Microsoft Office PowerPoint</Application>
  <PresentationFormat>Layar Lebar</PresentationFormat>
  <Paragraphs>97</Paragraphs>
  <Slides>19</Slides>
  <Notes>0</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19</vt:i4>
      </vt:variant>
    </vt:vector>
  </HeadingPairs>
  <TitlesOfParts>
    <vt:vector size="25" baseType="lpstr">
      <vt:lpstr>Arial</vt:lpstr>
      <vt:lpstr>Arimo</vt:lpstr>
      <vt:lpstr>Calibri</vt:lpstr>
      <vt:lpstr>Calibri Light</vt:lpstr>
      <vt:lpstr>Wingdings</vt:lpstr>
      <vt:lpstr>Retrospektif</vt:lpstr>
      <vt:lpstr>MATA KULIAH: PERENCANAAN WILAYAH</vt:lpstr>
      <vt:lpstr>Definisi Wilayah </vt:lpstr>
      <vt:lpstr>Klasifikasi Wilayah </vt:lpstr>
      <vt:lpstr>Perwilayahan</vt:lpstr>
      <vt:lpstr>Tujuan pewilayahan</vt:lpstr>
      <vt:lpstr>Sejarah paradigma kewilayahan</vt:lpstr>
      <vt:lpstr>Sejarah paradigma kewilayahan</vt:lpstr>
      <vt:lpstr>Sejarah paradigma kewilayahan</vt:lpstr>
      <vt:lpstr>Sejarah paradigma kewilayahan</vt:lpstr>
      <vt:lpstr>Dikotomi paradigma kewilayahan</vt:lpstr>
      <vt:lpstr>Dikotomi paradigma kewilayahan</vt:lpstr>
      <vt:lpstr>Paradigma Kewilayahan Lama dan Baru</vt:lpstr>
      <vt:lpstr>Paradigma baru kewilayahan</vt:lpstr>
      <vt:lpstr>Paradigma baru kewilayahan</vt:lpstr>
      <vt:lpstr>Paradigma baru kewilayahan</vt:lpstr>
      <vt:lpstr>Smart Specialization (Spesialisasi Cerdas)</vt:lpstr>
      <vt:lpstr>Smart Specialization (Spesialisasi Cerdas)</vt:lpstr>
      <vt:lpstr>Smart Specialization (Spesialisasi Cerdas)</vt:lpstr>
      <vt:lpstr>Smart Specialization (Spesialisasi Cerdas)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MATA KULIAH: PERENCANAAN WILAYAH</dc:title>
  <dc:creator>Rama Permana Putra</dc:creator>
  <cp:lastModifiedBy>Rama Permana Putra</cp:lastModifiedBy>
  <cp:revision>32</cp:revision>
  <dcterms:created xsi:type="dcterms:W3CDTF">2020-05-16T05:34:34Z</dcterms:created>
  <dcterms:modified xsi:type="dcterms:W3CDTF">2020-05-17T05:31:38Z</dcterms:modified>
</cp:coreProperties>
</file>