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0" r:id="rId6"/>
    <p:sldId id="259"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0" d="100"/>
          <a:sy n="70" d="100"/>
        </p:scale>
        <p:origin x="-7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28848E0-960F-418D-A1C5-3F48BD19DDB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85764-388D-4BC1-8407-A3BE4C9FA4D1}"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149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48E0-960F-418D-A1C5-3F48BD19DDB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62902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48E0-960F-418D-A1C5-3F48BD19DDB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85764-388D-4BC1-8407-A3BE4C9FA4D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91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848E0-960F-418D-A1C5-3F48BD19DDB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208963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848E0-960F-418D-A1C5-3F48BD19DDB5}"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85764-388D-4BC1-8407-A3BE4C9FA4D1}"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253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848E0-960F-418D-A1C5-3F48BD19DDB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377049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848E0-960F-418D-A1C5-3F48BD19DDB5}"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384643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848E0-960F-418D-A1C5-3F48BD19DDB5}"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42380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48E0-960F-418D-A1C5-3F48BD19DDB5}"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310000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48E0-960F-418D-A1C5-3F48BD19DDB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85764-388D-4BC1-8407-A3BE4C9FA4D1}" type="slidenum">
              <a:rPr lang="en-US" smtClean="0"/>
              <a:t>‹#›</a:t>
            </a:fld>
            <a:endParaRPr lang="en-US"/>
          </a:p>
        </p:txBody>
      </p:sp>
    </p:spTree>
    <p:extLst>
      <p:ext uri="{BB962C8B-B14F-4D97-AF65-F5344CB8AC3E}">
        <p14:creationId xmlns:p14="http://schemas.microsoft.com/office/powerpoint/2010/main" val="356187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848E0-960F-418D-A1C5-3F48BD19DDB5}"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85764-388D-4BC1-8407-A3BE4C9FA4D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4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28848E0-960F-418D-A1C5-3F48BD19DDB5}" type="datetimeFigureOut">
              <a:rPr lang="en-US" smtClean="0"/>
              <a:t>4/27/2020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985764-388D-4BC1-8407-A3BE4C9FA4D1}"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495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11100816" cy="1463040"/>
          </a:xfrm>
        </p:spPr>
        <p:txBody>
          <a:bodyPr>
            <a:noAutofit/>
          </a:bodyPr>
          <a:lstStyle/>
          <a:p>
            <a:pPr algn="l">
              <a:spcBef>
                <a:spcPts val="600"/>
              </a:spcBef>
            </a:pPr>
            <a:r>
              <a:rPr lang="en-US" sz="3600" b="1" smtClean="0"/>
              <a:t/>
            </a:r>
            <a:br>
              <a:rPr lang="en-US" sz="3600" b="1" smtClean="0"/>
            </a:br>
            <a:r>
              <a:rPr lang="en-US" sz="3600" b="1" smtClean="0"/>
              <a:t>		tim pengampu mku kwu</a:t>
            </a:r>
            <a:r>
              <a:rPr lang="en-US" sz="3600" b="1"/>
              <a:t/>
            </a:r>
            <a:br>
              <a:rPr lang="en-US" sz="3600" b="1"/>
            </a:br>
            <a:r>
              <a:rPr lang="en-US" sz="3600" b="1" smtClean="0"/>
              <a:t>		universitas sebelas maret</a:t>
            </a:r>
            <a:r>
              <a:rPr lang="id-ID" sz="3600" b="1" smtClean="0"/>
              <a:t>– 201</a:t>
            </a:r>
            <a:r>
              <a:rPr lang="en-US" sz="3600" b="1"/>
              <a:t>9</a:t>
            </a:r>
            <a:br>
              <a:rPr lang="en-US" sz="3600" b="1"/>
            </a:br>
            <a:endParaRPr lang="en-US" sz="3600"/>
          </a:p>
        </p:txBody>
      </p:sp>
      <p:pic>
        <p:nvPicPr>
          <p:cNvPr id="5" name="Picture 4"/>
          <p:cNvPicPr>
            <a:picLocks noChangeAspect="1"/>
          </p:cNvPicPr>
          <p:nvPr/>
        </p:nvPicPr>
        <p:blipFill>
          <a:blip r:embed="rId2"/>
          <a:stretch>
            <a:fillRect/>
          </a:stretch>
        </p:blipFill>
        <p:spPr>
          <a:xfrm>
            <a:off x="0" y="0"/>
            <a:ext cx="853514" cy="908383"/>
          </a:xfrm>
          <a:prstGeom prst="rect">
            <a:avLst/>
          </a:prstGeom>
        </p:spPr>
      </p:pic>
      <p:sp>
        <p:nvSpPr>
          <p:cNvPr id="4" name="Rectangle 3"/>
          <p:cNvSpPr/>
          <p:nvPr/>
        </p:nvSpPr>
        <p:spPr>
          <a:xfrm>
            <a:off x="805080" y="1760327"/>
            <a:ext cx="10618421" cy="1200329"/>
          </a:xfrm>
          <a:prstGeom prst="rect">
            <a:avLst/>
          </a:prstGeom>
          <a:noFill/>
        </p:spPr>
        <p:txBody>
          <a:bodyPr wrap="none" lIns="91440" tIns="45720" rIns="91440" bIns="45720">
            <a:spAutoFit/>
          </a:bodyPr>
          <a:lstStyle/>
          <a:p>
            <a:pPr algn="ctr"/>
            <a:r>
              <a:rPr lang="en-US" sz="7200" b="1" smtClean="0">
                <a:ln w="13462">
                  <a:solidFill>
                    <a:schemeClr val="bg1"/>
                  </a:solidFill>
                  <a:prstDash val="solid"/>
                </a:ln>
                <a:solidFill>
                  <a:srgbClr val="C00000"/>
                </a:solidFill>
                <a:effectLst>
                  <a:outerShdw dist="38100" dir="2700000" algn="bl" rotWithShape="0">
                    <a:schemeClr val="accent5"/>
                  </a:outerShdw>
                </a:effectLst>
              </a:rPr>
              <a:t>BUSINESS MODEL CANVAS</a:t>
            </a:r>
            <a:endParaRPr lang="en-US" sz="7200" b="1" cap="none" spc="0">
              <a:ln w="13462">
                <a:solidFill>
                  <a:schemeClr val="bg1"/>
                </a:solidFill>
                <a:prstDash val="solid"/>
              </a:ln>
              <a:solidFill>
                <a:srgbClr val="C00000"/>
              </a:solidFill>
              <a:effectLst>
                <a:outerShdw dist="38100" dir="2700000" algn="bl" rotWithShape="0">
                  <a:schemeClr val="accent5"/>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805080" y="4960137"/>
            <a:ext cx="1379778" cy="1463040"/>
          </a:xfrm>
          <a:prstGeom prst="rect">
            <a:avLst/>
          </a:prstGeom>
          <a:noFill/>
          <a:ln w="9525">
            <a:noFill/>
            <a:miter lim="800000"/>
            <a:headEnd/>
            <a:tailEnd/>
          </a:ln>
        </p:spPr>
      </p:pic>
      <p:sp>
        <p:nvSpPr>
          <p:cNvPr id="7" name="Rectangle 6"/>
          <p:cNvSpPr/>
          <p:nvPr/>
        </p:nvSpPr>
        <p:spPr>
          <a:xfrm>
            <a:off x="3538416" y="2960656"/>
            <a:ext cx="6337376" cy="830997"/>
          </a:xfrm>
          <a:prstGeom prst="rect">
            <a:avLst/>
          </a:prstGeom>
        </p:spPr>
        <p:txBody>
          <a:bodyPr wrap="none">
            <a:spAutoFit/>
          </a:bodyPr>
          <a:lstStyle/>
          <a:p>
            <a:r>
              <a:rPr lang="en-US" sz="4800" b="1" dirty="0" smtClean="0">
                <a:solidFill>
                  <a:srgbClr val="FF0000"/>
                </a:solidFill>
              </a:rPr>
              <a:t>Dr. </a:t>
            </a:r>
            <a:r>
              <a:rPr lang="id-ID" sz="4800" b="1" dirty="0" smtClean="0">
                <a:solidFill>
                  <a:srgbClr val="FF0000"/>
                </a:solidFill>
              </a:rPr>
              <a:t>Ir. Musyawaroh, MT.</a:t>
            </a:r>
            <a:endParaRPr lang="id-ID" sz="4800" b="1" dirty="0">
              <a:solidFill>
                <a:srgbClr val="FF0000"/>
              </a:solidFill>
            </a:endParaRPr>
          </a:p>
        </p:txBody>
      </p:sp>
    </p:spTree>
    <p:extLst>
      <p:ext uri="{BB962C8B-B14F-4D97-AF65-F5344CB8AC3E}">
        <p14:creationId xmlns:p14="http://schemas.microsoft.com/office/powerpoint/2010/main" val="129267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Referensi </a:t>
            </a:r>
            <a:endParaRPr lang="en-US"/>
          </a:p>
        </p:txBody>
      </p:sp>
      <p:sp>
        <p:nvSpPr>
          <p:cNvPr id="3" name="Content Placeholder 2"/>
          <p:cNvSpPr>
            <a:spLocks noGrp="1"/>
          </p:cNvSpPr>
          <p:nvPr>
            <p:ph idx="1"/>
          </p:nvPr>
        </p:nvSpPr>
        <p:spPr>
          <a:xfrm>
            <a:off x="1024128" y="2084832"/>
            <a:ext cx="10113264" cy="4023360"/>
          </a:xfrm>
        </p:spPr>
        <p:txBody>
          <a:bodyPr>
            <a:noAutofit/>
          </a:bodyPr>
          <a:lstStyle/>
          <a:p>
            <a:pPr marL="238125" indent="-238125">
              <a:buFont typeface="Arial" panose="020B0604020202020204" pitchFamily="34" charset="0"/>
              <a:buChar char="•"/>
            </a:pPr>
            <a:r>
              <a:rPr lang="en-US" sz="3200" b="1" smtClean="0"/>
              <a:t>linkedstratup.ifs.tuwien.ac.at</a:t>
            </a:r>
          </a:p>
          <a:p>
            <a:pPr marL="238125" indent="-238125">
              <a:buFont typeface="Arial" panose="020B0604020202020204" pitchFamily="34" charset="0"/>
              <a:buChar char="•"/>
            </a:pPr>
            <a:r>
              <a:rPr lang="en-US" sz="3200" b="1"/>
              <a:t>Asri Laksmi Riani, dkk</a:t>
            </a:r>
            <a:r>
              <a:rPr lang="en-US" sz="3200" b="1" smtClean="0"/>
              <a:t>., 2018. </a:t>
            </a:r>
            <a:r>
              <a:rPr lang="fi-FI" sz="3200" b="1" smtClean="0"/>
              <a:t>Buku Pedoman</a:t>
            </a:r>
            <a:r>
              <a:rPr lang="fi-FI" sz="3200" smtClean="0"/>
              <a:t/>
            </a:r>
            <a:br>
              <a:rPr lang="fi-FI" sz="3200" smtClean="0"/>
            </a:br>
            <a:r>
              <a:rPr lang="fi-FI" sz="3200" b="1" smtClean="0"/>
              <a:t>Dosen Mata Kuliah Kewirausahaan, </a:t>
            </a:r>
            <a:r>
              <a:rPr lang="en-US" sz="3200" b="1" smtClean="0"/>
              <a:t>Pusat Pengembangan Dan Pengelolaan Mata Kuliah Umum (P3MKU)</a:t>
            </a:r>
            <a:r>
              <a:rPr lang="en-US" sz="3200" smtClean="0"/>
              <a:t>, </a:t>
            </a:r>
            <a:r>
              <a:rPr lang="en-US" sz="3200" b="1" smtClean="0"/>
              <a:t>Lembaga Pengembangan Dana Penjaminan Mutu Pendidikan (</a:t>
            </a:r>
            <a:r>
              <a:rPr lang="en-US" sz="3200" b="1"/>
              <a:t>LPPMP</a:t>
            </a:r>
            <a:r>
              <a:rPr lang="en-US" sz="3200" b="1" smtClean="0"/>
              <a:t>),</a:t>
            </a:r>
            <a:r>
              <a:rPr lang="en-US" sz="3200"/>
              <a:t> </a:t>
            </a:r>
            <a:r>
              <a:rPr lang="en-US" sz="3200" b="1" smtClean="0"/>
              <a:t>Universitas Sebelas Maret</a:t>
            </a:r>
            <a:r>
              <a:rPr lang="en-US" sz="3200" smtClean="0"/>
              <a:t/>
            </a:r>
            <a:br>
              <a:rPr lang="en-US" sz="3200" smtClean="0"/>
            </a:br>
            <a:r>
              <a:rPr lang="en-US" sz="3200"/>
              <a:t/>
            </a:r>
            <a:br>
              <a:rPr lang="en-US" sz="3200"/>
            </a:br>
            <a:r>
              <a:rPr lang="fi-FI" sz="3200"/>
              <a:t/>
            </a:r>
            <a:br>
              <a:rPr lang="fi-FI" sz="3200"/>
            </a:br>
            <a:r>
              <a:rPr lang="en-US" sz="3200" b="1"/>
              <a:t/>
            </a:r>
            <a:br>
              <a:rPr lang="en-US" sz="3200" b="1"/>
            </a:br>
            <a:r>
              <a:rPr lang="en-US" sz="3200" b="1"/>
              <a:t/>
            </a:r>
            <a:br>
              <a:rPr lang="en-US" sz="3200" b="1"/>
            </a:br>
            <a:endParaRPr lang="en-US" sz="3200" b="1" smtClean="0"/>
          </a:p>
          <a:p>
            <a:pPr marL="238125" indent="-238125">
              <a:buFont typeface="Arial" panose="020B0604020202020204" pitchFamily="34" charset="0"/>
              <a:buChar char="•"/>
            </a:pPr>
            <a:endParaRPr lang="en-US" sz="3200" b="1" smtClean="0"/>
          </a:p>
          <a:p>
            <a:pPr>
              <a:buFont typeface="Arial" panose="020B0604020202020204" pitchFamily="34" charset="0"/>
              <a:buChar char="•"/>
            </a:pPr>
            <a:endParaRPr lang="en-US" sz="3200" b="1"/>
          </a:p>
        </p:txBody>
      </p:sp>
    </p:spTree>
    <p:extLst>
      <p:ext uri="{BB962C8B-B14F-4D97-AF65-F5344CB8AC3E}">
        <p14:creationId xmlns:p14="http://schemas.microsoft.com/office/powerpoint/2010/main" val="1003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PENGERTIAN</a:t>
            </a:r>
            <a:endParaRPr lang="en-US"/>
          </a:p>
        </p:txBody>
      </p:sp>
      <p:sp>
        <p:nvSpPr>
          <p:cNvPr id="3" name="Content Placeholder 2"/>
          <p:cNvSpPr>
            <a:spLocks noGrp="1"/>
          </p:cNvSpPr>
          <p:nvPr>
            <p:ph idx="1"/>
          </p:nvPr>
        </p:nvSpPr>
        <p:spPr>
          <a:xfrm>
            <a:off x="1024127" y="1844566"/>
            <a:ext cx="10468935" cy="4023360"/>
          </a:xfrm>
        </p:spPr>
        <p:txBody>
          <a:bodyPr>
            <a:normAutofit/>
          </a:bodyPr>
          <a:lstStyle/>
          <a:p>
            <a:pPr marL="393700" indent="-393700">
              <a:buFont typeface="Wingdings" panose="05000000000000000000" pitchFamily="2" charset="2"/>
              <a:buChar char="q"/>
            </a:pPr>
            <a:r>
              <a:rPr lang="en-US" sz="2800" i="1"/>
              <a:t>Business model</a:t>
            </a:r>
            <a:r>
              <a:rPr lang="en-US" sz="2800"/>
              <a:t> adalah acuan dalam menjalankan kegiatan </a:t>
            </a:r>
            <a:r>
              <a:rPr lang="en-US" sz="2800" smtClean="0"/>
              <a:t>bisnis, digunakan </a:t>
            </a:r>
            <a:r>
              <a:rPr lang="en-US" sz="2800"/>
              <a:t>untuk memikirkan cara agar bisnis yang dijalankan mendapatkan keuntungan</a:t>
            </a:r>
            <a:endParaRPr lang="en-US" sz="2800" i="1" smtClean="0"/>
          </a:p>
          <a:p>
            <a:pPr marL="393700" indent="-393700">
              <a:buFont typeface="Wingdings" panose="05000000000000000000" pitchFamily="2" charset="2"/>
              <a:buChar char="q"/>
            </a:pPr>
            <a:r>
              <a:rPr lang="en-US" sz="2800" i="1" smtClean="0"/>
              <a:t>Business </a:t>
            </a:r>
            <a:r>
              <a:rPr lang="en-US" sz="2800" i="1"/>
              <a:t>Model Canvas </a:t>
            </a:r>
            <a:r>
              <a:rPr lang="en-US" sz="2800"/>
              <a:t>merupakan alat bantu untuk mend</a:t>
            </a:r>
            <a:r>
              <a:rPr lang="id-ID" sz="2800"/>
              <a:t>e</a:t>
            </a:r>
            <a:r>
              <a:rPr lang="en-US" sz="2800"/>
              <a:t>skripsikan, menganalisis dan merancang model bisnis (Osterwalder dan Pigneur, 2013</a:t>
            </a:r>
            <a:r>
              <a:rPr lang="en-US" sz="2800" smtClean="0"/>
              <a:t>).</a:t>
            </a:r>
          </a:p>
          <a:p>
            <a:pPr marL="393700" indent="-393700">
              <a:buFont typeface="Wingdings" panose="05000000000000000000" pitchFamily="2" charset="2"/>
              <a:buChar char="q"/>
            </a:pPr>
            <a:r>
              <a:rPr lang="en-US" sz="2800" i="1" smtClean="0"/>
              <a:t>Business model canvas</a:t>
            </a:r>
            <a:r>
              <a:rPr lang="en-US" sz="2800" smtClean="0"/>
              <a:t> </a:t>
            </a:r>
            <a:r>
              <a:rPr lang="en-US" sz="2800"/>
              <a:t>merupakan sebuah </a:t>
            </a:r>
            <a:r>
              <a:rPr lang="en-US" sz="2800" i="1"/>
              <a:t>strategic management </a:t>
            </a:r>
            <a:r>
              <a:rPr lang="en-US" sz="2800"/>
              <a:t>yang baik untuk digunakan dalam </a:t>
            </a:r>
            <a:r>
              <a:rPr lang="en-US" sz="2800" i="1"/>
              <a:t>start up business</a:t>
            </a:r>
            <a:r>
              <a:rPr lang="en-US" sz="2800"/>
              <a:t> ataupun mengembangkan </a:t>
            </a:r>
            <a:r>
              <a:rPr lang="en-US" sz="2800" i="1"/>
              <a:t>existing </a:t>
            </a:r>
            <a:r>
              <a:rPr lang="en-US" sz="2800" i="1" smtClean="0"/>
              <a:t>business</a:t>
            </a:r>
          </a:p>
          <a:p>
            <a:pPr marL="393700" indent="-393700">
              <a:buFont typeface="Wingdings" panose="05000000000000000000" pitchFamily="2" charset="2"/>
              <a:buChar char="q"/>
            </a:pPr>
            <a:endParaRPr lang="en-US" sz="2800"/>
          </a:p>
        </p:txBody>
      </p:sp>
    </p:spTree>
    <p:extLst>
      <p:ext uri="{BB962C8B-B14F-4D97-AF65-F5344CB8AC3E}">
        <p14:creationId xmlns:p14="http://schemas.microsoft.com/office/powerpoint/2010/main" val="308189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91886" y="551792"/>
            <a:ext cx="10454789" cy="5722884"/>
          </a:xfrm>
          <a:prstGeom prst="rect">
            <a:avLst/>
          </a:prstGeom>
          <a:noFill/>
          <a:ln>
            <a:noFill/>
          </a:ln>
        </p:spPr>
      </p:pic>
      <p:sp>
        <p:nvSpPr>
          <p:cNvPr id="4" name="Rectangle 3"/>
          <p:cNvSpPr/>
          <p:nvPr/>
        </p:nvSpPr>
        <p:spPr>
          <a:xfrm>
            <a:off x="3760192" y="6290442"/>
            <a:ext cx="6270243" cy="461665"/>
          </a:xfrm>
          <a:prstGeom prst="rect">
            <a:avLst/>
          </a:prstGeom>
        </p:spPr>
        <p:txBody>
          <a:bodyPr wrap="none">
            <a:spAutoFit/>
          </a:bodyPr>
          <a:lstStyle/>
          <a:p>
            <a:r>
              <a:rPr lang="en-US" sz="2400" b="1" smtClean="0">
                <a:latin typeface="Times New Roman" panose="02020603050405020304" pitchFamily="18" charset="0"/>
                <a:ea typeface="Calibri" panose="020F0502020204030204" pitchFamily="34" charset="0"/>
              </a:rPr>
              <a:t>Gambar. </a:t>
            </a:r>
            <a:r>
              <a:rPr lang="en-US" sz="2400" b="1" smtClean="0">
                <a:effectLst/>
                <a:latin typeface="Times New Roman" panose="02020603050405020304" pitchFamily="18" charset="0"/>
                <a:ea typeface="Calibri" panose="020F0502020204030204" pitchFamily="34" charset="0"/>
              </a:rPr>
              <a:t>Sembilan Komponen </a:t>
            </a:r>
            <a:r>
              <a:rPr lang="en-US" sz="2400" b="1" i="1" smtClean="0">
                <a:effectLst/>
                <a:latin typeface="Times New Roman" panose="02020603050405020304" pitchFamily="18" charset="0"/>
                <a:ea typeface="Calibri" panose="020F0502020204030204" pitchFamily="34" charset="0"/>
              </a:rPr>
              <a:t>Business Model</a:t>
            </a:r>
            <a:endParaRPr lang="en-US" sz="2400"/>
          </a:p>
        </p:txBody>
      </p:sp>
    </p:spTree>
    <p:extLst>
      <p:ext uri="{BB962C8B-B14F-4D97-AF65-F5344CB8AC3E}">
        <p14:creationId xmlns:p14="http://schemas.microsoft.com/office/powerpoint/2010/main" val="404300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2" y="324408"/>
            <a:ext cx="11155680" cy="5909310"/>
          </a:xfrm>
          <a:prstGeom prst="rect">
            <a:avLst/>
          </a:prstGeom>
        </p:spPr>
        <p:txBody>
          <a:bodyPr wrap="square">
            <a:spAutoFit/>
          </a:bodyPr>
          <a:lstStyle/>
          <a:p>
            <a:r>
              <a:rPr lang="en-US">
                <a:ea typeface="Calibri" panose="020F0502020204030204" pitchFamily="34" charset="0"/>
                <a:cs typeface="Times New Roman" panose="02020603050405020304" pitchFamily="18" charset="0"/>
              </a:rPr>
              <a:t>Sembilan komponen yang dimaksud pada gambar di atas adalah: </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Customer</a:t>
            </a:r>
            <a:r>
              <a:rPr lang="en-US">
                <a:ea typeface="Calibri" panose="020F0502020204030204" pitchFamily="34" charset="0"/>
                <a:cs typeface="Times New Roman" panose="02020603050405020304" pitchFamily="18" charset="0"/>
              </a:rPr>
              <a:t>, Pelanggan merupakan sekelompok orang yang ingin dicapai dan dilayani oleh perusahaan (Rodríguez, 2011). </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Value</a:t>
            </a:r>
            <a:r>
              <a:rPr lang="en-US">
                <a:ea typeface="Calibri" panose="020F0502020204030204" pitchFamily="34" charset="0"/>
                <a:cs typeface="Times New Roman" panose="02020603050405020304" pitchFamily="18" charset="0"/>
              </a:rPr>
              <a:t>, Rangkuman alasan utama kenapa pelanggan atau user membayar untuk menggunakan sejumlah layanan (Rodríguez, 2011).</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Channel</a:t>
            </a:r>
            <a:r>
              <a:rPr lang="en-US">
                <a:ea typeface="Calibri" panose="020F0502020204030204" pitchFamily="34" charset="0"/>
                <a:cs typeface="Times New Roman" panose="02020603050405020304" pitchFamily="18" charset="0"/>
              </a:rPr>
              <a:t>, Menurut Osterwalder dan Pigneur (2013), proposisi nilai sampai ke pelanggan melalui komunikasi, distribusi, dan saluran penjualan. Saluran penjualan di mana pembeli dan penjual menyepakati transaksi</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Relation</a:t>
            </a:r>
            <a:r>
              <a:rPr lang="en-US">
                <a:ea typeface="Calibri" panose="020F0502020204030204" pitchFamily="34" charset="0"/>
                <a:cs typeface="Times New Roman" panose="02020603050405020304" pitchFamily="18" charset="0"/>
              </a:rPr>
              <a:t>, Pada blok ini merupakan deskripsi apa jenis hubungan pelanggan harapkan  dan bagaimana membangun dan memeliharanya (Fritscher dan Pigneur, 2011). </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Revenue stream</a:t>
            </a:r>
            <a:r>
              <a:rPr lang="en-US">
                <a:ea typeface="Calibri" panose="020F0502020204030204" pitchFamily="34" charset="0"/>
                <a:cs typeface="Times New Roman" panose="02020603050405020304" pitchFamily="18" charset="0"/>
              </a:rPr>
              <a:t>, Arus pendapatan dihasilkan dari proposisi nilai yang dengan sukses ditawarkan kepada pelanggan (Rodríguez, 2016). </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Resource</a:t>
            </a:r>
            <a:r>
              <a:rPr lang="en-US">
                <a:ea typeface="Calibri" panose="020F0502020204030204" pitchFamily="34" charset="0"/>
                <a:cs typeface="Times New Roman" panose="02020603050405020304" pitchFamily="18" charset="0"/>
              </a:rPr>
              <a:t>, Aset yang diperlukan untuk menyediakan dan menghasilkan elemen-elemen yang ada didalam aktivitas kunci (Rodríguez, 2016).</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Activities</a:t>
            </a:r>
            <a:r>
              <a:rPr lang="en-US">
                <a:ea typeface="Calibri" panose="020F0502020204030204" pitchFamily="34" charset="0"/>
                <a:cs typeface="Times New Roman" panose="02020603050405020304" pitchFamily="18" charset="0"/>
              </a:rPr>
              <a:t>, Sejumlah aktivitas kunci pada blok bangunan ini menjelaskan proses kunci yang diperlukan untuk aktivitas bersama sumber yang ditawarkan oleh mitra untuk memberikan proposisi nilai, mengelola saluran dan hubungan, dan menghasilkan pendapatan (Mars, 2012).</a:t>
            </a:r>
          </a:p>
          <a:p>
            <a:pPr marL="342900" lvl="0" indent="-342900" algn="just">
              <a:buFont typeface="+mj-lt"/>
              <a:buAutoNum type="arabicPeriod"/>
            </a:pPr>
            <a:r>
              <a:rPr lang="en-US" i="1">
                <a:ea typeface="Calibri" panose="020F0502020204030204" pitchFamily="34" charset="0"/>
                <a:cs typeface="Times New Roman" panose="02020603050405020304" pitchFamily="18" charset="0"/>
              </a:rPr>
              <a:t>Partner</a:t>
            </a:r>
            <a:r>
              <a:rPr lang="en-US">
                <a:ea typeface="Calibri" panose="020F0502020204030204" pitchFamily="34" charset="0"/>
                <a:cs typeface="Times New Roman" panose="02020603050405020304" pitchFamily="18" charset="0"/>
              </a:rPr>
              <a:t>, Kemitraan adalah dimana dua atau lebih orang yang bekerja bersama-sana untuk mencapai tujuan sambil membangun kepercayaan dan hubungan yang saling menguntungkan (Dent, 2006). </a:t>
            </a:r>
          </a:p>
          <a:p>
            <a:pPr marL="342900" lvl="0" indent="-342900" algn="just">
              <a:buFont typeface="+mj-lt"/>
              <a:buAutoNum type="arabicPeriod"/>
            </a:pPr>
            <a:r>
              <a:rPr lang="en-US">
                <a:ea typeface="Calibri" panose="020F0502020204030204" pitchFamily="34" charset="0"/>
                <a:cs typeface="Times New Roman" panose="02020603050405020304" pitchFamily="18" charset="0"/>
              </a:rPr>
              <a:t>Struktur biaya mempresentasikan semua uang yang digunakan di dalam model bisnis. Elemen ini mengukur semua biaya perusahaan yang ditimbulkan dalam rangka menciptakan, memasarkan dan memberikan nilai kepada pelanggan (Osterwalder, 2004).</a:t>
            </a:r>
            <a:endParaRPr lang="en-US">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82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8052" y="274320"/>
            <a:ext cx="8203729" cy="6272783"/>
          </a:xfrm>
          <a:prstGeom prst="rect">
            <a:avLst/>
          </a:prstGeom>
        </p:spPr>
      </p:pic>
    </p:spTree>
    <p:extLst>
      <p:ext uri="{BB962C8B-B14F-4D97-AF65-F5344CB8AC3E}">
        <p14:creationId xmlns:p14="http://schemas.microsoft.com/office/powerpoint/2010/main" val="312384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1463" y="201168"/>
            <a:ext cx="9551507" cy="6309359"/>
          </a:xfrm>
          <a:prstGeom prst="rect">
            <a:avLst/>
          </a:prstGeom>
        </p:spPr>
      </p:pic>
    </p:spTree>
    <p:extLst>
      <p:ext uri="{BB962C8B-B14F-4D97-AF65-F5344CB8AC3E}">
        <p14:creationId xmlns:p14="http://schemas.microsoft.com/office/powerpoint/2010/main" val="404717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5656" y="496690"/>
            <a:ext cx="8661568" cy="5812670"/>
          </a:xfrm>
          <a:prstGeom prst="rect">
            <a:avLst/>
          </a:prstGeom>
        </p:spPr>
      </p:pic>
    </p:spTree>
    <p:extLst>
      <p:ext uri="{BB962C8B-B14F-4D97-AF65-F5344CB8AC3E}">
        <p14:creationId xmlns:p14="http://schemas.microsoft.com/office/powerpoint/2010/main" val="381393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602" y="383928"/>
            <a:ext cx="9474232" cy="5760840"/>
          </a:xfrm>
          <a:prstGeom prst="rect">
            <a:avLst/>
          </a:prstGeom>
        </p:spPr>
      </p:pic>
    </p:spTree>
    <p:extLst>
      <p:ext uri="{BB962C8B-B14F-4D97-AF65-F5344CB8AC3E}">
        <p14:creationId xmlns:p14="http://schemas.microsoft.com/office/powerpoint/2010/main" val="210828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0720" y="1065383"/>
            <a:ext cx="8894064" cy="3477875"/>
          </a:xfrm>
          <a:prstGeom prst="rect">
            <a:avLst/>
          </a:prstGeom>
        </p:spPr>
        <p:txBody>
          <a:bodyPr wrap="square">
            <a:spAutoFit/>
          </a:bodyPr>
          <a:lstStyle/>
          <a:p>
            <a:r>
              <a:rPr lang="en-US" sz="4400">
                <a:latin typeface="Times New Roman" panose="02020603050405020304" pitchFamily="18" charset="0"/>
                <a:ea typeface="Calibri" panose="020F0502020204030204" pitchFamily="34" charset="0"/>
              </a:rPr>
              <a:t>Pembuatan </a:t>
            </a:r>
            <a:r>
              <a:rPr lang="en-US" sz="4400" i="1">
                <a:latin typeface="Times New Roman" panose="02020603050405020304" pitchFamily="18" charset="0"/>
                <a:ea typeface="Calibri" panose="020F0502020204030204" pitchFamily="34" charset="0"/>
              </a:rPr>
              <a:t>Business Model Canvas </a:t>
            </a:r>
            <a:r>
              <a:rPr lang="en-US" sz="4400">
                <a:latin typeface="Times New Roman" panose="02020603050405020304" pitchFamily="18" charset="0"/>
                <a:ea typeface="Calibri" panose="020F0502020204030204" pitchFamily="34" charset="0"/>
              </a:rPr>
              <a:t>untuk bisnis mahasiswa (pengusaha pemula) harus ditekankan pada </a:t>
            </a:r>
            <a:r>
              <a:rPr lang="en-US" sz="4400" i="1">
                <a:latin typeface="Times New Roman" panose="02020603050405020304" pitchFamily="18" charset="0"/>
                <a:ea typeface="Calibri" panose="020F0502020204030204" pitchFamily="34" charset="0"/>
              </a:rPr>
              <a:t>value</a:t>
            </a:r>
            <a:r>
              <a:rPr lang="en-US" sz="4400">
                <a:latin typeface="Times New Roman" panose="02020603050405020304" pitchFamily="18" charset="0"/>
                <a:ea typeface="Calibri" panose="020F0502020204030204" pitchFamily="34" charset="0"/>
              </a:rPr>
              <a:t> dan inovasi di </a:t>
            </a:r>
            <a:r>
              <a:rPr lang="en-US" sz="4400" i="1">
                <a:latin typeface="Times New Roman" panose="02020603050405020304" pitchFamily="18" charset="0"/>
                <a:ea typeface="Calibri" panose="020F0502020204030204" pitchFamily="34" charset="0"/>
              </a:rPr>
              <a:t>revenue stream</a:t>
            </a:r>
            <a:r>
              <a:rPr lang="en-US" sz="4400">
                <a:latin typeface="Times New Roman" panose="02020603050405020304" pitchFamily="18" charset="0"/>
                <a:ea typeface="Calibri" panose="020F0502020204030204" pitchFamily="34" charset="0"/>
              </a:rPr>
              <a:t>, karena bisnis tidak sama degan berjualan. </a:t>
            </a:r>
            <a:endParaRPr lang="en-US" sz="4400"/>
          </a:p>
        </p:txBody>
      </p:sp>
    </p:spTree>
    <p:extLst>
      <p:ext uri="{BB962C8B-B14F-4D97-AF65-F5344CB8AC3E}">
        <p14:creationId xmlns:p14="http://schemas.microsoft.com/office/powerpoint/2010/main" val="740373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125</TotalTime>
  <Words>365</Words>
  <Application>Microsoft Office PowerPoint</Application>
  <PresentationFormat>Custom</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Integral</vt:lpstr>
      <vt:lpstr>   tim pengampu mku kwu   universitas sebelas maret– 2019 </vt:lpstr>
      <vt:lpstr>PENGERTIAN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Prodi Arsitektur   FT. UNS – 2018</dc:title>
  <dc:creator>pengguna</dc:creator>
  <cp:lastModifiedBy>USER</cp:lastModifiedBy>
  <cp:revision>18</cp:revision>
  <dcterms:created xsi:type="dcterms:W3CDTF">2018-11-13T06:35:47Z</dcterms:created>
  <dcterms:modified xsi:type="dcterms:W3CDTF">2020-04-27T02:43:26Z</dcterms:modified>
</cp:coreProperties>
</file>