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69" r:id="rId3"/>
    <p:sldId id="273" r:id="rId4"/>
    <p:sldId id="274" r:id="rId5"/>
    <p:sldId id="275" r:id="rId6"/>
    <p:sldId id="276" r:id="rId7"/>
    <p:sldId id="277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73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82880-4DDD-4F93-A3C6-A76BB0AA02C4}" type="datetimeFigureOut">
              <a:rPr lang="id-ID" smtClean="0"/>
              <a:t>28/04/2020</a:t>
            </a:fld>
            <a:endParaRPr lang="id-ID"/>
          </a:p>
        </p:txBody>
      </p:sp>
      <p:sp>
        <p:nvSpPr>
          <p:cNvPr id="104873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104873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73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73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5E3A-CD83-4A40-BE28-FED84C11B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470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2"/>
          <p:cNvGrpSpPr/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48689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0" name="Freeform 4"/>
            <p:cNvSpPr/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1" name="Freeform 5"/>
            <p:cNvSpPr/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2" name="Freeform 6"/>
            <p:cNvSpPr/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3" name="Freeform 7"/>
            <p:cNvSpPr/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4" name="Freeform 8"/>
            <p:cNvSpPr/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5" name="Freeform 9"/>
            <p:cNvSpPr/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6" name="Freeform 10"/>
            <p:cNvSpPr/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7" name="Freeform 11"/>
            <p:cNvSpPr/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9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0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1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2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3" name="Freeform 17"/>
            <p:cNvSpPr/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4" name="Freeform 18"/>
            <p:cNvSpPr/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5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06" name="Freeform 20"/>
            <p:cNvSpPr/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870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70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EC30B1EB-AE1A-4B1C-ACE3-4D1E7D7FA68E}" type="datetimeFigureOut">
              <a:rPr lang="en-US"/>
              <a:t>4/28/2020</a:t>
            </a:fld>
            <a:endParaRPr lang="en-US"/>
          </a:p>
        </p:txBody>
      </p:sp>
      <p:sp>
        <p:nvSpPr>
          <p:cNvPr id="104871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F928839-D3EA-4B84-98A3-611E627D8D4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B266-DC14-41A6-ADE7-1BC97AD0F8F0}" type="datetimeFigureOut">
              <a:rPr lang="en-US"/>
              <a:t>4/28/2020</a:t>
            </a:fld>
            <a:endParaRPr lang="en-US"/>
          </a:p>
        </p:txBody>
      </p:sp>
      <p:sp>
        <p:nvSpPr>
          <p:cNvPr id="10487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52D4-AB7D-4044-A6A5-71B7F73470B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EB11-D362-4819-B814-02FD19C040FD}" type="datetimeFigureOut">
              <a:rPr lang="en-US"/>
              <a:t>4/28/2020</a:t>
            </a:fld>
            <a:endParaRPr 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805F-511E-45F6-943F-99E42BB7D7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D3BE-D33B-48F4-8D72-D00606CF2CFE}" type="datetimeFigureOut">
              <a:rPr lang="en-US"/>
              <a:t>4/28/2020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F294-7DF3-42A8-8820-21480A4BAF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A5FC-ADCA-4603-934E-4D9104BB5C92}" type="datetimeFigureOut">
              <a:rPr lang="en-US"/>
              <a:t>4/28/2020</a:t>
            </a:fld>
            <a:endParaRPr lang="en-US"/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6A06-6A3A-4AC1-92B5-39EAF6E61B2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4A09-79E5-4BEB-BED6-40231D3C504C}" type="datetimeFigureOut">
              <a:rPr lang="en-US"/>
              <a:t>4/28/2020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406-800F-41CA-AA8C-53E32EA362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094E-48A6-4809-88A2-BE035B6A05BE}" type="datetimeFigureOut">
              <a:rPr lang="en-US"/>
              <a:t>4/28/2020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879-EFC4-4C3B-AEFA-369DA1E8A92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6F5A-9A06-443F-A3E0-771389A484CF}" type="datetimeFigureOut">
              <a:rPr lang="en-US"/>
              <a:t>4/28/2020</a:t>
            </a:fld>
            <a:endParaRPr lang="en-US"/>
          </a:p>
        </p:txBody>
      </p:sp>
      <p:sp>
        <p:nvSpPr>
          <p:cNvPr id="104868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9DD-CA02-4672-83A5-F2D12A9C505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5811-FB33-4371-A864-6C19AF524C4B}" type="datetimeFigureOut">
              <a:rPr lang="en-US"/>
              <a:t>4/28/2020</a:t>
            </a:fld>
            <a:endParaRPr lang="en-US"/>
          </a:p>
        </p:txBody>
      </p:sp>
      <p:sp>
        <p:nvSpPr>
          <p:cNvPr id="10486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93E7-DA55-4F01-AD19-FC21A03849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E92-1C50-43A3-B2F4-493D52C81040}" type="datetimeFigureOut">
              <a:rPr lang="en-US"/>
              <a:t>4/28/2020</a:t>
            </a:fld>
            <a:endParaRPr lang="en-US"/>
          </a:p>
        </p:txBody>
      </p:sp>
      <p:sp>
        <p:nvSpPr>
          <p:cNvPr id="10487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35A-4D8F-4D20-B74E-A782FD902BE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1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6CDB-F364-494E-8E9A-5802CD558A5E}" type="datetimeFigureOut">
              <a:rPr lang="en-US"/>
              <a:t>4/28/2020</a:t>
            </a:fld>
            <a:endParaRPr lang="en-US"/>
          </a:p>
        </p:txBody>
      </p:sp>
      <p:sp>
        <p:nvSpPr>
          <p:cNvPr id="10487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66CC-B670-401C-9126-3573505002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/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48576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77" name="Freeform 4"/>
            <p:cNvSpPr/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78" name="Freeform 5"/>
            <p:cNvSpPr/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79" name="Freeform 6"/>
            <p:cNvSpPr/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0" name="Freeform 7"/>
            <p:cNvSpPr/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1" name="Freeform 8"/>
            <p:cNvSpPr/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2" name="Freeform 9"/>
            <p:cNvSpPr/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3" name="Freeform 10"/>
            <p:cNvSpPr/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4" name="Freeform 11"/>
            <p:cNvSpPr/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7"/>
            <p:cNvSpPr/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8"/>
            <p:cNvSpPr/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3" name="Freeform 20"/>
            <p:cNvSpPr/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8594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95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596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7BB2CB0-5A1D-497B-92C3-5ECFF0372583}" type="datetimeFigureOut">
              <a:rPr lang="en-US"/>
              <a:t>4/28/2020</a:t>
            </a:fld>
            <a:endParaRPr lang="en-US"/>
          </a:p>
        </p:txBody>
      </p:sp>
      <p:sp>
        <p:nvSpPr>
          <p:cNvPr id="1048597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8598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CA00A18-A8F9-4F10-B56D-32240F61C48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743200"/>
          </a:xfrm>
        </p:spPr>
        <p:txBody>
          <a:bodyPr/>
          <a:lstStyle/>
          <a:p>
            <a:pPr marL="0" indent="0" algn="ctr">
              <a:buNone/>
            </a:pPr>
            <a:r>
              <a:rPr lang="id-ID" sz="6000" dirty="0" smtClean="0"/>
              <a:t>EVALUASI PELUANG </a:t>
            </a:r>
            <a:r>
              <a:rPr lang="id-ID" sz="6000" dirty="0" smtClean="0"/>
              <a:t>USAHA</a:t>
            </a:r>
          </a:p>
          <a:p>
            <a:pPr marL="0" indent="0" algn="ctr">
              <a:buNone/>
            </a:pPr>
            <a:endParaRPr lang="id-ID" sz="3600" dirty="0" smtClean="0"/>
          </a:p>
          <a:p>
            <a:pPr marL="0" indent="0" algn="ctr">
              <a:buNone/>
            </a:pPr>
            <a:r>
              <a:rPr lang="id-ID" sz="3600" dirty="0" smtClean="0"/>
              <a:t>Tim KWU UNS</a:t>
            </a:r>
          </a:p>
          <a:p>
            <a:pPr marL="0" indent="0" algn="ctr">
              <a:buNone/>
            </a:pPr>
            <a:r>
              <a:rPr lang="id-ID" sz="3600" dirty="0" smtClean="0"/>
              <a:t>27 </a:t>
            </a:r>
            <a:r>
              <a:rPr lang="id-ID" sz="3600" dirty="0" smtClean="0"/>
              <a:t>APRIL 2020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2015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id-ID" dirty="0">
                <a:latin typeface="Comic Sans MS" pitchFamily="66" charset="0"/>
              </a:rPr>
              <a:t>Aspek-aspek dalam Penilaian Studi </a:t>
            </a:r>
            <a:r>
              <a:rPr lang="id-ID" dirty="0" smtClean="0">
                <a:latin typeface="Comic Sans MS" pitchFamily="66" charset="0"/>
              </a:rPr>
              <a:t>Kelayakan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48603" name="Subtitle 2"/>
          <p:cNvSpPr>
            <a:spLocks noGrp="1"/>
          </p:cNvSpPr>
          <p:nvPr>
            <p:ph type="subTitle" idx="4294967295"/>
          </p:nvPr>
        </p:nvSpPr>
        <p:spPr>
          <a:xfrm>
            <a:off x="1374775" y="2286000"/>
            <a:ext cx="6394450" cy="33575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Font typeface="Wingdings" pitchFamily="2" charset="2"/>
              <a:buNone/>
            </a:pPr>
            <a:r>
              <a:rPr lang="id-ID" sz="2400" dirty="0">
                <a:latin typeface="Comic Sans MS" pitchFamily="66" charset="0"/>
              </a:rPr>
              <a:t>Ada beberapa aspek yang perlu </a:t>
            </a:r>
            <a:r>
              <a:rPr lang="id-ID" sz="2400" dirty="0" smtClean="0">
                <a:latin typeface="Comic Sans MS" pitchFamily="66" charset="0"/>
              </a:rPr>
              <a:t>dilakukan </a:t>
            </a:r>
            <a:r>
              <a:rPr lang="id-ID" sz="2400" dirty="0">
                <a:latin typeface="Comic Sans MS" pitchFamily="66" charset="0"/>
              </a:rPr>
              <a:t>untuk menentukan kelayakan suatu </a:t>
            </a:r>
            <a:r>
              <a:rPr lang="id-ID" sz="2400" dirty="0" smtClean="0">
                <a:latin typeface="Comic Sans MS" pitchFamily="66" charset="0"/>
              </a:rPr>
              <a:t>usaha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dalam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aspek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teknologi</a:t>
            </a:r>
            <a:r>
              <a:rPr lang="en-AU" sz="2400" dirty="0" smtClean="0">
                <a:latin typeface="Comic Sans MS" pitchFamily="66" charset="0"/>
              </a:rPr>
              <a:t>, </a:t>
            </a:r>
            <a:r>
              <a:rPr lang="en-AU" sz="2400" dirty="0" err="1" smtClean="0">
                <a:latin typeface="Comic Sans MS" pitchFamily="66" charset="0"/>
              </a:rPr>
              <a:t>pemasaran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Sumber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Daya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Manusia</a:t>
            </a:r>
            <a:r>
              <a:rPr lang="id-ID" sz="2400" dirty="0" smtClean="0">
                <a:latin typeface="Comic Sans MS" pitchFamily="66" charset="0"/>
              </a:rPr>
              <a:t>. </a:t>
            </a:r>
            <a:r>
              <a:rPr lang="id-ID" sz="2400" dirty="0">
                <a:latin typeface="Comic Sans MS" pitchFamily="66" charset="0"/>
              </a:rPr>
              <a:t>Masing-masing aspek tidak berdiri sendiri tetapi saling berkaitan. Secara umum prioritas aspek-aspek yang perlu dilakukan studi kelayakan adalah sbb:</a:t>
            </a:r>
            <a:endParaRPr lang="en-US" sz="2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48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  <p:bldP spid="1048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Comic Sans MS" pitchFamily="66" charset="0"/>
              </a:rPr>
              <a:t>1</a:t>
            </a:r>
            <a:r>
              <a:rPr lang="en-US" sz="4000" dirty="0" smtClean="0">
                <a:latin typeface="Comic Sans MS" pitchFamily="66" charset="0"/>
              </a:rPr>
              <a:t>. </a:t>
            </a:r>
            <a:r>
              <a:rPr lang="id-ID" sz="4000" dirty="0">
                <a:latin typeface="Comic Sans MS" pitchFamily="66" charset="0"/>
              </a:rPr>
              <a:t>Aspek Pasar dan Pemasaran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0486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400" dirty="0">
                <a:effectLst/>
                <a:latin typeface="Comic Sans MS" pitchFamily="66" charset="0"/>
              </a:rPr>
              <a:t>	</a:t>
            </a:r>
            <a:r>
              <a:rPr lang="en-US" sz="2400" dirty="0" err="1">
                <a:effectLst/>
                <a:latin typeface="Comic Sans MS" pitchFamily="66" charset="0"/>
              </a:rPr>
              <a:t>Untuk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menentukan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dan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menilai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apakah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produk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yg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akan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dihasilkan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dapat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diserap</a:t>
            </a:r>
            <a:r>
              <a:rPr lang="en-US" sz="2400" dirty="0">
                <a:effectLst/>
                <a:latin typeface="Comic Sans MS" pitchFamily="66" charset="0"/>
              </a:rPr>
              <a:t>/</a:t>
            </a:r>
            <a:r>
              <a:rPr lang="en-US" sz="2400" dirty="0" err="1">
                <a:effectLst/>
                <a:latin typeface="Comic Sans MS" pitchFamily="66" charset="0"/>
              </a:rPr>
              <a:t>diterima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oleh</a:t>
            </a:r>
            <a:r>
              <a:rPr lang="en-US" sz="2400" dirty="0">
                <a:effectLst/>
                <a:latin typeface="Comic Sans MS" pitchFamily="66" charset="0"/>
              </a:rPr>
              <a:t> </a:t>
            </a:r>
            <a:r>
              <a:rPr lang="en-US" sz="2400" dirty="0" err="1">
                <a:effectLst/>
                <a:latin typeface="Comic Sans MS" pitchFamily="66" charset="0"/>
              </a:rPr>
              <a:t>pasar</a:t>
            </a:r>
            <a:r>
              <a:rPr lang="en-US" sz="2400" dirty="0">
                <a:effectLst/>
                <a:latin typeface="Comic Sans MS" pitchFamily="66" charset="0"/>
              </a:rPr>
              <a:t> (marketable</a:t>
            </a:r>
            <a:r>
              <a:rPr lang="en-US" sz="2400" dirty="0" smtClean="0">
                <a:effectLst/>
                <a:latin typeface="Comic Sans MS" pitchFamily="66" charset="0"/>
              </a:rPr>
              <a:t>)</a:t>
            </a:r>
            <a:endParaRPr lang="id-ID" sz="2400" dirty="0" smtClean="0">
              <a:effectLst/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en-US" sz="2400" dirty="0">
              <a:effectLst/>
              <a:latin typeface="Comic Sans MS" pitchFamily="66" charset="0"/>
            </a:endParaRPr>
          </a:p>
          <a:p>
            <a:pPr marL="892175" indent="-446088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Menganalisis </a:t>
            </a:r>
            <a:r>
              <a:rPr lang="id-ID" sz="2400" dirty="0">
                <a:effectLst/>
                <a:latin typeface="Comic Sans MS" pitchFamily="66" charset="0"/>
              </a:rPr>
              <a:t>permintaan dan penawaran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892175" indent="-446088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Mencari </a:t>
            </a:r>
            <a:r>
              <a:rPr lang="id-ID" sz="2400" dirty="0">
                <a:effectLst/>
                <a:latin typeface="Comic Sans MS" pitchFamily="66" charset="0"/>
              </a:rPr>
              <a:t>dan menghitung pasar potensial, permintaan potensial dan permintaan efektif, segmen pasar.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892175" indent="-446088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Menganalisis </a:t>
            </a:r>
            <a:r>
              <a:rPr lang="id-ID" sz="2400" dirty="0">
                <a:effectLst/>
                <a:latin typeface="Comic Sans MS" pitchFamily="66" charset="0"/>
              </a:rPr>
              <a:t>persaingan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892175" indent="-446088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Memilih </a:t>
            </a:r>
            <a:r>
              <a:rPr lang="id-ID" sz="2400" dirty="0">
                <a:effectLst/>
                <a:latin typeface="Comic Sans MS" pitchFamily="66" charset="0"/>
              </a:rPr>
              <a:t>strategi pemasaran yg tepat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892175" indent="-446088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Menentukan </a:t>
            </a:r>
            <a:r>
              <a:rPr lang="id-ID" sz="2400" dirty="0">
                <a:effectLst/>
                <a:latin typeface="Comic Sans MS" pitchFamily="66" charset="0"/>
              </a:rPr>
              <a:t>strategi generik</a:t>
            </a:r>
            <a:endParaRPr lang="en-US" sz="24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itchFamily="66" charset="0"/>
              </a:rPr>
              <a:t>2</a:t>
            </a:r>
            <a:r>
              <a:rPr lang="en-US" sz="4000" dirty="0" smtClean="0">
                <a:latin typeface="Comic Sans MS" pitchFamily="66" charset="0"/>
              </a:rPr>
              <a:t>. </a:t>
            </a:r>
            <a:r>
              <a:rPr lang="id-ID" sz="4000" dirty="0">
                <a:latin typeface="Comic Sans MS" pitchFamily="66" charset="0"/>
              </a:rPr>
              <a:t>Aspek </a:t>
            </a:r>
            <a:r>
              <a:rPr lang="id-ID" sz="4000" dirty="0" smtClean="0">
                <a:latin typeface="Comic Sans MS" pitchFamily="66" charset="0"/>
              </a:rPr>
              <a:t>Tekn</a:t>
            </a:r>
            <a:r>
              <a:rPr lang="en-AU" sz="4000" dirty="0" err="1" smtClean="0">
                <a:latin typeface="Comic Sans MS" pitchFamily="66" charset="0"/>
              </a:rPr>
              <a:t>ologi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04865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	Untuk menilai apakah kegiatan produksi dapat dilakukan secara efisien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efektif</a:t>
            </a:r>
            <a:endParaRPr lang="id-ID" sz="24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Pemilihan </a:t>
            </a:r>
            <a:r>
              <a:rPr lang="id-ID" sz="2400" dirty="0">
                <a:effectLst/>
                <a:latin typeface="Comic Sans MS" pitchFamily="66" charset="0"/>
              </a:rPr>
              <a:t>desain produk yg akan </a:t>
            </a:r>
            <a:r>
              <a:rPr lang="id-ID" sz="2400" dirty="0" smtClean="0">
                <a:effectLst/>
                <a:latin typeface="Comic Sans MS" pitchFamily="66" charset="0"/>
              </a:rPr>
              <a:t>diprod</a:t>
            </a:r>
            <a:r>
              <a:rPr lang="en-US" sz="2400" dirty="0" smtClean="0">
                <a:effectLst/>
                <a:latin typeface="Comic Sans MS" pitchFamily="66" charset="0"/>
              </a:rPr>
              <a:t>uksi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Penghitungan </a:t>
            </a:r>
            <a:r>
              <a:rPr lang="id-ID" sz="2400" dirty="0">
                <a:effectLst/>
                <a:latin typeface="Comic Sans MS" pitchFamily="66" charset="0"/>
              </a:rPr>
              <a:t>kapasitas perusahaan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Pemilihan </a:t>
            </a:r>
            <a:r>
              <a:rPr lang="id-ID" sz="2400" dirty="0">
                <a:effectLst/>
                <a:latin typeface="Comic Sans MS" pitchFamily="66" charset="0"/>
              </a:rPr>
              <a:t>mesin dan teknologi serta peralatan yang akan digunakan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Penentuan </a:t>
            </a:r>
            <a:r>
              <a:rPr lang="id-ID" sz="2400" dirty="0">
                <a:effectLst/>
                <a:latin typeface="Comic Sans MS" pitchFamily="66" charset="0"/>
              </a:rPr>
              <a:t>lokasi usaha 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Penentuan </a:t>
            </a:r>
            <a:r>
              <a:rPr lang="id-ID" sz="2400" dirty="0">
                <a:effectLst/>
                <a:latin typeface="Comic Sans MS" pitchFamily="66" charset="0"/>
              </a:rPr>
              <a:t>proses produksi dan lay-out pabrik yang dipilih, termasuk lay-out bangunan dan fasilitas lain.</a:t>
            </a:r>
            <a:endParaRPr lang="en-US" sz="2400" dirty="0">
              <a:effectLst/>
              <a:latin typeface="Comic Sans MS" pitchFamily="66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effectLst/>
                <a:latin typeface="Comic Sans MS" pitchFamily="66" charset="0"/>
              </a:rPr>
              <a:t>Penghitungan </a:t>
            </a:r>
            <a:r>
              <a:rPr lang="id-ID" sz="2400" dirty="0">
                <a:effectLst/>
                <a:latin typeface="Comic Sans MS" pitchFamily="66" charset="0"/>
              </a:rPr>
              <a:t>skala produksi yg ekonomis </a:t>
            </a:r>
            <a:endParaRPr lang="en-US" sz="24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itchFamily="66" charset="0"/>
              </a:rPr>
              <a:t>3</a:t>
            </a:r>
            <a:r>
              <a:rPr lang="en-US" sz="4000" dirty="0" smtClean="0">
                <a:latin typeface="Comic Sans MS" pitchFamily="66" charset="0"/>
              </a:rPr>
              <a:t>. </a:t>
            </a:r>
            <a:r>
              <a:rPr lang="id-ID" sz="4000" dirty="0">
                <a:latin typeface="Comic Sans MS" pitchFamily="66" charset="0"/>
              </a:rPr>
              <a:t>Aspek </a:t>
            </a:r>
            <a:r>
              <a:rPr lang="id-ID" sz="4000" dirty="0" smtClean="0">
                <a:latin typeface="Comic Sans MS" pitchFamily="66" charset="0"/>
              </a:rPr>
              <a:t>Manajemen</a:t>
            </a:r>
            <a:r>
              <a:rPr lang="en-AU" sz="4000" dirty="0" smtClean="0">
                <a:latin typeface="Comic Sans MS" pitchFamily="66" charset="0"/>
              </a:rPr>
              <a:t> </a:t>
            </a:r>
            <a:r>
              <a:rPr lang="en-AU" sz="4000" dirty="0" err="1" smtClean="0">
                <a:latin typeface="Comic Sans MS" pitchFamily="66" charset="0"/>
              </a:rPr>
              <a:t>dan</a:t>
            </a:r>
            <a:r>
              <a:rPr lang="en-AU" sz="4000" dirty="0" smtClean="0">
                <a:latin typeface="Comic Sans MS" pitchFamily="66" charset="0"/>
              </a:rPr>
              <a:t> SDM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048655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pPr marL="0" indent="0" algn="just">
              <a:buNone/>
            </a:pPr>
            <a:r>
              <a:rPr lang="id-ID" sz="2800" dirty="0" smtClean="0">
                <a:effectLst/>
                <a:latin typeface="Comic Sans MS" pitchFamily="66" charset="0"/>
              </a:rPr>
              <a:t>	</a:t>
            </a:r>
            <a:r>
              <a:rPr lang="en-US" sz="2800" dirty="0" err="1" smtClean="0">
                <a:effectLst/>
                <a:latin typeface="Comic Sans MS" pitchFamily="66" charset="0"/>
              </a:rPr>
              <a:t>Untuk</a:t>
            </a:r>
            <a:r>
              <a:rPr lang="en-US" sz="2800" dirty="0" smtClean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menilai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kapabilitas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tim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penyusun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studi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kelayakan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dan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menentukan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pelaksana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en-US" sz="2800" dirty="0" err="1">
                <a:effectLst/>
                <a:latin typeface="Comic Sans MS" pitchFamily="66" charset="0"/>
              </a:rPr>
              <a:t>proyek</a:t>
            </a:r>
            <a:r>
              <a:rPr lang="id-ID" sz="2800" dirty="0" smtClean="0">
                <a:effectLst/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effectLst/>
              <a:latin typeface="Comic Sans MS" pitchFamily="66" charset="0"/>
            </a:endParaRPr>
          </a:p>
          <a:p>
            <a:pPr marL="1349375" indent="-628650" algn="just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Struktur </a:t>
            </a:r>
            <a:r>
              <a:rPr lang="id-ID" sz="2800" dirty="0">
                <a:effectLst/>
                <a:latin typeface="Comic Sans MS" pitchFamily="66" charset="0"/>
              </a:rPr>
              <a:t>organisasi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1349375" indent="-628650" algn="just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Analisis </a:t>
            </a:r>
            <a:r>
              <a:rPr lang="id-ID" sz="2800" dirty="0">
                <a:effectLst/>
                <a:latin typeface="Comic Sans MS" pitchFamily="66" charset="0"/>
              </a:rPr>
              <a:t>pekerjaan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1349375" indent="-628650" algn="just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Analisis </a:t>
            </a:r>
            <a:r>
              <a:rPr lang="id-ID" sz="2800" dirty="0">
                <a:effectLst/>
                <a:latin typeface="Comic Sans MS" pitchFamily="66" charset="0"/>
              </a:rPr>
              <a:t>jabatan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1349375" indent="-628650" algn="just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Proses </a:t>
            </a:r>
            <a:r>
              <a:rPr lang="id-ID" sz="2800" dirty="0">
                <a:effectLst/>
                <a:latin typeface="Comic Sans MS" pitchFamily="66" charset="0"/>
              </a:rPr>
              <a:t>rekruitmen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1349375" indent="-628650" algn="just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Teknik </a:t>
            </a:r>
            <a:r>
              <a:rPr lang="id-ID" sz="2800" dirty="0">
                <a:effectLst/>
                <a:latin typeface="Comic Sans MS" pitchFamily="66" charset="0"/>
              </a:rPr>
              <a:t>pemberian kompensasi</a:t>
            </a:r>
            <a:endParaRPr lang="en-US" sz="2800" dirty="0">
              <a:effectLst/>
              <a:latin typeface="Comic Sans MS" pitchFamily="66" charset="0"/>
            </a:endParaRPr>
          </a:p>
          <a:p>
            <a:pPr algn="just"/>
            <a:endParaRPr lang="en-US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itchFamily="66" charset="0"/>
              </a:rPr>
              <a:t>4</a:t>
            </a:r>
            <a:r>
              <a:rPr lang="en-US" sz="4000" dirty="0" smtClean="0">
                <a:latin typeface="Comic Sans MS" pitchFamily="66" charset="0"/>
              </a:rPr>
              <a:t>. </a:t>
            </a:r>
            <a:r>
              <a:rPr lang="id-ID" sz="4000" dirty="0">
                <a:latin typeface="Comic Sans MS" pitchFamily="66" charset="0"/>
              </a:rPr>
              <a:t>Aspek </a:t>
            </a:r>
            <a:r>
              <a:rPr lang="id-ID" sz="4000" dirty="0" smtClean="0">
                <a:latin typeface="Comic Sans MS" pitchFamily="66" charset="0"/>
              </a:rPr>
              <a:t>Keuangan</a:t>
            </a:r>
            <a:endParaRPr lang="en-US" sz="4000" dirty="0"/>
          </a:p>
        </p:txBody>
      </p:sp>
      <p:sp>
        <p:nvSpPr>
          <p:cNvPr id="104865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marL="0" indent="0" algn="just">
              <a:buNone/>
            </a:pPr>
            <a:r>
              <a:rPr lang="id-ID" sz="2800" dirty="0" smtClean="0">
                <a:effectLst/>
                <a:latin typeface="Comic Sans MS" pitchFamily="66" charset="0"/>
              </a:rPr>
              <a:t>Menilai </a:t>
            </a:r>
            <a:r>
              <a:rPr lang="id-ID" sz="2800" dirty="0">
                <a:effectLst/>
                <a:latin typeface="Comic Sans MS" pitchFamily="66" charset="0"/>
              </a:rPr>
              <a:t>seberapa besar biaya yang dikeluarkan dan seberapa besar pendapatan yang akan diterima jika proyek dijalankan. Dari mana sumber pembiayaan tsb </a:t>
            </a:r>
            <a:r>
              <a:rPr lang="en-US" sz="2800" dirty="0" smtClean="0">
                <a:effectLst/>
                <a:latin typeface="Comic Sans MS" pitchFamily="66" charset="0"/>
              </a:rPr>
              <a:t>d</a:t>
            </a:r>
            <a:r>
              <a:rPr lang="id-ID" sz="2800" dirty="0" smtClean="0">
                <a:effectLst/>
                <a:latin typeface="Comic Sans MS" pitchFamily="66" charset="0"/>
              </a:rPr>
              <a:t>an </a:t>
            </a:r>
            <a:r>
              <a:rPr lang="id-ID" sz="2800" dirty="0">
                <a:effectLst/>
                <a:latin typeface="Comic Sans MS" pitchFamily="66" charset="0"/>
              </a:rPr>
              <a:t>bagaimana tingkat yang berlaku, sehingga jika dihitung dengan formula investasi akan sangat menguntungkan</a:t>
            </a:r>
            <a:r>
              <a:rPr lang="id-ID" dirty="0">
                <a:effectLst/>
                <a:latin typeface="Comic Sans MS" pitchFamily="66" charset="0"/>
              </a:rPr>
              <a:t>.</a:t>
            </a:r>
            <a:endParaRPr lang="en-US" dirty="0">
              <a:effectLst/>
              <a:latin typeface="Comic Sans MS" pitchFamily="66" charset="0"/>
            </a:endParaRPr>
          </a:p>
          <a:p>
            <a:pPr algn="just"/>
            <a:endParaRPr lang="en-US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066800"/>
            <a:ext cx="8229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Menentukan </a:t>
            </a:r>
            <a:r>
              <a:rPr lang="id-ID" sz="2800" dirty="0">
                <a:effectLst/>
                <a:latin typeface="Comic Sans MS" pitchFamily="66" charset="0"/>
              </a:rPr>
              <a:t>modal kerja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Menentukan </a:t>
            </a:r>
            <a:r>
              <a:rPr lang="id-ID" sz="2800" dirty="0">
                <a:effectLst/>
                <a:latin typeface="Comic Sans MS" pitchFamily="66" charset="0"/>
              </a:rPr>
              <a:t>modal investasi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Menilai </a:t>
            </a:r>
            <a:r>
              <a:rPr lang="id-ID" sz="2800" dirty="0">
                <a:effectLst/>
                <a:latin typeface="Comic Sans MS" pitchFamily="66" charset="0"/>
              </a:rPr>
              <a:t>arus kas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Membuat </a:t>
            </a:r>
            <a:r>
              <a:rPr lang="id-ID" sz="2800" dirty="0">
                <a:effectLst/>
                <a:latin typeface="Comic Sans MS" pitchFamily="66" charset="0"/>
              </a:rPr>
              <a:t>proyeksi laba-rugi dan neraca perusahaan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effectLst/>
                <a:latin typeface="Comic Sans MS" pitchFamily="66" charset="0"/>
              </a:rPr>
              <a:t>Mengetahui tk</a:t>
            </a:r>
            <a:r>
              <a:rPr lang="en-US" sz="2800" dirty="0" smtClean="0">
                <a:effectLst/>
                <a:latin typeface="Comic Sans MS" pitchFamily="66" charset="0"/>
              </a:rPr>
              <a:t>t</a:t>
            </a:r>
            <a:r>
              <a:rPr lang="id-ID" sz="2800" dirty="0" smtClean="0">
                <a:effectLst/>
                <a:latin typeface="Comic Sans MS" pitchFamily="66" charset="0"/>
              </a:rPr>
              <a:t> </a:t>
            </a:r>
            <a:r>
              <a:rPr lang="id-ID" sz="2800" dirty="0">
                <a:effectLst/>
                <a:latin typeface="Comic Sans MS" pitchFamily="66" charset="0"/>
              </a:rPr>
              <a:t>pengembalian modal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/>
                <a:latin typeface="Comic Sans MS" pitchFamily="66" charset="0"/>
              </a:rPr>
              <a:t>M</a:t>
            </a:r>
            <a:r>
              <a:rPr lang="id-ID" sz="2800" dirty="0">
                <a:effectLst/>
                <a:latin typeface="Comic Sans MS" pitchFamily="66" charset="0"/>
              </a:rPr>
              <a:t>engetahui profitabilitas,</a:t>
            </a:r>
            <a:r>
              <a:rPr lang="en-US" sz="2800" dirty="0">
                <a:effectLst/>
                <a:latin typeface="Comic Sans MS" pitchFamily="66" charset="0"/>
              </a:rPr>
              <a:t> </a:t>
            </a:r>
            <a:r>
              <a:rPr lang="id-ID" sz="2800" dirty="0">
                <a:effectLst/>
                <a:latin typeface="Comic Sans MS" pitchFamily="66" charset="0"/>
              </a:rPr>
              <a:t>likuiditas &amp; rentabilitas usaha yg akan dijalankan</a:t>
            </a:r>
            <a:endParaRPr lang="en-US" sz="2800" dirty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/>
          <a:lstStyle/>
          <a:p>
            <a:r>
              <a:rPr lang="id-ID" dirty="0" smtClean="0"/>
              <a:t>SUDAHKAH IDE USAHA ANDA MEMPERTIMBANGKAN HAL-HAL DIATAS?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677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algn="l"/>
            <a:r>
              <a:rPr lang="id-ID" sz="2800" dirty="0" smtClean="0">
                <a:solidFill>
                  <a:srgbClr val="0070C0"/>
                </a:solidFill>
              </a:rPr>
              <a:t>1. BUAT KELOMPOK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 smtClean="0">
                <a:solidFill>
                  <a:srgbClr val="0070C0"/>
                </a:solidFill>
              </a:rPr>
              <a:t>    </a:t>
            </a:r>
            <a:r>
              <a:rPr lang="id-ID" sz="2800" dirty="0" smtClean="0">
                <a:solidFill>
                  <a:srgbClr val="0070C0"/>
                </a:solidFill>
              </a:rPr>
              <a:t>DALAM 1 KELOMPOK TERDIRI DARI 5     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>
                <a:solidFill>
                  <a:srgbClr val="0070C0"/>
                </a:solidFill>
              </a:rPr>
              <a:t> </a:t>
            </a:r>
            <a:r>
              <a:rPr lang="id-ID" sz="2800" dirty="0" smtClean="0">
                <a:solidFill>
                  <a:srgbClr val="0070C0"/>
                </a:solidFill>
              </a:rPr>
              <a:t>   ORANG/5 IDE USAHA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 smtClean="0">
                <a:solidFill>
                  <a:srgbClr val="0070C0"/>
                </a:solidFill>
              </a:rPr>
              <a:t>2. PILIH 1 IDE USAHA YANG TERBAIK SESUAI  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>
                <a:solidFill>
                  <a:srgbClr val="0070C0"/>
                </a:solidFill>
              </a:rPr>
              <a:t> </a:t>
            </a:r>
            <a:r>
              <a:rPr lang="id-ID" sz="2800" dirty="0" smtClean="0">
                <a:solidFill>
                  <a:srgbClr val="0070C0"/>
                </a:solidFill>
              </a:rPr>
              <a:t>   DENGAN ASPEK KELAYAKN USAHA DAN </a:t>
            </a:r>
            <a:r>
              <a:rPr lang="id-ID" sz="2800" dirty="0" smtClean="0">
                <a:solidFill>
                  <a:srgbClr val="0070C0"/>
                </a:solidFill>
              </a:rPr>
              <a:t/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 smtClean="0">
                <a:solidFill>
                  <a:srgbClr val="0070C0"/>
                </a:solidFill>
              </a:rPr>
              <a:t>3 BUATLAH </a:t>
            </a:r>
            <a:r>
              <a:rPr lang="id-ID" sz="2800" dirty="0" smtClean="0">
                <a:solidFill>
                  <a:srgbClr val="0070C0"/>
                </a:solidFill>
              </a:rPr>
              <a:t>STRATEGI MERAIH PELUANG </a:t>
            </a:r>
            <a:r>
              <a:rPr lang="id-ID" sz="2800" dirty="0" smtClean="0">
                <a:solidFill>
                  <a:srgbClr val="0070C0"/>
                </a:solidFill>
              </a:rPr>
              <a:t/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>
                <a:solidFill>
                  <a:srgbClr val="0070C0"/>
                </a:solidFill>
              </a:rPr>
              <a:t> </a:t>
            </a:r>
            <a:r>
              <a:rPr lang="id-ID" sz="2800" dirty="0" smtClean="0">
                <a:solidFill>
                  <a:srgbClr val="0070C0"/>
                </a:solidFill>
              </a:rPr>
              <a:t>   </a:t>
            </a:r>
            <a:r>
              <a:rPr lang="id-ID" sz="2800" dirty="0" smtClean="0">
                <a:solidFill>
                  <a:srgbClr val="0070C0"/>
                </a:solidFill>
              </a:rPr>
              <a:t>USAHA </a:t>
            </a:r>
            <a:r>
              <a:rPr lang="id-ID" sz="2800" dirty="0" smtClean="0">
                <a:solidFill>
                  <a:srgbClr val="0070C0"/>
                </a:solidFill>
              </a:rPr>
              <a:t>YANG ANDA </a:t>
            </a:r>
            <a:r>
              <a:rPr lang="id-ID" sz="2800" dirty="0" smtClean="0">
                <a:solidFill>
                  <a:srgbClr val="0070C0"/>
                </a:solidFill>
              </a:rPr>
              <a:t>INGINKAN 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 smtClean="0">
                <a:solidFill>
                  <a:srgbClr val="0070C0"/>
                </a:solidFill>
              </a:rPr>
              <a:t>4. HASIL INI AKAN DIKEMBANGKAN 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>
                <a:solidFill>
                  <a:srgbClr val="0070C0"/>
                </a:solidFill>
              </a:rPr>
              <a:t> </a:t>
            </a:r>
            <a:r>
              <a:rPr lang="id-ID" sz="2800" dirty="0" smtClean="0">
                <a:solidFill>
                  <a:srgbClr val="0070C0"/>
                </a:solidFill>
              </a:rPr>
              <a:t>   </a:t>
            </a:r>
            <a:r>
              <a:rPr lang="id-ID" sz="2800" dirty="0" smtClean="0">
                <a:solidFill>
                  <a:srgbClr val="0070C0"/>
                </a:solidFill>
              </a:rPr>
              <a:t>MENJADI PROPOSAL PKM</a:t>
            </a:r>
            <a:br>
              <a:rPr lang="id-ID" sz="2800" dirty="0" smtClean="0">
                <a:solidFill>
                  <a:srgbClr val="0070C0"/>
                </a:solidFill>
              </a:rPr>
            </a:br>
            <a:r>
              <a:rPr lang="id-ID" sz="2800" dirty="0">
                <a:solidFill>
                  <a:srgbClr val="0070C0"/>
                </a:solidFill>
              </a:rPr>
              <a:t> </a:t>
            </a:r>
            <a:r>
              <a:rPr lang="id-ID" sz="2800" dirty="0" smtClean="0">
                <a:solidFill>
                  <a:srgbClr val="0070C0"/>
                </a:solidFill>
              </a:rPr>
              <a:t>   </a:t>
            </a:r>
            <a:r>
              <a:rPr lang="id-ID" sz="2800" dirty="0" smtClean="0">
                <a:solidFill>
                  <a:srgbClr val="0070C0"/>
                </a:solidFill>
              </a:rPr>
              <a:t>SEKALIGUS SEBAGAI HASIL UAS</a:t>
            </a:r>
            <a:endParaRPr lang="id-ID" sz="28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3178" y="304800"/>
            <a:ext cx="78670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TUGAS EVALUASI USAHA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046485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161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Maple</vt:lpstr>
      <vt:lpstr>PowerPoint Presentation</vt:lpstr>
      <vt:lpstr>Aspek-aspek dalam Penilaian Studi Kelayakan</vt:lpstr>
      <vt:lpstr>1. Aspek Pasar dan Pemasaran</vt:lpstr>
      <vt:lpstr>2. Aspek Teknologi</vt:lpstr>
      <vt:lpstr>3. Aspek Manajemen dan SDM</vt:lpstr>
      <vt:lpstr>4. Aspek Keuangan</vt:lpstr>
      <vt:lpstr>PowerPoint Presentation</vt:lpstr>
      <vt:lpstr>SUDAHKAH IDE USAHA ANDA MEMPERTIMBANGKAN HAL-HAL DIATAS?</vt:lpstr>
      <vt:lpstr>1. BUAT KELOMPOK     DALAM 1 KELOMPOK TERDIRI DARI 5          ORANG/5 IDE USAHA 2. PILIH 1 IDE USAHA YANG TERBAIK SESUAI       DENGAN ASPEK KELAYAKN USAHA DAN  3 BUATLAH STRATEGI MERAIH PELUANG      USAHA YANG ANDA INGINKAN  4. HASIL INI AKAN DIKEMBANGKAN      MENJADI PROPOSAL PKM     SEKALIGUS SEBAGAI HASIL UAS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Aspek-aspek dalam Penilaian Studi Kelayakan</dc:title>
  <dc:creator>user</dc:creator>
  <cp:lastModifiedBy>USER</cp:lastModifiedBy>
  <cp:revision>14</cp:revision>
  <dcterms:created xsi:type="dcterms:W3CDTF">2003-12-31T04:01:29Z</dcterms:created>
  <dcterms:modified xsi:type="dcterms:W3CDTF">2020-04-27T23:24:23Z</dcterms:modified>
</cp:coreProperties>
</file>