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1"/>
  </p:notesMasterIdLst>
  <p:sldIdLst>
    <p:sldId id="256" r:id="rId4"/>
    <p:sldId id="291" r:id="rId5"/>
    <p:sldId id="262" r:id="rId6"/>
    <p:sldId id="363" r:id="rId7"/>
    <p:sldId id="364" r:id="rId8"/>
    <p:sldId id="261" r:id="rId9"/>
    <p:sldId id="265" r:id="rId10"/>
    <p:sldId id="365" r:id="rId11"/>
    <p:sldId id="366" r:id="rId12"/>
    <p:sldId id="367" r:id="rId13"/>
    <p:sldId id="264" r:id="rId14"/>
    <p:sldId id="368" r:id="rId15"/>
    <p:sldId id="375" r:id="rId16"/>
    <p:sldId id="371" r:id="rId17"/>
    <p:sldId id="369" r:id="rId18"/>
    <p:sldId id="372" r:id="rId19"/>
    <p:sldId id="376" r:id="rId20"/>
    <p:sldId id="373" r:id="rId21"/>
    <p:sldId id="377" r:id="rId22"/>
    <p:sldId id="370" r:id="rId23"/>
    <p:sldId id="374" r:id="rId24"/>
    <p:sldId id="379" r:id="rId25"/>
    <p:sldId id="381" r:id="rId26"/>
    <p:sldId id="380" r:id="rId27"/>
    <p:sldId id="382" r:id="rId28"/>
    <p:sldId id="383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 varScale="1">
        <p:scale>
          <a:sx n="82" d="100"/>
          <a:sy n="82" d="100"/>
        </p:scale>
        <p:origin x="922" y="6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4607" y="2984083"/>
            <a:ext cx="7138736" cy="1586307"/>
          </a:xfrm>
        </p:spPr>
        <p:txBody>
          <a:bodyPr/>
          <a:lstStyle/>
          <a:p>
            <a:r>
              <a:rPr lang="en-US" b="1" dirty="0"/>
              <a:t>BAB 10 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Evolusi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2165" y="5612958"/>
            <a:ext cx="7138736" cy="63855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/>
              <a:t>KELOMPOK 6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sz="3600" dirty="0"/>
              <a:t>B. </a:t>
            </a:r>
            <a:r>
              <a:rPr lang="en-US" sz="3600" dirty="0" err="1"/>
              <a:t>Evolusi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26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CD8096E5-E622-41A5-96F8-AB5438B5BC99}"/>
              </a:ext>
            </a:extLst>
          </p:cNvPr>
          <p:cNvSpPr txBox="1"/>
          <p:nvPr/>
        </p:nvSpPr>
        <p:spPr>
          <a:xfrm>
            <a:off x="1614197" y="1162814"/>
            <a:ext cx="9815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D" altLang="en-US" sz="3200" dirty="0" err="1"/>
              <a:t>Evolusi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dinyatakan</a:t>
            </a:r>
            <a:r>
              <a:rPr lang="en-ID" altLang="en-US" sz="3200" dirty="0"/>
              <a:t> </a:t>
            </a:r>
            <a:r>
              <a:rPr lang="en-ID" altLang="en-US" sz="3200" dirty="0" err="1"/>
              <a:t>sebagai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perubahan</a:t>
            </a:r>
            <a:r>
              <a:rPr lang="en-ID" altLang="en-US" sz="3200" dirty="0"/>
              <a:t> yang </a:t>
            </a:r>
            <a:r>
              <a:rPr lang="en-ID" altLang="en-US" sz="3200" dirty="0" err="1"/>
              <a:t>terjadi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secara</a:t>
            </a:r>
            <a:r>
              <a:rPr lang="en-ID" altLang="en-US" sz="3200" dirty="0"/>
              <a:t> </a:t>
            </a:r>
            <a:r>
              <a:rPr lang="en-ID" altLang="en-US" sz="3200" dirty="0" err="1"/>
              <a:t>bertahap</a:t>
            </a:r>
            <a:r>
              <a:rPr lang="en-ID" altLang="en-US" sz="3200" dirty="0"/>
              <a:t> dan </a:t>
            </a:r>
            <a:r>
              <a:rPr lang="en-ID" altLang="en-US" sz="3200" dirty="0" err="1"/>
              <a:t>berurutan</a:t>
            </a:r>
            <a:r>
              <a:rPr lang="en-ID" altLang="en-US" sz="3200" dirty="0"/>
              <a:t> </a:t>
            </a:r>
            <a:r>
              <a:rPr lang="en-ID" altLang="en-US" sz="3200" dirty="0" err="1"/>
              <a:t>sepanjang</a:t>
            </a:r>
            <a:r>
              <a:rPr lang="en-ID" altLang="en-US" sz="3200" dirty="0"/>
              <a:t> masa </a:t>
            </a:r>
            <a:r>
              <a:rPr lang="en-ID" altLang="en-US" sz="3200" dirty="0" err="1"/>
              <a:t>kehidupan</a:t>
            </a:r>
            <a:r>
              <a:rPr lang="en-ID" altLang="en-US" sz="3200" dirty="0"/>
              <a:t> </a:t>
            </a:r>
            <a:r>
              <a:rPr lang="en-ID" altLang="en-US" sz="3200" dirty="0" err="1"/>
              <a:t>dari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satu</a:t>
            </a:r>
            <a:r>
              <a:rPr lang="en-ID" altLang="en-US" sz="3200" dirty="0"/>
              <a:t> </a:t>
            </a:r>
            <a:r>
              <a:rPr lang="en-ID" altLang="en-US" sz="3200" dirty="0" err="1"/>
              <a:t>kondisi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ke</a:t>
            </a:r>
            <a:r>
              <a:rPr lang="en-ID" altLang="en-US" sz="3200" dirty="0"/>
              <a:t> </a:t>
            </a:r>
            <a:r>
              <a:rPr lang="en-ID" altLang="en-US" sz="3200" dirty="0" err="1"/>
              <a:t>kondisi</a:t>
            </a:r>
            <a:r>
              <a:rPr lang="en-ID" altLang="en-US" sz="3200" dirty="0"/>
              <a:t> </a:t>
            </a:r>
            <a:r>
              <a:rPr lang="en-ID" altLang="en-US" sz="3200" dirty="0" err="1"/>
              <a:t>lainnya</a:t>
            </a:r>
            <a:r>
              <a:rPr lang="en-ID" altLang="en-US" sz="3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3200" dirty="0" err="1"/>
              <a:t>Evolusi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dibagi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menjadi</a:t>
            </a:r>
            <a:r>
              <a:rPr lang="en-US" altLang="en-US" sz="3200" dirty="0"/>
              <a:t> 3 </a:t>
            </a:r>
            <a:r>
              <a:rPr lang="en-US" altLang="en-US" sz="3200" dirty="0" err="1"/>
              <a:t>yaitu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Evolusi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Kosmik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Evolusi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Organik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Biologis</a:t>
            </a:r>
            <a:r>
              <a:rPr lang="en-US" altLang="en-US" sz="3200" dirty="0"/>
              <a:t>), </a:t>
            </a:r>
            <a:r>
              <a:rPr lang="en-US" altLang="en-US" sz="3200" dirty="0" err="1"/>
              <a:t>Evolusi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Geologis</a:t>
            </a:r>
            <a:r>
              <a:rPr lang="en-US" altLang="en-US" sz="320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3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Sejarah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72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2979824" y="1720840"/>
            <a:ext cx="677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Zaman </a:t>
            </a:r>
            <a:r>
              <a:rPr lang="en-US" altLang="en-US" sz="2400" dirty="0" err="1"/>
              <a:t>Azoikum</a:t>
            </a:r>
            <a:endParaRPr lang="en-US" alt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Zaman </a:t>
            </a:r>
            <a:r>
              <a:rPr lang="en-ID" altLang="en-US" sz="2400" dirty="0" err="1"/>
              <a:t>Archeozoikum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atau</a:t>
            </a:r>
            <a:r>
              <a:rPr lang="en-ID" altLang="en-US" sz="2400" dirty="0"/>
              <a:t> zaman </a:t>
            </a:r>
            <a:r>
              <a:rPr lang="en-ID" altLang="en-US" sz="2400" dirty="0" err="1"/>
              <a:t>purba</a:t>
            </a:r>
            <a:endParaRPr lang="en-ID" alt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altLang="en-US" sz="2400" dirty="0"/>
              <a:t>Zaman </a:t>
            </a:r>
            <a:r>
              <a:rPr lang="en-ID" altLang="en-US" sz="2400" dirty="0" err="1"/>
              <a:t>Proterozoikum</a:t>
            </a:r>
            <a:r>
              <a:rPr lang="en-ID" altLang="en-US" sz="24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altLang="en-US" sz="2400" dirty="0"/>
              <a:t>Zaman </a:t>
            </a:r>
            <a:r>
              <a:rPr lang="en-ID" altLang="en-US" sz="2400" dirty="0" err="1"/>
              <a:t>Palaeozoikum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atau</a:t>
            </a:r>
            <a:r>
              <a:rPr lang="en-ID" altLang="en-US" sz="2400" dirty="0"/>
              <a:t> zaman primer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altLang="en-US" sz="2400" dirty="0"/>
              <a:t>Zaman </a:t>
            </a:r>
            <a:r>
              <a:rPr lang="en-ID" altLang="en-US" sz="2400" dirty="0" err="1"/>
              <a:t>Mesozoikum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atau</a:t>
            </a:r>
            <a:r>
              <a:rPr lang="en-ID" altLang="en-US" sz="2400" dirty="0"/>
              <a:t> zaman </a:t>
            </a:r>
            <a:r>
              <a:rPr lang="en-ID" altLang="en-US" sz="2400" dirty="0" err="1"/>
              <a:t>sekunder</a:t>
            </a:r>
            <a:endParaRPr lang="en-ID" alt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altLang="en-US" sz="2400" dirty="0"/>
              <a:t>Zaman </a:t>
            </a:r>
            <a:r>
              <a:rPr lang="en-ID" altLang="en-US" sz="2400" dirty="0" err="1"/>
              <a:t>Kaenozoikum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atau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Neozoikum</a:t>
            </a:r>
            <a:endParaRPr lang="en-US" alt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ID" sz="3600" b="1" dirty="0" err="1"/>
              <a:t>Prinsip</a:t>
            </a:r>
            <a:r>
              <a:rPr lang="en-ID" sz="3600" b="1" dirty="0"/>
              <a:t> </a:t>
            </a:r>
            <a:r>
              <a:rPr lang="en-ID" sz="3600" b="1" dirty="0" err="1"/>
              <a:t>Evolusi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725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1688840" y="1511559"/>
            <a:ext cx="93772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Pada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lainnya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pada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err="1"/>
              <a:t>Spesies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paling </a:t>
            </a:r>
            <a:r>
              <a:rPr lang="en-US" sz="2400" dirty="0" err="1"/>
              <a:t>sempurna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, oleh proses </a:t>
            </a:r>
            <a:r>
              <a:rPr lang="en-US" sz="2400" dirty="0" err="1"/>
              <a:t>mutasi</a:t>
            </a:r>
            <a:r>
              <a:rPr lang="en-US" sz="2400" dirty="0"/>
              <a:t>, </a:t>
            </a:r>
            <a:r>
              <a:rPr lang="en-US" sz="2400" dirty="0" err="1"/>
              <a:t>reproduksi</a:t>
            </a:r>
            <a:r>
              <a:rPr lang="en-US" sz="2400" dirty="0"/>
              <a:t> </a:t>
            </a:r>
            <a:r>
              <a:rPr lang="en-US" sz="2400" dirty="0" err="1"/>
              <a:t>diferensial</a:t>
            </a:r>
            <a:r>
              <a:rPr lang="en-US" sz="2400" dirty="0"/>
              <a:t> dan </a:t>
            </a:r>
            <a:r>
              <a:rPr lang="en-US" sz="2400" dirty="0" err="1"/>
              <a:t>seleksi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.</a:t>
            </a:r>
            <a:endParaRPr lang="en-ID" sz="2400" dirty="0"/>
          </a:p>
          <a:p>
            <a:endParaRPr 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ID" sz="3600" b="1" dirty="0" err="1"/>
              <a:t>Ciri-Ciri</a:t>
            </a:r>
            <a:r>
              <a:rPr lang="en-ID" sz="3600" b="1" dirty="0"/>
              <a:t> Proses </a:t>
            </a:r>
            <a:r>
              <a:rPr lang="en-ID" sz="3600" b="1" dirty="0" err="1"/>
              <a:t>Evolusi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458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CD8096E5-E622-41A5-96F8-AB5438B5BC99}"/>
              </a:ext>
            </a:extLst>
          </p:cNvPr>
          <p:cNvSpPr txBox="1"/>
          <p:nvPr/>
        </p:nvSpPr>
        <p:spPr>
          <a:xfrm>
            <a:off x="1614197" y="1162814"/>
            <a:ext cx="98158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populasi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Pada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bukanlah</a:t>
            </a:r>
            <a:r>
              <a:rPr lang="en-US" sz="2800" dirty="0"/>
              <a:t> </a:t>
            </a:r>
            <a:r>
              <a:rPr lang="en-US" sz="2800" dirty="0" err="1"/>
              <a:t>ciri</a:t>
            </a:r>
            <a:r>
              <a:rPr lang="en-US" sz="2800" dirty="0"/>
              <a:t> yang </a:t>
            </a:r>
            <a:r>
              <a:rPr lang="en-US" sz="2800" dirty="0" err="1"/>
              <a:t>terpenting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dan </a:t>
            </a:r>
            <a:r>
              <a:rPr lang="en-US" sz="2800" dirty="0" err="1"/>
              <a:t>terdapat</a:t>
            </a:r>
            <a:r>
              <a:rPr lang="en-US" sz="2800" dirty="0"/>
              <a:t> factor </a:t>
            </a:r>
            <a:r>
              <a:rPr lang="en-US" sz="2800" dirty="0" err="1"/>
              <a:t>stabilitas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mencangkup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mentah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. </a:t>
            </a:r>
            <a:endParaRPr lang="en-ID" sz="2800" dirty="0"/>
          </a:p>
          <a:p>
            <a:pPr marL="514350" indent="-514350">
              <a:buFont typeface="+mj-lt"/>
              <a:buAutoNum type="arabicPeriod"/>
            </a:pPr>
            <a:endParaRPr lang="en-GB" altLang="en-US" sz="3200" dirty="0"/>
          </a:p>
          <a:p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8261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600" b="1" dirty="0" err="1"/>
              <a:t>Bukti-Bukti</a:t>
            </a:r>
            <a:r>
              <a:rPr lang="en-US" sz="3600" b="1" dirty="0"/>
              <a:t> </a:t>
            </a:r>
            <a:r>
              <a:rPr lang="en-US" sz="3600" b="1" dirty="0" err="1"/>
              <a:t>Evolusi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226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1688840" y="1511559"/>
            <a:ext cx="9377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Rekaman</a:t>
            </a:r>
            <a:r>
              <a:rPr lang="en-ID" sz="2400" dirty="0"/>
              <a:t> </a:t>
            </a:r>
            <a:r>
              <a:rPr lang="en-ID" sz="2400" dirty="0" err="1"/>
              <a:t>Fosil</a:t>
            </a:r>
            <a:r>
              <a:rPr lang="en-ID" sz="2400" dirty="0"/>
              <a:t> :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fosil</a:t>
            </a:r>
            <a:r>
              <a:rPr lang="en-ID" sz="2400" dirty="0"/>
              <a:t> </a:t>
            </a:r>
            <a:r>
              <a:rPr lang="en-ID" sz="2400" dirty="0" err="1"/>
              <a:t>disesuaikan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lapisan</a:t>
            </a:r>
            <a:r>
              <a:rPr lang="en-ID" sz="2400" dirty="0"/>
              <a:t> </a:t>
            </a:r>
            <a:r>
              <a:rPr lang="en-ID" sz="2400" dirty="0" err="1"/>
              <a:t>bumi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muda</a:t>
            </a:r>
            <a:r>
              <a:rPr lang="en-ID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Homologi</a:t>
            </a:r>
            <a:r>
              <a:rPr lang="en-ID" sz="2400" dirty="0"/>
              <a:t> :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kemiripan</a:t>
            </a:r>
            <a:r>
              <a:rPr lang="en-ID" sz="2400" dirty="0"/>
              <a:t> organ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spesies</a:t>
            </a:r>
            <a:r>
              <a:rPr lang="en-ID" sz="2400" dirty="0"/>
              <a:t>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dekat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kekerabatan</a:t>
            </a:r>
            <a:r>
              <a:rPr lang="en-ID" sz="2400" dirty="0"/>
              <a:t> di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spesies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Embriologi</a:t>
            </a:r>
            <a:r>
              <a:rPr lang="en-ID" sz="2400" dirty="0"/>
              <a:t> </a:t>
            </a:r>
            <a:r>
              <a:rPr lang="en-ID" sz="2400" dirty="0" err="1"/>
              <a:t>Perbandingan</a:t>
            </a:r>
            <a:r>
              <a:rPr lang="en-ID" sz="2400" dirty="0"/>
              <a:t> :</a:t>
            </a:r>
            <a:r>
              <a:rPr lang="en-ID" sz="2400" dirty="0" err="1"/>
              <a:t>embrio-embrio</a:t>
            </a:r>
            <a:r>
              <a:rPr lang="en-ID" sz="2400" dirty="0"/>
              <a:t> </a:t>
            </a:r>
            <a:r>
              <a:rPr lang="en-ID" sz="2400" dirty="0" err="1"/>
              <a:t>mengulangi</a:t>
            </a:r>
            <a:r>
              <a:rPr lang="en-ID" sz="2400" dirty="0"/>
              <a:t> proses </a:t>
            </a:r>
            <a:r>
              <a:rPr lang="en-ID" sz="2400" dirty="0" err="1"/>
              <a:t>evolusi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dialami</a:t>
            </a:r>
            <a:r>
              <a:rPr lang="en-ID" sz="2400" dirty="0"/>
              <a:t> </a:t>
            </a:r>
            <a:r>
              <a:rPr lang="en-ID" sz="2400" dirty="0" err="1"/>
              <a:t>nenek</a:t>
            </a:r>
            <a:r>
              <a:rPr lang="en-ID" sz="2400" dirty="0"/>
              <a:t> </a:t>
            </a:r>
            <a:r>
              <a:rPr lang="en-ID" sz="2400" dirty="0" err="1"/>
              <a:t>moyangnya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/>
              <a:t>Organ Vestigial :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makhluk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terdapat</a:t>
            </a:r>
            <a:r>
              <a:rPr lang="en-ID" sz="2400" dirty="0"/>
              <a:t> organ-organ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fungsional</a:t>
            </a:r>
            <a:r>
              <a:rPr lang="en-ID" sz="2400" dirty="0"/>
              <a:t>, yang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peninggalan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nenek</a:t>
            </a:r>
            <a:r>
              <a:rPr lang="en-ID" sz="2400" dirty="0"/>
              <a:t> </a:t>
            </a:r>
            <a:r>
              <a:rPr lang="en-ID" sz="2400" dirty="0" err="1"/>
              <a:t>moyangnya</a:t>
            </a:r>
            <a:r>
              <a:rPr lang="en-ID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>
            <a:extLst>
              <a:ext uri="{FF2B5EF4-FFF2-40B4-BE49-F238E27FC236}">
                <a16:creationId xmlns:a16="http://schemas.microsoft.com/office/drawing/2014/main" id="{FB62731C-0829-4F0C-B735-64FAA10E6F39}"/>
              </a:ext>
            </a:extLst>
          </p:cNvPr>
          <p:cNvGrpSpPr/>
          <p:nvPr/>
        </p:nvGrpSpPr>
        <p:grpSpPr>
          <a:xfrm>
            <a:off x="4137878" y="3917631"/>
            <a:ext cx="1460935" cy="483778"/>
            <a:chOff x="2851759" y="3834561"/>
            <a:chExt cx="1800000" cy="483778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8734F9E7-4084-4863-A3ED-ED0FFE31F4E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Devi </a:t>
              </a:r>
            </a:p>
          </p:txBody>
        </p:sp>
        <p:sp>
          <p:nvSpPr>
            <p:cNvPr id="43" name="Text Placeholder 5">
              <a:extLst>
                <a:ext uri="{FF2B5EF4-FFF2-40B4-BE49-F238E27FC236}">
                  <a16:creationId xmlns:a16="http://schemas.microsoft.com/office/drawing/2014/main" id="{E6360276-E803-457C-B821-C039CC2795A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F0117017</a:t>
              </a:r>
            </a:p>
          </p:txBody>
        </p:sp>
      </p:grpSp>
      <p:grpSp>
        <p:nvGrpSpPr>
          <p:cNvPr id="44" name="Group 7">
            <a:extLst>
              <a:ext uri="{FF2B5EF4-FFF2-40B4-BE49-F238E27FC236}">
                <a16:creationId xmlns:a16="http://schemas.microsoft.com/office/drawing/2014/main" id="{F8E76A74-37C3-4A54-9E65-E37C92223248}"/>
              </a:ext>
            </a:extLst>
          </p:cNvPr>
          <p:cNvGrpSpPr/>
          <p:nvPr/>
        </p:nvGrpSpPr>
        <p:grpSpPr>
          <a:xfrm>
            <a:off x="6962086" y="3917631"/>
            <a:ext cx="1460935" cy="483778"/>
            <a:chOff x="4795420" y="3844865"/>
            <a:chExt cx="1800000" cy="483778"/>
          </a:xfrm>
        </p:grpSpPr>
        <p:sp>
          <p:nvSpPr>
            <p:cNvPr id="45" name="Text Placeholder 8">
              <a:extLst>
                <a:ext uri="{FF2B5EF4-FFF2-40B4-BE49-F238E27FC236}">
                  <a16:creationId xmlns:a16="http://schemas.microsoft.com/office/drawing/2014/main" id="{19217411-DE34-4A58-91C2-184D4201DDAE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Sally </a:t>
              </a:r>
              <a:r>
                <a:rPr lang="en-US" sz="1400" b="1" dirty="0" err="1">
                  <a:solidFill>
                    <a:schemeClr val="bg1"/>
                  </a:solidFill>
                  <a:cs typeface="Arial" pitchFamily="34" charset="0"/>
                </a:rPr>
                <a:t>Chosia</a:t>
              </a: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 M</a:t>
              </a:r>
            </a:p>
          </p:txBody>
        </p:sp>
        <p:sp>
          <p:nvSpPr>
            <p:cNvPr id="46" name="Text Placeholder 9">
              <a:extLst>
                <a:ext uri="{FF2B5EF4-FFF2-40B4-BE49-F238E27FC236}">
                  <a16:creationId xmlns:a16="http://schemas.microsoft.com/office/drawing/2014/main" id="{EA18F0B1-45BE-4521-AB17-4CD5602964FE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F0117102</a:t>
              </a:r>
            </a:p>
          </p:txBody>
        </p:sp>
      </p:grpSp>
      <p:grpSp>
        <p:nvGrpSpPr>
          <p:cNvPr id="47" name="Group 8">
            <a:extLst>
              <a:ext uri="{FF2B5EF4-FFF2-40B4-BE49-F238E27FC236}">
                <a16:creationId xmlns:a16="http://schemas.microsoft.com/office/drawing/2014/main" id="{CF4138DA-B7BE-44F5-9787-B9FB94E56F50}"/>
              </a:ext>
            </a:extLst>
          </p:cNvPr>
          <p:cNvGrpSpPr/>
          <p:nvPr/>
        </p:nvGrpSpPr>
        <p:grpSpPr>
          <a:xfrm>
            <a:off x="9786294" y="3917631"/>
            <a:ext cx="1460935" cy="483778"/>
            <a:chOff x="6739082" y="3855169"/>
            <a:chExt cx="1800000" cy="483778"/>
          </a:xfrm>
        </p:grpSpPr>
        <p:sp>
          <p:nvSpPr>
            <p:cNvPr id="48" name="Text Placeholder 12">
              <a:extLst>
                <a:ext uri="{FF2B5EF4-FFF2-40B4-BE49-F238E27FC236}">
                  <a16:creationId xmlns:a16="http://schemas.microsoft.com/office/drawing/2014/main" id="{1FE1B82D-9784-496C-897A-457923FDB797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Sinta </a:t>
              </a:r>
              <a:r>
                <a:rPr lang="en-US" sz="1400" b="1" dirty="0" err="1">
                  <a:solidFill>
                    <a:schemeClr val="bg1"/>
                  </a:solidFill>
                  <a:cs typeface="Arial" pitchFamily="34" charset="0"/>
                </a:rPr>
                <a:t>Dewi</a:t>
              </a: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 L S </a:t>
              </a:r>
            </a:p>
          </p:txBody>
        </p:sp>
        <p:sp>
          <p:nvSpPr>
            <p:cNvPr id="49" name="Text Placeholder 13">
              <a:extLst>
                <a:ext uri="{FF2B5EF4-FFF2-40B4-BE49-F238E27FC236}">
                  <a16:creationId xmlns:a16="http://schemas.microsoft.com/office/drawing/2014/main" id="{2D588C0A-7525-4D06-916F-07E312AF8600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F0117108</a:t>
              </a:r>
            </a:p>
          </p:txBody>
        </p:sp>
      </p:grpSp>
      <p:grpSp>
        <p:nvGrpSpPr>
          <p:cNvPr id="53" name="Group 35">
            <a:extLst>
              <a:ext uri="{FF2B5EF4-FFF2-40B4-BE49-F238E27FC236}">
                <a16:creationId xmlns:a16="http://schemas.microsoft.com/office/drawing/2014/main" id="{AB72F675-B842-4737-991C-EA2940EB0DEB}"/>
              </a:ext>
            </a:extLst>
          </p:cNvPr>
          <p:cNvGrpSpPr/>
          <p:nvPr/>
        </p:nvGrpSpPr>
        <p:grpSpPr>
          <a:xfrm>
            <a:off x="4240927" y="575380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E9596F4B-AD54-4A4C-91A1-C33B421D45F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18831ED7-644C-473B-A40A-50A8AE93E66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046BC804-92D3-40D8-B8AC-3BB2AFA1090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40">
            <a:extLst>
              <a:ext uri="{FF2B5EF4-FFF2-40B4-BE49-F238E27FC236}">
                <a16:creationId xmlns:a16="http://schemas.microsoft.com/office/drawing/2014/main" id="{AFF89655-2BBC-48A3-BA2E-2D8788EAAB13}"/>
              </a:ext>
            </a:extLst>
          </p:cNvPr>
          <p:cNvGrpSpPr/>
          <p:nvPr/>
        </p:nvGrpSpPr>
        <p:grpSpPr>
          <a:xfrm>
            <a:off x="7065135" y="575380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58" name="Rounded Rectangle 3">
              <a:extLst>
                <a:ext uri="{FF2B5EF4-FFF2-40B4-BE49-F238E27FC236}">
                  <a16:creationId xmlns:a16="http://schemas.microsoft.com/office/drawing/2014/main" id="{E0D9F553-C533-4B2A-B8DA-14DCFE466B5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39">
              <a:extLst>
                <a:ext uri="{FF2B5EF4-FFF2-40B4-BE49-F238E27FC236}">
                  <a16:creationId xmlns:a16="http://schemas.microsoft.com/office/drawing/2014/main" id="{4315C76D-A6C6-491A-8CC1-3E3D8ECD9B8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CF6FE470-DB20-4C07-87B5-14F26657A1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AD94CE75-1C4C-4B4B-A51D-B2AF6254CB4E}"/>
              </a:ext>
            </a:extLst>
          </p:cNvPr>
          <p:cNvGrpSpPr/>
          <p:nvPr/>
        </p:nvGrpSpPr>
        <p:grpSpPr>
          <a:xfrm>
            <a:off x="9889343" y="5753804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423BC412-22E4-46BC-8145-379B4AC6924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39">
              <a:extLst>
                <a:ext uri="{FF2B5EF4-FFF2-40B4-BE49-F238E27FC236}">
                  <a16:creationId xmlns:a16="http://schemas.microsoft.com/office/drawing/2014/main" id="{F2DCB37C-0E27-4793-87BD-E0847BE9719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Rounded Rectangle 2">
              <a:extLst>
                <a:ext uri="{FF2B5EF4-FFF2-40B4-BE49-F238E27FC236}">
                  <a16:creationId xmlns:a16="http://schemas.microsoft.com/office/drawing/2014/main" id="{A5CF078F-0C31-42B6-9ADE-18AB1770E7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A0E2754B-99C0-4BEA-8373-8A6ABE716362}"/>
              </a:ext>
            </a:extLst>
          </p:cNvPr>
          <p:cNvSpPr/>
          <p:nvPr/>
        </p:nvSpPr>
        <p:spPr>
          <a:xfrm>
            <a:off x="963013" y="4292871"/>
            <a:ext cx="206619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</a:rPr>
              <a:t>Meet Our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4400" dirty="0">
              <a:latin typeface="+mj-lt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1A0A1A6-D373-4FA0-8995-A7EF36386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01" y="3640910"/>
            <a:ext cx="923342" cy="1037221"/>
          </a:xfrm>
          <a:prstGeom prst="rect">
            <a:avLst/>
          </a:prstGeom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id="{F3667686-680E-4EC7-8625-E535223A5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47" y="3651437"/>
            <a:ext cx="904599" cy="1016166"/>
          </a:xfrm>
          <a:prstGeom prst="rect">
            <a:avLst/>
          </a:prstGeom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A87E2D12-F0B6-49F7-8ADA-66C8F2F9F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67" y="3640910"/>
            <a:ext cx="923342" cy="1037221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BDEF5A3-3A53-4436-9E00-78DD2C1D8B8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383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A43D7C-C29E-41D8-95B3-8419E8ADA94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0247" y="1210615"/>
            <a:ext cx="2160000" cy="21600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881D9E3-FADD-48D4-A660-2722475CA1B9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r="9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altLang="en-US" sz="3600" b="1" dirty="0" err="1"/>
              <a:t>Mekanisme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Evolusi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681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CD8096E5-E622-41A5-96F8-AB5438B5BC99}"/>
              </a:ext>
            </a:extLst>
          </p:cNvPr>
          <p:cNvSpPr txBox="1"/>
          <p:nvPr/>
        </p:nvSpPr>
        <p:spPr>
          <a:xfrm>
            <a:off x="1614197" y="1162814"/>
            <a:ext cx="9815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3200" dirty="0" err="1"/>
              <a:t>Seleksi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alam</a:t>
            </a:r>
            <a:endParaRPr lang="en-GB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err="1"/>
              <a:t>Mutasi</a:t>
            </a:r>
            <a:r>
              <a:rPr lang="en-GB" altLang="en-US" sz="3200" dirty="0"/>
              <a:t> gen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err="1"/>
              <a:t>Frekuensi</a:t>
            </a:r>
            <a:r>
              <a:rPr lang="en-GB" altLang="en-US" sz="3200" dirty="0"/>
              <a:t> gen </a:t>
            </a:r>
            <a:r>
              <a:rPr lang="en-GB" altLang="en-US" sz="3200" dirty="0" err="1"/>
              <a:t>dalam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populasi</a:t>
            </a:r>
            <a:endParaRPr lang="en-GB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err="1"/>
              <a:t>Hubungan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antara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waktu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dengan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perubahan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sifat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organisme</a:t>
            </a:r>
            <a:endParaRPr lang="en-US" altLang="en-US" sz="3200" dirty="0"/>
          </a:p>
          <a:p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25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GB" altLang="en-US" sz="3600" b="1" dirty="0" err="1"/>
              <a:t>Macam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Macam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Evolusi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274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1688840" y="1511559"/>
            <a:ext cx="93772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 err="1"/>
              <a:t>Evolusi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sebagai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Fakta</a:t>
            </a:r>
            <a:r>
              <a:rPr lang="en-GB" altLang="en-US" sz="2400" b="1" dirty="0"/>
              <a:t> 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yakni</a:t>
            </a:r>
            <a:r>
              <a:rPr lang="en-GB" altLang="en-US" sz="2400" dirty="0"/>
              <a:t> </a:t>
            </a:r>
            <a:r>
              <a:rPr lang="en-ID" altLang="en-US" sz="2400" dirty="0" err="1"/>
              <a:t>sejumlah</a:t>
            </a:r>
            <a:r>
              <a:rPr lang="en-ID" altLang="en-US" sz="2400" dirty="0"/>
              <a:t> </a:t>
            </a:r>
            <a:r>
              <a:rPr lang="en-ID" altLang="en-US" sz="2400" dirty="0" err="1"/>
              <a:t>gejala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atau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fakta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dianggap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dianggap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dapat</a:t>
            </a:r>
            <a:r>
              <a:rPr lang="en-ID" altLang="en-US" sz="2400" dirty="0"/>
              <a:t> </a:t>
            </a:r>
            <a:r>
              <a:rPr lang="en-ID" altLang="en-US" sz="2400" dirty="0" err="1"/>
              <a:t>membuktikan</a:t>
            </a:r>
            <a:endParaRPr lang="en-ID" altLang="en-US" sz="2400" dirty="0"/>
          </a:p>
          <a:p>
            <a:r>
              <a:rPr lang="en-ID" altLang="en-US" sz="2400" dirty="0" err="1"/>
              <a:t>adanya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evolusi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karena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hanya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dapat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dijelaskan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dengan</a:t>
            </a:r>
            <a:r>
              <a:rPr lang="en-ID" altLang="en-US" sz="2400" dirty="0"/>
              <a:t> </a:t>
            </a:r>
          </a:p>
          <a:p>
            <a:r>
              <a:rPr lang="en-ID" altLang="en-US" sz="2400" dirty="0" err="1"/>
              <a:t>memuaskan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berdasarkan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konsep</a:t>
            </a:r>
            <a:r>
              <a:rPr lang="en-ID" altLang="en-US" sz="2400" dirty="0"/>
              <a:t> </a:t>
            </a:r>
            <a:r>
              <a:rPr lang="en-ID" altLang="en-US" sz="2400" dirty="0" err="1"/>
              <a:t>evolusi</a:t>
            </a:r>
            <a:r>
              <a:rPr lang="en-ID" altLang="en-US" sz="2400" dirty="0"/>
              <a:t>.</a:t>
            </a:r>
            <a:endParaRPr lang="en-US" altLang="en-US" sz="2400" dirty="0"/>
          </a:p>
          <a:p>
            <a:endParaRPr lang="en-US" sz="2400" dirty="0"/>
          </a:p>
          <a:p>
            <a:r>
              <a:rPr lang="en-GB" altLang="en-US" sz="2400" b="1" dirty="0" err="1"/>
              <a:t>Evolusi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sebagai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Teori</a:t>
            </a:r>
            <a:r>
              <a:rPr lang="en-GB" altLang="en-US" sz="2400" b="1" dirty="0"/>
              <a:t> 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yakni</a:t>
            </a:r>
            <a:r>
              <a:rPr lang="en-GB" altLang="en-US" sz="2400" dirty="0"/>
              <a:t> </a:t>
            </a:r>
            <a:r>
              <a:rPr lang="en-ID" altLang="en-US" sz="2400" dirty="0" err="1"/>
              <a:t>dimaksudkan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sebagai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penjelasan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tentang</a:t>
            </a:r>
            <a:r>
              <a:rPr lang="en-ID" altLang="en-US" sz="2400" dirty="0"/>
              <a:t> </a:t>
            </a:r>
            <a:r>
              <a:rPr lang="en-ID" altLang="en-US" sz="2400" dirty="0" err="1"/>
              <a:t>bagaimana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evolusi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itu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terjadi</a:t>
            </a:r>
            <a:r>
              <a:rPr lang="en-ID" altLang="en-US" sz="2400" dirty="0"/>
              <a:t> (</a:t>
            </a:r>
            <a:r>
              <a:rPr lang="en-ID" altLang="en-US" sz="2400" dirty="0" err="1"/>
              <a:t>mekanisme</a:t>
            </a:r>
            <a:r>
              <a:rPr lang="en-ID" altLang="en-US" sz="2400" dirty="0"/>
              <a:t> </a:t>
            </a:r>
            <a:r>
              <a:rPr lang="en-ID" altLang="en-US" sz="2400" dirty="0" err="1"/>
              <a:t>evolusi</a:t>
            </a:r>
            <a:r>
              <a:rPr lang="en-ID" altLang="en-US" sz="2400" dirty="0"/>
              <a:t>). </a:t>
            </a:r>
            <a:r>
              <a:rPr lang="en-ID" altLang="en-US" sz="2400" dirty="0" err="1"/>
              <a:t>Bisa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terjadi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ada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beberapa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penjelasan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diberikan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mengenai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suatu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fenomena</a:t>
            </a:r>
            <a:r>
              <a:rPr lang="en-ID" altLang="en-US" sz="2400" dirty="0"/>
              <a:t>. </a:t>
            </a:r>
            <a:endParaRPr lang="en-US" altLang="en-US" sz="2400" dirty="0"/>
          </a:p>
          <a:p>
            <a:endParaRPr lang="en-US" alt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pPr marL="228600" indent="-228600">
              <a:buFont typeface="+mj-lt"/>
              <a:buAutoNum type="arabicPeriod"/>
            </a:pPr>
            <a:endParaRPr lang="en-US" sz="2400" dirty="0"/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7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altLang="en-US" sz="3600" b="1" dirty="0" err="1"/>
              <a:t>Teori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Evolusi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9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CD8096E5-E622-41A5-96F8-AB5438B5BC99}"/>
              </a:ext>
            </a:extLst>
          </p:cNvPr>
          <p:cNvSpPr txBox="1"/>
          <p:nvPr/>
        </p:nvSpPr>
        <p:spPr>
          <a:xfrm>
            <a:off x="1614197" y="1162814"/>
            <a:ext cx="98158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/>
              <a:t>Teori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Lammarck</a:t>
            </a:r>
            <a:r>
              <a:rPr lang="en-GB" altLang="en-US" sz="2800" b="1" dirty="0"/>
              <a:t> 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yakni</a:t>
            </a:r>
            <a:r>
              <a:rPr lang="en-GB" altLang="en-US" sz="2800" dirty="0"/>
              <a:t> Lamarck </a:t>
            </a:r>
            <a:r>
              <a:rPr lang="en-GB" altLang="en-US" sz="2800" dirty="0" err="1"/>
              <a:t>mengemukakan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evolusi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terjadi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karena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adanya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adaptasi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makhluk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hidup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terhadap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lingkungannya</a:t>
            </a:r>
            <a:r>
              <a:rPr lang="en-GB" altLang="en-US" sz="2800" dirty="0"/>
              <a:t>.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GB" altLang="en-US" sz="2800" b="1" dirty="0" err="1"/>
              <a:t>Teori</a:t>
            </a:r>
            <a:r>
              <a:rPr lang="en-GB" altLang="en-US" sz="2800" b="1" dirty="0"/>
              <a:t> Darwin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yakni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evolusi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terjadi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karena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adanya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seleksi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alam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Oragnisme</a:t>
            </a:r>
            <a:r>
              <a:rPr lang="en-GB" altLang="en-US" sz="2800" dirty="0"/>
              <a:t> yang </a:t>
            </a:r>
            <a:r>
              <a:rPr lang="en-GB" altLang="en-US" sz="2800" dirty="0" err="1"/>
              <a:t>sesuai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dengan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lingkungannya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akan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tetap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betahan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hidup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sedangkan</a:t>
            </a:r>
            <a:r>
              <a:rPr lang="en-GB" altLang="en-US" sz="2800" dirty="0"/>
              <a:t> yang </a:t>
            </a:r>
            <a:r>
              <a:rPr lang="en-GB" altLang="en-US" sz="2800" dirty="0" err="1"/>
              <a:t>tidak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sesuai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dengan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lingkungannya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maka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akan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mati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akrena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adanya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seleksi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alam</a:t>
            </a:r>
            <a:r>
              <a:rPr lang="en-GB" altLang="en-US" sz="2800" dirty="0"/>
              <a:t>.</a:t>
            </a:r>
            <a:endParaRPr lang="en-US" altLang="en-US" sz="2800" dirty="0"/>
          </a:p>
          <a:p>
            <a:br>
              <a:rPr lang="en-GB" altLang="en-US" sz="2800" dirty="0"/>
            </a:b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293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id="{CD8096E5-E622-41A5-96F8-AB5438B5BC99}"/>
              </a:ext>
            </a:extLst>
          </p:cNvPr>
          <p:cNvSpPr txBox="1"/>
          <p:nvPr/>
        </p:nvSpPr>
        <p:spPr>
          <a:xfrm>
            <a:off x="1614197" y="1162814"/>
            <a:ext cx="9815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/>
              <a:t>Teori</a:t>
            </a:r>
            <a:r>
              <a:rPr lang="en-GB" altLang="en-US" sz="2800" b="1" dirty="0"/>
              <a:t> Darwin – Weismann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yakni</a:t>
            </a:r>
            <a:r>
              <a:rPr lang="en-GB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genetika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yaitu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bagaimamna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diwariskannya</a:t>
            </a:r>
            <a:r>
              <a:rPr lang="en-US" altLang="en-US" sz="2800" dirty="0"/>
              <a:t> gen-gen </a:t>
            </a:r>
            <a:r>
              <a:rPr lang="en-US" altLang="en-US" sz="2800" dirty="0" err="1"/>
              <a:t>melalui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sel-sel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kelamin</a:t>
            </a:r>
            <a:endParaRPr lang="en-US" altLang="en-US" sz="2800" dirty="0"/>
          </a:p>
          <a:p>
            <a:r>
              <a:rPr lang="en-US" altLang="en-US" sz="2800" dirty="0" err="1"/>
              <a:t>Sel-sel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tubuh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dipengaruhi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lingkungan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evolusi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gejala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seleksi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faktor</a:t>
            </a:r>
            <a:r>
              <a:rPr lang="en-US" altLang="en-US" sz="2800" dirty="0"/>
              <a:t> genetic</a:t>
            </a:r>
          </a:p>
          <a:p>
            <a:endParaRPr lang="en-US" altLang="en-US" sz="2800" dirty="0"/>
          </a:p>
          <a:p>
            <a:r>
              <a:rPr lang="en-GB" altLang="en-US" sz="2800" b="1" dirty="0" err="1"/>
              <a:t>Teori</a:t>
            </a:r>
            <a:r>
              <a:rPr lang="en-GB" altLang="en-US" sz="2800" b="1" dirty="0"/>
              <a:t> Hugo de Vries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yakni</a:t>
            </a:r>
            <a:r>
              <a:rPr lang="en-GB" altLang="en-US" sz="2800" dirty="0"/>
              <a:t> </a:t>
            </a:r>
            <a:r>
              <a:rPr lang="en-US" altLang="en-US" sz="2800" dirty="0" err="1"/>
              <a:t>mengemukakan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tentang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mutasi</a:t>
            </a:r>
            <a:r>
              <a:rPr lang="en-US" altLang="en-US" sz="2800" dirty="0"/>
              <a:t> gen, </a:t>
            </a:r>
            <a:r>
              <a:rPr lang="en-US" altLang="en-US" sz="2800" dirty="0" err="1"/>
              <a:t>yakni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suatu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perubahan</a:t>
            </a:r>
            <a:r>
              <a:rPr lang="en-US" altLang="en-US" sz="2800" dirty="0"/>
              <a:t> pada gen yang </a:t>
            </a:r>
            <a:r>
              <a:rPr lang="en-US" altLang="en-US" sz="2800" dirty="0" err="1"/>
              <a:t>bersifat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kekal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Mutasi</a:t>
            </a:r>
            <a:r>
              <a:rPr lang="en-US" altLang="en-US" sz="2800" dirty="0"/>
              <a:t> gen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merupakan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menyebabkan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terjadinya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evolusi</a:t>
            </a:r>
            <a:r>
              <a:rPr lang="en-US" altLang="en-US" sz="2800" dirty="0"/>
              <a:t>. </a:t>
            </a:r>
          </a:p>
          <a:p>
            <a:br>
              <a:rPr lang="en-GB" altLang="en-US" sz="2800" dirty="0"/>
            </a:b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861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927904"/>
            <a:ext cx="12192000" cy="5760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9860" y="409510"/>
            <a:ext cx="79921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Evolusi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7023" y="1790804"/>
            <a:ext cx="5783504" cy="780795"/>
            <a:chOff x="4745820" y="1491808"/>
            <a:chExt cx="5783504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6021632" y="1666762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Pemikiran-Pemikiran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A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27023" y="2967471"/>
            <a:ext cx="5783504" cy="780795"/>
            <a:chOff x="4745820" y="1491808"/>
            <a:chExt cx="5783504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6021632" y="1635984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B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327023" y="4144138"/>
            <a:ext cx="5794001" cy="780795"/>
            <a:chOff x="4745820" y="1491808"/>
            <a:chExt cx="5794001" cy="780795"/>
          </a:xfrm>
        </p:grpSpPr>
        <p:sp>
          <p:nvSpPr>
            <p:cNvPr id="39" name="TextBox 38"/>
            <p:cNvSpPr txBox="1"/>
            <p:nvPr/>
          </p:nvSpPr>
          <p:spPr>
            <a:xfrm>
              <a:off x="6032129" y="1656513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Sejarah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Kehidupan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Bumi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C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327023" y="5320805"/>
            <a:ext cx="5794001" cy="780795"/>
            <a:chOff x="4745820" y="1491808"/>
            <a:chExt cx="5794001" cy="780795"/>
          </a:xfrm>
        </p:grpSpPr>
        <p:sp>
          <p:nvSpPr>
            <p:cNvPr id="46" name="TextBox 45"/>
            <p:cNvSpPr txBox="1"/>
            <p:nvPr/>
          </p:nvSpPr>
          <p:spPr>
            <a:xfrm>
              <a:off x="6032129" y="1677042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en-US" b="1" dirty="0" err="1"/>
                <a:t>Prinsip</a:t>
              </a:r>
              <a:r>
                <a:rPr lang="en-GB" altLang="en-US" b="1" dirty="0"/>
                <a:t> </a:t>
              </a:r>
              <a:r>
                <a:rPr lang="en-GB" altLang="en-US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D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9860" y="409510"/>
            <a:ext cx="79921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Evolusi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7023" y="1790804"/>
            <a:ext cx="5794001" cy="780795"/>
            <a:chOff x="4745820" y="1491808"/>
            <a:chExt cx="5794001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6032129" y="1695018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ID" b="1" dirty="0" err="1"/>
                <a:t>Ciri-Ciri</a:t>
              </a:r>
              <a:r>
                <a:rPr lang="en-ID" b="1" dirty="0"/>
                <a:t> Proses</a:t>
              </a:r>
              <a:r>
                <a:rPr lang="en-GB" altLang="en-US" b="1" dirty="0"/>
                <a:t> </a:t>
              </a:r>
              <a:r>
                <a:rPr lang="en-GB" altLang="en-US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E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27023" y="2967471"/>
            <a:ext cx="5783504" cy="780795"/>
            <a:chOff x="4745820" y="1491808"/>
            <a:chExt cx="5783504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6021632" y="1709742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ID" b="1" dirty="0" err="1"/>
                <a:t>Bukti</a:t>
              </a:r>
              <a:r>
                <a:rPr lang="en-ID" b="1" dirty="0"/>
                <a:t> </a:t>
              </a:r>
              <a:r>
                <a:rPr lang="en-ID" b="1" dirty="0" err="1"/>
                <a:t>Bukti</a:t>
              </a:r>
              <a:r>
                <a:rPr lang="en-ID" b="1" dirty="0"/>
                <a:t> </a:t>
              </a:r>
              <a:r>
                <a:rPr lang="en-ID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F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327023" y="4144138"/>
            <a:ext cx="5794001" cy="780795"/>
            <a:chOff x="4745820" y="1491808"/>
            <a:chExt cx="5794001" cy="780795"/>
          </a:xfrm>
        </p:grpSpPr>
        <p:sp>
          <p:nvSpPr>
            <p:cNvPr id="39" name="TextBox 38"/>
            <p:cNvSpPr txBox="1"/>
            <p:nvPr/>
          </p:nvSpPr>
          <p:spPr>
            <a:xfrm>
              <a:off x="6032129" y="169753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b="1" dirty="0" err="1"/>
                <a:t>Mekanisme</a:t>
              </a:r>
              <a:r>
                <a:rPr lang="en-US" b="1" dirty="0"/>
                <a:t> </a:t>
              </a:r>
              <a:r>
                <a:rPr lang="en-US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G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327023" y="5320805"/>
            <a:ext cx="5794001" cy="780795"/>
            <a:chOff x="4745820" y="1491808"/>
            <a:chExt cx="5794001" cy="780795"/>
          </a:xfrm>
        </p:grpSpPr>
        <p:sp>
          <p:nvSpPr>
            <p:cNvPr id="46" name="TextBox 45"/>
            <p:cNvSpPr txBox="1"/>
            <p:nvPr/>
          </p:nvSpPr>
          <p:spPr>
            <a:xfrm>
              <a:off x="6032129" y="172452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en-US" b="1" dirty="0" err="1"/>
                <a:t>Macam</a:t>
              </a:r>
              <a:r>
                <a:rPr lang="en-GB" altLang="en-US" b="1" dirty="0"/>
                <a:t> </a:t>
              </a:r>
              <a:r>
                <a:rPr lang="en-GB" altLang="en-US" b="1" dirty="0" err="1"/>
                <a:t>Macam</a:t>
              </a:r>
              <a:r>
                <a:rPr lang="en-GB" altLang="en-US" b="1" dirty="0"/>
                <a:t> </a:t>
              </a:r>
              <a:r>
                <a:rPr lang="en-GB" altLang="en-US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H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9860" y="409510"/>
            <a:ext cx="79921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Evolusi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7023" y="1790804"/>
            <a:ext cx="5783504" cy="780795"/>
            <a:chOff x="4745820" y="1491808"/>
            <a:chExt cx="5783504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6021632" y="1695018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en-US" b="1" dirty="0" err="1"/>
                <a:t>Teori</a:t>
              </a:r>
              <a:r>
                <a:rPr lang="en-GB" altLang="en-US" b="1" dirty="0"/>
                <a:t> </a:t>
              </a:r>
              <a:r>
                <a:rPr lang="en-GB" altLang="en-US" b="1" dirty="0" err="1"/>
                <a:t>Evolusi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I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0907" y="3030458"/>
            <a:ext cx="6564166" cy="677416"/>
          </a:xfrm>
        </p:spPr>
        <p:txBody>
          <a:bodyPr/>
          <a:lstStyle/>
          <a:p>
            <a:r>
              <a:rPr lang="en-US" sz="3600" dirty="0"/>
              <a:t>A. </a:t>
            </a:r>
            <a:r>
              <a:rPr lang="en-US" sz="3600" dirty="0" err="1"/>
              <a:t>Pemikiran</a:t>
            </a:r>
            <a:r>
              <a:rPr lang="en-US" sz="3600" dirty="0"/>
              <a:t> </a:t>
            </a:r>
            <a:r>
              <a:rPr lang="en-US" sz="3600" dirty="0" err="1"/>
              <a:t>Pemikiran</a:t>
            </a:r>
            <a:r>
              <a:rPr lang="en-US" sz="3600" dirty="0"/>
              <a:t> </a:t>
            </a:r>
            <a:r>
              <a:rPr lang="en-US" sz="3600" dirty="0" err="1"/>
              <a:t>Evolusi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3035807" y="1190747"/>
            <a:ext cx="6779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3200" dirty="0" err="1"/>
              <a:t>Pemikiran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evolusi</a:t>
            </a:r>
            <a:r>
              <a:rPr lang="en-US" sz="3200" dirty="0"/>
              <a:t> </a:t>
            </a:r>
            <a:r>
              <a:rPr lang="en-US" sz="3200" dirty="0" err="1"/>
              <a:t>menyatakan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spesies</a:t>
            </a:r>
            <a:r>
              <a:rPr lang="en-US" sz="3200" dirty="0"/>
              <a:t> </a:t>
            </a:r>
            <a:r>
              <a:rPr lang="en-US" sz="3200" dirty="0" err="1"/>
              <a:t>berubah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,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berakar</a:t>
            </a:r>
            <a:r>
              <a:rPr lang="en-US" sz="3200" dirty="0"/>
              <a:t> </a:t>
            </a:r>
            <a:r>
              <a:rPr lang="en-US" sz="3200" dirty="0" err="1"/>
              <a:t>sejak</a:t>
            </a:r>
            <a:r>
              <a:rPr lang="en-US" sz="3200" dirty="0"/>
              <a:t> zaman </a:t>
            </a:r>
            <a:r>
              <a:rPr lang="en-US" sz="3200" dirty="0" err="1"/>
              <a:t>kuno</a:t>
            </a:r>
            <a:r>
              <a:rPr lang="en-US" sz="3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3200" dirty="0" err="1"/>
              <a:t>Awal</a:t>
            </a:r>
            <a:r>
              <a:rPr lang="en-US" sz="3200" dirty="0"/>
              <a:t> </a:t>
            </a:r>
            <a:r>
              <a:rPr lang="en-US" sz="3200" dirty="0" err="1"/>
              <a:t>abad</a:t>
            </a:r>
            <a:r>
              <a:rPr lang="en-US" sz="3200" dirty="0"/>
              <a:t> ke-19, Jean-Baptiste Lamarck </a:t>
            </a:r>
            <a:r>
              <a:rPr lang="en-US" sz="3200" dirty="0" err="1"/>
              <a:t>mengajukan</a:t>
            </a:r>
            <a:r>
              <a:rPr lang="en-US" sz="3200" dirty="0"/>
              <a:t> </a:t>
            </a:r>
            <a:r>
              <a:rPr lang="en-US" sz="3200" dirty="0" err="1"/>
              <a:t>teorinya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transmutasi</a:t>
            </a:r>
            <a:r>
              <a:rPr lang="en-US" sz="3200" dirty="0"/>
              <a:t> </a:t>
            </a:r>
            <a:r>
              <a:rPr lang="en-US" sz="3200" dirty="0" err="1"/>
              <a:t>spesies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spesies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spesies</a:t>
            </a:r>
            <a:r>
              <a:rPr lang="en-US" sz="3200" dirty="0"/>
              <a:t> yang lain. </a:t>
            </a:r>
          </a:p>
          <a:p>
            <a:pPr marL="228600" indent="-228600">
              <a:buFont typeface="+mj-lt"/>
              <a:buAutoNum type="arabicPeriod"/>
            </a:pPr>
            <a:endParaRPr lang="en-US" sz="3200" dirty="0"/>
          </a:p>
          <a:p>
            <a:pPr marL="228600" indent="-228600">
              <a:buFont typeface="+mj-lt"/>
              <a:buAutoNum type="arabicPeriod"/>
            </a:pPr>
            <a:endParaRPr lang="en-US" sz="3200" dirty="0"/>
          </a:p>
          <a:p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0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3035807" y="1190747"/>
            <a:ext cx="67790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3200" dirty="0" err="1"/>
              <a:t>Tahun</a:t>
            </a:r>
            <a:r>
              <a:rPr lang="en-US" sz="3200" dirty="0"/>
              <a:t> 1858, Charles Darwin dan Alfred Russel Wallace </a:t>
            </a:r>
            <a:r>
              <a:rPr lang="en-US" sz="3200" dirty="0" err="1"/>
              <a:t>menjelaskan</a:t>
            </a:r>
            <a:r>
              <a:rPr lang="en-US" sz="3200" dirty="0"/>
              <a:t> </a:t>
            </a:r>
            <a:r>
              <a:rPr lang="en-US" sz="3200" dirty="0" err="1"/>
              <a:t>mekanisme</a:t>
            </a:r>
            <a:r>
              <a:rPr lang="en-US" sz="3200" dirty="0"/>
              <a:t> </a:t>
            </a:r>
            <a:r>
              <a:rPr lang="en-US" sz="3200" dirty="0" err="1"/>
              <a:t>evolusi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yang </a:t>
            </a:r>
            <a:r>
              <a:rPr lang="en-US" sz="3200" dirty="0" err="1"/>
              <a:t>didasari</a:t>
            </a:r>
            <a:r>
              <a:rPr lang="en-US" sz="3200" dirty="0"/>
              <a:t> oleh </a:t>
            </a:r>
            <a:r>
              <a:rPr lang="en-US" sz="3200" dirty="0" err="1"/>
              <a:t>seleksi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r>
              <a:rPr lang="en-US" sz="3200" dirty="0"/>
              <a:t>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3200" dirty="0"/>
              <a:t>Setelah </a:t>
            </a:r>
            <a:r>
              <a:rPr lang="en-US" sz="3200" dirty="0" err="1"/>
              <a:t>muncul</a:t>
            </a:r>
            <a:r>
              <a:rPr lang="en-US" sz="3200" dirty="0"/>
              <a:t> </a:t>
            </a:r>
            <a:r>
              <a:rPr lang="en-US" sz="3200" dirty="0" err="1"/>
              <a:t>genetika</a:t>
            </a:r>
            <a:r>
              <a:rPr lang="en-US" sz="3200" dirty="0"/>
              <a:t> </a:t>
            </a:r>
            <a:r>
              <a:rPr lang="en-US" sz="3200" dirty="0" err="1"/>
              <a:t>molekuler</a:t>
            </a:r>
            <a:r>
              <a:rPr lang="en-US" sz="3200" dirty="0"/>
              <a:t> </a:t>
            </a:r>
            <a:r>
              <a:rPr lang="en-US" sz="3200" dirty="0" err="1"/>
              <a:t>tahun</a:t>
            </a:r>
            <a:r>
              <a:rPr lang="en-US" sz="3200" dirty="0"/>
              <a:t> 1950-an,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evolusi</a:t>
            </a:r>
            <a:r>
              <a:rPr lang="en-US" sz="3200" dirty="0"/>
              <a:t> </a:t>
            </a:r>
            <a:r>
              <a:rPr lang="en-US" sz="3200" dirty="0" err="1"/>
              <a:t>molekuler</a:t>
            </a:r>
            <a:r>
              <a:rPr lang="en-US" sz="3200" dirty="0"/>
              <a:t> yang </a:t>
            </a:r>
            <a:r>
              <a:rPr lang="en-US" sz="3200" dirty="0" err="1"/>
              <a:t>berdasarkan</a:t>
            </a:r>
            <a:r>
              <a:rPr lang="en-US" sz="3200" dirty="0"/>
              <a:t> pada </a:t>
            </a:r>
            <a:r>
              <a:rPr lang="en-US" sz="3200" dirty="0" err="1"/>
              <a:t>kajian</a:t>
            </a:r>
            <a:r>
              <a:rPr lang="en-US" sz="3200" dirty="0"/>
              <a:t> </a:t>
            </a:r>
            <a:r>
              <a:rPr lang="en-US" sz="3200" dirty="0" err="1"/>
              <a:t>urutan</a:t>
            </a:r>
            <a:r>
              <a:rPr lang="en-US" sz="3200" dirty="0"/>
              <a:t> protein, uji </a:t>
            </a:r>
            <a:r>
              <a:rPr lang="en-US" sz="3200" dirty="0" err="1"/>
              <a:t>imunologis</a:t>
            </a:r>
            <a:r>
              <a:rPr lang="en-US" sz="3200" dirty="0"/>
              <a:t>, RNA dan DNA </a:t>
            </a:r>
            <a:r>
              <a:rPr lang="en-US" sz="3200" dirty="0" err="1"/>
              <a:t>berkembang</a:t>
            </a:r>
            <a:r>
              <a:rPr lang="en-US" sz="3200" dirty="0"/>
              <a:t>.</a:t>
            </a:r>
          </a:p>
          <a:p>
            <a:pPr marL="228600" indent="-228600">
              <a:buFont typeface="+mj-lt"/>
              <a:buAutoNum type="arabicPeriod" startAt="3"/>
            </a:pPr>
            <a:endParaRPr lang="en-US" sz="3200" dirty="0"/>
          </a:p>
          <a:p>
            <a:pPr marL="228600" indent="-228600">
              <a:buFont typeface="+mj-lt"/>
              <a:buAutoNum type="arabicPeriod" startAt="3"/>
            </a:pPr>
            <a:endParaRPr lang="en-US" sz="3200" dirty="0"/>
          </a:p>
          <a:p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7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EBED2E7-282D-47BA-9279-D0D3A83A148C}"/>
              </a:ext>
            </a:extLst>
          </p:cNvPr>
          <p:cNvSpPr txBox="1"/>
          <p:nvPr/>
        </p:nvSpPr>
        <p:spPr>
          <a:xfrm>
            <a:off x="3035807" y="1190747"/>
            <a:ext cx="6779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2800" dirty="0"/>
              <a:t>Pada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ke-20, </a:t>
            </a:r>
            <a:r>
              <a:rPr lang="en-US" sz="2800" dirty="0" err="1"/>
              <a:t>pengurutan</a:t>
            </a:r>
            <a:r>
              <a:rPr lang="en-US" sz="2800" dirty="0"/>
              <a:t> DNA </a:t>
            </a:r>
            <a:r>
              <a:rPr lang="en-US" sz="2800" dirty="0" err="1"/>
              <a:t>melahirkan</a:t>
            </a:r>
            <a:r>
              <a:rPr lang="en-US" sz="2800" dirty="0"/>
              <a:t> </a:t>
            </a:r>
            <a:r>
              <a:rPr lang="en-US" sz="2800" dirty="0" err="1"/>
              <a:t>filogenetika</a:t>
            </a:r>
            <a:r>
              <a:rPr lang="en-US" sz="2800" dirty="0"/>
              <a:t> </a:t>
            </a:r>
            <a:r>
              <a:rPr lang="en-US" sz="2800" dirty="0" err="1"/>
              <a:t>molekuler</a:t>
            </a:r>
            <a:r>
              <a:rPr lang="en-US" sz="2800" dirty="0"/>
              <a:t> dan </a:t>
            </a:r>
            <a:r>
              <a:rPr lang="en-US" sz="2800" dirty="0" err="1"/>
              <a:t>merombak</a:t>
            </a:r>
            <a:r>
              <a:rPr lang="en-US" sz="2800" dirty="0"/>
              <a:t>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domain oleh Carl </a:t>
            </a:r>
            <a:r>
              <a:rPr lang="en-US" sz="2800" dirty="0" err="1"/>
              <a:t>Woese</a:t>
            </a:r>
            <a:r>
              <a:rPr lang="en-US" sz="2800" dirty="0"/>
              <a:t>. (Domain archaea, </a:t>
            </a:r>
            <a:r>
              <a:rPr lang="en-US" sz="2800" dirty="0" err="1"/>
              <a:t>bakteri</a:t>
            </a:r>
            <a:r>
              <a:rPr lang="en-US" sz="2800" dirty="0"/>
              <a:t>, dan </a:t>
            </a:r>
            <a:r>
              <a:rPr lang="en-US" sz="2800" dirty="0" err="1"/>
              <a:t>eukariota</a:t>
            </a:r>
            <a:r>
              <a:rPr lang="en-US" sz="2800" dirty="0"/>
              <a:t>).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sz="2800" dirty="0"/>
              <a:t>Pada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ke-20 juga </a:t>
            </a:r>
            <a:r>
              <a:rPr lang="en-US" sz="2800" dirty="0" err="1"/>
              <a:t>ditemukan</a:t>
            </a:r>
            <a:r>
              <a:rPr lang="en-US" sz="2800" dirty="0"/>
              <a:t> pula </a:t>
            </a:r>
            <a:r>
              <a:rPr lang="en-US" sz="2800" dirty="0" err="1"/>
              <a:t>faktor-faktor</a:t>
            </a:r>
            <a:r>
              <a:rPr lang="en-US" sz="2800" dirty="0"/>
              <a:t>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simbiogenesis</a:t>
            </a:r>
            <a:r>
              <a:rPr lang="en-US" sz="2800" dirty="0"/>
              <a:t> dan transfer gen horizontal. </a:t>
            </a:r>
          </a:p>
          <a:p>
            <a:pPr marL="228600" indent="-228600">
              <a:buFont typeface="+mj-lt"/>
              <a:buAutoNum type="arabicPeriod" startAt="3"/>
            </a:pPr>
            <a:endParaRPr lang="en-US" sz="2800" dirty="0"/>
          </a:p>
          <a:p>
            <a:pPr marL="228600" indent="-228600">
              <a:buFont typeface="+mj-lt"/>
              <a:buAutoNum type="arabicPeriod" startAt="3"/>
            </a:pPr>
            <a:endParaRPr lang="en-US" sz="2800" dirty="0"/>
          </a:p>
          <a:p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89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636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맑은 고딕</vt:lpstr>
      <vt:lpstr>Arial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sinta</cp:lastModifiedBy>
  <cp:revision>122</cp:revision>
  <dcterms:created xsi:type="dcterms:W3CDTF">2018-04-24T17:14:44Z</dcterms:created>
  <dcterms:modified xsi:type="dcterms:W3CDTF">2020-03-26T12:09:06Z</dcterms:modified>
</cp:coreProperties>
</file>