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310" r:id="rId4"/>
    <p:sldId id="311" r:id="rId5"/>
    <p:sldId id="259" r:id="rId6"/>
    <p:sldId id="262" r:id="rId7"/>
    <p:sldId id="290" r:id="rId8"/>
    <p:sldId id="291" r:id="rId9"/>
    <p:sldId id="302" r:id="rId10"/>
    <p:sldId id="306" r:id="rId11"/>
    <p:sldId id="293" r:id="rId12"/>
    <p:sldId id="303" r:id="rId13"/>
    <p:sldId id="288" r:id="rId14"/>
    <p:sldId id="297" r:id="rId15"/>
    <p:sldId id="298" r:id="rId16"/>
    <p:sldId id="299" r:id="rId17"/>
    <p:sldId id="307" r:id="rId18"/>
    <p:sldId id="308" r:id="rId19"/>
    <p:sldId id="309" r:id="rId20"/>
    <p:sldId id="304" r:id="rId21"/>
    <p:sldId id="305" r:id="rId22"/>
    <p:sldId id="312" r:id="rId23"/>
    <p:sldId id="313" r:id="rId24"/>
    <p:sldId id="314" r:id="rId25"/>
    <p:sldId id="301" r:id="rId26"/>
    <p:sldId id="264" r:id="rId2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D45E950-064D-43E2-A001-099697346E94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/>
            </a:lvl1pPr>
          </a:lstStyle>
          <a:p>
            <a:fld id="{9BB509A0-9841-4386-88DF-A08669F38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noProof="1" dirty="0"/>
            </a:lvl1pPr>
          </a:lstStyle>
          <a:p>
            <a:fld id="{E54288F0-5611-484B-9E85-4BBFA3E825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BA4C4D95-9996-4ABD-9389-E212025307D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30C1DE82-938A-4BE1-B86F-E827BA4EF739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B8C9FC54-4D2C-4E06-8191-BEF6C2F1D343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D1B30920-37AE-4D29-9853-6EA6DDFE8434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1F1AA5F7-5999-4D55-A697-F6E71EB6EF52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93DFCB9A-2E8C-40E2-A9C5-B6DD96876A8C}" type="slidenum">
              <a:rPr lang="en-US" altLang="zh-CN" smtClean="0"/>
              <a:pPr/>
              <a:t>25</a:t>
            </a:fld>
            <a:endParaRPr lang="en-US" altLang="zh-CN" smtClean="0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7D89586F-C6FD-4758-A991-207F8ECE9543}" type="slidenum">
              <a:rPr lang="en-US" altLang="zh-CN" smtClean="0"/>
              <a:pPr/>
              <a:t>26</a:t>
            </a:fld>
            <a:endParaRPr lang="en-US" altLang="zh-CN" smtClean="0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FE940FA8-EC8F-4CD3-B5E8-3BC2902B4523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BEB53904-A91B-405E-8855-F469051F7FB2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29C40C64-3016-4FA5-96EA-4F50EEFF918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6FDF018E-0579-498E-A80C-74603CD1E116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72233D63-2104-4389-B4D6-BAC07DCBF16E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6A5C5026-FB9B-45A5-9EBA-8D3780D86548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42EAB6F6-B8C2-46D0-86D9-453B349767D5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fld id="{2E7E79B5-96EB-43B6-B133-C2B46B5D7E2B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658F9-DDAE-44B6-8E3D-EDBA022A5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AF124-5D0E-45D1-987F-943CB210C03B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FBDAC-BB73-4C6E-AF63-2C61EFAE0C42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74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299D9-BFBA-4593-8DE2-1F1481046A45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4014A-5B44-487C-9A8B-240C29E12DDB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59030-AD91-48B2-B464-4201453E705A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7F816-EEB7-417F-BC1F-FCD896175A54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833C7-9204-41F2-9C22-8C73B8AA2AD7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02AF4-95E5-4B74-B79E-761438593523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1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4C679-DF10-4CC9-BE5D-CB8CCDA52CFD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9BB12-35CB-4D33-9A78-A0C543D0EDB8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E921E-BA40-41C6-B67A-3F8A20FEAECF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noProof="1" dirty="0">
                <a:latin typeface="Arial Black" panose="020B0A04020102020204" pitchFamily="34" charset="0"/>
              </a:defRPr>
            </a:lvl1pPr>
          </a:lstStyle>
          <a:p>
            <a:fld id="{8BDA3722-6F99-455C-8239-B89656C6F329}" type="slidenum">
              <a:rPr lang="en-US"/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</p:grpSp>
      <p:sp>
        <p:nvSpPr>
          <p:cNvPr id="1038" name="Rectangle 1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DISTRIBUSI TEORETIS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685800" y="890588"/>
            <a:ext cx="80010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/>
              <a:t>Contoh:</a:t>
            </a:r>
            <a:endParaRPr lang="id-ID" altLang="en-US" b="1"/>
          </a:p>
          <a:p>
            <a:pPr eaLnBrk="0" hangingPunct="0"/>
            <a:r>
              <a:rPr lang="id-ID" altLang="en-US"/>
              <a:t>Berdasarkan informasi dari manajer produksi, pada setiap proses produksi terdapat 20% barang yang cacat. Apabila diambil 6 barang hasil suatu proses produksi secara random, berapa probabilitas tiga barang yang rusak? Tentukan dengan menggunakan Tabel Distribusi Binomial.</a:t>
            </a:r>
          </a:p>
          <a:p>
            <a:pPr eaLnBrk="0" hangingPunct="0"/>
            <a:r>
              <a:rPr lang="id-ID" altLang="en-US"/>
              <a:t> </a:t>
            </a:r>
          </a:p>
          <a:p>
            <a:pPr eaLnBrk="0" hangingPunct="0"/>
            <a:r>
              <a:rPr lang="id-ID" altLang="en-US" b="1"/>
              <a:t>Jawab:</a:t>
            </a:r>
          </a:p>
          <a:p>
            <a:pPr eaLnBrk="0" hangingPunct="0"/>
            <a:r>
              <a:rPr lang="id-ID" altLang="en-US"/>
              <a:t>	Banyaknya percobaan:		n = 6</a:t>
            </a:r>
          </a:p>
          <a:p>
            <a:pPr eaLnBrk="0" hangingPunct="0"/>
            <a:r>
              <a:rPr lang="id-ID" altLang="en-US"/>
              <a:t>	Probabilitas sukses:		p = 0,2</a:t>
            </a:r>
          </a:p>
          <a:p>
            <a:pPr eaLnBrk="0" hangingPunct="0"/>
            <a:r>
              <a:rPr lang="id-ID" altLang="en-US"/>
              <a:t>	Banyaknya sukses yang diharapkan: x = 3</a:t>
            </a:r>
          </a:p>
          <a:p>
            <a:pPr eaLnBrk="0" hangingPunct="0"/>
            <a:endParaRPr lang="id-ID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962400"/>
          <a:ext cx="6629400" cy="2438400"/>
        </p:xfrm>
        <a:graphic>
          <a:graphicData uri="http://schemas.openxmlformats.org/drawingml/2006/table">
            <a:tbl>
              <a:tblPr/>
              <a:tblGrid>
                <a:gridCol w="58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6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lang="id-ID" sz="1600" dirty="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x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p</a:t>
                      </a:r>
                      <a:endParaRPr lang="id-ID" sz="1600" dirty="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0.10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0.15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0.20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0.25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0.30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0.35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0.40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0.45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0.50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6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0.2621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0.3932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0.2458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0.0819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0.0154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0.0015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6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0.0001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id-ID" sz="1600" dirty="0">
                        <a:latin typeface="Courier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642" name="Line 2"/>
          <p:cNvSpPr>
            <a:spLocks noChangeShapeType="1"/>
          </p:cNvSpPr>
          <p:nvPr/>
        </p:nvSpPr>
        <p:spPr bwMode="auto">
          <a:xfrm>
            <a:off x="3429000" y="4991100"/>
            <a:ext cx="0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3" name="Line 1"/>
          <p:cNvSpPr>
            <a:spLocks noChangeShapeType="1"/>
          </p:cNvSpPr>
          <p:nvPr/>
        </p:nvSpPr>
        <p:spPr bwMode="auto">
          <a:xfrm>
            <a:off x="2438400" y="5562600"/>
            <a:ext cx="771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Comic Sans MS" panose="030F0702030302020204" pitchFamily="66" charset="0"/>
              </a:rPr>
              <a:t>Rata-rata, Varians, Simpangan Baku Distribusi Binomial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09600" y="2209800"/>
          <a:ext cx="7162800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4" imgW="2032000" imgH="723900" progId="Equation.3">
                  <p:embed/>
                </p:oleObj>
              </mc:Choice>
              <mc:Fallback>
                <p:oleObj name="Equation" r:id="rId4" imgW="20320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7162800" cy="25558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Contoh soal: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Berapa rata-rata dan deviasi standar dari pelemparan sebuah mata uang yang dilempar 300 kali?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jawab: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p = ½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n = 300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rata-rata (</a:t>
            </a:r>
            <a:r>
              <a:rPr lang="el-GR" altLang="en-US" sz="2400" smtClean="0"/>
              <a:t>μ</a:t>
            </a:r>
            <a:r>
              <a:rPr lang="en-US" altLang="en-US" sz="2400" smtClean="0"/>
              <a:t> ) = 300 x ½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	              = 150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varians (</a:t>
            </a:r>
            <a:r>
              <a:rPr lang="el-GR" altLang="en-US" sz="2400" smtClean="0"/>
              <a:t>σ</a:t>
            </a:r>
            <a:r>
              <a:rPr lang="en-US" altLang="en-US" sz="2400" smtClean="0"/>
              <a:t>2) = 300. ½. ½ = 75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simpangan baku (</a:t>
            </a:r>
            <a:r>
              <a:rPr lang="el-GR" altLang="en-US" sz="2400" smtClean="0"/>
              <a:t>σ</a:t>
            </a:r>
            <a:r>
              <a:rPr lang="en-US" altLang="en-US" sz="2400" smtClean="0"/>
              <a:t>) = √ 75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			    = 8,66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  <a:endParaRPr lang="id-ID" alt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altLang="en-US" b="1" smtClean="0"/>
              <a:t>Distribusi Poisson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id-ID" altLang="en-US" smtClean="0"/>
              <a:t>Distribusi poisson adalah pengembangan dari distribusi binomial yang mampu mengkakulasikan distribusi probabilitas dengan kemungkinan sukses (p) sangat kecil dan jumlah eksperimen (n) sangat besar ( misal 100 atau lebih 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Comic Sans MS" panose="030F0702030302020204" pitchFamily="66" charset="0"/>
              </a:rPr>
              <a:t>DISTRIBUSI POISSON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Comic Sans MS" panose="030F0702030302020204" pitchFamily="66" charset="0"/>
              </a:rPr>
              <a:t>Distribusi nilai-nilai bagi suatu variabel random X yi banyaknya hasil percobaan yg tjd dlm suatu interval wkt tertentu/ di suatu daerah tertentu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Comic Sans MS" panose="030F0702030302020204" pitchFamily="66" charset="0"/>
              </a:rPr>
              <a:t>Distribusi Poisson byk digunakan dlm hal: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smtClean="0">
                <a:latin typeface="Comic Sans MS" panose="030F0702030302020204" pitchFamily="66" charset="0"/>
                <a:ea typeface="SimSun" panose="02010600030101010101" pitchFamily="2" charset="-122"/>
              </a:rPr>
              <a:t>Menghitung probabilitas terjadinya peristiwa mnrt satuan wkt, ruang, luas, panjang tertentu spt menghitung probabilitas dr 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smtClean="0">
                <a:latin typeface="Comic Sans MS" panose="030F0702030302020204" pitchFamily="66" charset="0"/>
                <a:ea typeface="SimSun" panose="02010600030101010101" pitchFamily="2" charset="-122"/>
              </a:rPr>
              <a:t>Banyaknya telepon per menit/ banyaknya mobil yg lewat selama 5 menit di suatu ruas jalan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smtClean="0">
                <a:latin typeface="Comic Sans MS" panose="030F0702030302020204" pitchFamily="66" charset="0"/>
                <a:ea typeface="SimSun" panose="02010600030101010101" pitchFamily="2" charset="-122"/>
              </a:rPr>
              <a:t>Banyaknya bakteri dlm 1 tetes/ 1 L air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smtClean="0">
                <a:latin typeface="Comic Sans MS" panose="030F0702030302020204" pitchFamily="66" charset="0"/>
                <a:ea typeface="SimSun" panose="02010600030101010101" pitchFamily="2" charset="-122"/>
              </a:rPr>
              <a:t>Banyaknya kesalahan ketik per halaman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800" smtClean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smtClean="0">
                <a:latin typeface="Comic Sans MS" panose="030F0702030302020204" pitchFamily="66" charset="0"/>
                <a:ea typeface="SimSun" panose="02010600030101010101" pitchFamily="2" charset="-122"/>
              </a:rPr>
              <a:t>Menghitung distribusi probabilitas poisson apabila nilai n besar (n ≥30) dan p kecil (p&lt;0,1)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Comic Sans MS" panose="030F0702030302020204" pitchFamily="66" charset="0"/>
              </a:rPr>
              <a:t>Rumus probabilitas poisson suatu peristiwa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85800" y="1447800"/>
          <a:ext cx="35814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4" imgW="1231366" imgH="418918" progId="Equation.3">
                  <p:embed/>
                </p:oleObj>
              </mc:Choice>
              <mc:Fallback>
                <p:oleObj name="Equation" r:id="rId4" imgW="1231366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3581400" cy="12207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85800" y="3048000"/>
          <a:ext cx="6934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6" imgW="2641600" imgH="660400" progId="Equation.3">
                  <p:embed/>
                </p:oleObj>
              </mc:Choice>
              <mc:Fallback>
                <p:oleObj name="Equation" r:id="rId6" imgW="2641600" imgH="66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6934200" cy="17272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6" t="18750" r="24451" b="32292"/>
          <a:stretch>
            <a:fillRect/>
          </a:stretch>
        </p:blipFill>
        <p:spPr bwMode="auto">
          <a:xfrm>
            <a:off x="381000" y="838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17708" r="36749" b="6250"/>
          <a:stretch>
            <a:fillRect/>
          </a:stretch>
        </p:blipFill>
        <p:spPr bwMode="auto">
          <a:xfrm>
            <a:off x="685800" y="533400"/>
            <a:ext cx="7467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0" t="19792" r="29723" b="37500"/>
          <a:stretch>
            <a:fillRect/>
          </a:stretch>
        </p:blipFill>
        <p:spPr bwMode="auto">
          <a:xfrm>
            <a:off x="304800" y="609600"/>
            <a:ext cx="8534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286000"/>
          </a:xfrm>
        </p:spPr>
        <p:txBody>
          <a:bodyPr/>
          <a:lstStyle/>
          <a:p>
            <a:r>
              <a:rPr lang="sv-SE" altLang="en-US" sz="2400" smtClean="0"/>
              <a:t>Perhatikan kolom 2, dengan ƛ = 2,0, telusuri ke bawah sampai ke baris x = 5. Disana kita akan menemukan angka 0,0361. Artinya probabilitas 5 orang berminat dari 100.000 pembaca adalah 0,0361, probabilitas 6 orang berminat adalah 0,0120, dan seterusnya.</a:t>
            </a:r>
            <a:endParaRPr lang="id-ID" alt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+mn-lt"/>
              </a:rPr>
              <a:t>Pengertian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dan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Jenis-Jenis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Distribusi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Teoretis</a:t>
            </a:r>
            <a:endParaRPr lang="en-US" sz="3600" b="1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915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+mj-lt"/>
              </a:rPr>
              <a:t>Distribusi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teoretis</a:t>
            </a:r>
            <a:r>
              <a:rPr lang="en-US" sz="3000" dirty="0" smtClean="0">
                <a:latin typeface="+mj-lt"/>
              </a:rPr>
              <a:t> : </a:t>
            </a:r>
            <a:r>
              <a:rPr lang="en-US" sz="3000" dirty="0" err="1" smtClean="0">
                <a:latin typeface="+mj-lt"/>
              </a:rPr>
              <a:t>suatu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daftar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yg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disusun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berdasarkan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probabilitas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dr</a:t>
            </a:r>
            <a:r>
              <a:rPr lang="en-US" sz="3000" dirty="0" smtClean="0">
                <a:latin typeface="+mj-lt"/>
              </a:rPr>
              <a:t> peristiwa2 </a:t>
            </a:r>
            <a:r>
              <a:rPr lang="en-US" sz="3000" dirty="0" err="1" smtClean="0">
                <a:latin typeface="+mj-lt"/>
              </a:rPr>
              <a:t>bersangkutan</a:t>
            </a:r>
            <a:endParaRPr lang="en-US" sz="30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+mj-lt"/>
              </a:rPr>
              <a:t>Misal</a:t>
            </a:r>
            <a:r>
              <a:rPr lang="en-US" sz="3000" dirty="0" smtClean="0">
                <a:latin typeface="+mj-lt"/>
              </a:rPr>
              <a:t>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000" dirty="0" smtClean="0">
                <a:latin typeface="+mj-lt"/>
              </a:rPr>
              <a:t>  	</a:t>
            </a:r>
            <a:r>
              <a:rPr lang="en-US" sz="3000" dirty="0" err="1" smtClean="0">
                <a:latin typeface="+mj-lt"/>
              </a:rPr>
              <a:t>Sebuah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mata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uang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logam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dgn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permukaan</a:t>
            </a:r>
            <a:r>
              <a:rPr lang="en-US" sz="3000" dirty="0" smtClean="0">
                <a:latin typeface="+mj-lt"/>
              </a:rPr>
              <a:t> I = A </a:t>
            </a:r>
            <a:r>
              <a:rPr lang="en-US" sz="3000" dirty="0" err="1" smtClean="0">
                <a:latin typeface="+mj-lt"/>
              </a:rPr>
              <a:t>dan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permukaan</a:t>
            </a:r>
            <a:r>
              <a:rPr lang="en-US" sz="3000" dirty="0" smtClean="0">
                <a:latin typeface="+mj-lt"/>
              </a:rPr>
              <a:t> II = B </a:t>
            </a:r>
            <a:r>
              <a:rPr lang="en-US" sz="3000" dirty="0" err="1" smtClean="0">
                <a:latin typeface="+mj-lt"/>
              </a:rPr>
              <a:t>dilemparkan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atas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sebanyak</a:t>
            </a:r>
            <a:r>
              <a:rPr lang="en-US" sz="3000" dirty="0" smtClean="0">
                <a:latin typeface="+mj-lt"/>
              </a:rPr>
              <a:t> 3 kali. </a:t>
            </a:r>
            <a:r>
              <a:rPr lang="en-US" sz="3000" dirty="0" err="1" smtClean="0">
                <a:latin typeface="+mj-lt"/>
              </a:rPr>
              <a:t>Buatkan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distribusi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teoritisnya</a:t>
            </a:r>
            <a:r>
              <a:rPr lang="en-US" sz="3000" dirty="0" smtClean="0"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000" dirty="0" smtClean="0">
                <a:latin typeface="+mj-lt"/>
              </a:rPr>
              <a:t>	S=(AAA,AAB,ABA,BAA,ABB,BBA,BAB,BBB)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9600" cy="3886200"/>
          </a:xfrm>
        </p:spPr>
        <p:txBody>
          <a:bodyPr/>
          <a:lstStyle/>
          <a:p>
            <a:r>
              <a:rPr lang="en-US" altLang="en-US" sz="2800" b="1" smtClean="0"/>
              <a:t>Distribusi hipergeometrik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id-ID" altLang="en-US" sz="2800" smtClean="0"/>
              <a:t>Distribusi hipergeometrik sangat erat kaitannya dengan distribusi binomial. Perbedaan antara distribusi</a:t>
            </a:r>
            <a:r>
              <a:rPr lang="en-US" altLang="en-US" sz="2800" smtClean="0"/>
              <a:t> </a:t>
            </a:r>
            <a:r>
              <a:rPr lang="id-ID" altLang="en-US" sz="2800" smtClean="0"/>
              <a:t>hipergeometrik dengan binomial adalah bahwa pada distribusi hipergeometrik, </a:t>
            </a:r>
            <a:r>
              <a:rPr lang="id-ID" altLang="en-US" sz="2800" b="1" smtClean="0"/>
              <a:t>percobaan tidak bersifat independent</a:t>
            </a:r>
            <a:r>
              <a:rPr lang="id-ID" altLang="en-US" sz="2800" smtClean="0"/>
              <a:t>. </a:t>
            </a:r>
            <a:endParaRPr lang="en-US" altLang="en-US" sz="28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id-ID" altLang="en-US" sz="2800" smtClean="0"/>
              <a:t>Artinya antara</a:t>
            </a:r>
            <a:r>
              <a:rPr lang="en-US" altLang="en-US" sz="2800" smtClean="0"/>
              <a:t> </a:t>
            </a:r>
            <a:r>
              <a:rPr lang="id-ID" altLang="en-US" sz="2800" smtClean="0"/>
              <a:t>percobaan yang satu dengan yang lainnya saling berkait. Selain itu probabilitas</a:t>
            </a:r>
            <a:r>
              <a:rPr lang="en-US" altLang="en-US" sz="2800" smtClean="0"/>
              <a:t> </a:t>
            </a:r>
            <a:r>
              <a:rPr lang="id-ID" altLang="en-US" sz="2800" smtClean="0"/>
              <a:t>“SUKSES” </a:t>
            </a:r>
            <a:r>
              <a:rPr lang="id-ID" altLang="en-US" sz="2800" b="1" smtClean="0"/>
              <a:t>berubah (tidak sama) </a:t>
            </a:r>
            <a:r>
              <a:rPr lang="id-ID" altLang="en-US" sz="2800" smtClean="0"/>
              <a:t>dari</a:t>
            </a:r>
            <a:r>
              <a:rPr lang="en-US" altLang="en-US" sz="2800" smtClean="0"/>
              <a:t> </a:t>
            </a:r>
            <a:r>
              <a:rPr lang="id-ID" altLang="en-US" sz="2800" smtClean="0"/>
              <a:t>percobaan yang satu ke percobaan lainnya.</a:t>
            </a:r>
            <a:endParaRPr lang="en-US" altLang="en-US" sz="28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Pengambilan acak dilakukan tanpa pengembalian</a:t>
            </a:r>
          </a:p>
          <a:p>
            <a:endParaRPr lang="en-US" altLang="en-US" sz="2800" smtClean="0"/>
          </a:p>
          <a:p>
            <a:endParaRPr lang="id-ID" alt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Comic Sans MS" panose="030F0702030302020204" pitchFamily="66" charset="0"/>
              </a:rPr>
              <a:t>DISTRIBUSI HIPERGEOMETRIK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smtClean="0">
                <a:latin typeface="Comic Sans MS" panose="030F0702030302020204" pitchFamily="66" charset="0"/>
              </a:rPr>
              <a:t>Menggunakan variabel diskrit dgn 2 kejadian yg berkomplementer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>
                <a:latin typeface="Comic Sans MS" panose="030F0702030302020204" pitchFamily="66" charset="0"/>
              </a:rPr>
              <a:t>Pengambilan sampel dilakukan tanpa pengembalian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b="1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>
                <a:latin typeface="Comic Sans MS" panose="030F0702030302020204" pitchFamily="66" charset="0"/>
              </a:rPr>
              <a:t>Keterangan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N = ukuran populasi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n = ukuran sampel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k = banyaknya unsur yg sama pd populasi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x = banyaknya peristiwa sukses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smtClean="0">
              <a:latin typeface="Comic Sans MS" panose="030F0702030302020204" pitchFamily="66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33400" y="2819400"/>
          <a:ext cx="61722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4" imgW="2247900" imgH="457200" progId="Equation.3">
                  <p:embed/>
                </p:oleObj>
              </mc:Choice>
              <mc:Fallback>
                <p:oleObj name="Equation" r:id="rId4" imgW="2247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6172200" cy="11922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3886200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en-US" sz="2000" i="1" dirty="0" smtClean="0"/>
              <a:t>Bank A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8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i="1" dirty="0" smtClean="0"/>
              <a:t>front office</a:t>
            </a:r>
            <a:r>
              <a:rPr lang="en-US" sz="2000" dirty="0" smtClean="0"/>
              <a:t>. </a:t>
            </a:r>
            <a:r>
              <a:rPr lang="id-ID" sz="2000" dirty="0" smtClean="0"/>
              <a:t>Dari 8 karyawan tersebut terdapat 4 karyawan yang bergelar Sarjana Ekonomi. Apabila dipilih 5 karyawan front office secara random dari 8 karyawan tersebut untuk mengikuti </a:t>
            </a:r>
            <a:r>
              <a:rPr lang="id-ID" sz="2000" i="1" dirty="0" smtClean="0"/>
              <a:t>trainning</a:t>
            </a:r>
            <a:r>
              <a:rPr lang="id-ID" sz="2000" dirty="0" smtClean="0"/>
              <a:t>, berapa probabilitas terpilih 3 karyawan yang bergelar Sarjana Ekonomi?</a:t>
            </a:r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id-ID" sz="2000" b="1" dirty="0" smtClean="0"/>
              <a:t>Jawab: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</a:t>
            </a:r>
            <a:r>
              <a:rPr lang="en-US" sz="2000" dirty="0" smtClean="0"/>
              <a:t>N = 8 (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i="1" dirty="0" smtClean="0"/>
              <a:t>front office</a:t>
            </a:r>
            <a:r>
              <a:rPr lang="en-US" sz="2000" dirty="0" smtClean="0"/>
              <a:t>)</a:t>
            </a:r>
            <a:endParaRPr lang="id-ID" sz="20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id-ID" sz="2000" dirty="0" smtClean="0"/>
              <a:t>k = 4 (karyawan </a:t>
            </a:r>
            <a:r>
              <a:rPr lang="id-ID" sz="2000" i="1" dirty="0" smtClean="0"/>
              <a:t>front office</a:t>
            </a:r>
            <a:r>
              <a:rPr lang="id-ID" sz="2000" dirty="0" smtClean="0"/>
              <a:t> yang bergelar Sarjana Ekonomi)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n = 5 (banyaknya karyawan</a:t>
            </a:r>
            <a:r>
              <a:rPr lang="id-ID" sz="2000" i="1" dirty="0" smtClean="0"/>
              <a:t> front office</a:t>
            </a:r>
            <a:r>
              <a:rPr lang="id-ID" sz="2000" dirty="0" smtClean="0"/>
              <a:t> yang dipilih)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id-ID" sz="2000" dirty="0" smtClean="0"/>
              <a:t>	x = 3 (karyawan </a:t>
            </a:r>
            <a:r>
              <a:rPr lang="id-ID" sz="2000" i="1" dirty="0" smtClean="0"/>
              <a:t>front office</a:t>
            </a:r>
            <a:r>
              <a:rPr lang="id-ID" sz="2000" dirty="0" smtClean="0"/>
              <a:t> yang terpilih bergelar Sarjana Ekonomi)</a:t>
            </a:r>
            <a:endParaRPr lang="id-ID" sz="20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4343400"/>
          <a:ext cx="1828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" imgW="1066800" imgH="419100" progId="Equation.3">
                  <p:embed/>
                </p:oleObj>
              </mc:Choice>
              <mc:Fallback>
                <p:oleObj name="Equation" r:id="rId3" imgW="10668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8288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85800" y="4953000"/>
          <a:ext cx="2298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5" imgW="1295400" imgH="431800" progId="Equation.3">
                  <p:embed/>
                </p:oleObj>
              </mc:Choice>
              <mc:Fallback>
                <p:oleObj name="Equation" r:id="rId5" imgW="12954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2298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971800" y="4991100"/>
          <a:ext cx="838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7" imgW="508000" imgH="431800" progId="Equation.3">
                  <p:embed/>
                </p:oleObj>
              </mc:Choice>
              <mc:Fallback>
                <p:oleObj name="Equation" r:id="rId7" imgW="5080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91100"/>
                        <a:ext cx="838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810000" y="4800600"/>
          <a:ext cx="1752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9" imgW="1270000" imgH="787400" progId="Equation.3">
                  <p:embed/>
                </p:oleObj>
              </mc:Choice>
              <mc:Fallback>
                <p:oleObj name="Equation" r:id="rId9" imgW="12700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800600"/>
                        <a:ext cx="17526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5575300" y="4826000"/>
          <a:ext cx="1981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11" imgW="1473200" imgH="787400" progId="Equation.3">
                  <p:embed/>
                </p:oleObj>
              </mc:Choice>
              <mc:Fallback>
                <p:oleObj name="Equation" r:id="rId11" imgW="1473200" imgH="787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826000"/>
                        <a:ext cx="19812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3886200"/>
          </a:xfrm>
        </p:spPr>
        <p:txBody>
          <a:bodyPr/>
          <a:lstStyle/>
          <a:p>
            <a:r>
              <a:rPr lang="id-ID" altLang="en-US" sz="2000" smtClean="0"/>
              <a:t>Proses pembuatan pensil dalam sebuah pabrik melibatkan banyak buruh dan proses tersebut terjadi berulang-ulang. Pada suatu pemeriksaan terakhir yang dilakukan telah memperlihatkan bahwa </a:t>
            </a:r>
            <a:r>
              <a:rPr lang="id-ID" altLang="en-US" sz="2000" b="1" smtClean="0"/>
              <a:t>85% </a:t>
            </a:r>
            <a:r>
              <a:rPr lang="id-ID" altLang="en-US" sz="2000" smtClean="0"/>
              <a:t>produksinya adalah “baik”, </a:t>
            </a:r>
            <a:r>
              <a:rPr lang="id-ID" altLang="en-US" sz="2000" b="1" smtClean="0"/>
              <a:t>10%</a:t>
            </a:r>
            <a:r>
              <a:rPr lang="id-ID" altLang="en-US" sz="2000" smtClean="0"/>
              <a:t> ternyata “tidak baik tetapi masih bisa diperbaiki” dan </a:t>
            </a:r>
            <a:r>
              <a:rPr lang="id-ID" altLang="en-US" sz="2000" b="1" smtClean="0"/>
              <a:t>5%</a:t>
            </a:r>
            <a:r>
              <a:rPr lang="id-ID" altLang="en-US" sz="2000" smtClean="0"/>
              <a:t> produksinya “rusak dan harus dibuang”. Jika sebuah sample acak dengan 20 unit dipilih, berapa peluang jumlah unit “baik” sebanyak 18, unit “tidak baik tetapi bisa diperbaiki” sebanyak 2 dan unit “rusak” tidak ada?</a:t>
            </a:r>
            <a:endParaRPr lang="en-US" altLang="en-US" sz="2000" smtClean="0"/>
          </a:p>
          <a:p>
            <a:r>
              <a:rPr lang="id-ID" altLang="en-US" sz="2000" smtClean="0"/>
              <a:t>Penyelesaian :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Misalkan,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X1 = banyaknya unit “baik”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X2 = banyaknya unit yang “tidak baik tetapi bisa diperbaiki”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X3 = banyaknya unit yang “rusak dan harus dibuang”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6" t="44792" r="29723" b="9375"/>
          <a:stretch>
            <a:fillRect/>
          </a:stretch>
        </p:blipFill>
        <p:spPr bwMode="auto">
          <a:xfrm>
            <a:off x="609600" y="1143000"/>
            <a:ext cx="75660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pPr marL="838200" indent="-838200" eaLnBrk="1" hangingPunct="1"/>
            <a:r>
              <a:rPr lang="en-US" altLang="en-US" sz="4000" b="1" smtClean="0"/>
              <a:t>2. Distribusi teoretis kontinu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000" smtClean="0">
                <a:ea typeface="SimSun" panose="02010600030101010101" pitchFamily="2" charset="-122"/>
              </a:rPr>
              <a:t>Suatu daftar/ distribusi dr semua nilai variabel random kontinu dgn probabilitas terjadinya masing-masing nilai tsb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000" smtClean="0">
                <a:ea typeface="SimSun" panose="02010600030101010101" pitchFamily="2" charset="-122"/>
              </a:rPr>
              <a:t>Suatu fungsi f dikatakan mrp fungsi probabilitas/ distribusi probabilitas variabel random kontinu x, jk memenuhi syarat: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3000" smtClean="0">
                <a:ea typeface="SimSun" panose="02010600030101010101" pitchFamily="2" charset="-122"/>
              </a:rPr>
              <a:t>a. f(x) ≥ 0, x Є R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3000" smtClean="0">
                <a:ea typeface="SimSun" panose="02010600030101010101" pitchFamily="2" charset="-122"/>
              </a:rPr>
              <a:t>b.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3000" smtClean="0">
              <a:ea typeface="SimSun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3000" smtClean="0">
                <a:ea typeface="SimSun" panose="02010600030101010101" pitchFamily="2" charset="-122"/>
              </a:rPr>
              <a:t>c. </a:t>
            </a: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066800" y="4495800"/>
          <a:ext cx="1828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4" imgW="850531" imgH="469696" progId="Equation.3">
                  <p:embed/>
                </p:oleObj>
              </mc:Choice>
              <mc:Fallback>
                <p:oleObj name="Equation" r:id="rId4" imgW="850531" imgH="46969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1828800" cy="712788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914400" y="5410200"/>
          <a:ext cx="25146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6" imgW="1586811" imgH="482391" progId="Equation.3">
                  <p:embed/>
                </p:oleObj>
              </mc:Choice>
              <mc:Fallback>
                <p:oleObj name="Equation" r:id="rId6" imgW="1586811" imgH="4823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2514600" cy="7683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+mn-lt"/>
              </a:rPr>
              <a:t>Distribusi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yg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tergolong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distribusi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teoritis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kontinu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antara</a:t>
            </a:r>
            <a:r>
              <a:rPr lang="en-US" sz="3600" b="1" dirty="0" smtClean="0">
                <a:latin typeface="+mn-lt"/>
              </a:rPr>
              <a:t> lain :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3600" b="1" smtClean="0"/>
              <a:t>Distribusi normal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3600" b="1" smtClean="0"/>
              <a:t>Distribusi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3600" b="1" smtClean="0"/>
              <a:t>Distribusi F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3600" b="1" smtClean="0"/>
              <a:t>Distribusi t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505200" y="2590800"/>
          <a:ext cx="58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4" imgW="215806" imgH="228501" progId="Equation.3">
                  <p:embed/>
                </p:oleObj>
              </mc:Choice>
              <mc:Fallback>
                <p:oleObj name="Equation" r:id="rId4" imgW="215806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584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+mn-lt"/>
              </a:rPr>
              <a:t>Nilai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harapan</a:t>
            </a:r>
            <a:r>
              <a:rPr lang="en-US" sz="3600" b="1" dirty="0" smtClean="0">
                <a:latin typeface="+mn-lt"/>
              </a:rPr>
              <a:t>/ rata-rata </a:t>
            </a:r>
            <a:r>
              <a:rPr lang="en-US" sz="3600" b="1" dirty="0" err="1" smtClean="0">
                <a:latin typeface="+mn-lt"/>
              </a:rPr>
              <a:t>hitung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distribusi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teoretis</a:t>
            </a:r>
            <a:endParaRPr lang="en-US" sz="3600" b="1" dirty="0" smtClean="0">
              <a:latin typeface="+mn-lt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smtClean="0"/>
              <a:t>Nilai rata-rata hitung tertimbang jangka panjang dr distribusi teoretis, disimbolkan E(X)</a:t>
            </a:r>
          </a:p>
          <a:p>
            <a:pPr marL="609600" indent="-609600" eaLnBrk="1" hangingPunct="1"/>
            <a:r>
              <a:rPr lang="en-US" altLang="en-US" sz="2800" smtClean="0"/>
              <a:t>Misalkan X adl suatu variabel random dgn distribusi probabilitas f(x) atau P(X=x) mk nilai harapannya :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Utk distribusi probabilitas diskrit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2.   Utk distribusi probabilitas kontinu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143000" y="4495800"/>
          <a:ext cx="304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1524000" imgH="254000" progId="Equation.3">
                  <p:embed/>
                </p:oleObj>
              </mc:Choice>
              <mc:Fallback>
                <p:oleObj name="Equation" r:id="rId4" imgW="15240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304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343400" y="4572000"/>
          <a:ext cx="25908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1307532" imgH="253890" progId="Equation.3">
                  <p:embed/>
                </p:oleObj>
              </mc:Choice>
              <mc:Fallback>
                <p:oleObj name="Equation" r:id="rId6" imgW="1307532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572000"/>
                        <a:ext cx="25908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295400" y="5562600"/>
          <a:ext cx="2362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1320227" imgH="469696" progId="Equation.3">
                  <p:embed/>
                </p:oleObj>
              </mc:Choice>
              <mc:Fallback>
                <p:oleObj name="Equation" r:id="rId8" imgW="1320227" imgH="46969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62600"/>
                        <a:ext cx="2362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latin typeface="Comic Sans MS" panose="030F0702030302020204" pitchFamily="66" charset="0"/>
              </a:rPr>
              <a:t>Varians dan Simpangan Baku Distribusi Teoretis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534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>
              <a:latin typeface="Comic Sans MS" panose="030F0702030302020204" pitchFamily="66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09600" y="2209800"/>
          <a:ext cx="52578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2476500" imgH="774700" progId="Equation.3">
                  <p:embed/>
                </p:oleObj>
              </mc:Choice>
              <mc:Fallback>
                <p:oleObj name="Equation" r:id="rId4" imgW="2476500" imgH="774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5257800" cy="16398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latin typeface="+mn-lt"/>
              </a:rPr>
              <a:t>Jenis-jenis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distribusi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teoretis</a:t>
            </a:r>
            <a:endParaRPr lang="en-US" sz="4000" b="1" dirty="0" smtClean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zh-CN" sz="3600" b="1" smtClean="0">
                <a:ea typeface="SimSun" panose="02010600030101010101" pitchFamily="2" charset="-122"/>
              </a:rPr>
              <a:t>Distribusi teoretis diskrit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CN" sz="2800" smtClean="0">
                <a:ea typeface="SimSun" panose="02010600030101010101" pitchFamily="2" charset="-122"/>
              </a:rPr>
              <a:t>	Suatu daftar/ distribusi dr semua nilai variabel random diskrit dgn probabilitas terjadinya masing-masing nilai tsb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CN" sz="2800" smtClean="0">
                <a:ea typeface="SimSun" panose="02010600030101010101" pitchFamily="2" charset="-122"/>
              </a:rPr>
              <a:t>Suatu fungsi f dikatakan mrp fungsi probabilitas/ distribusi dr variabel random diskrit jk memenuhi syarat: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zh-CN" sz="2800" smtClean="0">
                <a:ea typeface="SimSun" panose="02010600030101010101" pitchFamily="2" charset="-122"/>
              </a:rPr>
              <a:t>f(x) ≥ 0, x Є R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zh-CN" sz="2800" smtClean="0">
                <a:ea typeface="SimSun" panose="02010600030101010101" pitchFamily="2" charset="-122"/>
              </a:rPr>
              <a:t>f(x) = 1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zh-CN" sz="2800" smtClean="0">
                <a:ea typeface="SimSun" panose="02010600030101010101" pitchFamily="2" charset="-122"/>
              </a:rPr>
              <a:t>P(X=x) = f(x)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610600" cy="13716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Distribusi yg tergolong ke dlm distribusi ini antara lain 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Distribusi binomial : </a:t>
            </a:r>
            <a:endParaRPr lang="id-ID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id-ID" altLang="en-US" smtClean="0"/>
              <a:t>Distribusi binomial atau distribusi Bernoulli adalah suatu distribusi teoritis yang menggunakan variabel acak diskrit yang terdiri dari dua kejadian yang berkomplemen, seperti sukses-gagal, baik-cacat.</a:t>
            </a: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Pengambilan sampel dilakukan dgn pengembalian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Comic Sans MS" panose="030F0702030302020204" pitchFamily="66" charset="0"/>
              </a:rPr>
              <a:t>Ciri-ciri :</a:t>
            </a:r>
            <a:br>
              <a:rPr lang="en-US" altLang="en-US" sz="4000" b="1" smtClean="0">
                <a:latin typeface="Comic Sans MS" panose="030F0702030302020204" pitchFamily="66" charset="0"/>
              </a:rPr>
            </a:br>
            <a:endParaRPr lang="en-US" altLang="en-US" sz="4000" b="1" smtClean="0">
              <a:latin typeface="Comic Sans MS" panose="030F0702030302020204" pitchFamily="66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1. Setiap percobaan menghasilkan dua kejadian: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en-US" sz="2000" smtClean="0"/>
              <a:t>(a) Lulus ( sukses ) – Tidak Lulus ( gagal )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(b) Senang ( sukses ) – Tidak Senang ( gagal )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en-US" sz="2000" smtClean="0"/>
              <a:t>(c) Puas ( sukses ) – Tidak Puas ( gagal )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(d) Setuju ( sukses ) – Tidak Setuju ( gagal ) </a:t>
            </a:r>
          </a:p>
          <a:p>
            <a:pPr>
              <a:buFont typeface="Wingdings" panose="05000000000000000000" pitchFamily="2" charset="2"/>
              <a:buNone/>
            </a:pPr>
            <a:r>
              <a:rPr lang="sv-SE" altLang="en-US" sz="2000" smtClean="0"/>
              <a:t>(e) Barang Bagus ( sukses ) – Barang Rusau ( gagal ) </a:t>
            </a:r>
            <a:endParaRPr lang="en-US" altLang="en-US" sz="2000" smtClean="0"/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2. Setiap eksperimen mempunyai dua hasil yang dikatagorikan menjadi </a:t>
            </a:r>
            <a:r>
              <a:rPr lang="id-ID" altLang="en-US" sz="2000" b="1" smtClean="0"/>
              <a:t>“sukses”</a:t>
            </a:r>
            <a:r>
              <a:rPr lang="id-ID" altLang="en-US" sz="2000" smtClean="0"/>
              <a:t> dan </a:t>
            </a:r>
            <a:r>
              <a:rPr lang="id-ID" altLang="en-US" sz="2000" b="1" smtClean="0"/>
              <a:t>“gagal”.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3. Probabilitas suatu kejadian untuk suskes </a:t>
            </a:r>
            <a:r>
              <a:rPr lang="id-ID" altLang="en-US" sz="2000" b="1" smtClean="0"/>
              <a:t>atau</a:t>
            </a:r>
            <a:r>
              <a:rPr lang="id-ID" altLang="en-US" sz="2000" smtClean="0"/>
              <a:t> gagal adalah tetap untuk setiap kejadian. P(p), peluang sukses, P(q) peluang gagal, dan </a:t>
            </a:r>
            <a:r>
              <a:rPr lang="id-ID" altLang="en-US" sz="2000" b="1" smtClean="0"/>
              <a:t>P(p) + P(q)= 1.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en-US" sz="2000" smtClean="0"/>
              <a:t>4. Probabilitas sukses sama pada setiap eksperimen.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sz="2000" smtClean="0"/>
              <a:t>5. Eksperimen tersebut harus bebas satu sama lain, artinya hasil eksperimen yang satu tidak mempengeruhi hasil eksperimen lainnya. </a:t>
            </a:r>
            <a:r>
              <a:rPr lang="en-US" altLang="en-US" sz="2000" smtClean="0"/>
              <a:t>(tidak mempengaruhi/dipengaruhi)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smtClean="0"/>
              <a:t>6. Setiap percobaan bersifat random atau dengan pengembalian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smtClean="0"/>
              <a:t>7. Jumlah percobaan dinyatakan dengan </a:t>
            </a:r>
            <a:r>
              <a:rPr lang="en-US" altLang="en-US" sz="2000" b="1" smtClean="0"/>
              <a:t>n</a:t>
            </a:r>
            <a:r>
              <a:rPr lang="en-US" altLang="en-US" sz="2000" smtClean="0"/>
              <a:t>, harus tertentu jumlahnya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Comic Sans MS" panose="030F0702030302020204" pitchFamily="66" charset="0"/>
              </a:rPr>
              <a:t>Rumus binomial suatu peristiwa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Comic Sans MS" panose="030F0702030302020204" pitchFamily="66" charset="0"/>
              </a:rPr>
              <a:t>Probabilitas suatu peristiwa dpt dihitung dgn mengalikan kombinasi susunan dgn probabilitas salah satu susunan</a:t>
            </a:r>
          </a:p>
          <a:p>
            <a:pPr eaLnBrk="1" hangingPunct="1"/>
            <a:endParaRPr lang="en-US" altLang="en-US" sz="2800" b="1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sz="2800" b="1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b="1" smtClean="0">
                <a:latin typeface="Comic Sans MS" panose="030F0702030302020204" pitchFamily="66" charset="0"/>
              </a:rPr>
              <a:t>Keterangan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x = banyaknya peristiwa sukses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n = banyaknya percobaan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n C r = kombinasi r dari 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p = probabilitas peristiwa sukses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mic Sans MS" panose="030F0702030302020204" pitchFamily="66" charset="0"/>
              </a:rPr>
              <a:t>q = 1- p = probabilitas peristiwa gagal</a:t>
            </a:r>
          </a:p>
          <a:p>
            <a:pPr eaLnBrk="1" hangingPunct="1"/>
            <a:endParaRPr lang="en-US" altLang="en-US" sz="2800" b="1" smtClean="0">
              <a:latin typeface="Comic Sans MS" panose="030F0702030302020204" pitchFamily="66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d-ID" alt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9600" y="2895600"/>
          <a:ext cx="6553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4" imgW="2159000" imgH="241300" progId="Equation.3">
                  <p:embed/>
                </p:oleObj>
              </mc:Choice>
              <mc:Fallback>
                <p:oleObj name="Equation" r:id="rId4" imgW="21590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6553200" cy="7223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dilempar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5 kali.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</a:t>
            </a:r>
            <a:r>
              <a:rPr lang="en-US" sz="2400" dirty="0" smtClean="0"/>
              <a:t> 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2 kali?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 n  = 5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		    x = 2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</a:t>
            </a:r>
            <a:r>
              <a:rPr lang="en-US" sz="2400" dirty="0" err="1" smtClean="0"/>
              <a:t>maka</a:t>
            </a:r>
            <a:r>
              <a:rPr lang="en-US" sz="2400" dirty="0" smtClean="0"/>
              <a:t>  P (</a:t>
            </a:r>
            <a:r>
              <a:rPr lang="en-US" sz="2400" dirty="0" err="1" smtClean="0"/>
              <a:t>x,n</a:t>
            </a:r>
            <a:r>
              <a:rPr lang="en-US" sz="2400" dirty="0" smtClean="0"/>
              <a:t>)     =  </a:t>
            </a:r>
            <a:r>
              <a:rPr lang="en-US" sz="2400" dirty="0" err="1" smtClean="0"/>
              <a:t>nCr</a:t>
            </a:r>
            <a:r>
              <a:rPr lang="en-US" sz="2400" dirty="0" smtClean="0"/>
              <a:t> . </a:t>
            </a:r>
            <a:r>
              <a:rPr lang="en-US" sz="2400" dirty="0" err="1" smtClean="0"/>
              <a:t>p</a:t>
            </a:r>
            <a:r>
              <a:rPr lang="en-US" sz="2400" baseline="30000" dirty="0" err="1" smtClean="0"/>
              <a:t>x</a:t>
            </a:r>
            <a:r>
              <a:rPr lang="en-US" sz="2400" dirty="0" smtClean="0"/>
              <a:t>  </a:t>
            </a:r>
            <a:r>
              <a:rPr lang="en-US" sz="2400" dirty="0" err="1" smtClean="0"/>
              <a:t>x.q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(n-x)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		P (2,5) = </a:t>
            </a:r>
            <a:r>
              <a:rPr lang="en-US" sz="1100" dirty="0" smtClean="0"/>
              <a:t>5</a:t>
            </a:r>
            <a:r>
              <a:rPr lang="en-US" sz="2400" dirty="0" smtClean="0"/>
              <a:t>C</a:t>
            </a:r>
            <a:r>
              <a:rPr lang="en-US" sz="1100" dirty="0" smtClean="0"/>
              <a:t>2</a:t>
            </a:r>
            <a:r>
              <a:rPr lang="en-US" sz="2400" dirty="0" smtClean="0"/>
              <a:t> .(1/2)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.(1/2) </a:t>
            </a:r>
            <a:r>
              <a:rPr lang="en-US" sz="2400" baseline="30000" dirty="0" smtClean="0"/>
              <a:t>(5-2)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			  = 5!/(2!).(5-2)!. ¼. 1/8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			  =10 .1/4 . 1/8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			  = 10/32 = 5/16</a:t>
            </a:r>
          </a:p>
          <a:p>
            <a:pPr>
              <a:defRPr/>
            </a:pPr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876</Words>
  <Application>Microsoft Office PowerPoint</Application>
  <PresentationFormat>On-screen Show (4:3)</PresentationFormat>
  <Paragraphs>232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Arial</vt:lpstr>
      <vt:lpstr>SimSun</vt:lpstr>
      <vt:lpstr>Wingdings</vt:lpstr>
      <vt:lpstr>Arial Black</vt:lpstr>
      <vt:lpstr>Times New Roman</vt:lpstr>
      <vt:lpstr>Comic Sans MS</vt:lpstr>
      <vt:lpstr>Courier</vt:lpstr>
      <vt:lpstr>Courier New</vt:lpstr>
      <vt:lpstr>Arial</vt:lpstr>
      <vt:lpstr>Times New Roman</vt:lpstr>
      <vt:lpstr>Microsoft YaHei</vt:lpstr>
      <vt:lpstr>Arial Unicode MS</vt:lpstr>
      <vt:lpstr>Courier</vt:lpstr>
      <vt:lpstr>Calibri</vt:lpstr>
      <vt:lpstr>Pixel</vt:lpstr>
      <vt:lpstr>Microsoft Equation 3.0</vt:lpstr>
      <vt:lpstr>DISTRIBUSI TEORETIS</vt:lpstr>
      <vt:lpstr>Pengertian dan Jenis-Jenis Distribusi Teoretis</vt:lpstr>
      <vt:lpstr>Nilai harapan/ rata-rata hitung distribusi teoretis</vt:lpstr>
      <vt:lpstr>Varians dan Simpangan Baku Distribusi Teoretis</vt:lpstr>
      <vt:lpstr>Jenis-jenis distribusi teoretis</vt:lpstr>
      <vt:lpstr>Distribusi yg tergolong ke dlm distribusi ini antara lain :</vt:lpstr>
      <vt:lpstr>Ciri-ciri : </vt:lpstr>
      <vt:lpstr>Rumus binomial suatu peristiwa</vt:lpstr>
      <vt:lpstr>PowerPoint Presentation</vt:lpstr>
      <vt:lpstr>PowerPoint Presentation</vt:lpstr>
      <vt:lpstr>Rata-rata, Varians, Simpangan Baku Distribusi Binomial</vt:lpstr>
      <vt:lpstr>PowerPoint Presentation</vt:lpstr>
      <vt:lpstr>PowerPoint Presentation</vt:lpstr>
      <vt:lpstr>DISTRIBUSI POISSON</vt:lpstr>
      <vt:lpstr>Distribusi Poisson byk digunakan dlm hal:</vt:lpstr>
      <vt:lpstr>Rumus probabilitas poisson suatu peristiwa</vt:lpstr>
      <vt:lpstr>PowerPoint Presentation</vt:lpstr>
      <vt:lpstr>PowerPoint Presentation</vt:lpstr>
      <vt:lpstr>PowerPoint Presentation</vt:lpstr>
      <vt:lpstr>PowerPoint Presentation</vt:lpstr>
      <vt:lpstr>DISTRIBUSI HIPERGEOMETRIK</vt:lpstr>
      <vt:lpstr>PowerPoint Presentation</vt:lpstr>
      <vt:lpstr>PowerPoint Presentation</vt:lpstr>
      <vt:lpstr>PowerPoint Presentation</vt:lpstr>
      <vt:lpstr>2. Distribusi teoretis kontinu </vt:lpstr>
      <vt:lpstr>Distribusi yg tergolong distribusi teoritis kontinu antara lain :</vt:lpstr>
    </vt:vector>
  </TitlesOfParts>
  <Company>Java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TEORETIS</dc:title>
  <dc:creator>Erlyna Wida R</dc:creator>
  <cp:lastModifiedBy>HP</cp:lastModifiedBy>
  <cp:revision>53</cp:revision>
  <dcterms:created xsi:type="dcterms:W3CDTF">2009-03-31T06:18:51Z</dcterms:created>
  <dcterms:modified xsi:type="dcterms:W3CDTF">2020-04-07T03:53:22Z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