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4"/>
  </p:notesMasterIdLst>
  <p:sldIdLst>
    <p:sldId id="256" r:id="rId2"/>
    <p:sldId id="279" r:id="rId3"/>
    <p:sldId id="280" r:id="rId4"/>
    <p:sldId id="281" r:id="rId5"/>
    <p:sldId id="292" r:id="rId6"/>
    <p:sldId id="283" r:id="rId7"/>
    <p:sldId id="293" r:id="rId8"/>
    <p:sldId id="286" r:id="rId9"/>
    <p:sldId id="287" r:id="rId10"/>
    <p:sldId id="288" r:id="rId11"/>
    <p:sldId id="291" r:id="rId12"/>
    <p:sldId id="28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80366" autoAdjust="0"/>
  </p:normalViewPr>
  <p:slideViewPr>
    <p:cSldViewPr>
      <p:cViewPr varScale="1">
        <p:scale>
          <a:sx n="67" d="100"/>
          <a:sy n="67" d="100"/>
        </p:scale>
        <p:origin x="1253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42F751-FBE2-41CA-8403-115F58D28F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B21C520-6EBB-4BF1-B593-5B7CD79535D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29D1D17-4B68-4308-BD55-B624BC90123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28452A87-EA32-4FC3-97DE-BC7C5BE377B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14FA5E39-5CB8-49DE-B3B3-82392D7DBD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7122631C-695B-4B23-8451-A305A41C26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B4CBCA1-FE8F-4FFC-9E3E-9332CBF27A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EF677030-FA36-40B4-AAFE-3AF18F91F1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BCC7998F-6773-456E-BC06-2277198F99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AutoNum type="arabicPeriod"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8B9591F5-6900-4373-8021-DFE09DD633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6EAAFC7-A1F6-4D57-BDD4-95C8FAE79637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0557EEA-44C6-4163-BB7A-D23E628C0D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4BC6BF0E-D875-4281-9A1E-B92C53CDE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AutoNum type="arabicPeriod"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63A0211-BA13-493D-8605-570EC7553A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2406DBE-9ECA-475F-9F36-7C7BC02B2AE2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C0807760-EDAB-4624-8280-420F7BFA65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462EC330-B8D6-4ABC-8758-5F884F7E8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</a:rPr>
              <a:t>Selain tidak ada perbedaan, bisa berarti tidak ada hubunganm tidak ada pengaruh, tidak signifikan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</a:rPr>
              <a:t>Dalam perumusan hipotesis, Ho dan Ha selalu berpasangan. Apabila satu ditolakm yang satunya akan tegas menerima.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54E496D7-F2AC-4C33-BF9C-0A91161A05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BAC294B-56D0-4267-8D01-B1661B49D5EF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6F7B07D6-C903-4689-9036-D57FF9ECB1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CC06157B-559A-4965-BF12-1BDC843AB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AutoNum type="arabicPeriod"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786D71AE-8B96-4FE7-B938-172155BF9C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3BE21E3-BE13-4E23-AEB6-C804A8DFC289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695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16CF057C-940B-4092-94C1-E95529FBE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42F7ED0A-C684-44E8-937F-2A4E560B6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AutoNum type="arabicPeriod"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F8C0B847-AE38-4E68-8465-50BECAAB69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4F10607-8648-4792-9DA1-686A4E6861E7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16CF057C-940B-4092-94C1-E95529FBE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42F7ED0A-C684-44E8-937F-2A4E560B6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AutoNum type="arabicPeriod"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F8C0B847-AE38-4E68-8465-50BECAAB69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4F10607-8648-4792-9DA1-686A4E6861E7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7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C7048A49-2F5D-4D16-9928-1795F1EFDB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F6A69A5B-9992-4C33-9EAE-CB94BC31C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</a:rPr>
              <a:t>Artinya Ho tidak ada hubungan antar kedua variabel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</a:rPr>
              <a:t>Ha artinya ada hubungan</a:t>
            </a: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F52E7B6F-39BF-41E6-A040-5FBF7ACD30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979E629-A7D4-47C4-8FF1-0846C2798EB4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FB45975A-9929-403E-B8BC-A317ACACD3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665EA2EF-4EBE-4A2B-A0DA-6E8CCC1CD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AutoNum type="arabicPeriod"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8F4BFF9D-27BB-4C1D-BD69-9CCABE245D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A3760FD-947E-4513-A8D3-8F6F85DB1414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EAAE1-DC58-47AB-B7C6-7858821BA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126B2-9348-473C-A610-BD2BADED7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698F0-E221-4DF3-A953-32802094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62A74-4008-4120-B0F1-38B59A3D7C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554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619C2-E5DB-41DF-8CA3-441BAF0C5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CCA20-7D9D-4D04-A2E1-8843C63D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CC618-3076-494C-B55F-9C5687FF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13F19-996B-4B83-B9E3-B64B88F7D5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12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4C58A-BF00-412F-A0C9-AB9158F56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46EF8-2B4C-4740-BF09-FB309AF68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57C0C-640E-47F5-A07C-13DFC3A69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FA9D9-F657-48F7-891A-321DEDFC44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54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66CF9-4C05-4AD8-84DF-A0F98EFB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834EB-00C2-41EB-9FBD-76F4DB540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BDBA4-1C77-446F-92C8-C03DA4C4C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48B60-53D7-42B8-BD1D-C483F3E433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21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C6757-67C1-46E7-AC20-C26740386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B8806-AB1C-4082-BA4A-8E9CEC0BC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A47EA-5967-4E7E-B62F-B465FF2F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54861-68E6-4757-9871-B214BA1114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5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3705D5-C0C4-4389-8B1C-A6DDF6EF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C016D3-3F8B-4C10-892F-DE8CFB03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AC294D-CA24-491C-B0DB-C022DA44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5CF64-92B0-4B0D-8A31-E108162477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11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A706A03-6230-4C80-9388-3FFC70A54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005CE7-7324-434C-BAE6-CAB2C51E5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88683B9-AD82-425B-972B-5D8412B04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00683-C9E4-44A5-A66B-154524BCDD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7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88F0D8F-090A-4AE6-99D3-2D3270121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253F367-C652-4706-BC7F-7C9D644D6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192B20B-1507-46AC-91F4-1D2822404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B3780-5602-4465-876E-C62FF3932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612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7D97DD9-0E93-4A8F-A22C-3B96C84E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357FD35-6B9E-422A-971D-D020C91D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5FA38CC-AF64-4172-B191-04A808BCF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D63F3-2638-45C7-8125-05ACDCCD6E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0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3D5F54-C521-4CFB-8740-819FADE3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C94377-D623-4A3C-8985-DF767022C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117A9E-5C0F-4014-9A4A-D929D941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DDAC4-1057-4371-AD17-AD953F2B0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62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3F8ADA-5C6F-4BBF-9BBB-0B35B6C8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86C4698-1B69-4E7F-9956-4F6449E38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6CD093-6538-4142-B4BD-B38758A04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E92D2-C435-4657-956F-838A20BB7B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61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F31077B-6A3A-41C4-99E1-790AE4EAFE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83A6A6B-9BCC-47DA-937A-B0A79853B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39BB6-180E-4AB3-B274-F1159F93D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794F7-9393-4912-98F3-7653F3754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D01A4-9E1A-4047-B8E9-299DA14FF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24357EF8-C397-4AAB-8E14-B1A25F2492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BD24167-82F1-4827-8C38-E099C4F9761B}"/>
              </a:ext>
            </a:extLst>
          </p:cNvPr>
          <p:cNvGrpSpPr>
            <a:grpSpLocks/>
          </p:cNvGrpSpPr>
          <p:nvPr/>
        </p:nvGrpSpPr>
        <p:grpSpPr bwMode="auto">
          <a:xfrm>
            <a:off x="-1524000" y="2438400"/>
            <a:ext cx="12192000" cy="1463675"/>
            <a:chOff x="0" y="2844225"/>
            <a:chExt cx="12192000" cy="146318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AB73CED-B574-412C-9905-7D5CE27C73F0}"/>
                </a:ext>
              </a:extLst>
            </p:cNvPr>
            <p:cNvSpPr txBox="1"/>
            <p:nvPr/>
          </p:nvSpPr>
          <p:spPr>
            <a:xfrm>
              <a:off x="0" y="2844225"/>
              <a:ext cx="12192000" cy="58400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 err="1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Konsep</a:t>
              </a:r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 Dasar Uji </a:t>
              </a:r>
              <a:r>
                <a:rPr lang="en-US" sz="3200" dirty="0" err="1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Hipotesis</a:t>
              </a:r>
              <a:endParaRPr lang="en-US" sz="32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730586C-8A2E-4006-A88D-B12462B0D25E}"/>
                </a:ext>
              </a:extLst>
            </p:cNvPr>
            <p:cNvSpPr/>
            <p:nvPr/>
          </p:nvSpPr>
          <p:spPr>
            <a:xfrm>
              <a:off x="623887" y="3599623"/>
              <a:ext cx="10944226" cy="7077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Pendidikan Teknik </a:t>
              </a:r>
              <a:r>
                <a:rPr lang="en-US" sz="200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Informatika</a:t>
              </a:r>
              <a:r>
                <a:rPr lang="en-US" sz="200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 dan </a:t>
              </a:r>
              <a:r>
                <a:rPr lang="en-US" sz="200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Komputer</a:t>
              </a:r>
              <a:endParaRPr lang="en-US" sz="2000" dirty="0">
                <a:solidFill>
                  <a:schemeClr val="tx2">
                    <a:lumMod val="50000"/>
                  </a:schemeClr>
                </a:solidFill>
                <a:latin typeface="+mn-lt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Universitas</a:t>
              </a:r>
              <a:r>
                <a:rPr lang="en-US" sz="200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en-US" sz="200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Sebelas</a:t>
              </a:r>
              <a:r>
                <a:rPr lang="en-US" sz="200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en-US" sz="200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Maret</a:t>
              </a:r>
              <a:endParaRPr lang="en-US" sz="2000" dirty="0">
                <a:solidFill>
                  <a:schemeClr val="tx2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3805C55-EA99-4A30-AE1C-2B7A54835D5A}"/>
                </a:ext>
              </a:extLst>
            </p:cNvPr>
            <p:cNvSpPr/>
            <p:nvPr/>
          </p:nvSpPr>
          <p:spPr>
            <a:xfrm>
              <a:off x="5181600" y="3428230"/>
              <a:ext cx="1828800" cy="920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ED3CF11C-4B0C-43F3-B0A9-03CDFC51D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73127F21-9F0A-4FB7-9AE2-B97417071B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/>
              <a:t>Menaksir parameter menggunakan nilai tunggal akan mempunyai resiko kesalahan lebih tinggi dibanding dengan menggunakan interval.</a:t>
            </a:r>
          </a:p>
          <a:p>
            <a:pPr algn="just"/>
            <a:r>
              <a:rPr lang="en-US" altLang="en-US"/>
              <a:t>Untuk selanjutnya kesalahan taksiran ini dinyatakan dalam peluang yang berbentuk prosentase.</a:t>
            </a:r>
          </a:p>
          <a:p>
            <a:pPr algn="just"/>
            <a:r>
              <a:rPr lang="en-US" altLang="en-US"/>
              <a:t>Dalam penelitian biasanya menggunakan derajat kesalahan 5% atau 1%.</a:t>
            </a:r>
          </a:p>
          <a:p>
            <a:pPr algn="just"/>
            <a:r>
              <a:rPr lang="en-US" altLang="en-US"/>
              <a:t>Semakin besar rentangnya, semakin kecil tingkat kesalahan. Namun jika ditarik kesimpulan pada data real, kemungkinan data tepat sesuai lebih sedikit.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434660A-A13F-4D9D-ADF1-D6CE82309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85C678F-9212-48B0-9857-EFF98FCAB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5288"/>
            <a:ext cx="7620000" cy="533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Taraf</a:t>
            </a:r>
            <a:r>
              <a:rPr lang="en-US" altLang="en-US" sz="3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Kesalahan</a:t>
            </a:r>
            <a:endParaRPr lang="en-US" altLang="en-US" sz="3200" b="1" kern="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184830E-DE71-46BC-9D89-F2FE6D65F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3C516FAE-AC88-4B6C-8938-DED1441337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/>
              <a:t>Suatu hipotesis terbukti mempunyai kesalahan 1% berarti bila penelitian dilakukan pada 100 sampel yang diambil dari populasi yang sama, maka terdapat satu kesimpulan salah yang dilakukan untuk populasi.</a:t>
            </a:r>
          </a:p>
          <a:p>
            <a:pPr algn="just"/>
            <a:endParaRPr lang="en-US" altLang="en-US"/>
          </a:p>
          <a:p>
            <a:pPr algn="just"/>
            <a:endParaRPr lang="en-US" alt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3307908-64F2-4326-ADEA-6718BCEED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3E6B631-55ED-4CF7-BC58-EF719993A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5288"/>
            <a:ext cx="7620000" cy="533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Taraf</a:t>
            </a:r>
            <a:r>
              <a:rPr lang="en-US" altLang="en-US" sz="3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Kesalahan</a:t>
            </a:r>
            <a:endParaRPr lang="en-US" altLang="en-US" sz="3200" b="1" kern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1510" name="Picture 6">
            <a:extLst>
              <a:ext uri="{FF2B5EF4-FFF2-40B4-BE49-F238E27FC236}">
                <a16:creationId xmlns:a16="http://schemas.microsoft.com/office/drawing/2014/main" id="{999F63EE-B33C-47E9-86D1-A4284E9F5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3429000"/>
            <a:ext cx="72104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40276DA9-3111-48A7-BDF1-E7739A897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D2EE57A6-98E2-4764-B209-5885D9D164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Menolak Hipotesis yang seharusnya diterima. Kesalahan ini disebut sebagai kesalahan alpha (a) / Kesalahan tipe 1. </a:t>
            </a:r>
          </a:p>
          <a:p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Menerima Hipotesis yang seharusnya ditolak. Kesalahan ini disebut sebagai kesalahan beta (b) / Kesalahan tipe 2.</a:t>
            </a:r>
          </a:p>
          <a:p>
            <a:endParaRPr lang="en-US" alt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5851CE6-E06A-4EF1-B201-1D9FB24CF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55A4DD7-0943-411A-B486-AB1327D39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5288"/>
            <a:ext cx="7620000" cy="533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Kesalahan</a:t>
            </a:r>
            <a:r>
              <a:rPr lang="en-US" altLang="en-US" sz="3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dalam</a:t>
            </a:r>
            <a:r>
              <a:rPr lang="en-US" altLang="en-US" sz="3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Pengujian</a:t>
            </a:r>
            <a:r>
              <a:rPr lang="en-US" altLang="en-US" sz="3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Hipotesa</a:t>
            </a:r>
            <a:endParaRPr lang="en-US" altLang="en-US" sz="3200" b="1" kern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B89367-69F0-4646-A30D-3104A35D54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62" y="3657600"/>
            <a:ext cx="7229475" cy="1990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3E1365AB-E14B-4DAC-A912-303D2F049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5460D944-AECE-4A1D-A899-C9F151C4E6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839200" cy="45767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en-US" sz="2400" b="1" dirty="0" err="1"/>
              <a:t>Hipotesis</a:t>
            </a:r>
            <a:r>
              <a:rPr lang="en-US" altLang="en-US" sz="2400" dirty="0"/>
              <a:t> 	</a:t>
            </a:r>
            <a:r>
              <a:rPr lang="en-US" altLang="en-US" sz="2400" dirty="0">
                <a:sym typeface="Wingdings" panose="05000000000000000000" pitchFamily="2" charset="2"/>
              </a:rPr>
              <a:t> </a:t>
            </a:r>
            <a:r>
              <a:rPr lang="en-US" altLang="en-US" sz="2400" dirty="0" err="1">
                <a:sym typeface="Wingdings" panose="05000000000000000000" pitchFamily="2" charset="2"/>
              </a:rPr>
              <a:t>pernyataan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statistik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tentang</a:t>
            </a:r>
            <a:r>
              <a:rPr lang="en-US" altLang="en-US" sz="2400" dirty="0">
                <a:sym typeface="Wingdings" panose="05000000000000000000" pitchFamily="2" charset="2"/>
              </a:rPr>
              <a:t> parameter </a:t>
            </a:r>
            <a:r>
              <a:rPr lang="en-US" altLang="en-US" sz="2400" dirty="0" err="1">
                <a:sym typeface="Wingdings" panose="05000000000000000000" pitchFamily="2" charset="2"/>
              </a:rPr>
              <a:t>populasi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400" b="1" dirty="0" err="1">
                <a:sym typeface="Wingdings" panose="05000000000000000000" pitchFamily="2" charset="2"/>
              </a:rPr>
              <a:t>Statistik</a:t>
            </a:r>
            <a:r>
              <a:rPr lang="en-US" altLang="en-US" sz="2400" dirty="0">
                <a:sym typeface="Wingdings" panose="05000000000000000000" pitchFamily="2" charset="2"/>
              </a:rPr>
              <a:t>		 </a:t>
            </a:r>
            <a:r>
              <a:rPr lang="en-US" altLang="en-US" sz="2400" dirty="0" err="1">
                <a:sym typeface="Wingdings" panose="05000000000000000000" pitchFamily="2" charset="2"/>
              </a:rPr>
              <a:t>ukuran-ukuran</a:t>
            </a:r>
            <a:r>
              <a:rPr lang="en-US" altLang="en-US" sz="2400" dirty="0">
                <a:sym typeface="Wingdings" panose="05000000000000000000" pitchFamily="2" charset="2"/>
              </a:rPr>
              <a:t> yang </a:t>
            </a:r>
            <a:r>
              <a:rPr lang="en-US" altLang="en-US" sz="2400" dirty="0" err="1">
                <a:sym typeface="Wingdings" panose="05000000000000000000" pitchFamily="2" charset="2"/>
              </a:rPr>
              <a:t>dikenakan</a:t>
            </a:r>
            <a:r>
              <a:rPr lang="en-US" altLang="en-US" sz="2400" dirty="0">
                <a:sym typeface="Wingdings" panose="05000000000000000000" pitchFamily="2" charset="2"/>
              </a:rPr>
              <a:t> pada </a:t>
            </a:r>
            <a:r>
              <a:rPr lang="en-US" altLang="en-US" sz="2400" dirty="0" err="1">
                <a:sym typeface="Wingdings" panose="05000000000000000000" pitchFamily="2" charset="2"/>
              </a:rPr>
              <a:t>sampel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400" b="1" dirty="0">
                <a:sym typeface="Wingdings" panose="05000000000000000000" pitchFamily="2" charset="2"/>
              </a:rPr>
              <a:t>Parameter</a:t>
            </a:r>
            <a:r>
              <a:rPr lang="en-US" altLang="en-US" sz="2400" dirty="0">
                <a:sym typeface="Wingdings" panose="05000000000000000000" pitchFamily="2" charset="2"/>
              </a:rPr>
              <a:t> 	 </a:t>
            </a:r>
            <a:r>
              <a:rPr lang="en-US" altLang="en-US" sz="2400" dirty="0" err="1">
                <a:sym typeface="Wingdings" panose="05000000000000000000" pitchFamily="2" charset="2"/>
              </a:rPr>
              <a:t>ukuran-ukuran</a:t>
            </a:r>
            <a:r>
              <a:rPr lang="en-US" altLang="en-US" sz="2400" dirty="0">
                <a:sym typeface="Wingdings" panose="05000000000000000000" pitchFamily="2" charset="2"/>
              </a:rPr>
              <a:t> yang </a:t>
            </a:r>
            <a:r>
              <a:rPr lang="en-US" altLang="en-US" sz="2400" dirty="0" err="1">
                <a:sym typeface="Wingdings" panose="05000000000000000000" pitchFamily="2" charset="2"/>
              </a:rPr>
              <a:t>dikenakan</a:t>
            </a:r>
            <a:r>
              <a:rPr lang="en-US" altLang="en-US" sz="2400" dirty="0">
                <a:sym typeface="Wingdings" panose="05000000000000000000" pitchFamily="2" charset="2"/>
              </a:rPr>
              <a:t> pada </a:t>
            </a:r>
            <a:r>
              <a:rPr lang="en-US" altLang="en-US" sz="2400" dirty="0" err="1">
                <a:sym typeface="Wingdings" panose="05000000000000000000" pitchFamily="2" charset="2"/>
              </a:rPr>
              <a:t>populasi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US" altLang="en-US" sz="2400" dirty="0"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US" altLang="en-US" sz="2400" dirty="0"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US" altLang="en-US" sz="2400" dirty="0">
              <a:sym typeface="Wingdings" panose="05000000000000000000" pitchFamily="2" charset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878E17-E3A2-4EEB-8C3D-F5FD2236E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5288"/>
            <a:ext cx="7620000" cy="533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Hipotesis</a:t>
            </a:r>
            <a:endParaRPr lang="en-US" altLang="en-US" sz="3200" b="1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101" name="Rectangle 13">
            <a:extLst>
              <a:ext uri="{FF2B5EF4-FFF2-40B4-BE49-F238E27FC236}">
                <a16:creationId xmlns:a16="http://schemas.microsoft.com/office/drawing/2014/main" id="{DA228B06-47F8-4B33-AE68-83BBF35D6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48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TextBox 18">
            <a:extLst>
              <a:ext uri="{FF2B5EF4-FFF2-40B4-BE49-F238E27FC236}">
                <a16:creationId xmlns:a16="http://schemas.microsoft.com/office/drawing/2014/main" id="{261C236C-12CB-4285-9274-5F5495F37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743200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Rectangle 5">
            <a:extLst>
              <a:ext uri="{FF2B5EF4-FFF2-40B4-BE49-F238E27FC236}">
                <a16:creationId xmlns:a16="http://schemas.microsoft.com/office/drawing/2014/main" id="{1C6A7066-8BAD-4FCE-B85D-41AD003C2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Rectangle 7">
            <a:extLst>
              <a:ext uri="{FF2B5EF4-FFF2-40B4-BE49-F238E27FC236}">
                <a16:creationId xmlns:a16="http://schemas.microsoft.com/office/drawing/2014/main" id="{80C87C7C-908F-456C-A89E-36CFA92FB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F800C5CF-EB70-4A41-B49F-498A1532C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9A3E514-9893-48FA-8262-77F48D237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Rectangle 8">
            <a:extLst>
              <a:ext uri="{FF2B5EF4-FFF2-40B4-BE49-F238E27FC236}">
                <a16:creationId xmlns:a16="http://schemas.microsoft.com/office/drawing/2014/main" id="{14805570-8B14-439F-9D75-658CE776E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838" y="298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Rectangle 10">
            <a:extLst>
              <a:ext uri="{FF2B5EF4-FFF2-40B4-BE49-F238E27FC236}">
                <a16:creationId xmlns:a16="http://schemas.microsoft.com/office/drawing/2014/main" id="{4C1F6790-8359-4294-9D26-599608CB3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7FCF0A8B-91C8-4F4D-B926-7845A0510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0" name="Rectangle 7">
            <a:extLst>
              <a:ext uri="{FF2B5EF4-FFF2-40B4-BE49-F238E27FC236}">
                <a16:creationId xmlns:a16="http://schemas.microsoft.com/office/drawing/2014/main" id="{5D435354-A0B1-4363-80C3-D5E0038F0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Rectangle 9">
            <a:extLst>
              <a:ext uri="{FF2B5EF4-FFF2-40B4-BE49-F238E27FC236}">
                <a16:creationId xmlns:a16="http://schemas.microsoft.com/office/drawing/2014/main" id="{CA700FBA-824C-4986-9C70-288562FFF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3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B1C1A0A9-869A-477B-9908-D3BD5894C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DD4F62B8-E538-4EA4-890E-3BC53F74DF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endParaRPr lang="en-US" altLang="en-US" sz="24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en-US" altLang="en-US" sz="2400" b="1" dirty="0" err="1"/>
              <a:t>Hipotesis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statistik</a:t>
            </a:r>
            <a:r>
              <a:rPr lang="en-US" altLang="en-US" sz="2400" b="1" dirty="0"/>
              <a:t>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pernyataan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statistik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tentang</a:t>
            </a:r>
            <a:r>
              <a:rPr lang="en-US" altLang="en-US" sz="2400" dirty="0"/>
              <a:t> parameter </a:t>
            </a:r>
            <a:r>
              <a:rPr lang="en-US" altLang="en-US" sz="2400" dirty="0" err="1"/>
              <a:t>populasi</a:t>
            </a:r>
            <a:endParaRPr lang="en-US" altLang="en-US" sz="24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en-US" altLang="en-US" sz="2400" b="1" dirty="0" err="1"/>
              <a:t>Hipotesis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penelitian</a:t>
            </a:r>
            <a:r>
              <a:rPr lang="en-US" altLang="en-US" sz="2400" b="1" dirty="0"/>
              <a:t> </a:t>
            </a:r>
            <a:r>
              <a:rPr lang="en-US" altLang="en-US" sz="2400" dirty="0" err="1"/>
              <a:t>diartikan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jawaban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sementara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terhadap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rumusan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penelitian</a:t>
            </a:r>
            <a:r>
              <a:rPr lang="en-US" altLang="en-US" sz="2400" dirty="0"/>
              <a:t>.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en-US" altLang="en-US" sz="2400" b="1" dirty="0" err="1"/>
              <a:t>Deskriptif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statistik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penelitian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didasarkan</a:t>
            </a:r>
            <a:r>
              <a:rPr lang="en-US" altLang="en-US" sz="2400" dirty="0"/>
              <a:t> pada </a:t>
            </a:r>
            <a:r>
              <a:rPr lang="en-US" altLang="en-US" sz="2400" dirty="0" err="1"/>
              <a:t>populasi</a:t>
            </a:r>
            <a:endParaRPr lang="en-US" altLang="en-US" sz="24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en-US" altLang="en-US" sz="2400" b="1" dirty="0" err="1"/>
              <a:t>Deskriptif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penelitian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menunjukkan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tingkat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eksplanasi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tentang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variabel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mandiri</a:t>
            </a:r>
            <a:r>
              <a:rPr lang="en-US" altLang="en-US" sz="2400" dirty="0"/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5237BE-D1C9-4BBE-82D1-2A48E02DB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5288"/>
            <a:ext cx="7620000" cy="533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Hipotesis</a:t>
            </a:r>
            <a:r>
              <a:rPr lang="en-US" altLang="en-US" sz="3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Statistik</a:t>
            </a:r>
            <a:r>
              <a:rPr lang="en-US" altLang="en-US" sz="3200" b="1" kern="0" dirty="0">
                <a:solidFill>
                  <a:schemeClr val="bg1"/>
                </a:solidFill>
                <a:latin typeface="+mn-lt"/>
              </a:rPr>
              <a:t> vs </a:t>
            </a: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Penelitian</a:t>
            </a:r>
            <a:r>
              <a:rPr lang="en-US" altLang="en-US" sz="3200" b="1" kern="0" dirty="0">
                <a:solidFill>
                  <a:schemeClr val="bg1"/>
                </a:solidFill>
                <a:latin typeface="+mn-lt"/>
              </a:rPr>
              <a:t>	</a:t>
            </a:r>
          </a:p>
        </p:txBody>
      </p:sp>
      <p:sp>
        <p:nvSpPr>
          <p:cNvPr id="6149" name="Rectangle 13">
            <a:extLst>
              <a:ext uri="{FF2B5EF4-FFF2-40B4-BE49-F238E27FC236}">
                <a16:creationId xmlns:a16="http://schemas.microsoft.com/office/drawing/2014/main" id="{A15D0F4A-882F-4651-AF17-30E4C9EF8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48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TextBox 18">
            <a:extLst>
              <a:ext uri="{FF2B5EF4-FFF2-40B4-BE49-F238E27FC236}">
                <a16:creationId xmlns:a16="http://schemas.microsoft.com/office/drawing/2014/main" id="{BC18000A-868C-421B-8BFE-8F9B01757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743200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Rectangle 5">
            <a:extLst>
              <a:ext uri="{FF2B5EF4-FFF2-40B4-BE49-F238E27FC236}">
                <a16:creationId xmlns:a16="http://schemas.microsoft.com/office/drawing/2014/main" id="{3B06FAA5-5C4E-4941-9119-6579C87B0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2" name="Rectangle 7">
            <a:extLst>
              <a:ext uri="{FF2B5EF4-FFF2-40B4-BE49-F238E27FC236}">
                <a16:creationId xmlns:a16="http://schemas.microsoft.com/office/drawing/2014/main" id="{D4C95919-A237-4196-8FAF-2D00DF42A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EF84680F-D2BD-476A-8FED-231D4647B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4" name="Rectangle 2">
            <a:extLst>
              <a:ext uri="{FF2B5EF4-FFF2-40B4-BE49-F238E27FC236}">
                <a16:creationId xmlns:a16="http://schemas.microsoft.com/office/drawing/2014/main" id="{6AB63968-1742-4823-A1DE-C8B28ED3D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5" name="Rectangle 8">
            <a:extLst>
              <a:ext uri="{FF2B5EF4-FFF2-40B4-BE49-F238E27FC236}">
                <a16:creationId xmlns:a16="http://schemas.microsoft.com/office/drawing/2014/main" id="{C32AB9C6-3992-4DC0-8544-D12CA113B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838" y="298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6" name="Rectangle 10">
            <a:extLst>
              <a:ext uri="{FF2B5EF4-FFF2-40B4-BE49-F238E27FC236}">
                <a16:creationId xmlns:a16="http://schemas.microsoft.com/office/drawing/2014/main" id="{55B7D013-518D-4492-B4B4-540F03CF3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7" name="Rectangle 2">
            <a:extLst>
              <a:ext uri="{FF2B5EF4-FFF2-40B4-BE49-F238E27FC236}">
                <a16:creationId xmlns:a16="http://schemas.microsoft.com/office/drawing/2014/main" id="{256E5B80-5949-4E09-A12A-2FC78F916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8" name="Rectangle 7">
            <a:extLst>
              <a:ext uri="{FF2B5EF4-FFF2-40B4-BE49-F238E27FC236}">
                <a16:creationId xmlns:a16="http://schemas.microsoft.com/office/drawing/2014/main" id="{02BD3E89-6352-45FC-B380-E77C2F6CA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Rectangle 9">
            <a:extLst>
              <a:ext uri="{FF2B5EF4-FFF2-40B4-BE49-F238E27FC236}">
                <a16:creationId xmlns:a16="http://schemas.microsoft.com/office/drawing/2014/main" id="{FF3227C7-FA5F-437C-B5A4-1794AF88D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3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2064C2B-6EC1-456A-B859-98A48B07F995}"/>
              </a:ext>
            </a:extLst>
          </p:cNvPr>
          <p:cNvCxnSpPr/>
          <p:nvPr/>
        </p:nvCxnSpPr>
        <p:spPr>
          <a:xfrm flipV="1">
            <a:off x="381000" y="3873500"/>
            <a:ext cx="8382000" cy="889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0195DB7F-7F5B-4E81-A267-E3B1633E2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581B849-5A51-4D2F-A088-448755C347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400" b="1"/>
              <a:t>Hipotesis nol (H0)</a:t>
            </a:r>
          </a:p>
          <a:p>
            <a:pPr marL="342900" lvl="1" indent="0" algn="just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100"/>
              <a:t>Diartikan sebagai tidak adanya perbedaan antara parameter dengan statistik atau tidak adanya perbedaan antara ukuran populasi dan ukuran sampel. </a:t>
            </a:r>
          </a:p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2400"/>
          </a:p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400" b="1"/>
              <a:t>Hipotesis alternatif (Ha)</a:t>
            </a:r>
          </a:p>
          <a:p>
            <a:pPr marL="342900" lvl="1" indent="0" algn="just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100"/>
              <a:t>Lawan dari hipotesis nol, yang berarti berbunyi adanya perbedaan antar parameter.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0E7191-993D-42E6-B656-A3AF8E2FA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5288"/>
            <a:ext cx="7620000" cy="533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Jenis</a:t>
            </a:r>
            <a:r>
              <a:rPr lang="en-US" altLang="en-US" sz="3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Hipotesis</a:t>
            </a:r>
            <a:endParaRPr lang="en-US" altLang="en-US" sz="3200" b="1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197" name="Rectangle 13">
            <a:extLst>
              <a:ext uri="{FF2B5EF4-FFF2-40B4-BE49-F238E27FC236}">
                <a16:creationId xmlns:a16="http://schemas.microsoft.com/office/drawing/2014/main" id="{538F1831-8DB8-4362-A1DE-FE82A4345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48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TextBox 18">
            <a:extLst>
              <a:ext uri="{FF2B5EF4-FFF2-40B4-BE49-F238E27FC236}">
                <a16:creationId xmlns:a16="http://schemas.microsoft.com/office/drawing/2014/main" id="{DBE2541F-426B-40D4-B28C-2696547EA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743200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9" name="Rectangle 5">
            <a:extLst>
              <a:ext uri="{FF2B5EF4-FFF2-40B4-BE49-F238E27FC236}">
                <a16:creationId xmlns:a16="http://schemas.microsoft.com/office/drawing/2014/main" id="{A1C7069D-571C-4711-8F96-F70BAD835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Rectangle 7">
            <a:extLst>
              <a:ext uri="{FF2B5EF4-FFF2-40B4-BE49-F238E27FC236}">
                <a16:creationId xmlns:a16="http://schemas.microsoft.com/office/drawing/2014/main" id="{AC10E4DD-4A6B-4810-8848-3C57CA5F9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35BDDA96-4EA4-4B5F-8EDE-07259C5FD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Rectangle 2">
            <a:extLst>
              <a:ext uri="{FF2B5EF4-FFF2-40B4-BE49-F238E27FC236}">
                <a16:creationId xmlns:a16="http://schemas.microsoft.com/office/drawing/2014/main" id="{DE46D479-FD0B-44F4-A912-E6A54A8D5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Rectangle 8">
            <a:extLst>
              <a:ext uri="{FF2B5EF4-FFF2-40B4-BE49-F238E27FC236}">
                <a16:creationId xmlns:a16="http://schemas.microsoft.com/office/drawing/2014/main" id="{84215CD0-B87A-4109-B12B-E6CFA48DB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838" y="298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Rectangle 10">
            <a:extLst>
              <a:ext uri="{FF2B5EF4-FFF2-40B4-BE49-F238E27FC236}">
                <a16:creationId xmlns:a16="http://schemas.microsoft.com/office/drawing/2014/main" id="{5AB935D6-016B-41E4-A73D-92D4FF6F3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5" name="Rectangle 2">
            <a:extLst>
              <a:ext uri="{FF2B5EF4-FFF2-40B4-BE49-F238E27FC236}">
                <a16:creationId xmlns:a16="http://schemas.microsoft.com/office/drawing/2014/main" id="{A900771C-B97E-4779-A766-21DFBC5D4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6" name="Rectangle 7">
            <a:extLst>
              <a:ext uri="{FF2B5EF4-FFF2-40B4-BE49-F238E27FC236}">
                <a16:creationId xmlns:a16="http://schemas.microsoft.com/office/drawing/2014/main" id="{824E1AE1-C42D-49F9-B3E3-CB95F167C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7" name="Rectangle 9">
            <a:extLst>
              <a:ext uri="{FF2B5EF4-FFF2-40B4-BE49-F238E27FC236}">
                <a16:creationId xmlns:a16="http://schemas.microsoft.com/office/drawing/2014/main" id="{AC7288A2-142A-4016-902C-B66A65C06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3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B4784EBB-7B8E-4518-A6EC-C2F7CE7A5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A25C07C-ED62-4784-895E-BCDC13A89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5288"/>
            <a:ext cx="7620000" cy="533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Rumusan</a:t>
            </a:r>
            <a:r>
              <a:rPr lang="en-US" altLang="en-US" sz="3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Hipotesis</a:t>
            </a:r>
            <a:endParaRPr lang="en-US" altLang="en-US" sz="3200" b="1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45" name="Rectangle 13">
            <a:extLst>
              <a:ext uri="{FF2B5EF4-FFF2-40B4-BE49-F238E27FC236}">
                <a16:creationId xmlns:a16="http://schemas.microsoft.com/office/drawing/2014/main" id="{5E2A41F7-8547-4D01-AF51-7090FF541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48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TextBox 18">
            <a:extLst>
              <a:ext uri="{FF2B5EF4-FFF2-40B4-BE49-F238E27FC236}">
                <a16:creationId xmlns:a16="http://schemas.microsoft.com/office/drawing/2014/main" id="{2D0F3C2C-678D-45C0-8B2A-CADF3D2FB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743200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Rectangle 5">
            <a:extLst>
              <a:ext uri="{FF2B5EF4-FFF2-40B4-BE49-F238E27FC236}">
                <a16:creationId xmlns:a16="http://schemas.microsoft.com/office/drawing/2014/main" id="{A6B74A95-E43A-4579-8D7E-0C5677E19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Rectangle 7">
            <a:extLst>
              <a:ext uri="{FF2B5EF4-FFF2-40B4-BE49-F238E27FC236}">
                <a16:creationId xmlns:a16="http://schemas.microsoft.com/office/drawing/2014/main" id="{4EF7FDEF-DD70-4FC6-A07B-A810E8723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FD297055-BD44-496D-8D5F-FDF565A75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Rectangle 2">
            <a:extLst>
              <a:ext uri="{FF2B5EF4-FFF2-40B4-BE49-F238E27FC236}">
                <a16:creationId xmlns:a16="http://schemas.microsoft.com/office/drawing/2014/main" id="{6A7F443F-5826-4E4D-A196-81BB47E46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Rectangle 8">
            <a:extLst>
              <a:ext uri="{FF2B5EF4-FFF2-40B4-BE49-F238E27FC236}">
                <a16:creationId xmlns:a16="http://schemas.microsoft.com/office/drawing/2014/main" id="{A2242762-13BE-48A3-AD91-B765AD19F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838" y="298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Rectangle 10">
            <a:extLst>
              <a:ext uri="{FF2B5EF4-FFF2-40B4-BE49-F238E27FC236}">
                <a16:creationId xmlns:a16="http://schemas.microsoft.com/office/drawing/2014/main" id="{210A308D-E1F3-466E-995C-8BD4BAD95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Rectangle 2">
            <a:extLst>
              <a:ext uri="{FF2B5EF4-FFF2-40B4-BE49-F238E27FC236}">
                <a16:creationId xmlns:a16="http://schemas.microsoft.com/office/drawing/2014/main" id="{C68730C7-8A02-4C17-BD02-38685203E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Rectangle 7">
            <a:extLst>
              <a:ext uri="{FF2B5EF4-FFF2-40B4-BE49-F238E27FC236}">
                <a16:creationId xmlns:a16="http://schemas.microsoft.com/office/drawing/2014/main" id="{844A8FA9-8C3C-49C6-98DA-97A0093DE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Rectangle 9">
            <a:extLst>
              <a:ext uri="{FF2B5EF4-FFF2-40B4-BE49-F238E27FC236}">
                <a16:creationId xmlns:a16="http://schemas.microsoft.com/office/drawing/2014/main" id="{4C656987-7CF9-4C3D-8BA3-D8517E62D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3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A1A45AB-5D07-4092-81D3-4E6C61D32D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1. </a:t>
                </a:r>
                <a:r>
                  <a:rPr lang="en-US" b="1" dirty="0" err="1"/>
                  <a:t>Hipotesis</a:t>
                </a:r>
                <a:r>
                  <a:rPr lang="en-US" b="1" dirty="0"/>
                  <a:t> </a:t>
                </a:r>
                <a:r>
                  <a:rPr lang="en-US" b="1" dirty="0" err="1"/>
                  <a:t>Deskriptif</a:t>
                </a:r>
                <a:endParaRPr lang="en-US" b="1" dirty="0"/>
              </a:p>
              <a:p>
                <a:pPr marL="0" indent="0">
                  <a:buNone/>
                </a:pPr>
                <a:r>
                  <a:rPr lang="en-US" dirty="0" err="1"/>
                  <a:t>Dugaan</a:t>
                </a:r>
                <a:r>
                  <a:rPr lang="en-US" dirty="0"/>
                  <a:t> </a:t>
                </a:r>
                <a:r>
                  <a:rPr lang="en-US" dirty="0" err="1"/>
                  <a:t>tentang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suatu</a:t>
                </a:r>
                <a:r>
                  <a:rPr lang="en-US" dirty="0"/>
                  <a:t> </a:t>
                </a:r>
                <a:r>
                  <a:rPr lang="en-US" dirty="0" err="1"/>
                  <a:t>variabel</a:t>
                </a:r>
                <a:r>
                  <a:rPr lang="en-US" dirty="0"/>
                  <a:t> </a:t>
                </a:r>
                <a:r>
                  <a:rPr lang="en-US" dirty="0" err="1"/>
                  <a:t>mandiri</a:t>
                </a:r>
                <a:r>
                  <a:rPr lang="en-US" dirty="0"/>
                  <a:t> dan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membuat</a:t>
                </a:r>
                <a:r>
                  <a:rPr lang="en-US" dirty="0"/>
                  <a:t> </a:t>
                </a:r>
                <a:r>
                  <a:rPr lang="en-US" dirty="0" err="1"/>
                  <a:t>perbandingan</a:t>
                </a:r>
                <a:r>
                  <a:rPr lang="en-US" dirty="0"/>
                  <a:t> </a:t>
                </a:r>
                <a:r>
                  <a:rPr lang="en-US" dirty="0" err="1"/>
                  <a:t>maupun</a:t>
                </a:r>
                <a:r>
                  <a:rPr lang="en-US" dirty="0"/>
                  <a:t> </a:t>
                </a:r>
                <a:r>
                  <a:rPr lang="en-US" dirty="0" err="1"/>
                  <a:t>hubungan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Contoh</a:t>
                </a:r>
                <a:r>
                  <a:rPr lang="en-US" b="1" dirty="0"/>
                  <a:t> </a:t>
                </a:r>
                <a:r>
                  <a:rPr lang="en-US" dirty="0"/>
                  <a:t>: </a:t>
                </a:r>
                <a:r>
                  <a:rPr lang="en-US" dirty="0" err="1"/>
                  <a:t>Suatu</a:t>
                </a:r>
                <a:r>
                  <a:rPr lang="en-US" dirty="0"/>
                  <a:t> </a:t>
                </a:r>
                <a:r>
                  <a:rPr lang="en-US" dirty="0" err="1"/>
                  <a:t>perusahaan</a:t>
                </a:r>
                <a:r>
                  <a:rPr lang="en-US" dirty="0"/>
                  <a:t> </a:t>
                </a:r>
                <a:r>
                  <a:rPr lang="en-US" dirty="0" err="1"/>
                  <a:t>makanan</a:t>
                </a:r>
                <a:r>
                  <a:rPr lang="en-US" dirty="0"/>
                  <a:t> </a:t>
                </a:r>
                <a:r>
                  <a:rPr lang="en-US" dirty="0" err="1"/>
                  <a:t>cepat</a:t>
                </a:r>
                <a:r>
                  <a:rPr lang="en-US" dirty="0"/>
                  <a:t> </a:t>
                </a:r>
                <a:r>
                  <a:rPr lang="en-US" dirty="0" err="1"/>
                  <a:t>saji</a:t>
                </a:r>
                <a:r>
                  <a:rPr lang="en-US" dirty="0"/>
                  <a:t> </a:t>
                </a:r>
                <a:r>
                  <a:rPr lang="en-US" dirty="0" err="1"/>
                  <a:t>harus</a:t>
                </a:r>
                <a:r>
                  <a:rPr lang="en-US" dirty="0"/>
                  <a:t> </a:t>
                </a:r>
                <a:r>
                  <a:rPr lang="en-US" dirty="0" err="1"/>
                  <a:t>mengikuti</a:t>
                </a:r>
                <a:r>
                  <a:rPr lang="en-US" dirty="0"/>
                  <a:t> </a:t>
                </a:r>
                <a:r>
                  <a:rPr lang="en-US" dirty="0" err="1"/>
                  <a:t>ketentuan</a:t>
                </a:r>
                <a:r>
                  <a:rPr lang="en-US" dirty="0"/>
                  <a:t> </a:t>
                </a:r>
                <a:r>
                  <a:rPr lang="en-US" dirty="0" err="1"/>
                  <a:t>bahwa</a:t>
                </a:r>
                <a:r>
                  <a:rPr lang="en-US" dirty="0"/>
                  <a:t> salah </a:t>
                </a:r>
                <a:r>
                  <a:rPr lang="en-US" dirty="0" err="1"/>
                  <a:t>satu</a:t>
                </a:r>
                <a:r>
                  <a:rPr lang="en-US" dirty="0"/>
                  <a:t> </a:t>
                </a:r>
                <a:r>
                  <a:rPr lang="en-US" dirty="0" err="1"/>
                  <a:t>unsur</a:t>
                </a:r>
                <a:r>
                  <a:rPr lang="en-US" dirty="0"/>
                  <a:t> </a:t>
                </a:r>
                <a:r>
                  <a:rPr lang="en-US" dirty="0" err="1"/>
                  <a:t>kimia</a:t>
                </a:r>
                <a:r>
                  <a:rPr lang="en-US" dirty="0"/>
                  <a:t> yang </a:t>
                </a:r>
                <a:r>
                  <a:rPr lang="en-US" dirty="0" err="1"/>
                  <a:t>hanya</a:t>
                </a:r>
                <a:r>
                  <a:rPr lang="en-US" dirty="0"/>
                  <a:t> </a:t>
                </a:r>
                <a:r>
                  <a:rPr lang="en-US" dirty="0" err="1"/>
                  <a:t>boleh</a:t>
                </a:r>
                <a:r>
                  <a:rPr lang="en-US" dirty="0"/>
                  <a:t> </a:t>
                </a:r>
                <a:r>
                  <a:rPr lang="en-US" dirty="0" err="1"/>
                  <a:t>dicampurkan</a:t>
                </a:r>
                <a:r>
                  <a:rPr lang="en-US" dirty="0"/>
                  <a:t> paling </a:t>
                </a:r>
                <a:r>
                  <a:rPr lang="en-US" dirty="0" err="1"/>
                  <a:t>banyak</a:t>
                </a:r>
                <a:r>
                  <a:rPr lang="en-US" dirty="0"/>
                  <a:t> </a:t>
                </a:r>
                <a:r>
                  <a:rPr lang="en-US" dirty="0" err="1"/>
                  <a:t>sebesar</a:t>
                </a:r>
                <a:r>
                  <a:rPr lang="en-US" dirty="0"/>
                  <a:t> 1%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b="1" dirty="0" err="1"/>
                  <a:t>Hipotesis</a:t>
                </a:r>
                <a:r>
                  <a:rPr lang="en-US" b="1" dirty="0"/>
                  <a:t> </a:t>
                </a:r>
              </a:p>
              <a:p>
                <a:pPr marL="0" indent="0" algn="ctr">
                  <a:buNone/>
                </a:pPr>
                <a:r>
                  <a:rPr lang="en-US" b="1" dirty="0"/>
                  <a:t>Ho 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≤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𝟎𝟏</m:t>
                    </m:r>
                  </m:oMath>
                </a14:m>
                <a:endParaRPr lang="en-US" b="1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b="1" dirty="0"/>
                  <a:t>Ha 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𝟎𝟏</m:t>
                    </m:r>
                  </m:oMath>
                </a14:m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A1A45AB-5D07-4092-81D3-4E6C61D32D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927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770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95676CE8-8215-41F6-B803-BCB78BBFC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4B9EB-A64E-4110-9C04-74C6CD8B75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400" b="1" dirty="0"/>
              <a:t>2. </a:t>
            </a:r>
            <a:r>
              <a:rPr lang="en-US" altLang="en-US" sz="2400" b="1" dirty="0" err="1"/>
              <a:t>Hipotesis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Komparatif</a:t>
            </a:r>
            <a:endParaRPr lang="en-US" altLang="en-US" sz="2400" b="1" dirty="0"/>
          </a:p>
          <a:p>
            <a:pPr marL="342900" lvl="1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100" dirty="0" err="1"/>
              <a:t>Pernyataan</a:t>
            </a:r>
            <a:r>
              <a:rPr lang="en-US" altLang="en-US" sz="2100" dirty="0"/>
              <a:t> yang </a:t>
            </a:r>
            <a:r>
              <a:rPr lang="en-US" altLang="en-US" sz="2100" dirty="0" err="1"/>
              <a:t>menunjukkan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dugaan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nilai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dalam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satu</a:t>
            </a:r>
            <a:r>
              <a:rPr lang="en-US" altLang="en-US" sz="2100" dirty="0"/>
              <a:t> </a:t>
            </a:r>
            <a:r>
              <a:rPr lang="en-US" altLang="en-US" sz="2100" dirty="0" err="1"/>
              <a:t>variabel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atau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lebih</a:t>
            </a:r>
            <a:r>
              <a:rPr lang="en-US" altLang="en-US" sz="2100" dirty="0"/>
              <a:t> pada </a:t>
            </a:r>
            <a:r>
              <a:rPr lang="en-US" altLang="en-US" sz="2100" dirty="0" err="1"/>
              <a:t>sampel</a:t>
            </a:r>
            <a:r>
              <a:rPr lang="en-US" altLang="en-US" sz="2100" dirty="0"/>
              <a:t> yang </a:t>
            </a:r>
            <a:r>
              <a:rPr lang="en-US" altLang="en-US" sz="2100" dirty="0" err="1"/>
              <a:t>berbeda</a:t>
            </a:r>
            <a:r>
              <a:rPr lang="en-US" altLang="en-US" sz="2100" dirty="0"/>
              <a:t>.</a:t>
            </a:r>
          </a:p>
          <a:p>
            <a:pPr marL="342900" lvl="1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2100" dirty="0"/>
          </a:p>
          <a:p>
            <a:pPr marL="342900" lvl="1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2100" dirty="0"/>
          </a:p>
          <a:p>
            <a:pPr marL="342900" lvl="1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2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62FFA2-360C-4DAC-A902-B188E86BC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5288"/>
            <a:ext cx="7620000" cy="533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Rumusan</a:t>
            </a:r>
            <a:r>
              <a:rPr lang="en-US" altLang="en-US" sz="3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Hipotesis</a:t>
            </a:r>
            <a:endParaRPr lang="en-US" altLang="en-US" sz="3200" b="1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293" name="Rectangle 13">
            <a:extLst>
              <a:ext uri="{FF2B5EF4-FFF2-40B4-BE49-F238E27FC236}">
                <a16:creationId xmlns:a16="http://schemas.microsoft.com/office/drawing/2014/main" id="{8301E996-E5BB-4418-B701-6EFA30834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48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TextBox 18">
            <a:extLst>
              <a:ext uri="{FF2B5EF4-FFF2-40B4-BE49-F238E27FC236}">
                <a16:creationId xmlns:a16="http://schemas.microsoft.com/office/drawing/2014/main" id="{7C45ADBC-5E6A-4795-9B31-018A2DE2C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743200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Rectangle 5">
            <a:extLst>
              <a:ext uri="{FF2B5EF4-FFF2-40B4-BE49-F238E27FC236}">
                <a16:creationId xmlns:a16="http://schemas.microsoft.com/office/drawing/2014/main" id="{B1A714D3-B547-4BBF-924D-D430A732E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Rectangle 7">
            <a:extLst>
              <a:ext uri="{FF2B5EF4-FFF2-40B4-BE49-F238E27FC236}">
                <a16:creationId xmlns:a16="http://schemas.microsoft.com/office/drawing/2014/main" id="{DB635043-8913-48F0-BAA1-3EFD143AE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C38A137D-A1A5-45C4-B4CC-3F0D11731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Rectangle 2">
            <a:extLst>
              <a:ext uri="{FF2B5EF4-FFF2-40B4-BE49-F238E27FC236}">
                <a16:creationId xmlns:a16="http://schemas.microsoft.com/office/drawing/2014/main" id="{7943FA97-5110-469C-9F52-337573151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Rectangle 8">
            <a:extLst>
              <a:ext uri="{FF2B5EF4-FFF2-40B4-BE49-F238E27FC236}">
                <a16:creationId xmlns:a16="http://schemas.microsoft.com/office/drawing/2014/main" id="{A026CEE0-C656-4AE0-90AA-0D496F307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838" y="298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Rectangle 10">
            <a:extLst>
              <a:ext uri="{FF2B5EF4-FFF2-40B4-BE49-F238E27FC236}">
                <a16:creationId xmlns:a16="http://schemas.microsoft.com/office/drawing/2014/main" id="{83C5E869-335F-4AE6-9FAB-CC73F47C5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Rectangle 2">
            <a:extLst>
              <a:ext uri="{FF2B5EF4-FFF2-40B4-BE49-F238E27FC236}">
                <a16:creationId xmlns:a16="http://schemas.microsoft.com/office/drawing/2014/main" id="{34585DE8-39DA-4224-A3B0-DE4B16090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Rectangle 7">
            <a:extLst>
              <a:ext uri="{FF2B5EF4-FFF2-40B4-BE49-F238E27FC236}">
                <a16:creationId xmlns:a16="http://schemas.microsoft.com/office/drawing/2014/main" id="{33B2EC78-68FF-4E02-ABAC-231C66E68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Rectangle 9">
            <a:extLst>
              <a:ext uri="{FF2B5EF4-FFF2-40B4-BE49-F238E27FC236}">
                <a16:creationId xmlns:a16="http://schemas.microsoft.com/office/drawing/2014/main" id="{B3C08AEC-E6AD-4772-B520-E93D399B8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3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95676CE8-8215-41F6-B803-BCB78BBFC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291" name="Content Placeholder 2">
                <a:extLst>
                  <a:ext uri="{FF2B5EF4-FFF2-40B4-BE49-F238E27FC236}">
                    <a16:creationId xmlns:a16="http://schemas.microsoft.com/office/drawing/2014/main" id="{B674B9EB-A64E-4110-9C04-74C6CD8B7547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28650" y="1600200"/>
                <a:ext cx="7886700" cy="4576763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en-US" altLang="en-US" sz="2400" b="1" dirty="0"/>
                  <a:t>Contoh : </a:t>
                </a:r>
                <a:r>
                  <a:rPr lang="en-US" altLang="en-US" sz="2400" dirty="0" err="1"/>
                  <a:t>Apakah</a:t>
                </a:r>
                <a:r>
                  <a:rPr lang="en-US" altLang="en-US" sz="2400" dirty="0"/>
                  <a:t> </a:t>
                </a:r>
                <a:r>
                  <a:rPr lang="en-US" altLang="en-US" sz="2400" dirty="0" err="1"/>
                  <a:t>ada</a:t>
                </a:r>
                <a:r>
                  <a:rPr lang="en-US" altLang="en-US" sz="2400" dirty="0"/>
                  <a:t> </a:t>
                </a:r>
                <a:r>
                  <a:rPr lang="en-US" altLang="en-US" sz="2400" dirty="0" err="1"/>
                  <a:t>perbedaan</a:t>
                </a:r>
                <a:r>
                  <a:rPr lang="en-US" altLang="en-US" sz="2400" dirty="0"/>
                  <a:t> </a:t>
                </a:r>
                <a:r>
                  <a:rPr lang="en-US" altLang="en-US" sz="2400" dirty="0" err="1"/>
                  <a:t>daya</a:t>
                </a:r>
                <a:r>
                  <a:rPr lang="en-US" altLang="en-US" sz="2400" dirty="0"/>
                  <a:t> </a:t>
                </a:r>
                <a:r>
                  <a:rPr lang="en-US" altLang="en-US" sz="2400" dirty="0" err="1"/>
                  <a:t>tahan</a:t>
                </a:r>
                <a:r>
                  <a:rPr lang="en-US" altLang="en-US" sz="2400" dirty="0"/>
                  <a:t> laptop SNSV dan </a:t>
                </a:r>
                <a:r>
                  <a:rPr lang="en-US" altLang="en-US" sz="2400" dirty="0" err="1"/>
                  <a:t>Aimoo</a:t>
                </a:r>
                <a:r>
                  <a:rPr lang="en-US" altLang="en-US" sz="2400" dirty="0"/>
                  <a:t>?</a:t>
                </a:r>
              </a:p>
              <a:p>
                <a:pPr marL="0" indent="0" algn="ctr" eaLnBrk="1" hangingPunct="1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en-US" altLang="en-US" sz="2400" b="1" dirty="0" err="1"/>
                  <a:t>Hipotesis</a:t>
                </a:r>
                <a:endParaRPr lang="en-US" altLang="en-US" sz="2400" b="1" dirty="0"/>
              </a:p>
              <a:p>
                <a:pPr algn="ctr"/>
                <a:r>
                  <a:rPr lang="en-US" sz="1800" dirty="0" err="1"/>
                  <a:t>Tidak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terdapat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perbedaan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daya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tahan</a:t>
                </a:r>
                <a:r>
                  <a:rPr lang="en-US" sz="1800" dirty="0"/>
                  <a:t> laptop</a:t>
                </a:r>
              </a:p>
              <a:p>
                <a:pPr marL="0" indent="0" algn="ctr">
                  <a:buNone/>
                </a:pPr>
                <a:r>
                  <a:rPr lang="en-US" sz="1800" dirty="0"/>
                  <a:t>Ho 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1=</m:t>
                    </m:r>
                  </m:oMath>
                </a14:m>
                <a:r>
                  <a:rPr lang="en-US" sz="1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800" dirty="0"/>
                  <a:t>2</a:t>
                </a:r>
                <a:endParaRPr lang="en-US" sz="1800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800" dirty="0"/>
                  <a:t>Ha 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1≠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800" dirty="0"/>
                  <a:t>2</a:t>
                </a:r>
              </a:p>
              <a:p>
                <a:pPr algn="ctr"/>
                <a:r>
                  <a:rPr lang="en-US" sz="1800" dirty="0" err="1"/>
                  <a:t>Daya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tahan</a:t>
                </a:r>
                <a:r>
                  <a:rPr lang="en-US" sz="1800" dirty="0"/>
                  <a:t> laptop </a:t>
                </a:r>
                <a:r>
                  <a:rPr lang="en-US" sz="1800" dirty="0" err="1"/>
                  <a:t>Aimoo</a:t>
                </a:r>
                <a:r>
                  <a:rPr lang="en-US" sz="1800" dirty="0"/>
                  <a:t> </a:t>
                </a:r>
                <a:r>
                  <a:rPr lang="en-US" sz="1800" dirty="0" err="1"/>
                  <a:t>lebih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tinggi</a:t>
                </a:r>
                <a:r>
                  <a:rPr lang="en-US" sz="1800" dirty="0"/>
                  <a:t> </a:t>
                </a:r>
                <a:r>
                  <a:rPr lang="en-US" sz="1800" dirty="0" err="1"/>
                  <a:t>dari</a:t>
                </a:r>
                <a:r>
                  <a:rPr lang="en-US" sz="1800" dirty="0"/>
                  <a:t> SNSV</a:t>
                </a:r>
              </a:p>
              <a:p>
                <a:pPr marL="0" indent="0" algn="ctr">
                  <a:buNone/>
                </a:pPr>
                <a:r>
                  <a:rPr lang="en-US" sz="1800" dirty="0"/>
                  <a:t>Ho :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nor/>
                      </m:rPr>
                      <a:rPr lang="en-US" sz="1800" dirty="0"/>
                      <m:t>2</m:t>
                    </m:r>
                  </m:oMath>
                </a14:m>
                <a:endParaRPr lang="en-US" sz="1800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800" dirty="0"/>
                  <a:t>Ha :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nor/>
                      </m:rPr>
                      <a:rPr lang="en-US" sz="1800" dirty="0"/>
                      <m:t>2</m:t>
                    </m:r>
                  </m:oMath>
                </a14:m>
                <a:endParaRPr lang="en-US" sz="1800" dirty="0"/>
              </a:p>
              <a:p>
                <a:pPr algn="ctr"/>
                <a:r>
                  <a:rPr lang="en-US" sz="1800" dirty="0" err="1"/>
                  <a:t>Daya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tahan</a:t>
                </a:r>
                <a:r>
                  <a:rPr lang="en-US" sz="1800" dirty="0"/>
                  <a:t> laptop SNSV </a:t>
                </a:r>
                <a:r>
                  <a:rPr lang="en-US" sz="1800" dirty="0" err="1"/>
                  <a:t>lebih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tinggi</a:t>
                </a:r>
                <a:r>
                  <a:rPr lang="en-US" sz="1800" dirty="0"/>
                  <a:t> </a:t>
                </a:r>
                <a:r>
                  <a:rPr lang="en-US" sz="1800" dirty="0" err="1"/>
                  <a:t>dari</a:t>
                </a:r>
                <a:r>
                  <a:rPr lang="en-US" sz="1800" dirty="0"/>
                  <a:t> </a:t>
                </a:r>
                <a:r>
                  <a:rPr lang="en-US" sz="1800" dirty="0" err="1"/>
                  <a:t>Aimoo</a:t>
                </a:r>
                <a:endParaRPr lang="en-US" sz="1800" dirty="0"/>
              </a:p>
              <a:p>
                <a:pPr marL="0" indent="0" algn="ctr">
                  <a:buNone/>
                </a:pPr>
                <a:r>
                  <a:rPr lang="en-US" sz="1800" dirty="0"/>
                  <a:t>Ho :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nor/>
                      </m:rPr>
                      <a:rPr lang="en-US" sz="1800" dirty="0"/>
                      <m:t>2</m:t>
                    </m:r>
                  </m:oMath>
                </a14:m>
                <a:endParaRPr lang="en-US" sz="1800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800" dirty="0"/>
                  <a:t>Ha :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1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800" dirty="0"/>
                  <a:t>2</a:t>
                </a:r>
              </a:p>
              <a:p>
                <a:endParaRPr lang="en-US" dirty="0"/>
              </a:p>
              <a:p>
                <a:pPr marL="0" indent="0" eaLnBrk="1" hangingPunct="1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endParaRPr lang="en-US" altLang="en-US" sz="2100" dirty="0"/>
              </a:p>
            </p:txBody>
          </p:sp>
        </mc:Choice>
        <mc:Fallback>
          <p:sp>
            <p:nvSpPr>
              <p:cNvPr id="12291" name="Content Placeholder 2">
                <a:extLst>
                  <a:ext uri="{FF2B5EF4-FFF2-40B4-BE49-F238E27FC236}">
                    <a16:creationId xmlns:a16="http://schemas.microsoft.com/office/drawing/2014/main" id="{B674B9EB-A64E-4110-9C04-74C6CD8B75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600200"/>
                <a:ext cx="7886700" cy="4576763"/>
              </a:xfrm>
              <a:blipFill>
                <a:blip r:embed="rId4"/>
                <a:stretch>
                  <a:fillRect l="-1159" b="-10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8562FFA2-360C-4DAC-A902-B188E86BC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5288"/>
            <a:ext cx="7620000" cy="533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Rumusan</a:t>
            </a:r>
            <a:r>
              <a:rPr lang="en-US" altLang="en-US" sz="3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Hipotesis</a:t>
            </a:r>
            <a:endParaRPr lang="en-US" altLang="en-US" sz="3200" b="1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293" name="Rectangle 13">
            <a:extLst>
              <a:ext uri="{FF2B5EF4-FFF2-40B4-BE49-F238E27FC236}">
                <a16:creationId xmlns:a16="http://schemas.microsoft.com/office/drawing/2014/main" id="{8301E996-E5BB-4418-B701-6EFA30834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48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TextBox 18">
            <a:extLst>
              <a:ext uri="{FF2B5EF4-FFF2-40B4-BE49-F238E27FC236}">
                <a16:creationId xmlns:a16="http://schemas.microsoft.com/office/drawing/2014/main" id="{7C45ADBC-5E6A-4795-9B31-018A2DE2C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743200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Rectangle 5">
            <a:extLst>
              <a:ext uri="{FF2B5EF4-FFF2-40B4-BE49-F238E27FC236}">
                <a16:creationId xmlns:a16="http://schemas.microsoft.com/office/drawing/2014/main" id="{B1A714D3-B547-4BBF-924D-D430A732E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Rectangle 7">
            <a:extLst>
              <a:ext uri="{FF2B5EF4-FFF2-40B4-BE49-F238E27FC236}">
                <a16:creationId xmlns:a16="http://schemas.microsoft.com/office/drawing/2014/main" id="{DB635043-8913-48F0-BAA1-3EFD143AE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C38A137D-A1A5-45C4-B4CC-3F0D11731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Rectangle 2">
            <a:extLst>
              <a:ext uri="{FF2B5EF4-FFF2-40B4-BE49-F238E27FC236}">
                <a16:creationId xmlns:a16="http://schemas.microsoft.com/office/drawing/2014/main" id="{7943FA97-5110-469C-9F52-337573151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Rectangle 8">
            <a:extLst>
              <a:ext uri="{FF2B5EF4-FFF2-40B4-BE49-F238E27FC236}">
                <a16:creationId xmlns:a16="http://schemas.microsoft.com/office/drawing/2014/main" id="{A026CEE0-C656-4AE0-90AA-0D496F307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838" y="298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Rectangle 10">
            <a:extLst>
              <a:ext uri="{FF2B5EF4-FFF2-40B4-BE49-F238E27FC236}">
                <a16:creationId xmlns:a16="http://schemas.microsoft.com/office/drawing/2014/main" id="{83C5E869-335F-4AE6-9FAB-CC73F47C5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Rectangle 2">
            <a:extLst>
              <a:ext uri="{FF2B5EF4-FFF2-40B4-BE49-F238E27FC236}">
                <a16:creationId xmlns:a16="http://schemas.microsoft.com/office/drawing/2014/main" id="{34585DE8-39DA-4224-A3B0-DE4B16090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Rectangle 7">
            <a:extLst>
              <a:ext uri="{FF2B5EF4-FFF2-40B4-BE49-F238E27FC236}">
                <a16:creationId xmlns:a16="http://schemas.microsoft.com/office/drawing/2014/main" id="{33B2EC78-68FF-4E02-ABAC-231C66E68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Rectangle 9">
            <a:extLst>
              <a:ext uri="{FF2B5EF4-FFF2-40B4-BE49-F238E27FC236}">
                <a16:creationId xmlns:a16="http://schemas.microsoft.com/office/drawing/2014/main" id="{B3C08AEC-E6AD-4772-B520-E93D399B8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3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5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3E027BE1-AF82-4A0A-9C52-54765FA69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90A22D45-CA42-421A-87ED-468034BC4F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400" b="1" dirty="0"/>
              <a:t>3. </a:t>
            </a:r>
            <a:r>
              <a:rPr lang="en-US" altLang="en-US" sz="2400" b="1" dirty="0" err="1"/>
              <a:t>Hipotesis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Asosiatif</a:t>
            </a:r>
            <a:endParaRPr lang="en-US" altLang="en-US" sz="2400" b="1" dirty="0"/>
          </a:p>
          <a:p>
            <a:pPr marL="342900" lvl="1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100" dirty="0" err="1"/>
              <a:t>Pernyataan</a:t>
            </a:r>
            <a:r>
              <a:rPr lang="en-US" altLang="en-US" sz="2100" dirty="0"/>
              <a:t> yang </a:t>
            </a:r>
            <a:r>
              <a:rPr lang="en-US" altLang="en-US" sz="2100" dirty="0" err="1"/>
              <a:t>menunjukkan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dugaan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tentang</a:t>
            </a:r>
            <a:r>
              <a:rPr lang="en-US" altLang="en-US" sz="2100" dirty="0"/>
              <a:t> </a:t>
            </a:r>
            <a:r>
              <a:rPr lang="en-US" altLang="en-US" sz="2100" dirty="0" err="1"/>
              <a:t>hubungan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antara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dua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variabel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atau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lebih</a:t>
            </a:r>
            <a:endParaRPr lang="en-US" altLang="en-US" sz="2100" dirty="0"/>
          </a:p>
          <a:p>
            <a:pPr marL="342900" lvl="1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2100" dirty="0"/>
          </a:p>
          <a:p>
            <a:pPr marL="342900" lvl="1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100" b="1" dirty="0" err="1"/>
              <a:t>Contoh</a:t>
            </a:r>
            <a:r>
              <a:rPr lang="en-US" altLang="en-US" sz="2100" dirty="0"/>
              <a:t> : </a:t>
            </a:r>
            <a:r>
              <a:rPr lang="en-US" altLang="en-US" sz="2100" dirty="0" err="1"/>
              <a:t>Apakah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ada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hubungan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antara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gaya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lukisan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dengan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permainan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klarinet</a:t>
            </a:r>
            <a:r>
              <a:rPr lang="en-US" altLang="en-US" sz="2100" dirty="0"/>
              <a:t>?</a:t>
            </a:r>
          </a:p>
          <a:p>
            <a:pPr marL="342900" lvl="1" indent="0"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100" b="1" dirty="0" err="1"/>
              <a:t>Hipotesis</a:t>
            </a:r>
            <a:r>
              <a:rPr lang="en-US" altLang="en-US" sz="2100" b="1" dirty="0"/>
              <a:t> :</a:t>
            </a:r>
          </a:p>
          <a:p>
            <a:pPr marL="342900" lvl="1" indent="0"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100" b="1" dirty="0"/>
              <a:t>H0 : ρ = 0</a:t>
            </a:r>
          </a:p>
          <a:p>
            <a:pPr marL="342900" lvl="1" indent="0"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100" b="1" dirty="0"/>
              <a:t>Ha : ρ ≠ 0</a:t>
            </a:r>
          </a:p>
          <a:p>
            <a:pPr marL="342900" lvl="1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en-US" sz="2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FD341A-8810-4A44-B7ED-ED1EAB013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5288"/>
            <a:ext cx="7620000" cy="533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Rumusan</a:t>
            </a:r>
            <a:r>
              <a:rPr lang="en-US" altLang="en-US" sz="3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Hipotesis</a:t>
            </a:r>
            <a:endParaRPr lang="en-US" altLang="en-US" sz="3200" b="1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389" name="Rectangle 13">
            <a:extLst>
              <a:ext uri="{FF2B5EF4-FFF2-40B4-BE49-F238E27FC236}">
                <a16:creationId xmlns:a16="http://schemas.microsoft.com/office/drawing/2014/main" id="{30CC59DA-36D9-4B95-AC0F-ED26F38A1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48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TextBox 18">
            <a:extLst>
              <a:ext uri="{FF2B5EF4-FFF2-40B4-BE49-F238E27FC236}">
                <a16:creationId xmlns:a16="http://schemas.microsoft.com/office/drawing/2014/main" id="{5F4E8254-6500-4AF9-8595-7E24861BD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743200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Rectangle 5">
            <a:extLst>
              <a:ext uri="{FF2B5EF4-FFF2-40B4-BE49-F238E27FC236}">
                <a16:creationId xmlns:a16="http://schemas.microsoft.com/office/drawing/2014/main" id="{B85ACB15-E074-43EC-A4B2-ED4F3F56A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Rectangle 7">
            <a:extLst>
              <a:ext uri="{FF2B5EF4-FFF2-40B4-BE49-F238E27FC236}">
                <a16:creationId xmlns:a16="http://schemas.microsoft.com/office/drawing/2014/main" id="{270D9DCC-CB31-47F7-A629-9B5EC148B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3167FD9A-F989-4C91-BFFB-3FCCBA577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Rectangle 2">
            <a:extLst>
              <a:ext uri="{FF2B5EF4-FFF2-40B4-BE49-F238E27FC236}">
                <a16:creationId xmlns:a16="http://schemas.microsoft.com/office/drawing/2014/main" id="{9E59987C-8370-45B7-BEF2-738AA56A0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Rectangle 8">
            <a:extLst>
              <a:ext uri="{FF2B5EF4-FFF2-40B4-BE49-F238E27FC236}">
                <a16:creationId xmlns:a16="http://schemas.microsoft.com/office/drawing/2014/main" id="{A7C222B5-BC96-405A-8D84-94558E0D3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838" y="298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Rectangle 10">
            <a:extLst>
              <a:ext uri="{FF2B5EF4-FFF2-40B4-BE49-F238E27FC236}">
                <a16:creationId xmlns:a16="http://schemas.microsoft.com/office/drawing/2014/main" id="{2B35463E-489C-4B59-AB2B-C956AA305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Rectangle 2">
            <a:extLst>
              <a:ext uri="{FF2B5EF4-FFF2-40B4-BE49-F238E27FC236}">
                <a16:creationId xmlns:a16="http://schemas.microsoft.com/office/drawing/2014/main" id="{7A443E5B-78D7-48CA-A490-796309C87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Rectangle 7">
            <a:extLst>
              <a:ext uri="{FF2B5EF4-FFF2-40B4-BE49-F238E27FC236}">
                <a16:creationId xmlns:a16="http://schemas.microsoft.com/office/drawing/2014/main" id="{E9C0A6AD-7A64-4F60-BC81-658A31779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9" name="Rectangle 9">
            <a:extLst>
              <a:ext uri="{FF2B5EF4-FFF2-40B4-BE49-F238E27FC236}">
                <a16:creationId xmlns:a16="http://schemas.microsoft.com/office/drawing/2014/main" id="{159F82EA-0EC5-4792-BFFD-B8C3BB447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3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9AC851B-A5C7-498B-A60C-28F46C9ED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EA0C21F1-8D93-4943-889E-BE9C16A5A3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1600200"/>
            <a:ext cx="8991600" cy="4576763"/>
          </a:xfrm>
        </p:spPr>
        <p:txBody>
          <a:bodyPr/>
          <a:lstStyle/>
          <a:p>
            <a:pPr marL="342900" lvl="1" indent="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100" dirty="0"/>
              <a:t>Pada </a:t>
            </a:r>
            <a:r>
              <a:rPr lang="en-US" altLang="en-US" sz="2100" dirty="0" err="1"/>
              <a:t>dasarnya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menguji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hipotesis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adalah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menaksir</a:t>
            </a:r>
            <a:r>
              <a:rPr lang="en-US" altLang="en-US" sz="2100" dirty="0"/>
              <a:t> parameter </a:t>
            </a:r>
            <a:r>
              <a:rPr lang="en-US" altLang="en-US" sz="2100" dirty="0" err="1"/>
              <a:t>populasi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berdasarkan</a:t>
            </a:r>
            <a:r>
              <a:rPr lang="en-US" altLang="en-US" sz="2100" dirty="0"/>
              <a:t> data </a:t>
            </a:r>
            <a:r>
              <a:rPr lang="en-US" altLang="en-US" sz="2100" dirty="0" err="1"/>
              <a:t>sampel</a:t>
            </a:r>
            <a:endParaRPr lang="en-US" altLang="en-US" sz="2100" dirty="0"/>
          </a:p>
          <a:p>
            <a:pPr marL="342900" lvl="1" indent="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US" altLang="en-US" sz="2100" dirty="0"/>
          </a:p>
          <a:p>
            <a:pPr marL="342900" lvl="1" indent="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100" b="1" dirty="0"/>
              <a:t>a. Point estimate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altLang="en-US" sz="2100" dirty="0"/>
              <a:t>    </a:t>
            </a:r>
            <a:r>
              <a:rPr lang="en-US" altLang="en-US" sz="2100" dirty="0" err="1"/>
              <a:t>Penaksiran</a:t>
            </a:r>
            <a:r>
              <a:rPr lang="en-US" altLang="en-US" sz="2100" dirty="0"/>
              <a:t> parameter </a:t>
            </a:r>
            <a:r>
              <a:rPr lang="en-US" altLang="en-US" sz="2100" dirty="0" err="1"/>
              <a:t>populasi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berdasarkan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satu</a:t>
            </a:r>
            <a:r>
              <a:rPr lang="en-US" altLang="en-US" sz="2100" dirty="0"/>
              <a:t> </a:t>
            </a:r>
            <a:r>
              <a:rPr lang="en-US" altLang="en-US" sz="2100" dirty="0" err="1"/>
              <a:t>titik</a:t>
            </a:r>
            <a:endParaRPr lang="en-US" altLang="en-US" sz="2100" dirty="0"/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altLang="en-US" sz="2100" dirty="0"/>
              <a:t>    </a:t>
            </a:r>
            <a:r>
              <a:rPr lang="en-US" altLang="en-US" sz="2100" dirty="0" err="1"/>
              <a:t>contoh</a:t>
            </a:r>
            <a:r>
              <a:rPr lang="en-US" altLang="en-US" sz="2100" dirty="0"/>
              <a:t> : </a:t>
            </a:r>
            <a:r>
              <a:rPr lang="en-US" altLang="en-US" sz="2100" dirty="0" err="1"/>
              <a:t>kemampuan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kerja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karyawan</a:t>
            </a:r>
            <a:r>
              <a:rPr lang="en-US" altLang="en-US" sz="2100" dirty="0"/>
              <a:t> chum bucket 10 jam</a:t>
            </a:r>
          </a:p>
          <a:p>
            <a:pPr marL="342900" lvl="1" indent="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100" b="1" dirty="0"/>
              <a:t>b. Interval estimate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altLang="en-US" sz="2100" dirty="0"/>
              <a:t>    </a:t>
            </a:r>
            <a:r>
              <a:rPr lang="en-US" altLang="en-US" sz="2100" dirty="0" err="1"/>
              <a:t>Penaksiran</a:t>
            </a:r>
            <a:r>
              <a:rPr lang="en-US" altLang="en-US" sz="2100" dirty="0"/>
              <a:t> parameter </a:t>
            </a:r>
            <a:r>
              <a:rPr lang="en-US" altLang="en-US" sz="2100" dirty="0" err="1"/>
              <a:t>populasi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berdasarkan</a:t>
            </a:r>
            <a:r>
              <a:rPr lang="en-US" altLang="en-US" sz="2100" dirty="0"/>
              <a:t> interval data </a:t>
            </a:r>
            <a:r>
              <a:rPr lang="en-US" altLang="en-US" sz="2100" dirty="0" err="1"/>
              <a:t>sampel</a:t>
            </a:r>
            <a:endParaRPr lang="en-US" altLang="en-US" sz="2100" dirty="0"/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altLang="en-US" sz="2100" dirty="0"/>
              <a:t>    </a:t>
            </a:r>
            <a:r>
              <a:rPr lang="en-US" altLang="en-US" sz="2100" dirty="0" err="1"/>
              <a:t>contoh</a:t>
            </a:r>
            <a:r>
              <a:rPr lang="en-US" altLang="en-US" sz="2100" dirty="0"/>
              <a:t> : </a:t>
            </a:r>
            <a:r>
              <a:rPr lang="en-US" altLang="en-US" sz="2100" dirty="0" err="1"/>
              <a:t>kemampuan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kerja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karyawan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krusty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krab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antara</a:t>
            </a:r>
            <a:r>
              <a:rPr lang="en-US" altLang="en-US" sz="2100" dirty="0"/>
              <a:t> 8 </a:t>
            </a:r>
            <a:r>
              <a:rPr lang="en-US" altLang="en-US" sz="2100" dirty="0" err="1"/>
              <a:t>sampai</a:t>
            </a:r>
            <a:r>
              <a:rPr lang="en-US" altLang="en-US" sz="2100" dirty="0"/>
              <a:t> 12 jam</a:t>
            </a:r>
          </a:p>
          <a:p>
            <a:pPr marL="342900" lvl="1" indent="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US" altLang="en-US" sz="2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90E2C7-E7C8-480B-8696-EA122E21F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5288"/>
            <a:ext cx="7620000" cy="533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Taraf</a:t>
            </a:r>
            <a:r>
              <a:rPr lang="en-US" altLang="en-US" sz="3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3200" b="1" kern="0" dirty="0" err="1">
                <a:solidFill>
                  <a:schemeClr val="bg1"/>
                </a:solidFill>
                <a:latin typeface="+mn-lt"/>
              </a:rPr>
              <a:t>Kesalahan</a:t>
            </a:r>
            <a:endParaRPr lang="en-US" altLang="en-US" sz="3200" b="1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437" name="Rectangle 13">
            <a:extLst>
              <a:ext uri="{FF2B5EF4-FFF2-40B4-BE49-F238E27FC236}">
                <a16:creationId xmlns:a16="http://schemas.microsoft.com/office/drawing/2014/main" id="{7338748B-314C-44DE-B4FB-24979A509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48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TextBox 18">
            <a:extLst>
              <a:ext uri="{FF2B5EF4-FFF2-40B4-BE49-F238E27FC236}">
                <a16:creationId xmlns:a16="http://schemas.microsoft.com/office/drawing/2014/main" id="{906E72E9-8B3E-4D24-BB8F-831176AB1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743200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Rectangle 5">
            <a:extLst>
              <a:ext uri="{FF2B5EF4-FFF2-40B4-BE49-F238E27FC236}">
                <a16:creationId xmlns:a16="http://schemas.microsoft.com/office/drawing/2014/main" id="{D853BF1A-EC40-436D-A2D6-0EB3D2CA7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Rectangle 7">
            <a:extLst>
              <a:ext uri="{FF2B5EF4-FFF2-40B4-BE49-F238E27FC236}">
                <a16:creationId xmlns:a16="http://schemas.microsoft.com/office/drawing/2014/main" id="{4E7CC9CE-3CC8-41DA-9746-EC260529F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BA9BB2EA-28D4-48BF-B94D-8F4325B11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2" name="Rectangle 2">
            <a:extLst>
              <a:ext uri="{FF2B5EF4-FFF2-40B4-BE49-F238E27FC236}">
                <a16:creationId xmlns:a16="http://schemas.microsoft.com/office/drawing/2014/main" id="{ED3C9272-C003-46AB-9F5F-56D539A10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3" name="Rectangle 8">
            <a:extLst>
              <a:ext uri="{FF2B5EF4-FFF2-40B4-BE49-F238E27FC236}">
                <a16:creationId xmlns:a16="http://schemas.microsoft.com/office/drawing/2014/main" id="{E7F6E6AB-FF23-4D7D-9218-BE5E73AEC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838" y="298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4" name="Rectangle 10">
            <a:extLst>
              <a:ext uri="{FF2B5EF4-FFF2-40B4-BE49-F238E27FC236}">
                <a16:creationId xmlns:a16="http://schemas.microsoft.com/office/drawing/2014/main" id="{26A99B75-BE65-429B-BC49-B197C9D27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5" name="Rectangle 2">
            <a:extLst>
              <a:ext uri="{FF2B5EF4-FFF2-40B4-BE49-F238E27FC236}">
                <a16:creationId xmlns:a16="http://schemas.microsoft.com/office/drawing/2014/main" id="{B508020A-BB3B-44F3-9268-3992E8048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6" name="Rectangle 7">
            <a:extLst>
              <a:ext uri="{FF2B5EF4-FFF2-40B4-BE49-F238E27FC236}">
                <a16:creationId xmlns:a16="http://schemas.microsoft.com/office/drawing/2014/main" id="{12774B24-8F95-4151-93DA-3046C52F5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7" name="Rectangle 9">
            <a:extLst>
              <a:ext uri="{FF2B5EF4-FFF2-40B4-BE49-F238E27FC236}">
                <a16:creationId xmlns:a16="http://schemas.microsoft.com/office/drawing/2014/main" id="{8DC294B5-FCBE-44E0-8088-78D9E13F0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3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4493</TotalTime>
  <Words>580</Words>
  <Application>Microsoft Office PowerPoint</Application>
  <PresentationFormat>On-screen Show (4:3)</PresentationFormat>
  <Paragraphs>85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Bebas Neue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Pemusatan</dc:title>
  <dc:creator>hp pavilion</dc:creator>
  <cp:lastModifiedBy>nurcahya.pradana@gmail.com</cp:lastModifiedBy>
  <cp:revision>134</cp:revision>
  <dcterms:created xsi:type="dcterms:W3CDTF">2008-08-14T03:29:25Z</dcterms:created>
  <dcterms:modified xsi:type="dcterms:W3CDTF">2021-04-02T15:16:01Z</dcterms:modified>
</cp:coreProperties>
</file>