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1" r:id="rId2"/>
    <p:sldMasterId id="2147483734" r:id="rId3"/>
  </p:sldMasterIdLst>
  <p:sldIdLst>
    <p:sldId id="414" r:id="rId4"/>
    <p:sldId id="416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6" r:id="rId13"/>
    <p:sldId id="327" r:id="rId14"/>
    <p:sldId id="328" r:id="rId15"/>
    <p:sldId id="329" r:id="rId16"/>
    <p:sldId id="330" r:id="rId17"/>
    <p:sldId id="331" r:id="rId18"/>
    <p:sldId id="333" r:id="rId19"/>
    <p:sldId id="334" r:id="rId20"/>
    <p:sldId id="335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5" r:id="rId29"/>
    <p:sldId id="266" r:id="rId30"/>
    <p:sldId id="267" r:id="rId31"/>
    <p:sldId id="268" r:id="rId32"/>
    <p:sldId id="269" r:id="rId3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pPr>
              <a:defRPr/>
            </a:pPr>
            <a:fld id="{14CB1CE7-8516-4D05-AA4A-B3E8658108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0303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A760A-CFAF-488F-AC83-639E5D5EB3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15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040672D-5905-48FC-ACE9-90F6400836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1347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624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B1CE7-8516-4D05-AA4A-B3E8658108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59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EF718-8B83-4975-9CC3-04E7E4DC03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568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BF9ED21-67C4-4DD2-8081-099B157CE0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63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95BD8-2BD2-45BF-9B31-07FA6C8637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7535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C07B7-3471-45EC-9710-03950768FD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5514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A668-867E-40D2-B283-DC09175E3C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9766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DD6C3-3F84-43C0-985C-BCCDF06AD6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963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EF718-8B83-4975-9CC3-04E7E4DC03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7731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D65B7-7A6F-41C1-8DF0-D63542B2C5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8675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6DBAB-6A28-42DA-AAB4-CC913FF3A9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9057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A760A-CFAF-488F-AC83-639E5D5EB3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4215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pPr>
              <a:defRPr/>
            </a:pPr>
            <a:fld id="{1040672D-5905-48FC-ACE9-90F6400836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922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152FD13-F979-4E44-9863-3B6D539D6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9FDABA-8FA6-4578-935C-6324E42EDD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D1035FF-2C2E-4125-AC89-5E58E44600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FEDF-64D2-43D5-8106-3EBA7C320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1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3EDEEC-47C0-4941-80B0-DD344BDCB7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DB4344-459C-4CA8-ACA4-53220CE919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86BD51F-6CB5-48C2-9430-07A56A915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3DCC0-EEBF-4347-ABCE-8BFD2CF8D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73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7D3534-7604-43A0-A401-7828412306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CBC338-E234-4B5D-8D58-B8C295BEE2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8FC9DCD-C321-4C04-AC6B-8B00BAD59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78248-9FEE-487C-8800-DBD6CBE00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15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BA7963-C80E-415D-8D18-B3564854D9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E8360A-7BD4-4A37-8F23-6091AB7330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3367FE1-E1FB-4AE9-A000-C74DBF85C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5B913-81DD-4939-842D-DB919426F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60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41735A-F4F3-4D35-BDCB-4CB47CBBE6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42CD4E-47E9-43A2-9719-8A3202137E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E4EB37F-3490-4212-BDCD-9BFB91074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5757C-D0E8-4F9C-B812-D3560A729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87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62E90D-C59C-4B2D-A145-BBB3599A44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76B9AE-D28E-4593-ADBE-25F60BC3CB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4C6E66D-567A-41FF-AB77-331EB0AD07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4B954-886E-4566-BB73-85E5744A3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3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BF9ED21-67C4-4DD2-8081-099B157CE0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68971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1354B54-443C-4A25-A468-A9A93D6BC1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086B68-C4DF-4CF8-8C4F-FF8E364B9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11A73DD-FB8C-4BDF-9E80-09FF7118F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0BD41-E4CF-4D1E-979E-CE5B8412C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32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85F86A-2534-42BF-BA3B-EF2A12E77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3938D1-5813-4577-9ED6-1F199512E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E96807B-76F8-436F-8C33-A0D9CFC778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87337-8471-4529-90B6-FF437ABBB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03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CB2C1B-25BD-4227-A0B4-C998F24623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78D834-F2E1-4BD7-8928-843291C54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BC23523-C292-4FD8-9C08-7C942411E8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1DCC0-AD81-4D4A-81AA-82B0CC04B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73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7671E6-034B-4CD3-A9CF-07A2D17CB9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F7A7C0-B7E7-4479-935B-3E6348EA06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A357A26-3FBF-4966-8712-C70D0A484D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D3C15-46DC-4B15-8277-769BAE6D9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64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FEE11A-6407-44A1-8619-A3A077B4C8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047A3F-3C8C-4577-95FE-3A257CFFA8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422533F-12A2-410D-89DB-7A6882711C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6A365-47DB-4FB6-B34B-C59442FC1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17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82E06B-1003-4FAE-BE0B-542BA7DF6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4C994F7-301B-4D57-ACAE-65B736D9C4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4904840-B6BA-4D47-A575-D97D533C3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E2C60-4D6F-4DB7-AA6E-53618A63C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767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214C09-01FE-4A39-92AD-A56C7D5552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150F9F-A255-4A01-8781-21078959E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9928E80-4815-4240-9DAE-2CDA058E51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FF512-9CC4-473D-82D4-34F9A3F18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13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F63E352-4F39-40D6-A7E4-289DF4AE00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E372AF-7546-48AB-A5BA-6C92AED1CF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BA5E396-CA3C-4997-A88A-7564A95ABB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B5FD1-27EC-464A-8994-9BFB0C72E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70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B612BB-1A89-4708-8A1B-B8DAA0FD0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B50026-F630-44B0-AC24-DB7AF7F329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868C1B6-E61F-4E86-A4FB-54567A2443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C44CB-5976-4D2A-9C82-DB8E28526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9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C8D214-7209-4C36-AE9B-74E2B8A9B6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4C719B-4B55-477D-B95B-BD07B0CC52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D782F0C-B75B-4D15-B94F-F8FD96FC92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58034-F28F-4F99-AB9E-B1B837014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8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95BD8-2BD2-45BF-9B31-07FA6C8637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7016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4C4A08-F40E-4379-8A4A-09E06F480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187525-9BA4-43E6-8B4B-AF515753F1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5560C98-9B8C-4331-B61A-EE53F622D3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204B7-E0D9-41C9-B260-C66838641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423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EBF2DB-EA99-4CF8-8791-1C76B434C2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DC25B2-6E69-402B-8AF8-3E18495567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D4A12A8-A033-4A79-936C-AC6F63EC73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6C0CD-2177-452B-8C24-AE219D05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59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16D01E7-F0D3-482E-B261-A11539123E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FD1086-18B0-463C-8EF7-E806059754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6C38605-EE74-418F-B21A-B7D4BF7CD1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12FF4-D523-42C2-A6E7-8EA3E4FCA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35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34A6AC-EB99-4B6B-A5B2-1F09F18DE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1FF86FF-1748-4D50-A4F8-AC4646737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C37E056-F10D-4321-856C-93DAF2A2D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7F90A-9DA6-453D-AD86-8247FDA0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99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E014D3-0FD6-4B91-83BF-C68896EDF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92FADC-BC8B-424E-A5F1-8F9DF67444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32871C5-9BD8-4231-B796-98A74D6820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ED8E5-ED15-4CC1-A78B-2C8323380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403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D5D4BA-414D-4113-885E-5865A3E02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5CE0F6-F63A-4FBB-8C01-FD740745F6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A786E07-F81B-4DCC-A569-780065EAB0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A885F-D606-4971-8A7F-66AA2BD29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28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0407BF-3009-4036-B48D-000234C020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80C983B-E6A3-4A37-9C02-AAFEBCA867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109AFEF-8B0F-4AAF-89D0-1D0839C362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631B-FA4F-4FF2-B50E-5688002E3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010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AFB9C4-ED00-4533-A81C-7BBDB4FC9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701769-7F5E-4DBB-8F85-1092E09F7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F121544-3EF5-444E-A370-595E8DA13E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776E2-1555-40EE-B29C-614CE7064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791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0F73D2-72B0-4870-A384-05C2AF31A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FA1A45-1F4D-4224-8FC9-030A8581CE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AB6ADB5-7DD3-46FE-A57F-D74458944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E5A71-7C0D-4755-B6CD-2A85135F5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483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346075-BE29-449B-8388-CD0AE9716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698631-721E-4D08-A644-23A70733C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0DE9CC5-22B2-4B3D-B29C-98AF156FD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950E8-1BAB-4AA2-A6A1-65FDF2DCB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1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C07B7-3471-45EC-9710-03950768FD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26669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17ACA4-7EE0-4C89-95D6-3113B4C43A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4C3BC5-4300-4713-A655-7106AD6F54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159FC82-D1EF-43FF-A7EE-544023F6BC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0F7CE-9106-4D8D-AA78-4EFCB7F06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988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>
              <a:defRPr/>
            </a:pPr>
            <a:fld id="{14CB1CE7-8516-4D05-AA4A-B3E8658108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80316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EF718-8B83-4975-9CC3-04E7E4DC03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56191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9ED21-67C4-4DD2-8081-099B157CE0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16260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95BD8-2BD2-45BF-9B31-07FA6C8637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49428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C07B7-3471-45EC-9710-03950768FD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39112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A668-867E-40D2-B283-DC09175E3C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99773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DD6C3-3F84-43C0-985C-BCCDF06AD6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83793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D65B7-7A6F-41C1-8DF0-D63542B2C5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45281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6DBAB-6A28-42DA-AAB4-CC913FF3A9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9097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A668-867E-40D2-B283-DC09175E3C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6342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A0498-4073-4420-8F3D-DC89A801C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41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A0498-4073-4420-8F3D-DC89A801C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05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A0498-4073-4420-8F3D-DC89A801C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999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A0498-4073-4420-8F3D-DC89A801C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122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A0498-4073-4420-8F3D-DC89A801C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699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A0498-4073-4420-8F3D-DC89A801C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125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A760A-CFAF-488F-AC83-639E5D5EB3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52857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0672D-5905-48FC-ACE9-90F6400836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6063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DD6C3-3F84-43C0-985C-BCCDF06AD6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69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pPr>
              <a:defRPr/>
            </a:pPr>
            <a:fld id="{80AD65B7-7A6F-41C1-8DF0-D63542B2C5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3757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pPr>
              <a:defRPr/>
            </a:pPr>
            <a:fld id="{FFA6DBAB-6A28-42DA-AAB4-CC913FF3A9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613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1172F61-FE80-4F07-B571-A8873C948E0E}" type="datetimeFigureOut">
              <a:rPr lang="id-ID" smtClean="0"/>
              <a:t>07/04/2020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AF42EF7-6E85-47A9-8C41-9673931D3977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71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52" r:id="rId12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4A0498-4073-4420-8F3D-DC89A801C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30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96" r:id="rId36"/>
    <p:sldLayoutId id="2147483697" r:id="rId37"/>
    <p:sldLayoutId id="2147483698" r:id="rId38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72F61-FE80-4F07-B571-A8873C948E0E}" type="datetimeFigureOut">
              <a:rPr lang="id-ID" smtClean="0"/>
              <a:t>07/04/2020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2EF7-6E85-47A9-8C41-9673931D397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9195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0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6.png"/><Relationship Id="rId4" Type="http://schemas.openxmlformats.org/officeDocument/2006/relationships/image" Target="../media/image23.wmf"/><Relationship Id="rId9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6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858272D-4F85-45E2-A865-D3CE09EDFF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Probabilitas Beberapa Peristiwa (2)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903">
        <p15:prstTrans prst="curtains"/>
      </p:transition>
    </mc:Choice>
    <mc:Fallback xmlns="">
      <p:transition spd="slow" advTm="1903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39CED98-AFB5-4DAC-A76E-301AC55E3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SIFAT PROBABILITAS KEJADIAN A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C77047FD-BE9F-430F-B91B-C259E4C711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Bila</a:t>
            </a:r>
            <a:r>
              <a:rPr lang="en-US" altLang="en-US" dirty="0"/>
              <a:t> 0&lt;P(A)&lt;1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berupa</a:t>
            </a:r>
            <a:r>
              <a:rPr lang="en-US" altLang="en-US" dirty="0"/>
              <a:t> </a:t>
            </a:r>
            <a:r>
              <a:rPr lang="en-US" altLang="en-US" dirty="0" err="1"/>
              <a:t>pecahan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n(A)&lt;n(S)</a:t>
            </a:r>
          </a:p>
          <a:p>
            <a:pPr eaLnBrk="1" hangingPunct="1"/>
            <a:r>
              <a:rPr lang="en-US" altLang="en-US" dirty="0" err="1"/>
              <a:t>Bila</a:t>
            </a:r>
            <a:r>
              <a:rPr lang="en-US" altLang="en-US" dirty="0"/>
              <a:t> A = 0 (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kosong</a:t>
            </a:r>
            <a:r>
              <a:rPr lang="en-US" altLang="en-US" dirty="0"/>
              <a:t>) </a:t>
            </a:r>
            <a:r>
              <a:rPr lang="en-US" altLang="en-US" dirty="0" err="1"/>
              <a:t>maka</a:t>
            </a:r>
            <a:r>
              <a:rPr lang="en-US" altLang="en-US" dirty="0"/>
              <a:t> A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terjadi</a:t>
            </a:r>
            <a:r>
              <a:rPr lang="en-US" altLang="en-US" dirty="0"/>
              <a:t> pada S dan n(A)=0 </a:t>
            </a:r>
            <a:r>
              <a:rPr lang="en-US" altLang="en-US" dirty="0" err="1"/>
              <a:t>sehingga</a:t>
            </a:r>
            <a:r>
              <a:rPr lang="en-US" altLang="en-US" dirty="0"/>
              <a:t> P(A) = 0</a:t>
            </a:r>
          </a:p>
          <a:p>
            <a:pPr eaLnBrk="1" hangingPunct="1"/>
            <a:r>
              <a:rPr lang="en-US" altLang="en-US" dirty="0" err="1"/>
              <a:t>Bila</a:t>
            </a:r>
            <a:r>
              <a:rPr lang="en-US" altLang="en-US" dirty="0"/>
              <a:t> A = S, </a:t>
            </a:r>
            <a:r>
              <a:rPr lang="en-US" altLang="en-US" dirty="0" err="1"/>
              <a:t>maka</a:t>
            </a:r>
            <a:r>
              <a:rPr lang="en-US" altLang="en-US" dirty="0"/>
              <a:t> n(A)=n(S)=n </a:t>
            </a:r>
            <a:r>
              <a:rPr lang="en-US" altLang="en-US" dirty="0" err="1"/>
              <a:t>sehingga</a:t>
            </a:r>
            <a:r>
              <a:rPr lang="en-US" altLang="en-US" dirty="0"/>
              <a:t> P(A) = 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9092">
        <p15:prstTrans prst="pageCurlDouble"/>
      </p:transition>
    </mc:Choice>
    <mc:Fallback xmlns="">
      <p:transition spd="slow" advTm="39092">
        <p:fade/>
      </p:transition>
    </mc:Fallback>
  </mc:AlternateContent>
  <p:extLst>
    <p:ext uri="{E180D4A7-C9FB-4DFB-919C-405C955672EB}">
      <p14:showEvtLst xmlns:p14="http://schemas.microsoft.com/office/powerpoint/2010/main">
        <p14:playEvt time="1" objId="2"/>
        <p14:stopEvt time="38598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1DB32E9-05B4-46EE-9499-4AC7DEF58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45318"/>
            <a:ext cx="8229600" cy="582614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PERUMUSAN PROBABILITAS KEJADIAN MAJEMUK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5F23691-B5B1-4E56-866F-CCED15F4AAF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93900" y="1248985"/>
            <a:ext cx="8216900" cy="47720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400" dirty="0" err="1">
                <a:solidFill>
                  <a:schemeClr val="bg1"/>
                </a:solidFill>
              </a:rPr>
              <a:t>Kejadian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</a:rPr>
              <a:t>majemuk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</a:rPr>
              <a:t>adalah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gabungan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atau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irisan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</a:rPr>
              <a:t>kejadian</a:t>
            </a:r>
            <a:r>
              <a:rPr lang="en-US" altLang="en-US" sz="2400" dirty="0">
                <a:solidFill>
                  <a:schemeClr val="bg1"/>
                </a:solidFill>
              </a:rPr>
              <a:t> A dan B</a:t>
            </a:r>
            <a:r>
              <a:rPr lang="en-US" altLang="en-US" sz="2800" dirty="0">
                <a:solidFill>
                  <a:schemeClr val="bg1"/>
                </a:solidFill>
              </a:rPr>
              <a:t>, 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endParaRPr lang="en-US" altLang="en-US" sz="2600" dirty="0"/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endParaRPr lang="en-US" altLang="en-US" sz="2600" dirty="0"/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endParaRPr lang="en-US" altLang="en-US" sz="2600" dirty="0"/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endParaRPr lang="en-US" altLang="en-US" sz="2600" dirty="0"/>
          </a:p>
          <a:p>
            <a:pPr marL="0" indent="0" algn="just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000" b="1" dirty="0"/>
              <a:t>	</a:t>
            </a:r>
            <a:r>
              <a:rPr lang="en-US" altLang="en-US" sz="2000" b="1" dirty="0" err="1"/>
              <a:t>banyak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anggota</a:t>
            </a:r>
            <a:r>
              <a:rPr lang="en-US" altLang="en-US" sz="2000" b="1" dirty="0"/>
              <a:t> </a:t>
            </a:r>
            <a:r>
              <a:rPr lang="en-US" altLang="en-US" sz="2000" dirty="0" err="1"/>
              <a:t>himpunan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gabungan</a:t>
            </a:r>
            <a:r>
              <a:rPr lang="en-US" altLang="en-US" sz="2000" dirty="0"/>
              <a:t> A dan B </a:t>
            </a:r>
            <a:r>
              <a:rPr lang="en-US" altLang="en-US" sz="2000" dirty="0" err="1"/>
              <a:t>adalah</a:t>
            </a:r>
            <a:r>
              <a:rPr lang="en-US" altLang="en-US" sz="2000" dirty="0"/>
              <a:t> :</a:t>
            </a:r>
          </a:p>
          <a:p>
            <a:pPr marL="0" indent="0" algn="just" eaLnBrk="1" hangingPunct="1">
              <a:buClr>
                <a:schemeClr val="accent1"/>
              </a:buClr>
              <a:buSzPct val="68000"/>
              <a:buNone/>
            </a:pPr>
            <a:endParaRPr lang="en-US" altLang="en-US" sz="2600" dirty="0"/>
          </a:p>
          <a:p>
            <a:pPr marL="0" indent="0" algn="just" eaLnBrk="1" hangingPunct="1">
              <a:buClr>
                <a:schemeClr val="accent1"/>
              </a:buClr>
              <a:buSzPct val="68000"/>
              <a:buNone/>
            </a:pPr>
            <a:endParaRPr lang="en-US" altLang="en-US" sz="2600" dirty="0"/>
          </a:p>
          <a:p>
            <a:pPr marL="0" indent="0" algn="just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000" dirty="0"/>
              <a:t>	</a:t>
            </a:r>
            <a:r>
              <a:rPr lang="en-US" altLang="en-US" sz="2000" dirty="0" err="1"/>
              <a:t>maka</a:t>
            </a:r>
            <a:r>
              <a:rPr lang="en-US" altLang="en-US" sz="2000" dirty="0"/>
              <a:t> </a:t>
            </a:r>
            <a:r>
              <a:rPr lang="en-US" altLang="en-US" sz="2000" b="1" dirty="0" err="1"/>
              <a:t>probabilitas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kejadian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gabungan</a:t>
            </a:r>
            <a:r>
              <a:rPr lang="en-US" altLang="en-US" sz="2000" dirty="0"/>
              <a:t> A dan B </a:t>
            </a:r>
            <a:r>
              <a:rPr lang="en-US" altLang="en-US" sz="2000" dirty="0" err="1"/>
              <a:t>adalah</a:t>
            </a:r>
            <a:r>
              <a:rPr lang="en-US" altLang="en-US" sz="2000" dirty="0"/>
              <a:t>: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endParaRPr lang="en-US" altLang="en-US" sz="2000" dirty="0"/>
          </a:p>
        </p:txBody>
      </p:sp>
      <p:graphicFrame>
        <p:nvGraphicFramePr>
          <p:cNvPr id="14340" name="Object 32">
            <a:extLst>
              <a:ext uri="{FF2B5EF4-FFF2-40B4-BE49-F238E27FC236}">
                <a16:creationId xmlns:a16="http://schemas.microsoft.com/office/drawing/2014/main" id="{3042FEFD-7DC1-4BF7-8523-90D01E3AA517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02408527"/>
              </p:ext>
            </p:extLst>
          </p:nvPr>
        </p:nvGraphicFramePr>
        <p:xfrm>
          <a:off x="3622677" y="4691827"/>
          <a:ext cx="4391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r:id="rId3" imgW="2092775" imgH="215619" progId="Equation.3">
                  <p:embed/>
                </p:oleObj>
              </mc:Choice>
              <mc:Fallback>
                <p:oleObj r:id="rId3" imgW="2092775" imgH="215619" progId="Equation.3">
                  <p:embed/>
                  <p:pic>
                    <p:nvPicPr>
                      <p:cNvPr id="14340" name="Object 32">
                        <a:extLst>
                          <a:ext uri="{FF2B5EF4-FFF2-40B4-BE49-F238E27FC236}">
                            <a16:creationId xmlns:a16="http://schemas.microsoft.com/office/drawing/2014/main" id="{3042FEFD-7DC1-4BF7-8523-90D01E3AA51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7" y="4691827"/>
                        <a:ext cx="4391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37">
            <a:extLst>
              <a:ext uri="{FF2B5EF4-FFF2-40B4-BE49-F238E27FC236}">
                <a16:creationId xmlns:a16="http://schemas.microsoft.com/office/drawing/2014/main" id="{57913732-61D5-4442-85DE-A52757D74240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67159921"/>
              </p:ext>
            </p:extLst>
          </p:nvPr>
        </p:nvGraphicFramePr>
        <p:xfrm>
          <a:off x="3906043" y="5906643"/>
          <a:ext cx="43926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r:id="rId5" imgW="2118142" imgH="215619" progId="Equation.3">
                  <p:embed/>
                </p:oleObj>
              </mc:Choice>
              <mc:Fallback>
                <p:oleObj r:id="rId5" imgW="2118142" imgH="215619" progId="Equation.3">
                  <p:embed/>
                  <p:pic>
                    <p:nvPicPr>
                      <p:cNvPr id="14341" name="Object 37">
                        <a:extLst>
                          <a:ext uri="{FF2B5EF4-FFF2-40B4-BE49-F238E27FC236}">
                            <a16:creationId xmlns:a16="http://schemas.microsoft.com/office/drawing/2014/main" id="{57913732-61D5-4442-85DE-A52757D7424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043" y="5906643"/>
                        <a:ext cx="43926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7">
            <a:extLst>
              <a:ext uri="{FF2B5EF4-FFF2-40B4-BE49-F238E27FC236}">
                <a16:creationId xmlns:a16="http://schemas.microsoft.com/office/drawing/2014/main" id="{67944562-5128-42E1-8973-FB9461A83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1916114"/>
            <a:ext cx="2160587" cy="1296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d-ID" alt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343" name="Rectangle 4">
            <a:extLst>
              <a:ext uri="{FF2B5EF4-FFF2-40B4-BE49-F238E27FC236}">
                <a16:creationId xmlns:a16="http://schemas.microsoft.com/office/drawing/2014/main" id="{8CF78C59-AC8F-4193-8807-382217789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3" y="1931988"/>
            <a:ext cx="2160587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d-ID" alt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344" name="Oval 5" descr="Dark downward diagonal">
            <a:extLst>
              <a:ext uri="{FF2B5EF4-FFF2-40B4-BE49-F238E27FC236}">
                <a16:creationId xmlns:a16="http://schemas.microsoft.com/office/drawing/2014/main" id="{6D698335-7BE2-4D87-823F-2D5B26783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2205038"/>
            <a:ext cx="863600" cy="863600"/>
          </a:xfrm>
          <a:prstGeom prst="ellips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d-ID" alt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345" name="Oval 6" descr="Dark upward diagonal">
            <a:extLst>
              <a:ext uri="{FF2B5EF4-FFF2-40B4-BE49-F238E27FC236}">
                <a16:creationId xmlns:a16="http://schemas.microsoft.com/office/drawing/2014/main" id="{21D2CF8E-C795-4145-8A1F-3DA276B04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2205038"/>
            <a:ext cx="863600" cy="863600"/>
          </a:xfrm>
          <a:prstGeom prst="ellips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B</a:t>
            </a:r>
          </a:p>
        </p:txBody>
      </p:sp>
      <p:sp>
        <p:nvSpPr>
          <p:cNvPr id="14346" name="Oval 8">
            <a:extLst>
              <a:ext uri="{FF2B5EF4-FFF2-40B4-BE49-F238E27FC236}">
                <a16:creationId xmlns:a16="http://schemas.microsoft.com/office/drawing/2014/main" id="{752B64AD-F7B5-420B-A743-F924120EC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2205038"/>
            <a:ext cx="86360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d-ID" alt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347" name="Oval 9">
            <a:extLst>
              <a:ext uri="{FF2B5EF4-FFF2-40B4-BE49-F238E27FC236}">
                <a16:creationId xmlns:a16="http://schemas.microsoft.com/office/drawing/2014/main" id="{6BDAED9D-5111-4F5E-9498-0EAB1E39E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3" y="2205038"/>
            <a:ext cx="86360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d-ID" alt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348" name="Oval 13" descr="Dark downward diagonal">
            <a:extLst>
              <a:ext uri="{FF2B5EF4-FFF2-40B4-BE49-F238E27FC236}">
                <a16:creationId xmlns:a16="http://schemas.microsoft.com/office/drawing/2014/main" id="{F1240B21-4705-49C0-86B0-CF54AA46A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2205038"/>
            <a:ext cx="863600" cy="863600"/>
          </a:xfrm>
          <a:prstGeom prst="ellipse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A</a:t>
            </a:r>
          </a:p>
        </p:txBody>
      </p:sp>
      <p:sp>
        <p:nvSpPr>
          <p:cNvPr id="14349" name="Line 16">
            <a:extLst>
              <a:ext uri="{FF2B5EF4-FFF2-40B4-BE49-F238E27FC236}">
                <a16:creationId xmlns:a16="http://schemas.microsoft.com/office/drawing/2014/main" id="{4D4A2E00-568F-45AF-8A59-A3709F1D3B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4064" y="2563813"/>
            <a:ext cx="2889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4350" name="Line 18">
            <a:extLst>
              <a:ext uri="{FF2B5EF4-FFF2-40B4-BE49-F238E27FC236}">
                <a16:creationId xmlns:a16="http://schemas.microsoft.com/office/drawing/2014/main" id="{37D686C2-7F2C-4ECE-9382-707D69BA64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4064" y="2636838"/>
            <a:ext cx="2889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4351" name="Line 19">
            <a:extLst>
              <a:ext uri="{FF2B5EF4-FFF2-40B4-BE49-F238E27FC236}">
                <a16:creationId xmlns:a16="http://schemas.microsoft.com/office/drawing/2014/main" id="{674B0A19-C4A9-4340-8989-B0F3AB250E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2741613"/>
            <a:ext cx="21590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4352" name="Line 20">
            <a:extLst>
              <a:ext uri="{FF2B5EF4-FFF2-40B4-BE49-F238E27FC236}">
                <a16:creationId xmlns:a16="http://schemas.microsoft.com/office/drawing/2014/main" id="{0245BB0C-4982-4644-8A29-CE98543FA2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96139" y="2840039"/>
            <a:ext cx="14287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4353" name="Line 21">
            <a:extLst>
              <a:ext uri="{FF2B5EF4-FFF2-40B4-BE49-F238E27FC236}">
                <a16:creationId xmlns:a16="http://schemas.microsoft.com/office/drawing/2014/main" id="{F52B10B1-4BF9-46C7-A785-8DA5F2ECF3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18350" y="2411413"/>
            <a:ext cx="21590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4354" name="Line 22">
            <a:extLst>
              <a:ext uri="{FF2B5EF4-FFF2-40B4-BE49-F238E27FC236}">
                <a16:creationId xmlns:a16="http://schemas.microsoft.com/office/drawing/2014/main" id="{CD8DD7AF-3432-4DC6-B00D-268C32039B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4064" y="2490788"/>
            <a:ext cx="288925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4355" name="Line 23">
            <a:extLst>
              <a:ext uri="{FF2B5EF4-FFF2-40B4-BE49-F238E27FC236}">
                <a16:creationId xmlns:a16="http://schemas.microsoft.com/office/drawing/2014/main" id="{8B69867B-5803-47DE-BAC4-6E86B219CB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53276" y="2365375"/>
            <a:ext cx="14287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4356" name="Text Box 24">
            <a:extLst>
              <a:ext uri="{FF2B5EF4-FFF2-40B4-BE49-F238E27FC236}">
                <a16:creationId xmlns:a16="http://schemas.microsoft.com/office/drawing/2014/main" id="{5CFD0597-9790-4791-9339-BD11B58EC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4" y="1931988"/>
            <a:ext cx="33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S</a:t>
            </a:r>
          </a:p>
        </p:txBody>
      </p:sp>
      <p:sp>
        <p:nvSpPr>
          <p:cNvPr id="14357" name="Text Box 29">
            <a:extLst>
              <a:ext uri="{FF2B5EF4-FFF2-40B4-BE49-F238E27FC236}">
                <a16:creationId xmlns:a16="http://schemas.microsoft.com/office/drawing/2014/main" id="{52FC8D31-6050-4A6A-81DA-B157EBF70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264" y="1931988"/>
            <a:ext cx="33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S</a:t>
            </a:r>
          </a:p>
        </p:txBody>
      </p:sp>
      <p:sp>
        <p:nvSpPr>
          <p:cNvPr id="14358" name="Text Box 30">
            <a:extLst>
              <a:ext uri="{FF2B5EF4-FFF2-40B4-BE49-F238E27FC236}">
                <a16:creationId xmlns:a16="http://schemas.microsoft.com/office/drawing/2014/main" id="{29A991E6-83B2-464C-8853-83A74E9DB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26" y="2579688"/>
            <a:ext cx="33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</a:p>
        </p:txBody>
      </p:sp>
      <p:sp>
        <p:nvSpPr>
          <p:cNvPr id="14359" name="Text Box 31">
            <a:extLst>
              <a:ext uri="{FF2B5EF4-FFF2-40B4-BE49-F238E27FC236}">
                <a16:creationId xmlns:a16="http://schemas.microsoft.com/office/drawing/2014/main" id="{7B0DD0E1-ACEA-4D9D-9B9C-D76088E1E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363788"/>
            <a:ext cx="341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5238">
        <p14:gallery dir="l"/>
      </p:transition>
    </mc:Choice>
    <mc:Fallback xmlns="">
      <p:transition spd="slow" advTm="35238">
        <p:fade/>
      </p:transition>
    </mc:Fallback>
  </mc:AlternateContent>
  <p:extLst>
    <p:ext uri="{E180D4A7-C9FB-4DFB-919C-405C955672EB}">
      <p14:showEvtLst xmlns:p14="http://schemas.microsoft.com/office/powerpoint/2010/main">
        <p14:playEvt time="1" objId="2"/>
        <p14:stopEvt time="33834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B984D7B-0FDF-42D2-A8BF-609DD2496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27336"/>
            <a:ext cx="8229600" cy="582614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PERUMUSAN PROBABILITAS KEJADIAN MAJEMUK (</a:t>
            </a:r>
            <a:r>
              <a:rPr lang="en-US" sz="3400" b="1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lanjutan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04C5345-9C6C-46B9-94BC-D0D3CD3C1DB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21497" y="1752600"/>
            <a:ext cx="9170504" cy="42672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r>
              <a:rPr lang="en-US" altLang="en-US" sz="2600" dirty="0" err="1"/>
              <a:t>Untuk</a:t>
            </a:r>
            <a:r>
              <a:rPr lang="en-US" altLang="en-US" sz="2600" dirty="0"/>
              <a:t> 3 </a:t>
            </a:r>
            <a:r>
              <a:rPr lang="en-US" altLang="en-US" sz="2600" dirty="0" err="1"/>
              <a:t>kejadian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maka</a:t>
            </a:r>
            <a:r>
              <a:rPr lang="en-US" altLang="en-US" sz="2600" dirty="0"/>
              <a:t> :</a:t>
            </a:r>
          </a:p>
          <a:p>
            <a:pPr eaLnBrk="1" hangingPunct="1"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endParaRPr lang="en-US" altLang="en-US" sz="2600" dirty="0"/>
          </a:p>
          <a:p>
            <a:pPr eaLnBrk="1" hangingPunct="1"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endParaRPr lang="en-US" altLang="en-US" sz="2600" dirty="0"/>
          </a:p>
          <a:p>
            <a:pPr eaLnBrk="1" hangingPunct="1"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endParaRPr lang="en-US" altLang="en-US" sz="2600" dirty="0"/>
          </a:p>
          <a:p>
            <a:pPr eaLnBrk="1" hangingPunct="1"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endParaRPr lang="en-US" altLang="en-US" sz="2600" dirty="0"/>
          </a:p>
          <a:p>
            <a:pPr eaLnBrk="1" hangingPunct="1"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endParaRPr lang="en-US" altLang="en-US" sz="2600" dirty="0"/>
          </a:p>
          <a:p>
            <a:pPr eaLnBrk="1" hangingPunct="1"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r>
              <a:rPr lang="en-US" altLang="en-US" sz="2600" dirty="0" err="1"/>
              <a:t>Maka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Probabilitas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majemuknya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:</a:t>
            </a:r>
          </a:p>
        </p:txBody>
      </p:sp>
      <p:graphicFrame>
        <p:nvGraphicFramePr>
          <p:cNvPr id="15364" name="Object 11">
            <a:extLst>
              <a:ext uri="{FF2B5EF4-FFF2-40B4-BE49-F238E27FC236}">
                <a16:creationId xmlns:a16="http://schemas.microsoft.com/office/drawing/2014/main" id="{56643392-6F4B-4AA4-88A8-96262FDC210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14312163"/>
              </p:ext>
            </p:extLst>
          </p:nvPr>
        </p:nvGraphicFramePr>
        <p:xfrm>
          <a:off x="1730375" y="5667375"/>
          <a:ext cx="85693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r:id="rId3" imgW="5022660" imgH="215619" progId="Equation.3">
                  <p:embed/>
                </p:oleObj>
              </mc:Choice>
              <mc:Fallback>
                <p:oleObj r:id="rId3" imgW="5022660" imgH="215619" progId="Equation.3">
                  <p:embed/>
                  <p:pic>
                    <p:nvPicPr>
                      <p:cNvPr id="15364" name="Object 11">
                        <a:extLst>
                          <a:ext uri="{FF2B5EF4-FFF2-40B4-BE49-F238E27FC236}">
                            <a16:creationId xmlns:a16="http://schemas.microsoft.com/office/drawing/2014/main" id="{56643392-6F4B-4AA4-88A8-96262FDC210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5667375"/>
                        <a:ext cx="85693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4">
            <a:extLst>
              <a:ext uri="{FF2B5EF4-FFF2-40B4-BE49-F238E27FC236}">
                <a16:creationId xmlns:a16="http://schemas.microsoft.com/office/drawing/2014/main" id="{C76FB3F5-F23C-4080-86B6-59548E188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344" y="2436813"/>
            <a:ext cx="2160588" cy="187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d-ID" alt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5366" name="Oval 5" descr="Dark downward diagonal">
            <a:extLst>
              <a:ext uri="{FF2B5EF4-FFF2-40B4-BE49-F238E27FC236}">
                <a16:creationId xmlns:a16="http://schemas.microsoft.com/office/drawing/2014/main" id="{C796980F-A053-4A95-9FC0-CD7DF508D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2709863"/>
            <a:ext cx="863600" cy="863600"/>
          </a:xfrm>
          <a:prstGeom prst="ellips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d-ID" alt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5367" name="Oval 9" descr="Dark upward diagonal">
            <a:extLst>
              <a:ext uri="{FF2B5EF4-FFF2-40B4-BE49-F238E27FC236}">
                <a16:creationId xmlns:a16="http://schemas.microsoft.com/office/drawing/2014/main" id="{A27BCBC4-1096-4BCD-B3EB-A95D89609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3213100"/>
            <a:ext cx="863600" cy="863600"/>
          </a:xfrm>
          <a:prstGeom prst="ellips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d-ID" alt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5368" name="Oval 6" descr="Dark upward diagonal">
            <a:extLst>
              <a:ext uri="{FF2B5EF4-FFF2-40B4-BE49-F238E27FC236}">
                <a16:creationId xmlns:a16="http://schemas.microsoft.com/office/drawing/2014/main" id="{69982AA8-CC74-4A96-8563-5220A229A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238" y="2709863"/>
            <a:ext cx="863600" cy="863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5369" name="Oval 7" descr="Dark downward diagonal">
            <a:extLst>
              <a:ext uri="{FF2B5EF4-FFF2-40B4-BE49-F238E27FC236}">
                <a16:creationId xmlns:a16="http://schemas.microsoft.com/office/drawing/2014/main" id="{17B95FD9-4702-4B46-8A13-6FA1E2DA6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2709863"/>
            <a:ext cx="86360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</a:p>
        </p:txBody>
      </p:sp>
      <p:sp>
        <p:nvSpPr>
          <p:cNvPr id="15370" name="Text Box 8">
            <a:extLst>
              <a:ext uri="{FF2B5EF4-FFF2-40B4-BE49-F238E27FC236}">
                <a16:creationId xmlns:a16="http://schemas.microsoft.com/office/drawing/2014/main" id="{9FF3DA09-EEE5-49DD-A083-EFDC03D5C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964" y="2436813"/>
            <a:ext cx="33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S</a:t>
            </a:r>
          </a:p>
        </p:txBody>
      </p:sp>
      <p:sp>
        <p:nvSpPr>
          <p:cNvPr id="15371" name="Oval 10">
            <a:extLst>
              <a:ext uri="{FF2B5EF4-FFF2-40B4-BE49-F238E27FC236}">
                <a16:creationId xmlns:a16="http://schemas.microsoft.com/office/drawing/2014/main" id="{0D826FDA-117F-4F90-93A9-E37A5A36A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3213100"/>
            <a:ext cx="86360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1173">
        <p15:prstTrans prst="drape"/>
      </p:transition>
    </mc:Choice>
    <mc:Fallback xmlns="">
      <p:transition spd="slow" advTm="31173">
        <p:fade/>
      </p:transition>
    </mc:Fallback>
  </mc:AlternateContent>
  <p:extLst>
    <p:ext uri="{E180D4A7-C9FB-4DFB-919C-405C955672EB}">
      <p14:showEvtLst xmlns:p14="http://schemas.microsoft.com/office/powerpoint/2010/main">
        <p14:playEvt time="1" objId="2"/>
        <p14:stopEvt time="30746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00AAE3E-7452-4D72-AC8F-41F1EA067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16237"/>
            <a:ext cx="8229600" cy="582614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PERUMUSAN PROBABILITAS KEJADIAN MAJEMUK (</a:t>
            </a:r>
            <a:r>
              <a:rPr lang="en-US" sz="3400" b="1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lanjutan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9905DB5-C692-44A7-A8E6-8EAC47A5878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1061" y="1833286"/>
            <a:ext cx="11423374" cy="4748212"/>
          </a:xfrm>
        </p:spPr>
        <p:txBody>
          <a:bodyPr/>
          <a:lstStyle/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400" dirty="0" err="1"/>
              <a:t>Contoh</a:t>
            </a:r>
            <a:r>
              <a:rPr lang="en-US" altLang="en-US" sz="2400" dirty="0"/>
              <a:t> 1 :</a:t>
            </a:r>
          </a:p>
          <a:p>
            <a:pPr marL="0" indent="0" algn="just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400" dirty="0" err="1"/>
              <a:t>Diambil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acak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set </a:t>
            </a:r>
            <a:r>
              <a:rPr lang="en-US" altLang="en-US" sz="2400" dirty="0" err="1"/>
              <a:t>kartu</a:t>
            </a:r>
            <a:r>
              <a:rPr lang="en-US" altLang="en-US" sz="2400" dirty="0"/>
              <a:t> bridge </a:t>
            </a:r>
            <a:r>
              <a:rPr lang="en-US" altLang="en-US" sz="2400" dirty="0" err="1"/>
              <a:t>lengkap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Bila</a:t>
            </a:r>
            <a:r>
              <a:rPr lang="en-US" altLang="en-US" sz="2400" dirty="0"/>
              <a:t> A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kejadian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terpilihnya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kartu</a:t>
            </a:r>
            <a:r>
              <a:rPr lang="en-US" altLang="en-US" sz="2400" dirty="0"/>
              <a:t> As dan B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kejadian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terpilihnya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wajik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hitunglah</a:t>
            </a:r>
            <a:r>
              <a:rPr lang="en-US" altLang="en-US" sz="2400" dirty="0"/>
              <a:t> 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400" dirty="0"/>
              <a:t>Jawab :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kartu</a:t>
            </a:r>
            <a:r>
              <a:rPr lang="en-US" altLang="en-US" sz="2400" dirty="0"/>
              <a:t> As (A) = 4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wajik</a:t>
            </a:r>
            <a:r>
              <a:rPr lang="en-US" altLang="en-US" sz="2400" dirty="0"/>
              <a:t> (B) = 13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kartu</a:t>
            </a:r>
            <a:r>
              <a:rPr lang="en-US" altLang="en-US" sz="2400" dirty="0"/>
              <a:t> As </a:t>
            </a:r>
            <a:r>
              <a:rPr lang="en-US" altLang="en-US" sz="2400" dirty="0" err="1"/>
              <a:t>Wajik</a:t>
            </a:r>
            <a:r>
              <a:rPr lang="en-US" altLang="en-US" sz="2400" dirty="0"/>
              <a:t> =  1</a:t>
            </a:r>
            <a:endParaRPr lang="en-US" altLang="en-US" sz="2600" dirty="0"/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endParaRPr lang="en-US" altLang="en-US" sz="2600" dirty="0"/>
          </a:p>
        </p:txBody>
      </p:sp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B5E07E8B-4679-43BF-9DEC-8F2281BEE3B0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43386903"/>
              </p:ext>
            </p:extLst>
          </p:nvPr>
        </p:nvGraphicFramePr>
        <p:xfrm>
          <a:off x="1616766" y="3565663"/>
          <a:ext cx="10715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r:id="rId3" imgW="608807" imgH="215619" progId="Equation.3">
                  <p:embed/>
                </p:oleObj>
              </mc:Choice>
              <mc:Fallback>
                <p:oleObj r:id="rId3" imgW="608807" imgH="215619" progId="Equation.3">
                  <p:embed/>
                  <p:pic>
                    <p:nvPicPr>
                      <p:cNvPr id="16388" name="Object 4">
                        <a:extLst>
                          <a:ext uri="{FF2B5EF4-FFF2-40B4-BE49-F238E27FC236}">
                            <a16:creationId xmlns:a16="http://schemas.microsoft.com/office/drawing/2014/main" id="{B5E07E8B-4679-43BF-9DEC-8F2281BEE3B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766" y="3565663"/>
                        <a:ext cx="10715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6">
            <a:extLst>
              <a:ext uri="{FF2B5EF4-FFF2-40B4-BE49-F238E27FC236}">
                <a16:creationId xmlns:a16="http://schemas.microsoft.com/office/drawing/2014/main" id="{054F1FA7-8ABF-4C60-A91C-8EF2C75CF1EE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07363877"/>
              </p:ext>
            </p:extLst>
          </p:nvPr>
        </p:nvGraphicFramePr>
        <p:xfrm>
          <a:off x="4837043" y="4207392"/>
          <a:ext cx="6613525" cy="198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r:id="rId5" imgW="3465596" imgH="1040948" progId="Equation.3">
                  <p:embed/>
                </p:oleObj>
              </mc:Choice>
              <mc:Fallback>
                <p:oleObj r:id="rId5" imgW="3465596" imgH="1040948" progId="Equation.3">
                  <p:embed/>
                  <p:pic>
                    <p:nvPicPr>
                      <p:cNvPr id="16389" name="Object 6">
                        <a:extLst>
                          <a:ext uri="{FF2B5EF4-FFF2-40B4-BE49-F238E27FC236}">
                            <a16:creationId xmlns:a16="http://schemas.microsoft.com/office/drawing/2014/main" id="{054F1FA7-8ABF-4C60-A91C-8EF2C75CF1E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043" y="4207392"/>
                        <a:ext cx="6613525" cy="198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7673">
        <p15:prstTrans prst="prestige"/>
      </p:transition>
    </mc:Choice>
    <mc:Fallback xmlns="">
      <p:transition spd="slow" advTm="77673">
        <p:fade/>
      </p:transition>
    </mc:Fallback>
  </mc:AlternateContent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445A8E4-997B-401C-820F-40A1014C1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14361"/>
            <a:ext cx="8229600" cy="582614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PERUMUSAN PROBABILITAS KEJADIAN MAJEMUK (</a:t>
            </a:r>
            <a:r>
              <a:rPr lang="en-US" sz="3400" b="1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lanjutan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B26518E-5ACD-4CAD-81FD-FBC94DCE7B8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780969"/>
            <a:ext cx="8108950" cy="4267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Clr>
                <a:schemeClr val="accent1"/>
              </a:buClr>
              <a:buSzPct val="68000"/>
              <a:buNone/>
            </a:pPr>
            <a:r>
              <a:rPr lang="en-US" altLang="en-US" sz="1600" dirty="0" err="1"/>
              <a:t>Contoh</a:t>
            </a:r>
            <a:r>
              <a:rPr lang="en-US" altLang="en-US" sz="1600" dirty="0"/>
              <a:t> 2 :</a:t>
            </a:r>
          </a:p>
          <a:p>
            <a:pPr marL="0" indent="0" algn="just" eaLnBrk="1" hangingPunct="1">
              <a:lnSpc>
                <a:spcPct val="150000"/>
              </a:lnSpc>
              <a:buClr>
                <a:schemeClr val="accent1"/>
              </a:buClr>
              <a:buSzPct val="68000"/>
              <a:buNone/>
            </a:pPr>
            <a:r>
              <a:rPr lang="en-US" altLang="en-US" sz="1600" dirty="0" err="1"/>
              <a:t>Peluang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seorang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mahasiswa</a:t>
            </a:r>
            <a:r>
              <a:rPr lang="en-US" altLang="en-US" sz="1600" dirty="0"/>
              <a:t> lulus </a:t>
            </a:r>
            <a:r>
              <a:rPr lang="en-US" altLang="en-US" sz="1600" dirty="0" err="1"/>
              <a:t>Kalkulus</a:t>
            </a:r>
            <a:r>
              <a:rPr lang="en-US" altLang="en-US" sz="1600" dirty="0"/>
              <a:t> (P(A)) </a:t>
            </a:r>
            <a:r>
              <a:rPr lang="en-US" altLang="en-US" sz="1600" dirty="0" err="1"/>
              <a:t>adalah</a:t>
            </a:r>
            <a:r>
              <a:rPr lang="en-US" altLang="en-US" sz="1600" dirty="0"/>
              <a:t> 2/3 dan </a:t>
            </a:r>
            <a:r>
              <a:rPr lang="en-US" altLang="en-US" sz="1600" dirty="0" err="1"/>
              <a:t>peluang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ia</a:t>
            </a:r>
            <a:r>
              <a:rPr lang="en-US" altLang="en-US" sz="1600" dirty="0"/>
              <a:t> lulus </a:t>
            </a:r>
            <a:r>
              <a:rPr lang="en-US" altLang="en-US" sz="1600" dirty="0" err="1"/>
              <a:t>Statistika</a:t>
            </a:r>
            <a:r>
              <a:rPr lang="en-US" altLang="en-US" sz="1600" dirty="0"/>
              <a:t> (P(B)) </a:t>
            </a:r>
            <a:r>
              <a:rPr lang="en-US" altLang="en-US" sz="1600" dirty="0" err="1"/>
              <a:t>adalah</a:t>
            </a:r>
            <a:r>
              <a:rPr lang="en-US" altLang="en-US" sz="1600" dirty="0"/>
              <a:t> 4/9. </a:t>
            </a:r>
          </a:p>
          <a:p>
            <a:pPr marL="0" indent="0" algn="just" eaLnBrk="1" hangingPunct="1">
              <a:lnSpc>
                <a:spcPct val="150000"/>
              </a:lnSpc>
              <a:buClr>
                <a:schemeClr val="accent1"/>
              </a:buClr>
              <a:buSzPct val="68000"/>
              <a:buNone/>
            </a:pPr>
            <a:r>
              <a:rPr lang="en-US" altLang="en-US" sz="1600" dirty="0" err="1"/>
              <a:t>Peluang</a:t>
            </a:r>
            <a:r>
              <a:rPr lang="en-US" altLang="en-US" sz="1600" dirty="0"/>
              <a:t> lulus </a:t>
            </a:r>
            <a:r>
              <a:rPr lang="en-US" altLang="en-US" sz="1600" dirty="0" err="1"/>
              <a:t>sekurang-kurangnya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satu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mata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kuliah</a:t>
            </a:r>
            <a:r>
              <a:rPr lang="en-US" altLang="en-US" sz="1600" dirty="0"/>
              <a:t> di </a:t>
            </a:r>
            <a:r>
              <a:rPr lang="en-US" altLang="en-US" sz="1600" dirty="0" err="1"/>
              <a:t>atas</a:t>
            </a:r>
            <a:r>
              <a:rPr lang="en-US" altLang="en-US" sz="1600" dirty="0"/>
              <a:t> (</a:t>
            </a:r>
            <a:r>
              <a:rPr lang="en-US" altLang="en-US" sz="1600" dirty="0" err="1"/>
              <a:t>kalkulus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atau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Statistika</a:t>
            </a:r>
            <a:r>
              <a:rPr lang="en-US" altLang="en-US" sz="1600" dirty="0"/>
              <a:t>) </a:t>
            </a:r>
            <a:r>
              <a:rPr lang="en-US" altLang="en-US" sz="1600" dirty="0" err="1"/>
              <a:t>adalah</a:t>
            </a:r>
            <a:r>
              <a:rPr lang="en-US" altLang="en-US" sz="1600" dirty="0"/>
              <a:t> 4/5, </a:t>
            </a:r>
          </a:p>
          <a:p>
            <a:pPr marL="0" indent="0" algn="just" eaLnBrk="1" hangingPunct="1">
              <a:lnSpc>
                <a:spcPct val="150000"/>
              </a:lnSpc>
              <a:buClr>
                <a:schemeClr val="accent1"/>
              </a:buClr>
              <a:buSzPct val="68000"/>
              <a:buNone/>
            </a:pPr>
            <a:r>
              <a:rPr lang="en-US" altLang="en-US" sz="1600" dirty="0" err="1"/>
              <a:t>Berapa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peluang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ia</a:t>
            </a:r>
            <a:r>
              <a:rPr lang="en-US" altLang="en-US" sz="1600" dirty="0"/>
              <a:t> lulus </a:t>
            </a:r>
            <a:r>
              <a:rPr lang="en-US" altLang="en-US" sz="1600" dirty="0" err="1"/>
              <a:t>kedua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mata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kuliah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tersebut</a:t>
            </a:r>
            <a:r>
              <a:rPr lang="en-US" altLang="en-US" sz="1600" dirty="0"/>
              <a:t> (</a:t>
            </a:r>
            <a:r>
              <a:rPr lang="en-US" altLang="en-US" sz="1600" dirty="0" err="1"/>
              <a:t>kalkulus</a:t>
            </a:r>
            <a:r>
              <a:rPr lang="en-US" altLang="en-US" sz="1600" dirty="0"/>
              <a:t> dan </a:t>
            </a:r>
            <a:r>
              <a:rPr lang="en-US" altLang="en-US" sz="1600" dirty="0" err="1"/>
              <a:t>statistika</a:t>
            </a:r>
            <a:r>
              <a:rPr lang="en-US" altLang="en-US" sz="1600" dirty="0"/>
              <a:t>)?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1600" dirty="0"/>
              <a:t>Jawab :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endParaRPr lang="en-US" altLang="en-US" sz="1600" dirty="0"/>
          </a:p>
        </p:txBody>
      </p:sp>
      <p:pic>
        <p:nvPicPr>
          <p:cNvPr id="17412" name="Picture 1">
            <a:extLst>
              <a:ext uri="{FF2B5EF4-FFF2-40B4-BE49-F238E27FC236}">
                <a16:creationId xmlns:a16="http://schemas.microsoft.com/office/drawing/2014/main" id="{0E559E2A-47EE-451E-B062-882496684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5" t="66734" r="33951" b="15547"/>
          <a:stretch>
            <a:fillRect/>
          </a:stretch>
        </p:blipFill>
        <p:spPr bwMode="auto">
          <a:xfrm>
            <a:off x="6908938" y="4818201"/>
            <a:ext cx="448468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>
            <a:extLst>
              <a:ext uri="{FF2B5EF4-FFF2-40B4-BE49-F238E27FC236}">
                <a16:creationId xmlns:a16="http://schemas.microsoft.com/office/drawing/2014/main" id="{8C3B3BEA-B6AE-4796-B945-CB8569561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4" t="59843" r="32845" b="32281"/>
          <a:stretch>
            <a:fillRect/>
          </a:stretch>
        </p:blipFill>
        <p:spPr bwMode="auto">
          <a:xfrm>
            <a:off x="1925741" y="5222805"/>
            <a:ext cx="45005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902">
        <p:fade/>
      </p:transition>
    </mc:Choice>
    <mc:Fallback xmlns="">
      <p:transition spd="med" advTm="62902">
        <p:fade/>
      </p:transition>
    </mc:Fallback>
  </mc:AlternateContent>
  <p:extLst>
    <p:ext uri="{E180D4A7-C9FB-4DFB-919C-405C955672EB}">
      <p14:showEvtLst xmlns:p14="http://schemas.microsoft.com/office/powerpoint/2010/main">
        <p14:playEvt time="61" objId="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56B9B16-9092-483A-BF9B-1783ADB2F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DUA KEJADIAN SALING LEPAS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EA2CC96-AA56-4509-8651-B18CC20C7E1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02919" y="1803221"/>
            <a:ext cx="8108950" cy="4267200"/>
          </a:xfrm>
        </p:spPr>
        <p:txBody>
          <a:bodyPr/>
          <a:lstStyle/>
          <a:p>
            <a:pPr marL="0" indent="0" algn="just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400" dirty="0"/>
              <a:t>A dan B </a:t>
            </a:r>
            <a:r>
              <a:rPr lang="en-US" altLang="en-US" sz="2400" dirty="0" err="1"/>
              <a:t>dikatakan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kejadian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saling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lepas</a:t>
            </a:r>
            <a:r>
              <a:rPr lang="en-US" altLang="en-US" sz="2400" dirty="0"/>
              <a:t> </a:t>
            </a:r>
            <a:r>
              <a:rPr lang="en-US" altLang="en-US" sz="2400" b="1" dirty="0" err="1"/>
              <a:t>apabila</a:t>
            </a:r>
            <a:endParaRPr lang="en-US" altLang="en-US" sz="2400" b="1" dirty="0"/>
          </a:p>
          <a:p>
            <a:pPr marL="0" indent="0" algn="just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400" dirty="0"/>
              <a:t>A dan B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kejadian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sembarang</a:t>
            </a:r>
            <a:r>
              <a:rPr lang="en-US" altLang="en-US" sz="2400" dirty="0"/>
              <a:t> pada S dan </a:t>
            </a:r>
            <a:r>
              <a:rPr lang="en-US" altLang="en-US" sz="2400" dirty="0" err="1"/>
              <a:t>berlaku</a:t>
            </a:r>
            <a:r>
              <a:rPr lang="en-US" altLang="en-US" sz="2400" dirty="0"/>
              <a:t>                    </a:t>
            </a:r>
          </a:p>
          <a:p>
            <a:pPr marL="0" indent="0" algn="just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400" dirty="0" err="1"/>
              <a:t>Artinya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kejadian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mungkin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bersamaan</a:t>
            </a:r>
            <a:r>
              <a:rPr lang="en-US" altLang="en-US" sz="2400" dirty="0"/>
              <a:t>.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endParaRPr lang="en-US" altLang="en-US" sz="2400" dirty="0"/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endParaRPr lang="en-US" altLang="en-US" sz="2400" dirty="0"/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endParaRPr lang="en-US" altLang="en-US" sz="2400" dirty="0"/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demikian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probabilitas</a:t>
            </a:r>
            <a:r>
              <a:rPr lang="en-US" altLang="en-US" sz="2400" dirty="0"/>
              <a:t>                    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:</a:t>
            </a:r>
          </a:p>
        </p:txBody>
      </p:sp>
      <p:graphicFrame>
        <p:nvGraphicFramePr>
          <p:cNvPr id="18436" name="Object 4">
            <a:extLst>
              <a:ext uri="{FF2B5EF4-FFF2-40B4-BE49-F238E27FC236}">
                <a16:creationId xmlns:a16="http://schemas.microsoft.com/office/drawing/2014/main" id="{B90E4260-20DD-4124-AA49-0A9D6167DDB2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24416687"/>
              </p:ext>
            </p:extLst>
          </p:nvPr>
        </p:nvGraphicFramePr>
        <p:xfrm>
          <a:off x="8907466" y="2318054"/>
          <a:ext cx="14398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r:id="rId3" imgW="646577" imgH="177492" progId="Equation.3">
                  <p:embed/>
                </p:oleObj>
              </mc:Choice>
              <mc:Fallback>
                <p:oleObj r:id="rId3" imgW="646577" imgH="177492" progId="Equation.3">
                  <p:embed/>
                  <p:pic>
                    <p:nvPicPr>
                      <p:cNvPr id="18436" name="Object 4">
                        <a:extLst>
                          <a:ext uri="{FF2B5EF4-FFF2-40B4-BE49-F238E27FC236}">
                            <a16:creationId xmlns:a16="http://schemas.microsoft.com/office/drawing/2014/main" id="{B90E4260-20DD-4124-AA49-0A9D6167DDB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7466" y="2318054"/>
                        <a:ext cx="14398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11">
            <a:extLst>
              <a:ext uri="{FF2B5EF4-FFF2-40B4-BE49-F238E27FC236}">
                <a16:creationId xmlns:a16="http://schemas.microsoft.com/office/drawing/2014/main" id="{8C48B2C1-22ED-482F-A0A5-786FA5CAEEF0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09469641"/>
              </p:ext>
            </p:extLst>
          </p:nvPr>
        </p:nvGraphicFramePr>
        <p:xfrm>
          <a:off x="5244487" y="5159375"/>
          <a:ext cx="10477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r:id="rId5" imgW="418555" imgH="164885" progId="Equation.3">
                  <p:embed/>
                </p:oleObj>
              </mc:Choice>
              <mc:Fallback>
                <p:oleObj r:id="rId5" imgW="418555" imgH="164885" progId="Equation.3">
                  <p:embed/>
                  <p:pic>
                    <p:nvPicPr>
                      <p:cNvPr id="18437" name="Object 11">
                        <a:extLst>
                          <a:ext uri="{FF2B5EF4-FFF2-40B4-BE49-F238E27FC236}">
                            <a16:creationId xmlns:a16="http://schemas.microsoft.com/office/drawing/2014/main" id="{8C48B2C1-22ED-482F-A0A5-786FA5CAEEF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4487" y="5159375"/>
                        <a:ext cx="10477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Rectangle 6">
            <a:extLst>
              <a:ext uri="{FF2B5EF4-FFF2-40B4-BE49-F238E27FC236}">
                <a16:creationId xmlns:a16="http://schemas.microsoft.com/office/drawing/2014/main" id="{698C8743-6720-4317-A8D6-6FBCDF030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9" y="3573464"/>
            <a:ext cx="2160587" cy="1296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d-ID" alt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8439" name="Oval 7" descr="Dark downward diagonal">
            <a:extLst>
              <a:ext uri="{FF2B5EF4-FFF2-40B4-BE49-F238E27FC236}">
                <a16:creationId xmlns:a16="http://schemas.microsoft.com/office/drawing/2014/main" id="{7533ADEE-A7AF-491C-97E2-F2D8FB8CE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3862388"/>
            <a:ext cx="863600" cy="863600"/>
          </a:xfrm>
          <a:prstGeom prst="ellips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d-ID" alt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8440" name="Oval 8" descr="Dark upward diagonal">
            <a:extLst>
              <a:ext uri="{FF2B5EF4-FFF2-40B4-BE49-F238E27FC236}">
                <a16:creationId xmlns:a16="http://schemas.microsoft.com/office/drawing/2014/main" id="{FE8DA41C-A147-4000-AC7D-AB1AFD11A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3" y="3862388"/>
            <a:ext cx="863600" cy="863600"/>
          </a:xfrm>
          <a:prstGeom prst="ellips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B</a:t>
            </a:r>
          </a:p>
        </p:txBody>
      </p:sp>
      <p:sp>
        <p:nvSpPr>
          <p:cNvPr id="18441" name="Oval 9" descr="Dark downward diagonal">
            <a:extLst>
              <a:ext uri="{FF2B5EF4-FFF2-40B4-BE49-F238E27FC236}">
                <a16:creationId xmlns:a16="http://schemas.microsoft.com/office/drawing/2014/main" id="{CF299397-57FA-496D-8336-D0E8D7FD9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3862388"/>
            <a:ext cx="863600" cy="863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B5ECC8DC-E600-4717-91A5-47B3BC24E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6" y="3589338"/>
            <a:ext cx="33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S</a:t>
            </a:r>
          </a:p>
        </p:txBody>
      </p:sp>
      <p:graphicFrame>
        <p:nvGraphicFramePr>
          <p:cNvPr id="18443" name="Object 13">
            <a:extLst>
              <a:ext uri="{FF2B5EF4-FFF2-40B4-BE49-F238E27FC236}">
                <a16:creationId xmlns:a16="http://schemas.microsoft.com/office/drawing/2014/main" id="{608EC039-FE97-4E68-B959-550D020AE49E}"/>
              </a:ext>
            </a:extLst>
          </p:cNvPr>
          <p:cNvGraphicFramePr>
            <a:graphicFrameLocks/>
          </p:cNvGraphicFramePr>
          <p:nvPr/>
        </p:nvGraphicFramePr>
        <p:xfrm>
          <a:off x="3792539" y="5661026"/>
          <a:ext cx="39592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r:id="rId9" imgW="1458601" imgH="215619" progId="Equation.3">
                  <p:embed/>
                </p:oleObj>
              </mc:Choice>
              <mc:Fallback>
                <p:oleObj r:id="rId9" imgW="1458601" imgH="215619" progId="Equation.3">
                  <p:embed/>
                  <p:pic>
                    <p:nvPicPr>
                      <p:cNvPr id="18443" name="Object 13">
                        <a:extLst>
                          <a:ext uri="{FF2B5EF4-FFF2-40B4-BE49-F238E27FC236}">
                            <a16:creationId xmlns:a16="http://schemas.microsoft.com/office/drawing/2014/main" id="{608EC039-FE97-4E68-B959-550D020AE49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9" y="5661026"/>
                        <a:ext cx="395922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40246">
    <p:cover/>
  </p:transition>
  <p:extLst>
    <p:ext uri="{E180D4A7-C9FB-4DFB-919C-405C955672EB}">
      <p14:showEvtLst xmlns:p14="http://schemas.microsoft.com/office/powerpoint/2010/main">
        <p14:playEvt time="0" objId="2"/>
        <p14:stopEvt time="39835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E38064DE-DCDB-453A-B0A2-1928B220A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1061" y="737186"/>
            <a:ext cx="8229600" cy="582614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hangingPunct="1"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r>
              <a:rPr lang="en-US" altLang="en-US" dirty="0" err="1">
                <a:solidFill>
                  <a:schemeClr val="bg1"/>
                </a:solidFill>
              </a:rPr>
              <a:t>Contoh</a:t>
            </a:r>
            <a:r>
              <a:rPr lang="en-US" altLang="en-US" dirty="0">
                <a:solidFill>
                  <a:schemeClr val="bg1"/>
                </a:solidFill>
              </a:rPr>
              <a:t> :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7EBDD39-7E58-4E78-906B-829D7DA67FF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1061" y="1928813"/>
            <a:ext cx="8326438" cy="4267200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pelemparan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dadu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tentukan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probabilitas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munculnya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dadu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11!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Jawab :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Misal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=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kejadian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munculnya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 =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kejadian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munculnya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Tentukan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sampelnya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dulu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Dari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sampel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{(6,1),(5,2),(4,3),(2,5),(1,6),(3,4)}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{(6,5),(5,6)}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dan B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lepas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di B)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P(A) = 6/36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P(B)=2/36  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endParaRPr lang="en-US" altLang="en-US" sz="1800" dirty="0"/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endParaRPr lang="en-US" altLang="en-US" sz="2000" dirty="0"/>
          </a:p>
        </p:txBody>
      </p:sp>
      <p:graphicFrame>
        <p:nvGraphicFramePr>
          <p:cNvPr id="19460" name="Object 5">
            <a:extLst>
              <a:ext uri="{FF2B5EF4-FFF2-40B4-BE49-F238E27FC236}">
                <a16:creationId xmlns:a16="http://schemas.microsoft.com/office/drawing/2014/main" id="{30299C88-CA59-4BEA-947E-B60620FCD9D9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77712379"/>
              </p:ext>
            </p:extLst>
          </p:nvPr>
        </p:nvGraphicFramePr>
        <p:xfrm>
          <a:off x="5447506" y="4814888"/>
          <a:ext cx="12969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r:id="rId3" imgW="824427" imgH="215619" progId="Equation.3">
                  <p:embed/>
                </p:oleObj>
              </mc:Choice>
              <mc:Fallback>
                <p:oleObj r:id="rId3" imgW="824427" imgH="215619" progId="Equation.3">
                  <p:embed/>
                  <p:pic>
                    <p:nvPicPr>
                      <p:cNvPr id="19460" name="Object 5">
                        <a:extLst>
                          <a:ext uri="{FF2B5EF4-FFF2-40B4-BE49-F238E27FC236}">
                            <a16:creationId xmlns:a16="http://schemas.microsoft.com/office/drawing/2014/main" id="{30299C88-CA59-4BEA-947E-B60620FCD9D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506" y="4814888"/>
                        <a:ext cx="1296987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1" name="Picture 1">
            <a:extLst>
              <a:ext uri="{FF2B5EF4-FFF2-40B4-BE49-F238E27FC236}">
                <a16:creationId xmlns:a16="http://schemas.microsoft.com/office/drawing/2014/main" id="{CA29C68B-8ADD-437A-8985-3B641C573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5" t="74536" r="39966" b="16328"/>
          <a:stretch>
            <a:fillRect/>
          </a:stretch>
        </p:blipFill>
        <p:spPr bwMode="auto">
          <a:xfrm>
            <a:off x="1847851" y="5732463"/>
            <a:ext cx="45370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7477">
    <p:pull/>
  </p:transition>
  <p:extLst>
    <p:ext uri="{E180D4A7-C9FB-4DFB-919C-405C955672EB}">
      <p14:showEvtLst xmlns:p14="http://schemas.microsoft.com/office/powerpoint/2010/main">
        <p14:playEvt time="1" objId="2"/>
        <p14:stopEvt time="77060" objId="2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826D8D9-BD61-46AF-84B4-EDC5AC290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93724"/>
            <a:ext cx="8229600" cy="582614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DUA KEJADIAN</a:t>
            </a:r>
            <a:br>
              <a:rPr lang="en-US" sz="3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SALING KOMPLEMENTER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996F9D2-0ADD-4C47-BB2A-57ADAA65437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801813"/>
            <a:ext cx="8181975" cy="4916488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600" dirty="0" err="1"/>
              <a:t>Bila</a:t>
            </a:r>
            <a:r>
              <a:rPr lang="en-US" altLang="en-US" sz="2600" dirty="0"/>
              <a:t> A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anggota</a:t>
            </a:r>
            <a:r>
              <a:rPr lang="en-US" altLang="en-US" sz="2600" dirty="0"/>
              <a:t> S (               ) </a:t>
            </a:r>
            <a:r>
              <a:rPr lang="en-US" altLang="en-US" sz="2600" dirty="0" err="1"/>
              <a:t>maka</a:t>
            </a:r>
            <a:r>
              <a:rPr lang="en-US" altLang="en-US" sz="2600" dirty="0"/>
              <a:t> A</a:t>
            </a:r>
            <a:r>
              <a:rPr lang="en-US" altLang="en-US" sz="2600" baseline="30000" dirty="0"/>
              <a:t>c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atau</a:t>
            </a:r>
            <a:r>
              <a:rPr lang="en-US" altLang="en-US" sz="2600" dirty="0"/>
              <a:t> A’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himpunan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anggota</a:t>
            </a:r>
            <a:r>
              <a:rPr lang="en-US" altLang="en-US" sz="2600" dirty="0"/>
              <a:t> S yang </a:t>
            </a:r>
            <a:r>
              <a:rPr lang="en-US" altLang="en-US" sz="2600" b="1" dirty="0" err="1"/>
              <a:t>bukan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anggota</a:t>
            </a:r>
            <a:r>
              <a:rPr lang="en-US" altLang="en-US" sz="2600" b="1" dirty="0"/>
              <a:t> A. 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endParaRPr lang="en-US" altLang="en-US" sz="2600" dirty="0"/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endParaRPr lang="en-US" altLang="en-US" sz="2600" dirty="0"/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endParaRPr lang="en-US" altLang="en-US" sz="2600" dirty="0"/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demikian</a:t>
            </a:r>
            <a:r>
              <a:rPr lang="en-US" altLang="en-US" sz="2600" dirty="0"/>
              <a:t> 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600" dirty="0"/>
              <a:t>                         dan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600" dirty="0" err="1"/>
              <a:t>Rumus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probabilitasnya</a:t>
            </a:r>
            <a:r>
              <a:rPr lang="en-US" altLang="en-US" sz="2600" dirty="0"/>
              <a:t> :</a:t>
            </a:r>
          </a:p>
        </p:txBody>
      </p:sp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2751CCFE-2CF9-416B-A899-7BD31AE21694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41306956"/>
              </p:ext>
            </p:extLst>
          </p:nvPr>
        </p:nvGraphicFramePr>
        <p:xfrm>
          <a:off x="5421003" y="1786732"/>
          <a:ext cx="10080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r:id="rId3" imgW="406048" imgH="190335" progId="Equation.3">
                  <p:embed/>
                </p:oleObj>
              </mc:Choice>
              <mc:Fallback>
                <p:oleObj r:id="rId3" imgW="406048" imgH="190335" progId="Equation.3">
                  <p:embed/>
                  <p:pic>
                    <p:nvPicPr>
                      <p:cNvPr id="20484" name="Object 4">
                        <a:extLst>
                          <a:ext uri="{FF2B5EF4-FFF2-40B4-BE49-F238E27FC236}">
                            <a16:creationId xmlns:a16="http://schemas.microsoft.com/office/drawing/2014/main" id="{2751CCFE-2CF9-416B-A899-7BD31AE2169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003" y="1786732"/>
                        <a:ext cx="100806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12">
            <a:extLst>
              <a:ext uri="{FF2B5EF4-FFF2-40B4-BE49-F238E27FC236}">
                <a16:creationId xmlns:a16="http://schemas.microsoft.com/office/drawing/2014/main" id="{294E9D97-B476-4E2F-8AEF-38E9A88A2627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93932400"/>
              </p:ext>
            </p:extLst>
          </p:nvPr>
        </p:nvGraphicFramePr>
        <p:xfrm>
          <a:off x="1745457" y="4787107"/>
          <a:ext cx="18684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r:id="rId5" imgW="659255" imgH="177492" progId="Equation.3">
                  <p:embed/>
                </p:oleObj>
              </mc:Choice>
              <mc:Fallback>
                <p:oleObj r:id="rId5" imgW="659255" imgH="177492" progId="Equation.3">
                  <p:embed/>
                  <p:pic>
                    <p:nvPicPr>
                      <p:cNvPr id="20485" name="Object 12">
                        <a:extLst>
                          <a:ext uri="{FF2B5EF4-FFF2-40B4-BE49-F238E27FC236}">
                            <a16:creationId xmlns:a16="http://schemas.microsoft.com/office/drawing/2014/main" id="{294E9D97-B476-4E2F-8AEF-38E9A88A262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5457" y="4787107"/>
                        <a:ext cx="18684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6" descr="Dark downward diagonal">
            <a:extLst>
              <a:ext uri="{FF2B5EF4-FFF2-40B4-BE49-F238E27FC236}">
                <a16:creationId xmlns:a16="http://schemas.microsoft.com/office/drawing/2014/main" id="{D866CC97-E9DB-439F-B66F-3C19769F1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2781300"/>
            <a:ext cx="2160587" cy="1296988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d-ID" alt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0487" name="Text Box 10">
            <a:extLst>
              <a:ext uri="{FF2B5EF4-FFF2-40B4-BE49-F238E27FC236}">
                <a16:creationId xmlns:a16="http://schemas.microsoft.com/office/drawing/2014/main" id="{E48EAC9A-98D6-4988-BEF2-2BF4A6CEE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1" y="2797176"/>
            <a:ext cx="33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S</a:t>
            </a:r>
          </a:p>
        </p:txBody>
      </p:sp>
      <p:sp>
        <p:nvSpPr>
          <p:cNvPr id="20488" name="Oval 8">
            <a:extLst>
              <a:ext uri="{FF2B5EF4-FFF2-40B4-BE49-F238E27FC236}">
                <a16:creationId xmlns:a16="http://schemas.microsoft.com/office/drawing/2014/main" id="{C290C5E4-E055-4918-A2AA-3A7387FAB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2924175"/>
            <a:ext cx="863600" cy="86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</a:p>
        </p:txBody>
      </p:sp>
      <p:sp>
        <p:nvSpPr>
          <p:cNvPr id="20489" name="Text Box 11">
            <a:extLst>
              <a:ext uri="{FF2B5EF4-FFF2-40B4-BE49-F238E27FC236}">
                <a16:creationId xmlns:a16="http://schemas.microsoft.com/office/drawing/2014/main" id="{BB70EADB-28A1-4A39-97EE-FCA5E896B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429001"/>
            <a:ext cx="401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A’</a:t>
            </a:r>
          </a:p>
        </p:txBody>
      </p:sp>
      <p:graphicFrame>
        <p:nvGraphicFramePr>
          <p:cNvPr id="20490" name="Object 14">
            <a:extLst>
              <a:ext uri="{FF2B5EF4-FFF2-40B4-BE49-F238E27FC236}">
                <a16:creationId xmlns:a16="http://schemas.microsoft.com/office/drawing/2014/main" id="{80004650-3BB0-46C3-8642-2766DB8AA7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350009"/>
              </p:ext>
            </p:extLst>
          </p:nvPr>
        </p:nvGraphicFramePr>
        <p:xfrm>
          <a:off x="4367214" y="4783312"/>
          <a:ext cx="18700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r:id="rId8" imgW="659255" imgH="177492" progId="Equation.3">
                  <p:embed/>
                </p:oleObj>
              </mc:Choice>
              <mc:Fallback>
                <p:oleObj r:id="rId8" imgW="659255" imgH="177492" progId="Equation.3">
                  <p:embed/>
                  <p:pic>
                    <p:nvPicPr>
                      <p:cNvPr id="20490" name="Object 14">
                        <a:extLst>
                          <a:ext uri="{FF2B5EF4-FFF2-40B4-BE49-F238E27FC236}">
                            <a16:creationId xmlns:a16="http://schemas.microsoft.com/office/drawing/2014/main" id="{80004650-3BB0-46C3-8642-2766DB8AA7C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4" y="4783312"/>
                        <a:ext cx="18700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1" name="Picture 1">
            <a:extLst>
              <a:ext uri="{FF2B5EF4-FFF2-40B4-BE49-F238E27FC236}">
                <a16:creationId xmlns:a16="http://schemas.microsoft.com/office/drawing/2014/main" id="{3D218CE6-C160-472C-8728-4AD063B470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1" t="78548" r="26756" b="12595"/>
          <a:stretch>
            <a:fillRect/>
          </a:stretch>
        </p:blipFill>
        <p:spPr bwMode="auto">
          <a:xfrm>
            <a:off x="2679701" y="6000751"/>
            <a:ext cx="2160587" cy="647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4188">
        <p14:flip dir="r"/>
      </p:transition>
    </mc:Choice>
    <mc:Fallback xmlns="">
      <p:transition spd="slow" advTm="34188">
        <p:fade/>
      </p:transition>
    </mc:Fallback>
  </mc:AlternateContent>
  <p:extLst>
    <p:ext uri="{E180D4A7-C9FB-4DFB-919C-405C955672EB}">
      <p14:showEvtLst xmlns:p14="http://schemas.microsoft.com/office/powerpoint/2010/main">
        <p14:playEvt time="1" objId="2"/>
        <p14:stopEvt time="33799" objId="2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918FC121-95BA-4044-9F66-188934482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159" y="640080"/>
            <a:ext cx="8229600" cy="582614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DUA KEJADIAN SALING KOMPLEMENTER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A1BF2168-3C50-4C63-A231-958A5933FC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id-ID" altLang="en-US" sz="2400" dirty="0"/>
              <a:t>Contoh :</a:t>
            </a:r>
            <a:endParaRPr lang="en-US" altLang="en-US" sz="2400" dirty="0"/>
          </a:p>
          <a:p>
            <a:pPr marL="0" indent="0" eaLnBrk="1" hangingPunct="1">
              <a:buFontTx/>
              <a:buNone/>
            </a:pP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kotak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berisi</a:t>
            </a:r>
            <a:r>
              <a:rPr lang="en-US" altLang="en-US" sz="2400" dirty="0"/>
              <a:t> 8 bola </a:t>
            </a:r>
            <a:r>
              <a:rPr lang="en-US" altLang="en-US" sz="2400" dirty="0" err="1"/>
              <a:t>merah</a:t>
            </a:r>
            <a:r>
              <a:rPr lang="en-US" altLang="en-US" sz="2400" dirty="0"/>
              <a:t>, 7 bola </a:t>
            </a:r>
            <a:r>
              <a:rPr lang="en-US" altLang="en-US" sz="2400" dirty="0" err="1"/>
              <a:t>putih</a:t>
            </a:r>
            <a:r>
              <a:rPr lang="en-US" altLang="en-US" sz="2400" dirty="0"/>
              <a:t>, dan 5 bola </a:t>
            </a:r>
            <a:r>
              <a:rPr lang="en-US" altLang="en-US" sz="2400" dirty="0" err="1"/>
              <a:t>biru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diambil</a:t>
            </a:r>
            <a:r>
              <a:rPr lang="en-US" altLang="en-US" sz="2400" dirty="0"/>
              <a:t> 1 bola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acak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tentukan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probabilitas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terpilihnya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bukan</a:t>
            </a:r>
            <a:r>
              <a:rPr lang="en-US" altLang="en-US" sz="2400" dirty="0"/>
              <a:t> bola </a:t>
            </a:r>
            <a:r>
              <a:rPr lang="en-US" altLang="en-US" sz="2400" dirty="0" err="1"/>
              <a:t>merah</a:t>
            </a:r>
            <a:r>
              <a:rPr lang="en-US" altLang="en-US" sz="2400" dirty="0"/>
              <a:t> !</a:t>
            </a:r>
          </a:p>
          <a:p>
            <a:pPr marL="0" indent="0" eaLnBrk="1" hangingPunct="1">
              <a:buFontTx/>
              <a:buNone/>
            </a:pPr>
            <a:endParaRPr lang="en-US" altLang="en-US" sz="2400" dirty="0"/>
          </a:p>
          <a:p>
            <a:pPr marL="0" indent="0" eaLnBrk="1" hangingPunct="1">
              <a:buFontTx/>
              <a:buNone/>
            </a:pPr>
            <a:r>
              <a:rPr lang="en-US" altLang="en-US" sz="2400" dirty="0"/>
              <a:t>Jawab :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seluruh</a:t>
            </a:r>
            <a:r>
              <a:rPr lang="en-US" altLang="en-US" sz="2400" dirty="0"/>
              <a:t> bola (n(S)) =20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 err="1"/>
              <a:t>Jumah</a:t>
            </a:r>
            <a:r>
              <a:rPr lang="en-US" altLang="en-US" sz="2400" dirty="0"/>
              <a:t> bola </a:t>
            </a:r>
            <a:r>
              <a:rPr lang="en-US" altLang="en-US" sz="2400" dirty="0" err="1"/>
              <a:t>merah</a:t>
            </a:r>
            <a:r>
              <a:rPr lang="en-US" altLang="en-US" sz="2400" dirty="0"/>
              <a:t> (n(A))= 8</a:t>
            </a:r>
          </a:p>
          <a:p>
            <a:pPr marL="0" indent="0" eaLnBrk="1" hangingPunct="1">
              <a:buFontTx/>
              <a:buNone/>
            </a:pPr>
            <a:endParaRPr lang="en-US" altLang="en-US" sz="2400" dirty="0"/>
          </a:p>
          <a:p>
            <a:pPr marL="0" indent="0" eaLnBrk="1" hangingPunct="1">
              <a:buFontTx/>
              <a:buNone/>
            </a:pPr>
            <a:r>
              <a:rPr lang="en-US" altLang="en-US" sz="2400" dirty="0" err="1"/>
              <a:t>Probabilitas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terambilnya</a:t>
            </a:r>
            <a:r>
              <a:rPr lang="en-US" altLang="en-US" sz="2400" dirty="0"/>
              <a:t> bola </a:t>
            </a:r>
            <a:r>
              <a:rPr lang="en-US" altLang="en-US" sz="2400" dirty="0" err="1"/>
              <a:t>merah</a:t>
            </a:r>
            <a:r>
              <a:rPr lang="en-US" altLang="en-US" sz="2400" dirty="0"/>
              <a:t> =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/>
              <a:t>P(A) = 8/20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 err="1"/>
              <a:t>Probabilitas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terambilnya</a:t>
            </a:r>
            <a:r>
              <a:rPr lang="en-US" altLang="en-US" sz="2400" dirty="0"/>
              <a:t> bola </a:t>
            </a:r>
            <a:r>
              <a:rPr lang="en-US" altLang="en-US" sz="2400" dirty="0" err="1"/>
              <a:t>bukan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merah</a:t>
            </a:r>
            <a:r>
              <a:rPr lang="en-US" altLang="en-US" sz="2400" dirty="0"/>
              <a:t> =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/>
              <a:t>P(A’) = 1-P(A) = 1- 8/20 =12/20</a:t>
            </a:r>
          </a:p>
          <a:p>
            <a:pPr marL="0" indent="0" eaLnBrk="1" hangingPunct="1">
              <a:buFontTx/>
              <a:buNone/>
            </a:pPr>
            <a:endParaRPr lang="en-US" altLang="en-US" sz="2400" dirty="0"/>
          </a:p>
          <a:p>
            <a:pPr marL="0" indent="0" eaLnBrk="1" hangingPunct="1">
              <a:buFontTx/>
              <a:buNone/>
            </a:pPr>
            <a:endParaRPr lang="en-US" altLang="en-US" sz="2400" dirty="0"/>
          </a:p>
          <a:p>
            <a:pPr marL="0" indent="0">
              <a:buNone/>
            </a:pPr>
            <a:endParaRPr lang="id-ID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5775">
        <p14:conveyor dir="l"/>
      </p:transition>
    </mc:Choice>
    <mc:Fallback xmlns="">
      <p:transition spd="slow" advTm="55775">
        <p:fade/>
      </p:transition>
    </mc:Fallback>
  </mc:AlternateContent>
  <p:extLst>
    <p:ext uri="{E180D4A7-C9FB-4DFB-919C-405C955672EB}">
      <p14:showEvtLst xmlns:p14="http://schemas.microsoft.com/office/powerpoint/2010/main">
        <p14:playEvt time="1" objId="2"/>
        <p14:stopEvt time="55384" objId="2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9203-2723-4437-8905-965B2A33E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Dua Kejadian Saling Bebas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4942E-BA93-4B84-84BE-3EA2D8106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782" y="1659370"/>
            <a:ext cx="10515600" cy="4351338"/>
          </a:xfrm>
        </p:spPr>
        <p:txBody>
          <a:bodyPr/>
          <a:lstStyle/>
          <a:p>
            <a:pPr marL="0" indent="0"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endParaRPr lang="en-US" altLang="id-ID" dirty="0"/>
          </a:p>
          <a:p>
            <a:pPr marL="0" indent="0" algn="just"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r>
              <a:rPr lang="en-US" altLang="id-ID" dirty="0" err="1"/>
              <a:t>Dua</a:t>
            </a:r>
            <a:r>
              <a:rPr lang="en-US" altLang="id-ID" dirty="0"/>
              <a:t> </a:t>
            </a:r>
            <a:r>
              <a:rPr lang="en-US" altLang="id-ID" dirty="0" err="1"/>
              <a:t>kejadian</a:t>
            </a:r>
            <a:r>
              <a:rPr lang="en-US" altLang="id-ID" dirty="0"/>
              <a:t> A dan B </a:t>
            </a:r>
            <a:r>
              <a:rPr lang="en-US" altLang="id-ID" dirty="0" err="1"/>
              <a:t>dalam</a:t>
            </a:r>
            <a:r>
              <a:rPr lang="en-US" altLang="id-ID" dirty="0"/>
              <a:t> </a:t>
            </a:r>
            <a:r>
              <a:rPr lang="en-US" altLang="id-ID" dirty="0" err="1"/>
              <a:t>ruang</a:t>
            </a:r>
            <a:r>
              <a:rPr lang="en-US" altLang="id-ID" dirty="0"/>
              <a:t> </a:t>
            </a:r>
            <a:r>
              <a:rPr lang="en-US" altLang="id-ID" dirty="0" err="1"/>
              <a:t>sampel</a:t>
            </a:r>
            <a:r>
              <a:rPr lang="en-US" altLang="id-ID" dirty="0"/>
              <a:t> S </a:t>
            </a:r>
            <a:r>
              <a:rPr lang="en-US" altLang="id-ID" dirty="0" err="1"/>
              <a:t>dikatakan</a:t>
            </a:r>
            <a:r>
              <a:rPr lang="en-US" altLang="id-ID" dirty="0"/>
              <a:t> </a:t>
            </a:r>
            <a:r>
              <a:rPr lang="en-US" altLang="id-ID" dirty="0" err="1"/>
              <a:t>saling</a:t>
            </a:r>
            <a:r>
              <a:rPr lang="en-US" altLang="id-ID" dirty="0"/>
              <a:t> </a:t>
            </a:r>
            <a:r>
              <a:rPr lang="en-US" altLang="id-ID" dirty="0" err="1"/>
              <a:t>bebas</a:t>
            </a:r>
            <a:r>
              <a:rPr lang="en-US" altLang="id-ID" dirty="0"/>
              <a:t> </a:t>
            </a:r>
            <a:r>
              <a:rPr lang="en-US" altLang="id-ID" dirty="0" err="1"/>
              <a:t>jika</a:t>
            </a:r>
            <a:r>
              <a:rPr lang="en-US" altLang="id-ID" dirty="0"/>
              <a:t> </a:t>
            </a:r>
            <a:r>
              <a:rPr lang="en-US" altLang="id-ID" dirty="0" err="1"/>
              <a:t>kejadian</a:t>
            </a:r>
            <a:r>
              <a:rPr lang="en-US" altLang="id-ID" dirty="0"/>
              <a:t> A </a:t>
            </a:r>
            <a:r>
              <a:rPr lang="en-US" altLang="id-ID" dirty="0" err="1"/>
              <a:t>tidak</a:t>
            </a:r>
            <a:r>
              <a:rPr lang="en-US" altLang="id-ID" dirty="0"/>
              <a:t> </a:t>
            </a:r>
            <a:r>
              <a:rPr lang="en-US" altLang="id-ID" dirty="0" err="1"/>
              <a:t>mempengaruhi</a:t>
            </a:r>
            <a:r>
              <a:rPr lang="en-US" altLang="id-ID" dirty="0"/>
              <a:t> </a:t>
            </a:r>
            <a:r>
              <a:rPr lang="en-US" altLang="id-ID" dirty="0" err="1"/>
              <a:t>kejadian</a:t>
            </a:r>
            <a:r>
              <a:rPr lang="en-US" altLang="id-ID" dirty="0"/>
              <a:t> B dan </a:t>
            </a:r>
            <a:r>
              <a:rPr lang="en-US" altLang="id-ID" dirty="0" err="1"/>
              <a:t>sebaliknya</a:t>
            </a:r>
            <a:r>
              <a:rPr lang="en-US" altLang="id-ID" dirty="0"/>
              <a:t> </a:t>
            </a:r>
            <a:r>
              <a:rPr lang="en-US" altLang="id-ID" dirty="0" err="1"/>
              <a:t>kejadian</a:t>
            </a:r>
            <a:r>
              <a:rPr lang="en-US" altLang="id-ID" dirty="0"/>
              <a:t> B juga </a:t>
            </a:r>
            <a:r>
              <a:rPr lang="en-US" altLang="id-ID" dirty="0" err="1"/>
              <a:t>tidak</a:t>
            </a:r>
            <a:r>
              <a:rPr lang="en-US" altLang="id-ID" dirty="0"/>
              <a:t> </a:t>
            </a:r>
            <a:r>
              <a:rPr lang="en-US" altLang="id-ID" dirty="0" err="1"/>
              <a:t>mempengaruhi</a:t>
            </a:r>
            <a:r>
              <a:rPr lang="en-US" altLang="id-ID" dirty="0"/>
              <a:t> </a:t>
            </a:r>
            <a:r>
              <a:rPr lang="en-US" altLang="id-ID" dirty="0" err="1"/>
              <a:t>kejadian</a:t>
            </a:r>
            <a:r>
              <a:rPr lang="en-US" altLang="id-ID" dirty="0"/>
              <a:t> A.</a:t>
            </a:r>
            <a:endParaRPr lang="id-ID" altLang="id-ID" dirty="0"/>
          </a:p>
          <a:p>
            <a:pPr marL="0" indent="0"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r>
              <a:rPr lang="en-US" altLang="id-ID" dirty="0" err="1"/>
              <a:t>Rumus</a:t>
            </a:r>
            <a:r>
              <a:rPr lang="en-US" altLang="id-ID" dirty="0"/>
              <a:t> :</a:t>
            </a:r>
          </a:p>
          <a:p>
            <a:pPr marL="0" indent="0">
              <a:buNone/>
            </a:pPr>
            <a:endParaRPr lang="id-ID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5B9DE31E-274F-47F1-9F40-EAFE9C0A99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418693"/>
              </p:ext>
            </p:extLst>
          </p:nvPr>
        </p:nvGraphicFramePr>
        <p:xfrm>
          <a:off x="2716213" y="3720235"/>
          <a:ext cx="39243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3" imgW="1357133" imgH="215619" progId="Equation.3">
                  <p:embed/>
                </p:oleObj>
              </mc:Choice>
              <mc:Fallback>
                <p:oleObj r:id="rId3" imgW="1357133" imgH="215619" progId="Equation.3">
                  <p:embed/>
                  <p:pic>
                    <p:nvPicPr>
                      <p:cNvPr id="48131" name="Object 4">
                        <a:extLst>
                          <a:ext uri="{FF2B5EF4-FFF2-40B4-BE49-F238E27FC236}">
                            <a16:creationId xmlns:a16="http://schemas.microsoft.com/office/drawing/2014/main" id="{27A5D233-1FEF-40A6-A3F3-AACB414852B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3720235"/>
                        <a:ext cx="3924300" cy="623888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7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4595">
        <p14:flash/>
      </p:transition>
    </mc:Choice>
    <mc:Fallback xmlns="">
      <p:transition spd="slow" advTm="34595">
        <p:fade/>
      </p:transition>
    </mc:Fallback>
  </mc:AlternateContent>
  <p:extLst>
    <p:ext uri="{E180D4A7-C9FB-4DFB-919C-405C955672EB}">
      <p14:showEvtLst xmlns:p14="http://schemas.microsoft.com/office/powerpoint/2010/main">
        <p14:playEvt time="1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351584" y="740702"/>
            <a:ext cx="8640960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>
                <a:solidFill>
                  <a:schemeClr val="bg1"/>
                </a:solidFill>
                <a:cs typeface="Arial" pitchFamily="34" charset="0"/>
              </a:rPr>
              <a:t>Kelompok</a:t>
            </a:r>
            <a:r>
              <a:rPr lang="en-US" sz="4800" dirty="0">
                <a:solidFill>
                  <a:schemeClr val="bg1"/>
                </a:solidFill>
                <a:cs typeface="Arial" pitchFamily="34" charset="0"/>
              </a:rPr>
              <a:t>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EAB25B-5F1B-4346-9037-FCDB40107EA3}"/>
              </a:ext>
            </a:extLst>
          </p:cNvPr>
          <p:cNvSpPr txBox="1"/>
          <p:nvPr/>
        </p:nvSpPr>
        <p:spPr>
          <a:xfrm>
            <a:off x="2968487" y="2690191"/>
            <a:ext cx="84813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Faridah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Humane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Saraswati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H0819050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Fatimah Az Zahra				H0819051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Fauzan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Hadyan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Aryaputra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H0819052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Febri Nur Yasin 				H0819054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Febriani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Puspitaningrum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H0819055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Febrypanka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Tristan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Leatemia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H0819056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Fitria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Nur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Hidayah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H0819057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Galuh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Wahyu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Pratiwi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H0819058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Gilang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Saloka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H0819059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F52188-96C2-4E21-B8A3-9A62EADFB9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301" y="396949"/>
                <a:ext cx="11651673" cy="6442362"/>
              </a:xfrm>
            </p:spPr>
            <p:txBody>
              <a:bodyPr>
                <a:normAutofit/>
              </a:bodyPr>
              <a:lstStyle/>
              <a:p>
                <a:pPr marL="0" indent="0" fontAlgn="auto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" panose="05000000000000000000" pitchFamily="2" charset="2"/>
                  <a:buNone/>
                  <a:defRPr/>
                </a:pPr>
                <a:r>
                  <a:rPr lang="en-US" sz="2000" b="1" dirty="0"/>
                  <a:t>Contoh :</a:t>
                </a:r>
                <a:endParaRPr lang="en-US" sz="2000" b="1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Clr>
                    <a:schemeClr val="accent1"/>
                  </a:buClr>
                  <a:buSzPct val="68000"/>
                  <a:buNone/>
                  <a:defRPr/>
                </a:pPr>
                <a:r>
                  <a:rPr lang="en-US" sz="2000" dirty="0">
                    <a:solidFill>
                      <a:schemeClr val="bg1"/>
                    </a:solidFill>
                  </a:rPr>
                  <a:t>Pada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pelemparan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dua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buah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dadu</a:t>
                </a:r>
                <a:r>
                  <a:rPr lang="en-US" sz="2000" dirty="0">
                    <a:solidFill>
                      <a:schemeClr val="bg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apakah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kejadian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munculnya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muka</a:t>
                </a:r>
                <a:r>
                  <a:rPr lang="en-US" sz="2000" dirty="0">
                    <a:solidFill>
                      <a:schemeClr val="bg1"/>
                    </a:solidFill>
                  </a:rPr>
                  <a:t> X</a:t>
                </a:r>
                <a:r>
                  <a:rPr lang="id-ID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d-ID" sz="2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≦</m:t>
                    </m:r>
                  </m:oMath>
                </a14:m>
                <a:r>
                  <a:rPr lang="id-ID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</a:rPr>
                  <a:t>3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dadu</a:t>
                </a:r>
                <a:r>
                  <a:rPr lang="en-US" sz="2000" dirty="0">
                    <a:solidFill>
                      <a:schemeClr val="bg1"/>
                    </a:solidFill>
                  </a:rPr>
                  <a:t> I dan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kejadian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munculnya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muka</a:t>
                </a:r>
                <a:r>
                  <a:rPr lang="en-US" sz="2000" dirty="0">
                    <a:solidFill>
                      <a:schemeClr val="bg1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≧</m:t>
                    </m:r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5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dadu</a:t>
                </a:r>
                <a:r>
                  <a:rPr lang="en-US" sz="2000" dirty="0">
                    <a:solidFill>
                      <a:schemeClr val="bg1"/>
                    </a:solidFill>
                  </a:rPr>
                  <a:t> II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saling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bebas</a:t>
                </a:r>
                <a:r>
                  <a:rPr lang="en-US" sz="2000" dirty="0">
                    <a:solidFill>
                      <a:schemeClr val="bg1"/>
                    </a:solidFill>
                  </a:rPr>
                  <a:t>?</a:t>
                </a:r>
              </a:p>
              <a:p>
                <a:pPr marL="0" indent="0" fontAlgn="auto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" panose="05000000000000000000" pitchFamily="2" charset="2"/>
                  <a:buNone/>
                  <a:defRPr/>
                </a:pPr>
                <a:r>
                  <a:rPr lang="en-US" sz="2000" dirty="0">
                    <a:solidFill>
                      <a:schemeClr val="bg1"/>
                    </a:solidFill>
                  </a:rPr>
                  <a:t>Jawab :</a:t>
                </a:r>
              </a:p>
              <a:p>
                <a:pPr marL="0" indent="0" fontAlgn="auto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" panose="05000000000000000000" pitchFamily="2" charset="2"/>
                  <a:buNone/>
                  <a:defRPr/>
                </a:pPr>
                <a:r>
                  <a:rPr lang="en-US" sz="2000" dirty="0">
                    <a:solidFill>
                      <a:schemeClr val="bg1"/>
                    </a:solidFill>
                  </a:rPr>
                  <a:t>A=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kejadian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munculnya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muka</a:t>
                </a:r>
                <a:r>
                  <a:rPr lang="en-US" sz="2000" dirty="0">
                    <a:solidFill>
                      <a:schemeClr val="bg1"/>
                    </a:solidFill>
                  </a:rPr>
                  <a:t> X</a:t>
                </a:r>
                <a:r>
                  <a:rPr lang="id-ID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d-ID" sz="2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≦</m:t>
                    </m:r>
                    <m:r>
                      <a:rPr lang="id-ID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3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dadu</a:t>
                </a:r>
                <a:r>
                  <a:rPr lang="en-US" sz="2000" dirty="0">
                    <a:solidFill>
                      <a:schemeClr val="bg1"/>
                    </a:solidFill>
                  </a:rPr>
                  <a:t> I</a:t>
                </a:r>
              </a:p>
              <a:p>
                <a:pPr marL="0" indent="0" fontAlgn="auto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" panose="05000000000000000000" pitchFamily="2" charset="2"/>
                  <a:buNone/>
                  <a:defRPr/>
                </a:pPr>
                <a:r>
                  <a:rPr lang="en-US" sz="2000" dirty="0">
                    <a:solidFill>
                      <a:schemeClr val="bg1"/>
                    </a:solidFill>
                  </a:rPr>
                  <a:t>B=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kejadian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munculnya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muka</a:t>
                </a:r>
                <a:r>
                  <a:rPr lang="en-US" sz="2000" dirty="0">
                    <a:solidFill>
                      <a:schemeClr val="bg1"/>
                    </a:solidFill>
                  </a:rPr>
                  <a:t> Y</a:t>
                </a:r>
                <a:r>
                  <a:rPr lang="id-ID" sz="2000" dirty="0">
                    <a:solidFill>
                      <a:schemeClr val="bg1"/>
                    </a:solidFill>
                  </a:rPr>
                  <a:t> ≧ </a:t>
                </a:r>
                <a:r>
                  <a:rPr lang="en-US" sz="2000" dirty="0">
                    <a:solidFill>
                      <a:schemeClr val="bg1"/>
                    </a:solidFill>
                  </a:rPr>
                  <a:t>5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dadu</a:t>
                </a:r>
                <a:r>
                  <a:rPr lang="en-US" sz="2000" dirty="0">
                    <a:solidFill>
                      <a:schemeClr val="bg1"/>
                    </a:solidFill>
                  </a:rPr>
                  <a:t> II</a:t>
                </a:r>
              </a:p>
              <a:p>
                <a:pPr marL="0" indent="0" fontAlgn="auto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" panose="05000000000000000000" pitchFamily="2" charset="2"/>
                  <a:buNone/>
                  <a:defRPr/>
                </a:pPr>
                <a:r>
                  <a:rPr lang="en-US" sz="2000" dirty="0">
                    <a:solidFill>
                      <a:schemeClr val="bg1"/>
                    </a:solidFill>
                  </a:rPr>
                  <a:t>Dari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ruang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sampel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diperoleh</a:t>
                </a:r>
                <a:r>
                  <a:rPr lang="en-US" sz="2000" dirty="0">
                    <a:solidFill>
                      <a:schemeClr val="bg1"/>
                    </a:solidFill>
                  </a:rPr>
                  <a:t> :</a:t>
                </a:r>
              </a:p>
              <a:p>
                <a:pPr marL="0" indent="0" fontAlgn="auto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" panose="05000000000000000000" pitchFamily="2" charset="2"/>
                  <a:buNone/>
                  <a:defRPr/>
                </a:pPr>
                <a:r>
                  <a:rPr lang="en-US" sz="2000" dirty="0">
                    <a:solidFill>
                      <a:schemeClr val="bg1"/>
                    </a:solidFill>
                  </a:rPr>
                  <a:t>A={(1,1),(1,2),(1,3),(1,4),(1,5),(1,6), (2,1),(2,2),(2,3),(2,4),(2,5),</a:t>
                </a:r>
              </a:p>
              <a:p>
                <a:pPr marL="0" indent="0" fontAlgn="auto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" panose="05000000000000000000" pitchFamily="2" charset="2"/>
                  <a:buNone/>
                  <a:defRPr/>
                </a:pPr>
                <a:r>
                  <a:rPr lang="en-US" sz="2000" dirty="0">
                    <a:solidFill>
                      <a:schemeClr val="bg1"/>
                    </a:solidFill>
                  </a:rPr>
                  <a:t>      (2,6), (3,1),(3,2),(3,3),(3,4),(3,5),(3,6)}</a:t>
                </a:r>
              </a:p>
              <a:p>
                <a:pPr marL="0" indent="0" fontAlgn="auto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" panose="05000000000000000000" pitchFamily="2" charset="2"/>
                  <a:buNone/>
                  <a:defRPr/>
                </a:pPr>
                <a:r>
                  <a:rPr lang="en-US" sz="2000" dirty="0">
                    <a:solidFill>
                      <a:schemeClr val="bg1"/>
                    </a:solidFill>
                  </a:rPr>
                  <a:t>B={(1,5),(2,5),(3,5),(4,5),(5,5),(6,5),(1,6),(2,6),(3,6),</a:t>
                </a:r>
                <a:r>
                  <a:rPr lang="id-ID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</a:rPr>
                  <a:t>(4,6),(5,6),(6,6)}</a:t>
                </a:r>
                <a:endParaRPr lang="id-ID" sz="2000" dirty="0">
                  <a:solidFill>
                    <a:schemeClr val="bg1"/>
                  </a:solidFill>
                </a:endParaRPr>
              </a:p>
              <a:p>
                <a:pPr marL="0" indent="0" fontAlgn="auto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" panose="05000000000000000000" pitchFamily="2" charset="2"/>
                  <a:buNone/>
                  <a:defRPr/>
                </a:pPr>
                <a:endParaRPr lang="id-ID" sz="2000" dirty="0">
                  <a:solidFill>
                    <a:schemeClr val="bg1"/>
                  </a:solidFill>
                </a:endParaRPr>
              </a:p>
              <a:p>
                <a:pPr marL="0" indent="0" fontAlgn="auto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" panose="05000000000000000000" pitchFamily="2" charset="2"/>
                  <a:buNone/>
                  <a:defRPr/>
                </a:pPr>
                <a:r>
                  <a:rPr lang="id-ID" sz="2000" dirty="0">
                    <a:solidFill>
                      <a:schemeClr val="bg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id-ID" sz="2000" dirty="0">
                    <a:solidFill>
                      <a:schemeClr val="bg1"/>
                    </a:solidFill>
                  </a:rPr>
                  <a:t> B = {(1,5), (2,5),(3,5),(1,6),(2,6),(3,6)}</a:t>
                </a:r>
              </a:p>
              <a:p>
                <a:pPr marL="0" indent="0" fontAlgn="auto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" panose="05000000000000000000" pitchFamily="2" charset="2"/>
                  <a:buNone/>
                  <a:defRPr/>
                </a:pPr>
                <a:r>
                  <a:rPr lang="id-ID" sz="2000" dirty="0">
                    <a:solidFill>
                      <a:schemeClr val="bg1"/>
                    </a:solidFill>
                  </a:rPr>
                  <a:t>Maka diperoleh P (A 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id-ID" sz="2000" dirty="0">
                    <a:solidFill>
                      <a:schemeClr val="bg1"/>
                    </a:solidFill>
                  </a:rPr>
                  <a:t> B 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id-ID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id-ID" sz="2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id-ID" sz="2000" dirty="0">
                  <a:solidFill>
                    <a:schemeClr val="bg1"/>
                  </a:solidFill>
                </a:endParaRPr>
              </a:p>
              <a:p>
                <a:pPr marL="0" indent="0" fontAlgn="auto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" panose="05000000000000000000" pitchFamily="2" charset="2"/>
                  <a:buNone/>
                  <a:defRPr/>
                </a:pPr>
                <a:r>
                  <a:rPr lang="id-ID" sz="2000" dirty="0">
                    <a:solidFill>
                      <a:schemeClr val="bg1"/>
                    </a:solidFill>
                  </a:rPr>
                  <a:t>P 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id-ID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id-ID" sz="2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d-ID" sz="2000" dirty="0">
                  <a:solidFill>
                    <a:schemeClr val="bg1"/>
                  </a:solidFill>
                </a:endParaRPr>
              </a:p>
              <a:p>
                <a:pPr marL="0" indent="0" fontAlgn="auto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" panose="05000000000000000000" pitchFamily="2" charset="2"/>
                  <a:buNone/>
                  <a:defRPr/>
                </a:pPr>
                <a:r>
                  <a:rPr lang="id-ID" sz="2000" dirty="0">
                    <a:solidFill>
                      <a:schemeClr val="bg1"/>
                    </a:solidFill>
                  </a:rPr>
                  <a:t>P (B)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id-ID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id-ID" sz="2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F52188-96C2-4E21-B8A3-9A62EADFB9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301" y="396949"/>
                <a:ext cx="11651673" cy="6442362"/>
              </a:xfrm>
              <a:blipFill>
                <a:blip r:embed="rId4"/>
                <a:stretch>
                  <a:fillRect l="-576" t="-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4D1A07-8533-40D3-969B-561A07502B82}"/>
                  </a:ext>
                </a:extLst>
              </p:cNvPr>
              <p:cNvSpPr txBox="1"/>
              <p:nvPr/>
            </p:nvSpPr>
            <p:spPr>
              <a:xfrm>
                <a:off x="7119428" y="4120667"/>
                <a:ext cx="3574473" cy="234038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id-ID" dirty="0"/>
                  <a:t>P (A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id-ID" dirty="0"/>
                  <a:t> B )    = P (A) . P (B)</a:t>
                </a:r>
              </a:p>
              <a:p>
                <a:r>
                  <a:rPr lang="id-ID" dirty="0"/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id-ID" sz="2400" dirty="0"/>
                  <a:t> </a:t>
                </a:r>
                <a:r>
                  <a:rPr lang="id-ID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400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id-ID" dirty="0"/>
              </a:p>
              <a:p>
                <a:endParaRPr lang="id-ID" dirty="0"/>
              </a:p>
              <a:p>
                <a:r>
                  <a:rPr lang="id-ID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id-ID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id-ID" sz="2400" dirty="0"/>
                  <a:t> </a:t>
                </a:r>
              </a:p>
              <a:p>
                <a:r>
                  <a:rPr lang="id-ID" sz="2400" dirty="0"/>
                  <a:t>Maka A dan B saling bebas</a:t>
                </a:r>
                <a:endParaRPr lang="id-ID" dirty="0"/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4D1A07-8533-40D3-969B-561A07502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428" y="4120667"/>
                <a:ext cx="3574473" cy="2340384"/>
              </a:xfrm>
              <a:prstGeom prst="rect">
                <a:avLst/>
              </a:prstGeom>
              <a:blipFill>
                <a:blip r:embed="rId5"/>
                <a:stretch>
                  <a:fillRect l="-2547" t="-1292" r="-2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73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3915">
        <p14:doors dir="vert"/>
      </p:transition>
    </mc:Choice>
    <mc:Fallback xmlns="">
      <p:transition spd="slow" advTm="153915">
        <p:fade/>
      </p:transition>
    </mc:Fallback>
  </mc:AlternateContent>
  <p:extLst>
    <p:ext uri="{E180D4A7-C9FB-4DFB-919C-405C955672EB}">
      <p14:showEvtLst xmlns:p14="http://schemas.microsoft.com/office/powerpoint/2010/main">
        <p14:playEvt time="51" objId="2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4DF03-169C-40A4-AFD2-8032BB329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Probabilitas Bersyarat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90590-589C-491C-A2CD-D2A24AA9F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r>
              <a:rPr lang="en-US" altLang="id-ID" dirty="0" err="1"/>
              <a:t>Kejadian</a:t>
            </a:r>
            <a:r>
              <a:rPr lang="en-US" altLang="id-ID" dirty="0"/>
              <a:t> A </a:t>
            </a:r>
            <a:r>
              <a:rPr lang="en-US" altLang="id-ID" dirty="0" err="1"/>
              <a:t>terjadi</a:t>
            </a:r>
            <a:r>
              <a:rPr lang="en-US" altLang="id-ID" dirty="0"/>
              <a:t> </a:t>
            </a:r>
            <a:r>
              <a:rPr lang="en-US" altLang="id-ID" dirty="0" err="1"/>
              <a:t>dengan</a:t>
            </a:r>
            <a:r>
              <a:rPr lang="en-US" altLang="id-ID" dirty="0"/>
              <a:t> </a:t>
            </a:r>
            <a:r>
              <a:rPr lang="en-US" altLang="id-ID" dirty="0" err="1"/>
              <a:t>syarat</a:t>
            </a:r>
            <a:r>
              <a:rPr lang="en-US" altLang="id-ID" dirty="0"/>
              <a:t> </a:t>
            </a:r>
            <a:r>
              <a:rPr lang="en-US" altLang="id-ID" dirty="0" err="1"/>
              <a:t>kejadian</a:t>
            </a:r>
            <a:r>
              <a:rPr lang="en-US" altLang="id-ID" dirty="0"/>
              <a:t> B </a:t>
            </a:r>
            <a:r>
              <a:rPr lang="en-US" altLang="id-ID" dirty="0" err="1"/>
              <a:t>lebih</a:t>
            </a:r>
            <a:r>
              <a:rPr lang="en-US" altLang="id-ID" dirty="0"/>
              <a:t> </a:t>
            </a:r>
            <a:r>
              <a:rPr lang="en-US" altLang="id-ID" dirty="0" err="1"/>
              <a:t>dulu</a:t>
            </a:r>
            <a:r>
              <a:rPr lang="en-US" altLang="id-ID" dirty="0"/>
              <a:t> </a:t>
            </a:r>
            <a:r>
              <a:rPr lang="en-US" altLang="id-ID" dirty="0" err="1"/>
              <a:t>terjadi</a:t>
            </a:r>
            <a:r>
              <a:rPr lang="en-US" altLang="id-ID" dirty="0"/>
              <a:t>, </a:t>
            </a:r>
            <a:r>
              <a:rPr lang="en-US" altLang="id-ID" dirty="0" err="1"/>
              <a:t>dikatakan</a:t>
            </a:r>
            <a:r>
              <a:rPr lang="en-US" altLang="id-ID" dirty="0"/>
              <a:t> </a:t>
            </a:r>
            <a:r>
              <a:rPr lang="en-US" altLang="id-ID" dirty="0" err="1"/>
              <a:t>kejadian</a:t>
            </a:r>
            <a:r>
              <a:rPr lang="en-US" altLang="id-ID" dirty="0"/>
              <a:t> A </a:t>
            </a:r>
            <a:r>
              <a:rPr lang="en-US" altLang="id-ID" dirty="0" err="1"/>
              <a:t>bersyarat</a:t>
            </a:r>
            <a:r>
              <a:rPr lang="en-US" altLang="id-ID" dirty="0"/>
              <a:t> B dan </a:t>
            </a:r>
            <a:r>
              <a:rPr lang="en-US" altLang="id-ID" dirty="0" err="1"/>
              <a:t>ditulis</a:t>
            </a:r>
            <a:r>
              <a:rPr lang="en-US" altLang="id-ID" dirty="0"/>
              <a:t> A/B.</a:t>
            </a:r>
          </a:p>
          <a:p>
            <a:pPr marL="0" indent="0" algn="just"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r>
              <a:rPr lang="en-US" altLang="id-ID" dirty="0" err="1"/>
              <a:t>Probabilitas</a:t>
            </a:r>
            <a:r>
              <a:rPr lang="en-US" altLang="id-ID" dirty="0"/>
              <a:t> </a:t>
            </a:r>
            <a:r>
              <a:rPr lang="en-US" altLang="id-ID" dirty="0" err="1"/>
              <a:t>terjadinya</a:t>
            </a:r>
            <a:r>
              <a:rPr lang="en-US" altLang="id-ID" dirty="0"/>
              <a:t> A </a:t>
            </a:r>
            <a:r>
              <a:rPr lang="en-US" altLang="id-ID" dirty="0" err="1"/>
              <a:t>bila</a:t>
            </a:r>
            <a:r>
              <a:rPr lang="en-US" altLang="id-ID" dirty="0"/>
              <a:t> </a:t>
            </a:r>
            <a:r>
              <a:rPr lang="en-US" altLang="id-ID" dirty="0" err="1"/>
              <a:t>kejadian</a:t>
            </a:r>
            <a:r>
              <a:rPr lang="en-US" altLang="id-ID" dirty="0"/>
              <a:t> B </a:t>
            </a:r>
            <a:r>
              <a:rPr lang="en-US" altLang="id-ID" dirty="0" err="1"/>
              <a:t>telah</a:t>
            </a:r>
            <a:r>
              <a:rPr lang="en-US" altLang="id-ID" dirty="0"/>
              <a:t> </a:t>
            </a:r>
            <a:r>
              <a:rPr lang="en-US" altLang="id-ID" dirty="0" err="1"/>
              <a:t>terjadi</a:t>
            </a:r>
            <a:r>
              <a:rPr lang="en-US" altLang="id-ID" dirty="0"/>
              <a:t> </a:t>
            </a:r>
            <a:r>
              <a:rPr lang="en-US" altLang="id-ID" dirty="0" err="1"/>
              <a:t>disebut</a:t>
            </a:r>
            <a:r>
              <a:rPr lang="en-US" altLang="id-ID" dirty="0"/>
              <a:t> </a:t>
            </a:r>
            <a:r>
              <a:rPr lang="en-US" altLang="id-ID" dirty="0" err="1"/>
              <a:t>probabilitas</a:t>
            </a:r>
            <a:r>
              <a:rPr lang="en-US" altLang="id-ID" dirty="0"/>
              <a:t> </a:t>
            </a:r>
            <a:r>
              <a:rPr lang="en-US" altLang="id-ID" dirty="0" err="1"/>
              <a:t>bersyarat</a:t>
            </a:r>
            <a:r>
              <a:rPr lang="en-US" altLang="id-ID" dirty="0"/>
              <a:t> P(A/B).</a:t>
            </a:r>
          </a:p>
          <a:p>
            <a:pPr marL="0" indent="0"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r>
              <a:rPr lang="en-US" altLang="id-ID" dirty="0" err="1"/>
              <a:t>Rumusnya</a:t>
            </a:r>
            <a:r>
              <a:rPr lang="en-US" altLang="id-ID" dirty="0"/>
              <a:t> :</a:t>
            </a:r>
          </a:p>
          <a:p>
            <a:pPr marL="0" indent="0">
              <a:buNone/>
            </a:pPr>
            <a:endParaRPr lang="id-ID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6587B1CE-B5FA-401E-9CF3-754AFAF4A5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670759"/>
              </p:ext>
            </p:extLst>
          </p:nvPr>
        </p:nvGraphicFramePr>
        <p:xfrm>
          <a:off x="2876695" y="3855172"/>
          <a:ext cx="3922712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r:id="rId3" imgW="1879600" imgH="419100" progId="Equation.3">
                  <p:embed/>
                </p:oleObj>
              </mc:Choice>
              <mc:Fallback>
                <p:oleObj r:id="rId3" imgW="1879600" imgH="419100" progId="Equation.3">
                  <p:embed/>
                  <p:pic>
                    <p:nvPicPr>
                      <p:cNvPr id="50179" name="Object 4">
                        <a:extLst>
                          <a:ext uri="{FF2B5EF4-FFF2-40B4-BE49-F238E27FC236}">
                            <a16:creationId xmlns:a16="http://schemas.microsoft.com/office/drawing/2014/main" id="{E30A4E30-63CF-4D8F-A9F9-51F6FE4C7C6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695" y="3855172"/>
                        <a:ext cx="3922712" cy="874712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1940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1384">
        <p15:prstTrans prst="crush"/>
      </p:transition>
    </mc:Choice>
    <mc:Fallback xmlns="">
      <p:transition spd="slow" advTm="41384">
        <p:fade/>
      </p:transition>
    </mc:Fallback>
  </mc:AlternateContent>
  <p:extLst>
    <p:ext uri="{E180D4A7-C9FB-4DFB-919C-405C955672EB}">
      <p14:showEvtLst xmlns:p14="http://schemas.microsoft.com/office/powerpoint/2010/main">
        <p14:playEvt time="0" objId="5"/>
        <p14:stopEvt time="41299" objId="5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DCBAE-25E4-4C69-AB35-15C588707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9004"/>
            <a:ext cx="10515600" cy="5442672"/>
          </a:xfrm>
        </p:spPr>
        <p:txBody>
          <a:bodyPr/>
          <a:lstStyle/>
          <a:p>
            <a:pPr marL="0" indent="0">
              <a:buClr>
                <a:schemeClr val="accent1"/>
              </a:buClr>
              <a:buSzPct val="68000"/>
              <a:buNone/>
            </a:pPr>
            <a:r>
              <a:rPr lang="en-US" altLang="id-ID" b="1" dirty="0" err="1">
                <a:solidFill>
                  <a:schemeClr val="bg1"/>
                </a:solidFill>
              </a:rPr>
              <a:t>Contoh</a:t>
            </a:r>
            <a:r>
              <a:rPr lang="en-US" altLang="id-ID" b="1" dirty="0">
                <a:solidFill>
                  <a:schemeClr val="bg1"/>
                </a:solidFill>
              </a:rPr>
              <a:t> :</a:t>
            </a:r>
          </a:p>
          <a:p>
            <a:pPr marL="0" indent="0" algn="just">
              <a:buClr>
                <a:schemeClr val="accent1"/>
              </a:buClr>
              <a:buSzPct val="68000"/>
              <a:buNone/>
            </a:pPr>
            <a:r>
              <a:rPr lang="en-US" altLang="id-ID" dirty="0" err="1">
                <a:solidFill>
                  <a:schemeClr val="bg1"/>
                </a:solidFill>
              </a:rPr>
              <a:t>Diberikan</a:t>
            </a:r>
            <a:r>
              <a:rPr lang="en-US" altLang="id-ID" dirty="0">
                <a:solidFill>
                  <a:schemeClr val="bg1"/>
                </a:solidFill>
              </a:rPr>
              <a:t> </a:t>
            </a:r>
            <a:r>
              <a:rPr lang="en-US" altLang="id-ID" dirty="0" err="1">
                <a:solidFill>
                  <a:schemeClr val="bg1"/>
                </a:solidFill>
              </a:rPr>
              <a:t>populasi</a:t>
            </a:r>
            <a:r>
              <a:rPr lang="en-US" altLang="id-ID" dirty="0">
                <a:solidFill>
                  <a:schemeClr val="bg1"/>
                </a:solidFill>
              </a:rPr>
              <a:t> </a:t>
            </a:r>
            <a:r>
              <a:rPr lang="en-US" altLang="id-ID" dirty="0" err="1">
                <a:solidFill>
                  <a:schemeClr val="bg1"/>
                </a:solidFill>
              </a:rPr>
              <a:t>sarjana</a:t>
            </a:r>
            <a:r>
              <a:rPr lang="en-US" altLang="id-ID" dirty="0">
                <a:solidFill>
                  <a:schemeClr val="bg1"/>
                </a:solidFill>
              </a:rPr>
              <a:t> </a:t>
            </a:r>
            <a:r>
              <a:rPr lang="en-US" altLang="id-ID" dirty="0" err="1">
                <a:solidFill>
                  <a:schemeClr val="bg1"/>
                </a:solidFill>
              </a:rPr>
              <a:t>disuatu</a:t>
            </a:r>
            <a:r>
              <a:rPr lang="en-US" altLang="id-ID" dirty="0">
                <a:solidFill>
                  <a:schemeClr val="bg1"/>
                </a:solidFill>
              </a:rPr>
              <a:t> </a:t>
            </a:r>
            <a:r>
              <a:rPr lang="en-US" altLang="id-ID" dirty="0" err="1">
                <a:solidFill>
                  <a:schemeClr val="bg1"/>
                </a:solidFill>
              </a:rPr>
              <a:t>kota</a:t>
            </a:r>
            <a:r>
              <a:rPr lang="en-US" altLang="id-ID" dirty="0">
                <a:solidFill>
                  <a:schemeClr val="bg1"/>
                </a:solidFill>
              </a:rPr>
              <a:t> yang </a:t>
            </a:r>
            <a:r>
              <a:rPr lang="en-US" altLang="id-ID" dirty="0" err="1">
                <a:solidFill>
                  <a:schemeClr val="bg1"/>
                </a:solidFill>
              </a:rPr>
              <a:t>dibagi</a:t>
            </a:r>
            <a:r>
              <a:rPr lang="en-US" altLang="id-ID" dirty="0">
                <a:solidFill>
                  <a:schemeClr val="bg1"/>
                </a:solidFill>
              </a:rPr>
              <a:t> </a:t>
            </a:r>
            <a:r>
              <a:rPr lang="en-US" altLang="id-ID" dirty="0" err="1">
                <a:solidFill>
                  <a:schemeClr val="bg1"/>
                </a:solidFill>
              </a:rPr>
              <a:t>menurut</a:t>
            </a:r>
            <a:r>
              <a:rPr lang="en-US" altLang="id-ID" dirty="0">
                <a:solidFill>
                  <a:schemeClr val="bg1"/>
                </a:solidFill>
              </a:rPr>
              <a:t> </a:t>
            </a:r>
            <a:r>
              <a:rPr lang="en-US" altLang="id-ID" dirty="0" err="1">
                <a:solidFill>
                  <a:schemeClr val="bg1"/>
                </a:solidFill>
              </a:rPr>
              <a:t>jenis</a:t>
            </a:r>
            <a:r>
              <a:rPr lang="en-US" altLang="id-ID" dirty="0">
                <a:solidFill>
                  <a:schemeClr val="bg1"/>
                </a:solidFill>
              </a:rPr>
              <a:t> </a:t>
            </a:r>
            <a:r>
              <a:rPr lang="en-US" altLang="id-ID" dirty="0" err="1">
                <a:solidFill>
                  <a:schemeClr val="bg1"/>
                </a:solidFill>
              </a:rPr>
              <a:t>kelamin</a:t>
            </a:r>
            <a:r>
              <a:rPr lang="en-US" altLang="id-ID" dirty="0">
                <a:solidFill>
                  <a:schemeClr val="bg1"/>
                </a:solidFill>
              </a:rPr>
              <a:t> dan status </a:t>
            </a:r>
            <a:r>
              <a:rPr lang="en-US" altLang="id-ID" dirty="0" err="1">
                <a:solidFill>
                  <a:schemeClr val="bg1"/>
                </a:solidFill>
              </a:rPr>
              <a:t>pekerjaan</a:t>
            </a:r>
            <a:r>
              <a:rPr lang="en-US" altLang="id-ID" dirty="0">
                <a:solidFill>
                  <a:schemeClr val="bg1"/>
                </a:solidFill>
              </a:rPr>
              <a:t> </a:t>
            </a:r>
            <a:r>
              <a:rPr lang="en-US" altLang="id-ID" dirty="0" err="1">
                <a:solidFill>
                  <a:schemeClr val="bg1"/>
                </a:solidFill>
              </a:rPr>
              <a:t>sebagai</a:t>
            </a:r>
            <a:r>
              <a:rPr lang="en-US" altLang="id-ID" dirty="0">
                <a:solidFill>
                  <a:schemeClr val="bg1"/>
                </a:solidFill>
              </a:rPr>
              <a:t> </a:t>
            </a:r>
            <a:r>
              <a:rPr lang="en-US" altLang="id-ID" dirty="0" err="1">
                <a:solidFill>
                  <a:schemeClr val="bg1"/>
                </a:solidFill>
              </a:rPr>
              <a:t>berikut</a:t>
            </a:r>
            <a:r>
              <a:rPr lang="en-US" altLang="id-ID" dirty="0">
                <a:solidFill>
                  <a:schemeClr val="bg1"/>
                </a:solidFill>
              </a:rPr>
              <a:t> :</a:t>
            </a:r>
            <a:endParaRPr lang="id-ID" altLang="id-ID" dirty="0">
              <a:solidFill>
                <a:schemeClr val="bg1"/>
              </a:solidFill>
            </a:endParaRPr>
          </a:p>
          <a:p>
            <a:pPr marL="0" indent="0" algn="just">
              <a:buClr>
                <a:schemeClr val="accent1"/>
              </a:buClr>
              <a:buSzPct val="68000"/>
              <a:buNone/>
            </a:pPr>
            <a:endParaRPr lang="id-ID" altLang="id-ID" dirty="0">
              <a:solidFill>
                <a:schemeClr val="bg1"/>
              </a:solidFill>
            </a:endParaRPr>
          </a:p>
          <a:p>
            <a:pPr marL="0" indent="0" algn="just">
              <a:buClr>
                <a:schemeClr val="accent1"/>
              </a:buClr>
              <a:buSzPct val="68000"/>
              <a:buNone/>
            </a:pPr>
            <a:endParaRPr lang="id-ID" altLang="id-ID" dirty="0">
              <a:solidFill>
                <a:schemeClr val="bg1"/>
              </a:solidFill>
            </a:endParaRPr>
          </a:p>
          <a:p>
            <a:pPr marL="0" indent="0" algn="just">
              <a:buClr>
                <a:schemeClr val="accent1"/>
              </a:buClr>
              <a:buSzPct val="68000"/>
              <a:buNone/>
            </a:pPr>
            <a:endParaRPr lang="id-ID" altLang="id-ID" dirty="0">
              <a:solidFill>
                <a:schemeClr val="bg1"/>
              </a:solidFill>
            </a:endParaRPr>
          </a:p>
          <a:p>
            <a:pPr marL="0" indent="0" algn="just">
              <a:buClr>
                <a:schemeClr val="accent1"/>
              </a:buClr>
              <a:buSzPct val="68000"/>
              <a:buNone/>
            </a:pPr>
            <a:endParaRPr lang="id-ID" altLang="id-ID" dirty="0">
              <a:solidFill>
                <a:schemeClr val="bg1"/>
              </a:solidFill>
            </a:endParaRPr>
          </a:p>
          <a:p>
            <a:pPr marL="0" indent="0" algn="just">
              <a:buClr>
                <a:schemeClr val="accent1"/>
              </a:buClr>
              <a:buSzPct val="68000"/>
              <a:buNone/>
            </a:pPr>
            <a:r>
              <a:rPr lang="en-US" altLang="id-ID" dirty="0">
                <a:solidFill>
                  <a:schemeClr val="bg1"/>
                </a:solidFill>
              </a:rPr>
              <a:t>Akan </a:t>
            </a:r>
            <a:r>
              <a:rPr lang="en-US" altLang="id-ID" dirty="0" err="1">
                <a:solidFill>
                  <a:schemeClr val="bg1"/>
                </a:solidFill>
              </a:rPr>
              <a:t>diambil</a:t>
            </a:r>
            <a:r>
              <a:rPr lang="en-US" altLang="id-ID" dirty="0">
                <a:solidFill>
                  <a:schemeClr val="bg1"/>
                </a:solidFill>
              </a:rPr>
              <a:t> </a:t>
            </a:r>
            <a:r>
              <a:rPr lang="en-US" altLang="id-ID" dirty="0" err="1">
                <a:solidFill>
                  <a:schemeClr val="bg1"/>
                </a:solidFill>
              </a:rPr>
              <a:t>seorang</a:t>
            </a:r>
            <a:r>
              <a:rPr lang="en-US" altLang="id-ID" dirty="0">
                <a:solidFill>
                  <a:schemeClr val="bg1"/>
                </a:solidFill>
              </a:rPr>
              <a:t> </a:t>
            </a:r>
            <a:r>
              <a:rPr lang="en-US" altLang="id-ID" dirty="0" err="1">
                <a:solidFill>
                  <a:schemeClr val="bg1"/>
                </a:solidFill>
              </a:rPr>
              <a:t>dari</a:t>
            </a:r>
            <a:r>
              <a:rPr lang="en-US" altLang="id-ID" dirty="0">
                <a:solidFill>
                  <a:schemeClr val="bg1"/>
                </a:solidFill>
              </a:rPr>
              <a:t> </a:t>
            </a:r>
            <a:r>
              <a:rPr lang="en-US" altLang="id-ID" dirty="0" err="1">
                <a:solidFill>
                  <a:schemeClr val="bg1"/>
                </a:solidFill>
              </a:rPr>
              <a:t>mereka</a:t>
            </a:r>
            <a:r>
              <a:rPr lang="en-US" altLang="id-ID" dirty="0">
                <a:solidFill>
                  <a:schemeClr val="bg1"/>
                </a:solidFill>
              </a:rPr>
              <a:t> </a:t>
            </a:r>
            <a:r>
              <a:rPr lang="en-US" altLang="id-ID" dirty="0" err="1">
                <a:solidFill>
                  <a:schemeClr val="bg1"/>
                </a:solidFill>
              </a:rPr>
              <a:t>untuk</a:t>
            </a:r>
            <a:r>
              <a:rPr lang="en-US" altLang="id-ID" dirty="0">
                <a:solidFill>
                  <a:schemeClr val="bg1"/>
                </a:solidFill>
              </a:rPr>
              <a:t> </a:t>
            </a:r>
            <a:r>
              <a:rPr lang="en-US" altLang="id-ID" dirty="0" err="1">
                <a:solidFill>
                  <a:schemeClr val="bg1"/>
                </a:solidFill>
              </a:rPr>
              <a:t>ditugaskan</a:t>
            </a:r>
            <a:r>
              <a:rPr lang="en-US" altLang="id-ID" dirty="0">
                <a:solidFill>
                  <a:schemeClr val="bg1"/>
                </a:solidFill>
              </a:rPr>
              <a:t> </a:t>
            </a:r>
            <a:r>
              <a:rPr lang="en-US" altLang="id-ID" dirty="0" err="1">
                <a:solidFill>
                  <a:schemeClr val="bg1"/>
                </a:solidFill>
              </a:rPr>
              <a:t>melakukan</a:t>
            </a:r>
            <a:r>
              <a:rPr lang="en-US" altLang="id-ID" dirty="0">
                <a:solidFill>
                  <a:schemeClr val="bg1"/>
                </a:solidFill>
              </a:rPr>
              <a:t> </a:t>
            </a:r>
            <a:r>
              <a:rPr lang="en-US" altLang="id-ID" dirty="0" err="1">
                <a:solidFill>
                  <a:schemeClr val="bg1"/>
                </a:solidFill>
              </a:rPr>
              <a:t>promosi</a:t>
            </a:r>
            <a:r>
              <a:rPr lang="en-US" altLang="id-ID" dirty="0">
                <a:solidFill>
                  <a:schemeClr val="bg1"/>
                </a:solidFill>
              </a:rPr>
              <a:t> </a:t>
            </a:r>
            <a:r>
              <a:rPr lang="en-US" altLang="id-ID" dirty="0" err="1">
                <a:solidFill>
                  <a:schemeClr val="bg1"/>
                </a:solidFill>
              </a:rPr>
              <a:t>barang</a:t>
            </a:r>
            <a:r>
              <a:rPr lang="en-US" altLang="id-ID" dirty="0">
                <a:solidFill>
                  <a:schemeClr val="bg1"/>
                </a:solidFill>
              </a:rPr>
              <a:t>. </a:t>
            </a:r>
            <a:r>
              <a:rPr lang="en-US" altLang="id-ID" dirty="0" err="1">
                <a:solidFill>
                  <a:schemeClr val="bg1"/>
                </a:solidFill>
              </a:rPr>
              <a:t>Ternyata</a:t>
            </a:r>
            <a:r>
              <a:rPr lang="en-US" altLang="id-ID" dirty="0">
                <a:solidFill>
                  <a:schemeClr val="bg1"/>
                </a:solidFill>
              </a:rPr>
              <a:t> yang </a:t>
            </a:r>
            <a:r>
              <a:rPr lang="en-US" altLang="id-ID" dirty="0" err="1">
                <a:solidFill>
                  <a:schemeClr val="bg1"/>
                </a:solidFill>
              </a:rPr>
              <a:t>terpilih</a:t>
            </a:r>
            <a:r>
              <a:rPr lang="en-US" altLang="id-ID" dirty="0">
                <a:solidFill>
                  <a:schemeClr val="bg1"/>
                </a:solidFill>
              </a:rPr>
              <a:t> </a:t>
            </a:r>
            <a:r>
              <a:rPr lang="en-US" altLang="id-ID" dirty="0" err="1">
                <a:solidFill>
                  <a:schemeClr val="bg1"/>
                </a:solidFill>
              </a:rPr>
              <a:t>adalah</a:t>
            </a:r>
            <a:r>
              <a:rPr lang="en-US" altLang="id-ID" dirty="0">
                <a:solidFill>
                  <a:schemeClr val="bg1"/>
                </a:solidFill>
              </a:rPr>
              <a:t> </a:t>
            </a:r>
            <a:r>
              <a:rPr lang="en-US" altLang="id-ID" dirty="0" err="1">
                <a:solidFill>
                  <a:schemeClr val="bg1"/>
                </a:solidFill>
              </a:rPr>
              <a:t>dalam</a:t>
            </a:r>
            <a:r>
              <a:rPr lang="en-US" altLang="id-ID" dirty="0">
                <a:solidFill>
                  <a:schemeClr val="bg1"/>
                </a:solidFill>
              </a:rPr>
              <a:t> status </a:t>
            </a:r>
            <a:r>
              <a:rPr lang="en-US" altLang="id-ID" dirty="0" err="1">
                <a:solidFill>
                  <a:schemeClr val="bg1"/>
                </a:solidFill>
              </a:rPr>
              <a:t>bekerja</a:t>
            </a:r>
            <a:r>
              <a:rPr lang="en-US" altLang="id-ID" dirty="0">
                <a:solidFill>
                  <a:schemeClr val="bg1"/>
                </a:solidFill>
              </a:rPr>
              <a:t>, </a:t>
            </a:r>
            <a:r>
              <a:rPr lang="en-US" altLang="id-ID" dirty="0" err="1">
                <a:solidFill>
                  <a:schemeClr val="bg1"/>
                </a:solidFill>
              </a:rPr>
              <a:t>berapakah</a:t>
            </a:r>
            <a:r>
              <a:rPr lang="en-US" altLang="id-ID" dirty="0">
                <a:solidFill>
                  <a:schemeClr val="bg1"/>
                </a:solidFill>
              </a:rPr>
              <a:t> </a:t>
            </a:r>
            <a:r>
              <a:rPr lang="en-US" altLang="id-ID" dirty="0" err="1">
                <a:solidFill>
                  <a:schemeClr val="bg1"/>
                </a:solidFill>
              </a:rPr>
              <a:t>probabilitasnya</a:t>
            </a:r>
            <a:r>
              <a:rPr lang="en-US" altLang="id-ID" dirty="0">
                <a:solidFill>
                  <a:schemeClr val="bg1"/>
                </a:solidFill>
              </a:rPr>
              <a:t> </a:t>
            </a:r>
            <a:r>
              <a:rPr lang="en-US" altLang="id-ID" dirty="0" err="1">
                <a:solidFill>
                  <a:schemeClr val="bg1"/>
                </a:solidFill>
              </a:rPr>
              <a:t>bahwa</a:t>
            </a:r>
            <a:r>
              <a:rPr lang="en-US" altLang="id-ID" dirty="0">
                <a:solidFill>
                  <a:schemeClr val="bg1"/>
                </a:solidFill>
              </a:rPr>
              <a:t> </a:t>
            </a:r>
            <a:r>
              <a:rPr lang="en-US" altLang="id-ID" dirty="0" err="1">
                <a:solidFill>
                  <a:schemeClr val="bg1"/>
                </a:solidFill>
              </a:rPr>
              <a:t>dia</a:t>
            </a:r>
            <a:r>
              <a:rPr lang="en-US" altLang="id-ID" dirty="0">
                <a:solidFill>
                  <a:schemeClr val="bg1"/>
                </a:solidFill>
              </a:rPr>
              <a:t> :</a:t>
            </a:r>
          </a:p>
          <a:p>
            <a:pPr marL="457200" indent="-457200">
              <a:buClr>
                <a:schemeClr val="accent1"/>
              </a:buClr>
              <a:buSzPct val="68000"/>
              <a:buAutoNum type="alphaLcPeriod"/>
            </a:pPr>
            <a:r>
              <a:rPr lang="en-US" altLang="id-ID" dirty="0" err="1">
                <a:solidFill>
                  <a:schemeClr val="bg1"/>
                </a:solidFill>
              </a:rPr>
              <a:t>Laki-laki</a:t>
            </a:r>
            <a:r>
              <a:rPr lang="en-US" altLang="id-ID" dirty="0">
                <a:solidFill>
                  <a:schemeClr val="bg1"/>
                </a:solidFill>
              </a:rPr>
              <a:t>    </a:t>
            </a:r>
          </a:p>
          <a:p>
            <a:pPr marL="457200" indent="-457200">
              <a:buClr>
                <a:schemeClr val="accent1"/>
              </a:buClr>
              <a:buSzPct val="68000"/>
              <a:buAutoNum type="alphaLcPeriod"/>
            </a:pPr>
            <a:r>
              <a:rPr lang="en-US" altLang="id-ID" dirty="0">
                <a:solidFill>
                  <a:schemeClr val="bg1"/>
                </a:solidFill>
              </a:rPr>
              <a:t>Wanita</a:t>
            </a:r>
          </a:p>
          <a:p>
            <a:pPr marL="0" indent="0" algn="just">
              <a:buClr>
                <a:schemeClr val="accent1"/>
              </a:buClr>
              <a:buSzPct val="68000"/>
              <a:buNone/>
            </a:pPr>
            <a:endParaRPr lang="en-US" alt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F47736E-C7A9-42CA-B0DE-1B6D75B9F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697" name="Picture 1">
            <a:extLst>
              <a:ext uri="{FF2B5EF4-FFF2-40B4-BE49-F238E27FC236}">
                <a16:creationId xmlns:a16="http://schemas.microsoft.com/office/drawing/2014/main" id="{C2EC32D1-844B-4B12-90A0-0665B2AEF95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10510" r="1556" b="72888"/>
          <a:stretch>
            <a:fillRect/>
          </a:stretch>
        </p:blipFill>
        <p:spPr bwMode="auto">
          <a:xfrm>
            <a:off x="3732028" y="2139647"/>
            <a:ext cx="4727944" cy="139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3FF0D0A-D05D-4461-8B70-4966CEEAD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Tabel status alumni Perguruan Tinggi tahun 2019 menurut jenis kelamin dan status bekerja.</a:t>
            </a:r>
            <a:endParaRPr kumimoji="0" lang="en-US" altLang="zh-CN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1. Berapakah peluang terpilih alumni yang bekerja dengan syarat dia adalah-laki-laki</a:t>
            </a:r>
            <a:endParaRPr kumimoji="0" lang="en-US" altLang="zh-CN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2. Berapakah peluang terpilih alumni perempuan dengan syarat dia belum bekerja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401">
        <p:blinds dir="vert"/>
      </p:transition>
    </mc:Choice>
    <mc:Fallback xmlns="">
      <p:transition spd="slow" advTm="2401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8DAE3-BE14-45C3-AF94-764433620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95771"/>
            <a:ext cx="4110583" cy="630381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68000"/>
              <a:buNone/>
            </a:pPr>
            <a:endParaRPr lang="id-ID" altLang="id-ID" sz="2000" dirty="0"/>
          </a:p>
          <a:p>
            <a:pPr>
              <a:buClr>
                <a:schemeClr val="accent1"/>
              </a:buClr>
              <a:buSzPct val="68000"/>
              <a:buNone/>
            </a:pPr>
            <a:endParaRPr lang="id-ID" altLang="id-ID" sz="2000" dirty="0"/>
          </a:p>
          <a:p>
            <a:pPr>
              <a:buClr>
                <a:schemeClr val="accent1"/>
              </a:buClr>
              <a:buSzPct val="68000"/>
              <a:buNone/>
            </a:pPr>
            <a:endParaRPr lang="en-US" altLang="id-ID" sz="2000" dirty="0"/>
          </a:p>
          <a:p>
            <a:pPr marL="0" indent="0">
              <a:buNone/>
            </a:pPr>
            <a:endParaRPr lang="id-ID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9D5DC6-4A3B-4149-9263-52B3A0E73134}"/>
              </a:ext>
            </a:extLst>
          </p:cNvPr>
          <p:cNvSpPr txBox="1"/>
          <p:nvPr/>
        </p:nvSpPr>
        <p:spPr>
          <a:xfrm>
            <a:off x="554182" y="768627"/>
            <a:ext cx="38549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Jawab 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 Cara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:</a:t>
            </a:r>
          </a:p>
          <a:p>
            <a:r>
              <a:rPr lang="en-US" dirty="0"/>
              <a:t>1). Cara </a:t>
            </a:r>
            <a:r>
              <a:rPr lang="en-US" dirty="0" err="1"/>
              <a:t>memperoleh</a:t>
            </a:r>
            <a:r>
              <a:rPr lang="en-US" dirty="0"/>
              <a:t> 0,6 </a:t>
            </a:r>
          </a:p>
          <a:p>
            <a:r>
              <a:rPr lang="en-US" dirty="0"/>
              <a:t>    1200/2000 = 0,6</a:t>
            </a:r>
          </a:p>
          <a:p>
            <a:r>
              <a:rPr lang="en-US" dirty="0"/>
              <a:t>2). Cara </a:t>
            </a:r>
            <a:r>
              <a:rPr lang="en-US" dirty="0" err="1"/>
              <a:t>memperoleh</a:t>
            </a:r>
            <a:r>
              <a:rPr lang="en-US" dirty="0"/>
              <a:t> 0,45</a:t>
            </a:r>
          </a:p>
          <a:p>
            <a:r>
              <a:rPr lang="en-US" dirty="0"/>
              <a:t>    900/2000 = 0,45</a:t>
            </a:r>
          </a:p>
          <a:p>
            <a:r>
              <a:rPr lang="en-US" dirty="0"/>
              <a:t>3). Cara </a:t>
            </a:r>
            <a:r>
              <a:rPr lang="en-US" dirty="0" err="1"/>
              <a:t>memperoleh</a:t>
            </a:r>
            <a:r>
              <a:rPr lang="en-US" dirty="0"/>
              <a:t> 0,4</a:t>
            </a:r>
          </a:p>
          <a:p>
            <a:r>
              <a:rPr lang="en-US" dirty="0"/>
              <a:t>    800/1200 × 0,6 = 0,4 </a:t>
            </a:r>
            <a:r>
              <a:rPr lang="en-US" dirty="0" err="1"/>
              <a:t>atau</a:t>
            </a:r>
            <a:endParaRPr lang="en-US" dirty="0"/>
          </a:p>
          <a:p>
            <a:r>
              <a:rPr lang="en-US" dirty="0"/>
              <a:t>    800/900 × 0,45 = 0,4</a:t>
            </a:r>
          </a:p>
          <a:p>
            <a:endParaRPr lang="en-US" dirty="0"/>
          </a:p>
        </p:txBody>
      </p:sp>
      <p:pic>
        <p:nvPicPr>
          <p:cNvPr id="30752" name="Picture 32">
            <a:extLst>
              <a:ext uri="{FF2B5EF4-FFF2-40B4-BE49-F238E27FC236}">
                <a16:creationId xmlns:a16="http://schemas.microsoft.com/office/drawing/2014/main" id="{A938BCBE-FA73-4E5E-88BD-3FBC9C46752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2" t="33463" r="-5937" b="42607"/>
          <a:stretch>
            <a:fillRect/>
          </a:stretch>
        </p:blipFill>
        <p:spPr bwMode="auto">
          <a:xfrm>
            <a:off x="484908" y="1207818"/>
            <a:ext cx="3854919" cy="168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673BC40-BF07-48D9-AD44-8E985F27104B}"/>
              </a:ext>
            </a:extLst>
          </p:cNvPr>
          <p:cNvSpPr txBox="1"/>
          <p:nvPr/>
        </p:nvSpPr>
        <p:spPr>
          <a:xfrm>
            <a:off x="4797287" y="1020417"/>
            <a:ext cx="61490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Jawaban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terpilih</a:t>
            </a:r>
            <a:r>
              <a:rPr lang="en-US" dirty="0"/>
              <a:t> alumni yang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adalah-laki-laki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terpilih</a:t>
            </a:r>
            <a:r>
              <a:rPr lang="en-US" dirty="0"/>
              <a:t> alumni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    </a:t>
            </a:r>
            <a:r>
              <a:rPr lang="en-US" dirty="0" err="1"/>
              <a:t>bekerja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EAC5C86-FD99-4A3C-AF4C-B7DE94AD6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481" y="1987748"/>
            <a:ext cx="4786837" cy="18024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6B1056-EA09-4B4B-8FAB-B250FAE5C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481" y="4435163"/>
            <a:ext cx="5324798" cy="167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398">
        <p:checker/>
      </p:transition>
    </mc:Choice>
    <mc:Fallback xmlns="">
      <p:transition spd="slow" advTm="30398">
        <p:check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C711B-ED73-4E8D-A908-E0AA89AD7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Probabilitas Bersyarat </a:t>
            </a:r>
            <a:br>
              <a:rPr lang="id-ID" b="1" dirty="0"/>
            </a:br>
            <a:r>
              <a:rPr lang="id-ID" sz="3600" b="1" dirty="0"/>
              <a:t>untuk kejadian saling bebas</a:t>
            </a:r>
            <a:endParaRPr lang="id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AD157-EAA9-4E3C-A487-AE02F773B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159" y="2037658"/>
            <a:ext cx="10515600" cy="4921539"/>
          </a:xfrm>
        </p:spPr>
        <p:txBody>
          <a:bodyPr/>
          <a:lstStyle/>
          <a:p>
            <a:pPr marL="0" indent="0">
              <a:buNone/>
            </a:pPr>
            <a:r>
              <a:rPr lang="en-US" altLang="id-ID" dirty="0" err="1"/>
              <a:t>Bila</a:t>
            </a:r>
            <a:r>
              <a:rPr lang="en-US" altLang="id-ID" dirty="0"/>
              <a:t> A dan B </a:t>
            </a:r>
            <a:r>
              <a:rPr lang="en-US" altLang="id-ID" dirty="0" err="1"/>
              <a:t>dua</a:t>
            </a:r>
            <a:r>
              <a:rPr lang="en-US" altLang="id-ID" dirty="0"/>
              <a:t> </a:t>
            </a:r>
            <a:r>
              <a:rPr lang="en-US" altLang="id-ID" dirty="0" err="1"/>
              <a:t>kejadian</a:t>
            </a:r>
            <a:r>
              <a:rPr lang="en-US" altLang="id-ID" dirty="0"/>
              <a:t> </a:t>
            </a:r>
            <a:r>
              <a:rPr lang="en-US" altLang="id-ID" dirty="0" err="1"/>
              <a:t>dalam</a:t>
            </a:r>
            <a:r>
              <a:rPr lang="en-US" altLang="id-ID" dirty="0"/>
              <a:t> </a:t>
            </a:r>
            <a:r>
              <a:rPr lang="en-US" altLang="id-ID" dirty="0" err="1"/>
              <a:t>ruang</a:t>
            </a:r>
            <a:r>
              <a:rPr lang="en-US" altLang="id-ID" dirty="0"/>
              <a:t> </a:t>
            </a:r>
            <a:r>
              <a:rPr lang="en-US" altLang="id-ID" dirty="0" err="1"/>
              <a:t>sampel</a:t>
            </a:r>
            <a:r>
              <a:rPr lang="en-US" altLang="id-ID" dirty="0"/>
              <a:t> S yang </a:t>
            </a:r>
            <a:r>
              <a:rPr lang="en-US" altLang="id-ID" dirty="0" err="1"/>
              <a:t>saling</a:t>
            </a:r>
            <a:r>
              <a:rPr lang="en-US" altLang="id-ID" dirty="0"/>
              <a:t> </a:t>
            </a:r>
            <a:r>
              <a:rPr lang="en-US" altLang="id-ID" dirty="0" err="1"/>
              <a:t>bebas</a:t>
            </a:r>
            <a:r>
              <a:rPr lang="en-US" altLang="id-ID" dirty="0"/>
              <a:t> </a:t>
            </a:r>
            <a:r>
              <a:rPr lang="en-US" altLang="id-ID" dirty="0" err="1"/>
              <a:t>dengan</a:t>
            </a:r>
            <a:r>
              <a:rPr lang="en-US" altLang="id-ID" dirty="0"/>
              <a:t> P(A)=0 dan P(B)=0 </a:t>
            </a:r>
            <a:r>
              <a:rPr lang="en-US" altLang="id-ID" dirty="0" err="1"/>
              <a:t>maka</a:t>
            </a:r>
            <a:r>
              <a:rPr lang="en-US" altLang="id-ID" dirty="0"/>
              <a:t> </a:t>
            </a:r>
            <a:r>
              <a:rPr lang="en-US" altLang="id-ID" dirty="0" err="1"/>
              <a:t>berlaku</a:t>
            </a:r>
            <a:r>
              <a:rPr lang="en-US" altLang="id-ID" dirty="0"/>
              <a:t> :</a:t>
            </a:r>
            <a:endParaRPr lang="id-ID" altLang="id-ID" dirty="0"/>
          </a:p>
          <a:p>
            <a:pPr marL="0" indent="0">
              <a:buNone/>
            </a:pPr>
            <a:endParaRPr lang="id-ID" altLang="id-ID" dirty="0"/>
          </a:p>
          <a:p>
            <a:pPr marL="0" indent="0">
              <a:buNone/>
            </a:pPr>
            <a:endParaRPr lang="id-ID" altLang="id-ID" dirty="0"/>
          </a:p>
          <a:p>
            <a:pPr marL="0" indent="0">
              <a:buNone/>
              <a:tabLst>
                <a:tab pos="8783638" algn="l"/>
              </a:tabLst>
            </a:pPr>
            <a:r>
              <a:rPr lang="id-ID" altLang="id-ID" dirty="0"/>
              <a:t>Bila </a:t>
            </a:r>
            <a:endParaRPr lang="en-US" alt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en-US" altLang="id-ID" dirty="0" err="1"/>
              <a:t>Untuk</a:t>
            </a:r>
            <a:r>
              <a:rPr lang="en-US" altLang="id-ID" dirty="0"/>
              <a:t> </a:t>
            </a:r>
            <a:r>
              <a:rPr lang="en-US" altLang="id-ID" dirty="0" err="1"/>
              <a:t>kejadian</a:t>
            </a:r>
            <a:r>
              <a:rPr lang="en-US" altLang="id-ID" dirty="0"/>
              <a:t> A,B, dan C </a:t>
            </a:r>
            <a:r>
              <a:rPr lang="en-US" altLang="id-ID" dirty="0" err="1"/>
              <a:t>maka</a:t>
            </a:r>
            <a:r>
              <a:rPr lang="en-US" altLang="id-ID" dirty="0"/>
              <a:t> :</a:t>
            </a:r>
            <a:r>
              <a:rPr lang="id-ID" altLang="id-ID" dirty="0"/>
              <a:t> </a:t>
            </a:r>
            <a:endParaRPr lang="en-US" altLang="id-ID" dirty="0"/>
          </a:p>
          <a:p>
            <a:pPr marL="0" indent="0">
              <a:buNone/>
            </a:pPr>
            <a:endParaRPr lang="id-ID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1860256E-C16C-475F-BEAE-388ED9DD1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745378"/>
              </p:ext>
            </p:extLst>
          </p:nvPr>
        </p:nvGraphicFramePr>
        <p:xfrm>
          <a:off x="2001694" y="2846965"/>
          <a:ext cx="48244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r:id="rId3" imgW="2143509" imgH="215619" progId="Equation.3">
                  <p:embed/>
                </p:oleObj>
              </mc:Choice>
              <mc:Fallback>
                <p:oleObj r:id="rId3" imgW="2143509" imgH="215619" progId="Equation.3">
                  <p:embed/>
                  <p:pic>
                    <p:nvPicPr>
                      <p:cNvPr id="53251" name="Object 4">
                        <a:extLst>
                          <a:ext uri="{FF2B5EF4-FFF2-40B4-BE49-F238E27FC236}">
                            <a16:creationId xmlns:a16="http://schemas.microsoft.com/office/drawing/2014/main" id="{8E194B0B-3148-4881-BACD-179C609886A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694" y="2846965"/>
                        <a:ext cx="4824413" cy="485775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A1FC3511-6702-4FE2-AD91-0EB7F0028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65525"/>
              </p:ext>
            </p:extLst>
          </p:nvPr>
        </p:nvGraphicFramePr>
        <p:xfrm>
          <a:off x="1949596" y="3652839"/>
          <a:ext cx="3433762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r:id="rId5" imgW="1675673" imgH="660113" progId="Equation.3">
                  <p:embed/>
                </p:oleObj>
              </mc:Choice>
              <mc:Fallback>
                <p:oleObj r:id="rId5" imgW="1675673" imgH="660113" progId="Equation.3">
                  <p:embed/>
                  <p:pic>
                    <p:nvPicPr>
                      <p:cNvPr id="53252" name="Object 6">
                        <a:extLst>
                          <a:ext uri="{FF2B5EF4-FFF2-40B4-BE49-F238E27FC236}">
                            <a16:creationId xmlns:a16="http://schemas.microsoft.com/office/drawing/2014/main" id="{5284CA93-2C35-4BA4-BA85-1063D0464F6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596" y="3652839"/>
                        <a:ext cx="3433762" cy="1352550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1239FAC-CEEF-4BBA-94BC-76F3CFA545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222786"/>
              </p:ext>
            </p:extLst>
          </p:nvPr>
        </p:nvGraphicFramePr>
        <p:xfrm>
          <a:off x="1940152" y="5832763"/>
          <a:ext cx="6067775" cy="561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7" imgW="2743200" imgH="253800" progId="Equation.DSMT4">
                  <p:embed/>
                </p:oleObj>
              </mc:Choice>
              <mc:Fallback>
                <p:oleObj name="Equation" r:id="rId7" imgW="2743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40152" y="5832763"/>
                        <a:ext cx="6067775" cy="561831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8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714">
        <p:dissolve/>
      </p:transition>
    </mc:Choice>
    <mc:Fallback xmlns="">
      <p:transition spd="slow" advTm="50714">
        <p:dissolve/>
      </p:transition>
    </mc:Fallback>
  </mc:AlternateContent>
  <p:extLst>
    <p:ext uri="{E180D4A7-C9FB-4DFB-919C-405C955672EB}">
      <p14:showEvtLst xmlns:p14="http://schemas.microsoft.com/office/powerpoint/2010/main">
        <p14:playEvt time="1" objId="6"/>
        <p14:stopEvt time="50024" objId="6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C2F18-B5F3-4643-BDD4-B08278141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2043"/>
            <a:ext cx="10515600" cy="6054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id-ID" b="1" dirty="0" err="1"/>
              <a:t>Contoh</a:t>
            </a:r>
            <a:r>
              <a:rPr lang="en-US" altLang="id-ID" b="1" dirty="0"/>
              <a:t> :</a:t>
            </a:r>
          </a:p>
          <a:p>
            <a:pPr marL="0" indent="0" algn="just">
              <a:buNone/>
            </a:pPr>
            <a:r>
              <a:rPr lang="en-US" altLang="id-ID" dirty="0" err="1"/>
              <a:t>Misal</a:t>
            </a:r>
            <a:r>
              <a:rPr lang="en-US" altLang="id-ID" dirty="0"/>
              <a:t> </a:t>
            </a:r>
            <a:r>
              <a:rPr lang="en-US" altLang="id-ID" dirty="0" err="1"/>
              <a:t>kita</a:t>
            </a:r>
            <a:r>
              <a:rPr lang="en-US" altLang="id-ID" dirty="0"/>
              <a:t> </a:t>
            </a:r>
            <a:r>
              <a:rPr lang="en-US" altLang="id-ID" dirty="0" err="1"/>
              <a:t>mengambil</a:t>
            </a:r>
            <a:r>
              <a:rPr lang="en-US" altLang="id-ID" dirty="0"/>
              <a:t> 3 </a:t>
            </a:r>
            <a:r>
              <a:rPr lang="en-US" altLang="id-ID" dirty="0" err="1"/>
              <a:t>kartu</a:t>
            </a:r>
            <a:r>
              <a:rPr lang="en-US" altLang="id-ID" dirty="0"/>
              <a:t> (</a:t>
            </a:r>
            <a:r>
              <a:rPr lang="en-US" altLang="id-ID" dirty="0" err="1"/>
              <a:t>diambil</a:t>
            </a:r>
            <a:r>
              <a:rPr lang="en-US" altLang="id-ID" dirty="0"/>
              <a:t> 3 kali) pada </a:t>
            </a:r>
            <a:r>
              <a:rPr lang="en-US" altLang="id-ID" dirty="0" err="1"/>
              <a:t>kartu</a:t>
            </a:r>
            <a:r>
              <a:rPr lang="en-US" altLang="id-ID" dirty="0"/>
              <a:t> bridge yang </a:t>
            </a:r>
            <a:r>
              <a:rPr lang="en-US" altLang="id-ID" dirty="0" err="1"/>
              <a:t>lengkap</a:t>
            </a:r>
            <a:r>
              <a:rPr lang="en-US" altLang="id-ID" dirty="0"/>
              <a:t>. </a:t>
            </a:r>
            <a:r>
              <a:rPr lang="en-US" altLang="id-ID" dirty="0" err="1"/>
              <a:t>Setiap</a:t>
            </a:r>
            <a:r>
              <a:rPr lang="en-US" altLang="id-ID" dirty="0"/>
              <a:t> </a:t>
            </a:r>
            <a:r>
              <a:rPr lang="en-US" altLang="id-ID" dirty="0" err="1"/>
              <a:t>mengambil</a:t>
            </a:r>
            <a:r>
              <a:rPr lang="en-US" altLang="id-ID" dirty="0"/>
              <a:t> </a:t>
            </a:r>
            <a:r>
              <a:rPr lang="en-US" altLang="id-ID" dirty="0" err="1"/>
              <a:t>kartu</a:t>
            </a:r>
            <a:r>
              <a:rPr lang="en-US" altLang="id-ID" dirty="0"/>
              <a:t>, </a:t>
            </a:r>
            <a:r>
              <a:rPr lang="en-US" altLang="id-ID" dirty="0" err="1"/>
              <a:t>kartu</a:t>
            </a:r>
            <a:r>
              <a:rPr lang="en-US" altLang="id-ID" dirty="0"/>
              <a:t> yang </a:t>
            </a:r>
            <a:r>
              <a:rPr lang="en-US" altLang="id-ID" dirty="0" err="1"/>
              <a:t>terpilih</a:t>
            </a:r>
            <a:r>
              <a:rPr lang="en-US" altLang="id-ID" dirty="0"/>
              <a:t> </a:t>
            </a:r>
            <a:r>
              <a:rPr lang="en-US" altLang="id-ID" dirty="0" err="1"/>
              <a:t>tidak</a:t>
            </a:r>
            <a:r>
              <a:rPr lang="en-US" altLang="id-ID" dirty="0"/>
              <a:t> </a:t>
            </a:r>
            <a:r>
              <a:rPr lang="en-US" altLang="id-ID" dirty="0" err="1"/>
              <a:t>dikembalikan</a:t>
            </a:r>
            <a:r>
              <a:rPr lang="en-US" altLang="id-ID" dirty="0"/>
              <a:t> pada </a:t>
            </a:r>
            <a:r>
              <a:rPr lang="en-US" altLang="id-ID" dirty="0" err="1"/>
              <a:t>kelompok</a:t>
            </a:r>
            <a:r>
              <a:rPr lang="en-US" altLang="id-ID" dirty="0"/>
              <a:t> </a:t>
            </a:r>
            <a:r>
              <a:rPr lang="en-US" altLang="id-ID" dirty="0" err="1"/>
              <a:t>kartu</a:t>
            </a:r>
            <a:r>
              <a:rPr lang="en-US" altLang="id-ID" dirty="0"/>
              <a:t> </a:t>
            </a:r>
            <a:r>
              <a:rPr lang="en-US" altLang="id-ID" dirty="0" err="1"/>
              <a:t>tersebut</a:t>
            </a:r>
            <a:r>
              <a:rPr lang="en-US" altLang="id-ID" dirty="0"/>
              <a:t>. Hal </a:t>
            </a:r>
            <a:r>
              <a:rPr lang="en-US" altLang="id-ID" dirty="0" err="1"/>
              <a:t>ini</a:t>
            </a:r>
            <a:r>
              <a:rPr lang="en-US" altLang="id-ID" dirty="0"/>
              <a:t> </a:t>
            </a:r>
            <a:r>
              <a:rPr lang="en-US" altLang="id-ID" dirty="0" err="1"/>
              <a:t>dikatakan</a:t>
            </a:r>
            <a:r>
              <a:rPr lang="en-US" altLang="id-ID" dirty="0"/>
              <a:t> </a:t>
            </a:r>
            <a:r>
              <a:rPr lang="en-US" altLang="id-ID" dirty="0" err="1"/>
              <a:t>pengambilan</a:t>
            </a:r>
            <a:r>
              <a:rPr lang="en-US" altLang="id-ID" dirty="0"/>
              <a:t> </a:t>
            </a:r>
            <a:r>
              <a:rPr lang="en-US" altLang="id-ID" dirty="0" err="1"/>
              <a:t>kartu</a:t>
            </a:r>
            <a:r>
              <a:rPr lang="en-US" altLang="id-ID" dirty="0"/>
              <a:t> </a:t>
            </a:r>
            <a:r>
              <a:rPr lang="en-US" altLang="id-ID" dirty="0" err="1"/>
              <a:t>tanpa</a:t>
            </a:r>
            <a:r>
              <a:rPr lang="en-US" altLang="id-ID" dirty="0"/>
              <a:t> </a:t>
            </a:r>
            <a:r>
              <a:rPr lang="en-US" altLang="id-ID" dirty="0" err="1"/>
              <a:t>pengembalian</a:t>
            </a:r>
            <a:r>
              <a:rPr lang="en-US" altLang="id-ID" dirty="0"/>
              <a:t>. </a:t>
            </a:r>
            <a:r>
              <a:rPr lang="en-US" altLang="id-ID" dirty="0" err="1"/>
              <a:t>Tentukanlah</a:t>
            </a:r>
            <a:r>
              <a:rPr lang="en-US" altLang="id-ID" dirty="0"/>
              <a:t> </a:t>
            </a:r>
            <a:r>
              <a:rPr lang="en-US" altLang="id-ID" dirty="0" err="1"/>
              <a:t>probabilitas</a:t>
            </a:r>
            <a:r>
              <a:rPr lang="en-US" altLang="id-ID" dirty="0"/>
              <a:t> </a:t>
            </a:r>
            <a:r>
              <a:rPr lang="en-US" altLang="id-ID" dirty="0" err="1"/>
              <a:t>untuk</a:t>
            </a:r>
            <a:r>
              <a:rPr lang="en-US" altLang="id-ID" dirty="0"/>
              <a:t> </a:t>
            </a:r>
            <a:r>
              <a:rPr lang="en-US" altLang="id-ID" dirty="0" err="1"/>
              <a:t>memperoleh</a:t>
            </a:r>
            <a:r>
              <a:rPr lang="en-US" altLang="id-ID" dirty="0"/>
              <a:t> 3 </a:t>
            </a:r>
            <a:r>
              <a:rPr lang="en-US" altLang="id-ID" dirty="0" err="1"/>
              <a:t>kartu</a:t>
            </a:r>
            <a:r>
              <a:rPr lang="en-US" altLang="id-ID" dirty="0"/>
              <a:t> As!</a:t>
            </a:r>
            <a:endParaRPr lang="id-ID" altLang="id-ID" dirty="0"/>
          </a:p>
          <a:p>
            <a:pPr marL="0" indent="0" algn="just">
              <a:buNone/>
            </a:pPr>
            <a:endParaRPr lang="en-US" altLang="id-ID" dirty="0"/>
          </a:p>
          <a:p>
            <a:pPr marL="0" indent="0">
              <a:buNone/>
            </a:pPr>
            <a:r>
              <a:rPr lang="id-ID" b="1" dirty="0"/>
              <a:t>Jawab :</a:t>
            </a:r>
          </a:p>
          <a:p>
            <a:pPr>
              <a:buClr>
                <a:schemeClr val="accent1"/>
              </a:buClr>
              <a:buSzPct val="68000"/>
              <a:buNone/>
            </a:pPr>
            <a:r>
              <a:rPr lang="en-US" altLang="id-ID" dirty="0"/>
              <a:t>S</a:t>
            </a:r>
            <a:r>
              <a:rPr lang="id-ID" altLang="id-ID" dirty="0"/>
              <a:t> </a:t>
            </a:r>
            <a:r>
              <a:rPr lang="en-US" altLang="id-ID" dirty="0"/>
              <a:t>= </a:t>
            </a:r>
            <a:r>
              <a:rPr lang="en-US" altLang="id-ID" dirty="0" err="1"/>
              <a:t>kumpulan</a:t>
            </a:r>
            <a:r>
              <a:rPr lang="en-US" altLang="id-ID" dirty="0"/>
              <a:t> </a:t>
            </a:r>
            <a:r>
              <a:rPr lang="en-US" altLang="id-ID" dirty="0" err="1"/>
              <a:t>kartu</a:t>
            </a:r>
            <a:r>
              <a:rPr lang="en-US" altLang="id-ID" dirty="0"/>
              <a:t> </a:t>
            </a:r>
            <a:r>
              <a:rPr lang="en-US" altLang="id-ID" dirty="0" err="1"/>
              <a:t>dimana</a:t>
            </a:r>
            <a:r>
              <a:rPr lang="en-US" altLang="id-ID" dirty="0"/>
              <a:t> n(S) = 52</a:t>
            </a:r>
            <a:endParaRPr lang="id-ID" altLang="id-ID" dirty="0"/>
          </a:p>
          <a:p>
            <a:pPr>
              <a:buClr>
                <a:schemeClr val="accent1"/>
              </a:buClr>
              <a:buSzPct val="68000"/>
              <a:buNone/>
            </a:pPr>
            <a:r>
              <a:rPr lang="id-ID" altLang="id-ID" dirty="0"/>
              <a:t>Jumlah kartu As dalam satu bridge = 4 </a:t>
            </a:r>
            <a:endParaRPr lang="en-US" altLang="id-ID" dirty="0"/>
          </a:p>
          <a:p>
            <a:pPr>
              <a:buClr>
                <a:schemeClr val="accent1"/>
              </a:buClr>
              <a:buSzPct val="68000"/>
              <a:buNone/>
            </a:pPr>
            <a:r>
              <a:rPr lang="id-ID" altLang="id-ID" dirty="0"/>
              <a:t>(Dalam soal tertulis bahwa pengambilan tanpa pengembalian, maka)</a:t>
            </a:r>
            <a:endParaRPr lang="en-US" altLang="id-ID" dirty="0"/>
          </a:p>
          <a:p>
            <a:pPr marL="0" indent="0">
              <a:buNone/>
            </a:pPr>
            <a:endParaRPr lang="id-ID" b="1" dirty="0"/>
          </a:p>
          <a:p>
            <a:pPr marL="0" indent="0">
              <a:buNone/>
            </a:pP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89705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43812">
        <p14:honeycomb/>
      </p:transition>
    </mc:Choice>
    <mc:Fallback xmlns="">
      <p:transition spd="slow" advTm="43812">
        <p:fade/>
      </p:transition>
    </mc:Fallback>
  </mc:AlternateContent>
  <p:extLst>
    <p:ext uri="{E180D4A7-C9FB-4DFB-919C-405C955672EB}">
      <p14:showEvtLst xmlns:p14="http://schemas.microsoft.com/office/powerpoint/2010/main">
        <p14:playEvt time="1" objId="2"/>
        <p14:stopEvt time="38582" objId="2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DA07A1-4CAB-4967-860D-DC5832D815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2727" y="644538"/>
                <a:ext cx="10806545" cy="534785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accent1"/>
                  </a:buClr>
                  <a:buSzPct val="68000"/>
                  <a:buNone/>
                </a:pPr>
                <a:r>
                  <a:rPr lang="id-ID" altLang="id-ID" sz="2600" dirty="0"/>
                  <a:t>Misal </a:t>
                </a:r>
                <a:r>
                  <a:rPr lang="en-US" altLang="id-ID" sz="2600" dirty="0"/>
                  <a:t>A</a:t>
                </a:r>
                <a:r>
                  <a:rPr lang="id-ID" altLang="id-ID" sz="2600" dirty="0"/>
                  <a:t> </a:t>
                </a:r>
                <a:r>
                  <a:rPr lang="en-US" altLang="id-ID" sz="2600" dirty="0" err="1"/>
                  <a:t>terpilih</a:t>
                </a:r>
                <a:r>
                  <a:rPr lang="en-US" altLang="id-ID" sz="2600" dirty="0"/>
                  <a:t> </a:t>
                </a:r>
                <a:r>
                  <a:rPr lang="en-US" altLang="id-ID" sz="2600" dirty="0" err="1"/>
                  <a:t>kartu</a:t>
                </a:r>
                <a:r>
                  <a:rPr lang="en-US" altLang="id-ID" sz="2600" dirty="0"/>
                  <a:t> As pada </a:t>
                </a:r>
                <a:r>
                  <a:rPr lang="en-US" altLang="id-ID" sz="2600" dirty="0" err="1"/>
                  <a:t>pengambilan</a:t>
                </a:r>
                <a:r>
                  <a:rPr lang="en-US" altLang="id-ID" sz="2600" dirty="0"/>
                  <a:t> </a:t>
                </a:r>
                <a:r>
                  <a:rPr lang="en-US" altLang="id-ID" sz="2600" dirty="0" err="1"/>
                  <a:t>pertama</a:t>
                </a:r>
                <a:r>
                  <a:rPr lang="id-ID" altLang="id-ID" sz="2600" dirty="0"/>
                  <a:t>, </a:t>
                </a:r>
                <a:r>
                  <a:rPr lang="en-US" altLang="id-ID" sz="2600" dirty="0"/>
                  <a:t>n(A)=4 dan n(S)=52</a:t>
                </a:r>
                <a:r>
                  <a:rPr lang="id-ID" altLang="id-ID" sz="2600" dirty="0"/>
                  <a:t>	</a:t>
                </a:r>
              </a:p>
              <a:p>
                <a:pPr>
                  <a:buClr>
                    <a:schemeClr val="accent1"/>
                  </a:buClr>
                  <a:buSzPct val="68000"/>
                  <a:buNone/>
                </a:pPr>
                <a:r>
                  <a:rPr lang="id-ID" altLang="id-ID" sz="2600" dirty="0">
                    <a:sym typeface="Wingdings" panose="05000000000000000000" pitchFamily="2" charset="2"/>
                  </a:rPr>
                  <a:t> P 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altLang="id-ID" sz="2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id-ID" altLang="id-ID" sz="2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num>
                      <m:den>
                        <m:r>
                          <a:rPr lang="id-ID" altLang="id-ID" sz="2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52</m:t>
                        </m:r>
                      </m:den>
                    </m:f>
                  </m:oMath>
                </a14:m>
                <a:endParaRPr lang="en-US" altLang="id-ID" sz="2600" dirty="0"/>
              </a:p>
              <a:p>
                <a:pPr>
                  <a:buClr>
                    <a:schemeClr val="accent1"/>
                  </a:buClr>
                  <a:buSzPct val="68000"/>
                  <a:buNone/>
                </a:pPr>
                <a:r>
                  <a:rPr lang="id-ID" altLang="id-ID" sz="2600" dirty="0"/>
                  <a:t>Misal B </a:t>
                </a:r>
                <a:r>
                  <a:rPr lang="en-US" altLang="id-ID" sz="2600" dirty="0" err="1"/>
                  <a:t>terpilih</a:t>
                </a:r>
                <a:r>
                  <a:rPr lang="en-US" altLang="id-ID" sz="2600" dirty="0"/>
                  <a:t> </a:t>
                </a:r>
                <a:r>
                  <a:rPr lang="en-US" altLang="id-ID" sz="2600" dirty="0" err="1"/>
                  <a:t>kartu</a:t>
                </a:r>
                <a:r>
                  <a:rPr lang="en-US" altLang="id-ID" sz="2600" dirty="0"/>
                  <a:t> As pada </a:t>
                </a:r>
                <a:r>
                  <a:rPr lang="en-US" altLang="id-ID" sz="2600" dirty="0" err="1"/>
                  <a:t>pengambilan</a:t>
                </a:r>
                <a:r>
                  <a:rPr lang="en-US" altLang="id-ID" sz="2600" dirty="0"/>
                  <a:t> </a:t>
                </a:r>
                <a:r>
                  <a:rPr lang="en-US" altLang="id-ID" sz="2600" dirty="0" err="1"/>
                  <a:t>kedua</a:t>
                </a:r>
                <a:r>
                  <a:rPr lang="en-US" altLang="id-ID" sz="2600" dirty="0"/>
                  <a:t> </a:t>
                </a:r>
                <a:r>
                  <a:rPr lang="id-ID" altLang="id-ID" sz="2600" dirty="0"/>
                  <a:t>, </a:t>
                </a:r>
                <a:r>
                  <a:rPr lang="en-US" altLang="id-ID" sz="2600" dirty="0"/>
                  <a:t>n(B/A)=3 dan n(S)=51</a:t>
                </a:r>
                <a:endParaRPr lang="id-ID" altLang="id-ID" sz="2600" dirty="0"/>
              </a:p>
              <a:p>
                <a:pPr>
                  <a:buClr>
                    <a:schemeClr val="accent1"/>
                  </a:buClr>
                  <a:buSzPct val="68000"/>
                  <a:buNone/>
                </a:pPr>
                <a:r>
                  <a:rPr lang="id-ID" altLang="id-ID" sz="2600" dirty="0">
                    <a:sym typeface="Wingdings" panose="05000000000000000000" pitchFamily="2" charset="2"/>
                  </a:rPr>
                  <a:t> P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altLang="id-ID" sz="2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id-ID" altLang="id-ID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num>
                      <m:den>
                        <m:r>
                          <a:rPr lang="id-ID" altLang="id-ID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den>
                    </m:f>
                  </m:oMath>
                </a14:m>
                <a:r>
                  <a:rPr lang="id-ID" altLang="id-ID" sz="2600" dirty="0">
                    <a:sym typeface="Wingdings" panose="05000000000000000000" pitchFamily="2" charset="2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altLang="id-ID" sz="2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id-ID" altLang="id-ID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num>
                      <m:den>
                        <m:r>
                          <a:rPr lang="id-ID" altLang="id-ID" sz="2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5</m:t>
                        </m:r>
                        <m:r>
                          <a:rPr lang="id-ID" altLang="id-ID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den>
                    </m:f>
                  </m:oMath>
                </a14:m>
                <a:endParaRPr lang="en-US" altLang="id-ID" sz="2600" dirty="0"/>
              </a:p>
              <a:p>
                <a:pPr>
                  <a:buClr>
                    <a:schemeClr val="accent1"/>
                  </a:buClr>
                  <a:buSzPct val="68000"/>
                  <a:buNone/>
                </a:pPr>
                <a:r>
                  <a:rPr lang="id-ID" altLang="id-ID" sz="2600" dirty="0"/>
                  <a:t>Misal C </a:t>
                </a:r>
                <a:r>
                  <a:rPr lang="en-US" altLang="id-ID" sz="2600" dirty="0" err="1"/>
                  <a:t>terpilih</a:t>
                </a:r>
                <a:r>
                  <a:rPr lang="en-US" altLang="id-ID" sz="2600" dirty="0"/>
                  <a:t> </a:t>
                </a:r>
                <a:r>
                  <a:rPr lang="en-US" altLang="id-ID" sz="2600" dirty="0" err="1"/>
                  <a:t>kartu</a:t>
                </a:r>
                <a:r>
                  <a:rPr lang="en-US" altLang="id-ID" sz="2600" dirty="0"/>
                  <a:t> As pada </a:t>
                </a:r>
                <a:r>
                  <a:rPr lang="en-US" altLang="id-ID" sz="2600" dirty="0" err="1"/>
                  <a:t>pengambilan</a:t>
                </a:r>
                <a:r>
                  <a:rPr lang="en-US" altLang="id-ID" sz="2600" dirty="0"/>
                  <a:t> </a:t>
                </a:r>
                <a:r>
                  <a:rPr lang="en-US" altLang="id-ID" sz="2600" dirty="0" err="1"/>
                  <a:t>ketiga</a:t>
                </a:r>
                <a:r>
                  <a:rPr lang="id-ID" altLang="id-ID" sz="2600" dirty="0"/>
                  <a:t>, </a:t>
                </a:r>
                <a:r>
                  <a:rPr lang="en-US" altLang="id-ID" sz="2600" dirty="0"/>
                  <a:t>n(C/ </a:t>
                </a:r>
                <a:r>
                  <a:rPr lang="id-ID" altLang="id-ID" sz="2600" dirty="0"/>
                  <a:t>A </a:t>
                </a:r>
                <a14:m>
                  <m:oMath xmlns:m="http://schemas.openxmlformats.org/officeDocument/2006/math">
                    <m:r>
                      <a:rPr lang="en-US" sz="2600" dirty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id-ID" altLang="id-ID" sz="2600" dirty="0"/>
                  <a:t> B</a:t>
                </a:r>
                <a:r>
                  <a:rPr lang="en-US" altLang="id-ID" sz="2600" dirty="0"/>
                  <a:t> )=2 dan n(S)=50</a:t>
                </a:r>
                <a:endParaRPr lang="id-ID" altLang="id-ID" sz="2600" dirty="0"/>
              </a:p>
              <a:p>
                <a:pPr>
                  <a:buClr>
                    <a:schemeClr val="accent1"/>
                  </a:buClr>
                  <a:buSzPct val="68000"/>
                  <a:buNone/>
                </a:pPr>
                <a:r>
                  <a:rPr lang="id-ID" altLang="id-ID" sz="2600" dirty="0">
                    <a:sym typeface="Wingdings" panose="05000000000000000000" pitchFamily="2" charset="2"/>
                  </a:rPr>
                  <a:t> P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altLang="id-ID" sz="2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id-ID" altLang="id-ID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num>
                      <m:den>
                        <m:r>
                          <a:rPr lang="id-ID" altLang="id-ID" sz="2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sz="2600" dirty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id-ID" sz="26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id-ID" altLang="id-ID" sz="2600" dirty="0">
                    <a:sym typeface="Wingdings" panose="05000000000000000000" pitchFamily="2" charset="2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altLang="id-ID" sz="2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id-ID" altLang="id-ID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num>
                      <m:den>
                        <m:r>
                          <a:rPr lang="id-ID" altLang="id-ID" sz="2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5</m:t>
                        </m:r>
                        <m:r>
                          <a:rPr lang="id-ID" altLang="id-ID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den>
                    </m:f>
                  </m:oMath>
                </a14:m>
                <a:endParaRPr lang="id-ID" altLang="id-ID" sz="2600" dirty="0"/>
              </a:p>
              <a:p>
                <a:pPr>
                  <a:buClr>
                    <a:schemeClr val="accent1"/>
                  </a:buClr>
                  <a:buSzPct val="68000"/>
                  <a:buNone/>
                </a:pPr>
                <a:r>
                  <a:rPr lang="id-ID" altLang="id-ID" sz="2600" dirty="0"/>
                  <a:t>Maka, </a:t>
                </a:r>
                <a:endParaRPr lang="en-US" altLang="id-ID" sz="2600" dirty="0"/>
              </a:p>
              <a:p>
                <a:pPr marL="0" indent="0">
                  <a:buNone/>
                </a:pPr>
                <a:endParaRPr lang="id-ID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DA07A1-4CAB-4967-860D-DC5832D81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2727" y="644538"/>
                <a:ext cx="10806545" cy="5347854"/>
              </a:xfrm>
              <a:blipFill>
                <a:blip r:embed="rId5"/>
                <a:stretch>
                  <a:fillRect l="-1016" t="-228" b="-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8EA2A9D2-D5BA-43BA-B68F-D1AD401BA15C}"/>
                  </a:ext>
                </a:extLst>
              </p:cNvPr>
              <p:cNvSpPr txBox="1"/>
              <p:nvPr/>
            </p:nvSpPr>
            <p:spPr bwMode="auto">
              <a:xfrm>
                <a:off x="1735570" y="5444837"/>
                <a:ext cx="5690466" cy="1413164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51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5.525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8EA2A9D2-D5BA-43BA-B68F-D1AD401BA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5570" y="5444837"/>
                <a:ext cx="5690466" cy="14131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336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5233">
        <p15:prstTrans prst="airplane"/>
      </p:transition>
    </mc:Choice>
    <mc:Fallback xmlns="">
      <p:transition spd="slow" advTm="85233">
        <p:fade/>
      </p:transition>
    </mc:Fallback>
  </mc:AlternateContent>
  <p:extLst>
    <p:ext uri="{E180D4A7-C9FB-4DFB-919C-405C955672EB}">
      <p14:showEvtLst xmlns:p14="http://schemas.microsoft.com/office/powerpoint/2010/main">
        <p14:playEvt time="1" objId="2"/>
        <p14:stopEvt time="84428" objId="2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06FB-8B68-4607-B264-46D6BBB7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4184"/>
          </a:xfrm>
        </p:spPr>
        <p:txBody>
          <a:bodyPr/>
          <a:lstStyle/>
          <a:p>
            <a:r>
              <a:rPr lang="id-ID" b="1" dirty="0"/>
              <a:t>Rumus/ Teorema Bayes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C1C35-7D5A-4B59-9DD1-3255F82AD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823"/>
            <a:ext cx="10515600" cy="497161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r>
              <a:rPr lang="en-US" altLang="id-ID" sz="2400" dirty="0" err="1">
                <a:solidFill>
                  <a:schemeClr val="bg1"/>
                </a:solidFill>
              </a:rPr>
              <a:t>Probabilitas</a:t>
            </a:r>
            <a:r>
              <a:rPr lang="en-US" altLang="id-ID" sz="2400" dirty="0">
                <a:solidFill>
                  <a:schemeClr val="bg1"/>
                </a:solidFill>
              </a:rPr>
              <a:t> </a:t>
            </a:r>
            <a:r>
              <a:rPr lang="en-US" altLang="id-ID" sz="2400" dirty="0" err="1">
                <a:solidFill>
                  <a:schemeClr val="bg1"/>
                </a:solidFill>
              </a:rPr>
              <a:t>kejadian</a:t>
            </a:r>
            <a:r>
              <a:rPr lang="en-US" altLang="id-ID" sz="2400" dirty="0">
                <a:solidFill>
                  <a:schemeClr val="bg1"/>
                </a:solidFill>
              </a:rPr>
              <a:t> </a:t>
            </a:r>
            <a:r>
              <a:rPr lang="en-US" altLang="id-ID" sz="2400" dirty="0" err="1">
                <a:solidFill>
                  <a:schemeClr val="bg1"/>
                </a:solidFill>
              </a:rPr>
              <a:t>bersyarat</a:t>
            </a:r>
            <a:r>
              <a:rPr lang="en-US" altLang="id-ID" sz="2400" dirty="0">
                <a:solidFill>
                  <a:schemeClr val="bg1"/>
                </a:solidFill>
              </a:rPr>
              <a:t> :</a:t>
            </a:r>
            <a:endParaRPr lang="id-ID" altLang="id-ID" sz="2400" dirty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endParaRPr lang="id-ID" altLang="id-ID" sz="2400" dirty="0"/>
          </a:p>
          <a:p>
            <a:pPr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endParaRPr lang="id-ID" altLang="id-ID" sz="2400" dirty="0"/>
          </a:p>
          <a:p>
            <a:pPr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endParaRPr lang="id-ID" altLang="id-ID" sz="2400" dirty="0"/>
          </a:p>
          <a:p>
            <a:pPr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endParaRPr lang="id-ID" altLang="id-ID" sz="2400" dirty="0"/>
          </a:p>
          <a:p>
            <a:pPr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endParaRPr lang="id-ID" altLang="id-ID" sz="2400" dirty="0"/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68000"/>
              <a:buNone/>
            </a:pPr>
            <a:r>
              <a:rPr lang="en-US" altLang="id-ID" sz="2400" dirty="0" err="1">
                <a:solidFill>
                  <a:srgbClr val="000000"/>
                </a:solidFill>
                <a:latin typeface="Arial"/>
                <a:ea typeface="SimSun"/>
              </a:rPr>
              <a:t>Secara</a:t>
            </a:r>
            <a:r>
              <a:rPr lang="en-US" altLang="id-ID" sz="2400" dirty="0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lang="en-US" altLang="id-ID" sz="2400" dirty="0" err="1">
                <a:solidFill>
                  <a:srgbClr val="000000"/>
                </a:solidFill>
                <a:latin typeface="Arial"/>
                <a:ea typeface="SimSun"/>
              </a:rPr>
              <a:t>umum</a:t>
            </a:r>
            <a:r>
              <a:rPr lang="en-US" altLang="id-ID" sz="2400" dirty="0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lang="en-US" altLang="id-ID" sz="2400" dirty="0" err="1">
                <a:solidFill>
                  <a:srgbClr val="000000"/>
                </a:solidFill>
                <a:latin typeface="Arial"/>
                <a:ea typeface="SimSun"/>
              </a:rPr>
              <a:t>bila</a:t>
            </a:r>
            <a:r>
              <a:rPr lang="en-US" altLang="id-ID" sz="2400" dirty="0">
                <a:solidFill>
                  <a:srgbClr val="000000"/>
                </a:solidFill>
                <a:latin typeface="Arial"/>
                <a:ea typeface="SimSun"/>
              </a:rPr>
              <a:t> A1,A2,…,An </a:t>
            </a:r>
            <a:r>
              <a:rPr lang="en-US" altLang="id-ID" sz="2400" dirty="0" err="1">
                <a:solidFill>
                  <a:srgbClr val="000000"/>
                </a:solidFill>
                <a:latin typeface="Arial"/>
                <a:ea typeface="SimSun"/>
              </a:rPr>
              <a:t>kejadian</a:t>
            </a:r>
            <a:r>
              <a:rPr lang="en-US" altLang="id-ID" sz="2400" dirty="0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lang="en-US" altLang="id-ID" sz="2400" dirty="0" err="1">
                <a:solidFill>
                  <a:srgbClr val="000000"/>
                </a:solidFill>
                <a:latin typeface="Arial"/>
                <a:ea typeface="SimSun"/>
              </a:rPr>
              <a:t>saling</a:t>
            </a:r>
            <a:r>
              <a:rPr lang="en-US" altLang="id-ID" sz="2400" dirty="0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lang="en-US" altLang="id-ID" sz="2400" dirty="0" err="1">
                <a:solidFill>
                  <a:srgbClr val="000000"/>
                </a:solidFill>
                <a:latin typeface="Arial"/>
                <a:ea typeface="SimSun"/>
              </a:rPr>
              <a:t>lepas</a:t>
            </a:r>
            <a:r>
              <a:rPr lang="en-US" altLang="id-ID" sz="2400" dirty="0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lang="en-US" altLang="id-ID" sz="2400" dirty="0" err="1">
                <a:solidFill>
                  <a:srgbClr val="000000"/>
                </a:solidFill>
                <a:latin typeface="Arial"/>
                <a:ea typeface="SimSun"/>
              </a:rPr>
              <a:t>dalam</a:t>
            </a:r>
            <a:r>
              <a:rPr lang="en-US" altLang="id-ID" sz="2400" dirty="0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lang="en-US" altLang="id-ID" sz="2400" dirty="0" err="1">
                <a:solidFill>
                  <a:srgbClr val="000000"/>
                </a:solidFill>
                <a:latin typeface="Arial"/>
                <a:ea typeface="SimSun"/>
              </a:rPr>
              <a:t>ruang</a:t>
            </a:r>
            <a:r>
              <a:rPr lang="en-US" altLang="id-ID" sz="2400" dirty="0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lang="en-US" altLang="id-ID" sz="2400" dirty="0" err="1">
                <a:solidFill>
                  <a:srgbClr val="000000"/>
                </a:solidFill>
                <a:latin typeface="Arial"/>
                <a:ea typeface="SimSun"/>
              </a:rPr>
              <a:t>sampel</a:t>
            </a:r>
            <a:r>
              <a:rPr lang="en-US" altLang="id-ID" sz="2400" dirty="0">
                <a:solidFill>
                  <a:srgbClr val="000000"/>
                </a:solidFill>
                <a:latin typeface="Arial"/>
                <a:ea typeface="SimSun"/>
              </a:rPr>
              <a:t> S dan B </a:t>
            </a:r>
            <a:r>
              <a:rPr lang="en-US" altLang="id-ID" sz="2400" dirty="0" err="1">
                <a:solidFill>
                  <a:srgbClr val="000000"/>
                </a:solidFill>
                <a:latin typeface="Arial"/>
                <a:ea typeface="SimSun"/>
              </a:rPr>
              <a:t>adalah</a:t>
            </a:r>
            <a:r>
              <a:rPr lang="en-US" altLang="id-ID" sz="2400" dirty="0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lang="en-US" altLang="id-ID" sz="2400" dirty="0" err="1">
                <a:solidFill>
                  <a:srgbClr val="000000"/>
                </a:solidFill>
                <a:latin typeface="Arial"/>
                <a:ea typeface="SimSun"/>
              </a:rPr>
              <a:t>kejadian</a:t>
            </a:r>
            <a:r>
              <a:rPr lang="en-US" altLang="id-ID" sz="2400" dirty="0">
                <a:solidFill>
                  <a:srgbClr val="000000"/>
                </a:solidFill>
                <a:latin typeface="Arial"/>
                <a:ea typeface="SimSun"/>
              </a:rPr>
              <a:t> lain yang </a:t>
            </a:r>
            <a:r>
              <a:rPr lang="en-US" altLang="id-ID" sz="2400" dirty="0" err="1">
                <a:solidFill>
                  <a:srgbClr val="000000"/>
                </a:solidFill>
                <a:latin typeface="Arial"/>
                <a:ea typeface="SimSun"/>
              </a:rPr>
              <a:t>sembarang</a:t>
            </a:r>
            <a:r>
              <a:rPr lang="en-US" altLang="id-ID" sz="2400" dirty="0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lang="en-US" altLang="id-ID" sz="2400" dirty="0" err="1">
                <a:solidFill>
                  <a:srgbClr val="000000"/>
                </a:solidFill>
                <a:latin typeface="Arial"/>
                <a:ea typeface="SimSun"/>
              </a:rPr>
              <a:t>dalam</a:t>
            </a:r>
            <a:r>
              <a:rPr lang="en-US" altLang="id-ID" sz="2400" dirty="0">
                <a:solidFill>
                  <a:srgbClr val="000000"/>
                </a:solidFill>
                <a:latin typeface="Arial"/>
                <a:ea typeface="SimSun"/>
              </a:rPr>
              <a:t> S, </a:t>
            </a:r>
            <a:r>
              <a:rPr lang="en-US" altLang="id-ID" sz="2400" dirty="0" err="1">
                <a:solidFill>
                  <a:srgbClr val="000000"/>
                </a:solidFill>
                <a:latin typeface="Arial"/>
                <a:ea typeface="SimSun"/>
              </a:rPr>
              <a:t>maka</a:t>
            </a:r>
            <a:r>
              <a:rPr lang="en-US" altLang="id-ID" sz="2400" dirty="0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lang="en-US" altLang="id-ID" sz="2400" dirty="0" err="1">
                <a:solidFill>
                  <a:srgbClr val="000000"/>
                </a:solidFill>
                <a:latin typeface="Arial"/>
                <a:ea typeface="SimSun"/>
              </a:rPr>
              <a:t>probabilitas</a:t>
            </a:r>
            <a:r>
              <a:rPr lang="en-US" altLang="id-ID" sz="2400" dirty="0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lang="en-US" altLang="id-ID" sz="2400" dirty="0" err="1">
                <a:solidFill>
                  <a:srgbClr val="000000"/>
                </a:solidFill>
                <a:latin typeface="Arial"/>
                <a:ea typeface="SimSun"/>
              </a:rPr>
              <a:t>kejadian</a:t>
            </a:r>
            <a:r>
              <a:rPr lang="en-US" altLang="id-ID" sz="2400" dirty="0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lang="en-US" altLang="id-ID" sz="2400" dirty="0" err="1">
                <a:solidFill>
                  <a:srgbClr val="000000"/>
                </a:solidFill>
                <a:latin typeface="Arial"/>
                <a:ea typeface="SimSun"/>
              </a:rPr>
              <a:t>bersyarat</a:t>
            </a:r>
            <a:r>
              <a:rPr lang="en-US" altLang="id-ID" sz="2400" dirty="0">
                <a:solidFill>
                  <a:srgbClr val="000000"/>
                </a:solidFill>
                <a:latin typeface="Arial"/>
                <a:ea typeface="SimSun"/>
              </a:rPr>
              <a:t> Ai/B </a:t>
            </a:r>
            <a:r>
              <a:rPr lang="en-US" altLang="id-ID" sz="2400" dirty="0" err="1">
                <a:solidFill>
                  <a:srgbClr val="000000"/>
                </a:solidFill>
                <a:latin typeface="Arial"/>
                <a:ea typeface="SimSun"/>
              </a:rPr>
              <a:t>adalah</a:t>
            </a:r>
            <a:r>
              <a:rPr lang="en-US" altLang="id-ID" sz="2400" dirty="0">
                <a:solidFill>
                  <a:srgbClr val="000000"/>
                </a:solidFill>
                <a:latin typeface="Arial"/>
                <a:ea typeface="SimSun"/>
              </a:rPr>
              <a:t> :</a:t>
            </a:r>
          </a:p>
          <a:p>
            <a:pPr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endParaRPr lang="en-US" altLang="id-ID" sz="2400" dirty="0"/>
          </a:p>
          <a:p>
            <a:pPr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endParaRPr lang="en-US" altLang="id-ID" sz="2400" dirty="0"/>
          </a:p>
          <a:p>
            <a:pPr marL="0" indent="0">
              <a:buNone/>
            </a:pPr>
            <a:endParaRPr lang="id-ID" sz="2400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8923FB86-324A-4463-A801-48D1370674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968690"/>
              </p:ext>
            </p:extLst>
          </p:nvPr>
        </p:nvGraphicFramePr>
        <p:xfrm>
          <a:off x="958305" y="2004342"/>
          <a:ext cx="4407621" cy="2014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3" imgW="2476500" imgH="1308100" progId="Equation.DSMT4">
                  <p:embed/>
                </p:oleObj>
              </mc:Choice>
              <mc:Fallback>
                <p:oleObj name="Equation" r:id="rId3" imgW="2476500" imgH="1308100" progId="Equation.DSMT4">
                  <p:embed/>
                  <p:pic>
                    <p:nvPicPr>
                      <p:cNvPr id="58371" name="Object 4">
                        <a:extLst>
                          <a:ext uri="{FF2B5EF4-FFF2-40B4-BE49-F238E27FC236}">
                            <a16:creationId xmlns:a16="http://schemas.microsoft.com/office/drawing/2014/main" id="{C91F53A7-3C7C-4EF6-8F9E-165960D4246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305" y="2004342"/>
                        <a:ext cx="4407621" cy="201468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F9399FF-F680-46A8-80B3-A47EC75AC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271642"/>
              </p:ext>
            </p:extLst>
          </p:nvPr>
        </p:nvGraphicFramePr>
        <p:xfrm>
          <a:off x="1078320" y="5344353"/>
          <a:ext cx="554355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r:id="rId5" imgW="2462731" imgH="622030" progId="Equation.3">
                  <p:embed/>
                </p:oleObj>
              </mc:Choice>
              <mc:Fallback>
                <p:oleObj r:id="rId5" imgW="2462731" imgH="622030" progId="Equation.3">
                  <p:embed/>
                  <p:pic>
                    <p:nvPicPr>
                      <p:cNvPr id="59395" name="Object 4">
                        <a:extLst>
                          <a:ext uri="{FF2B5EF4-FFF2-40B4-BE49-F238E27FC236}">
                            <a16:creationId xmlns:a16="http://schemas.microsoft.com/office/drawing/2014/main" id="{EDE97885-97B2-474E-9CC4-F6EE0057A80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320" y="5344353"/>
                        <a:ext cx="5543550" cy="1400175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15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3358">
        <p14:prism isInverted="1"/>
      </p:transition>
    </mc:Choice>
    <mc:Fallback xmlns="">
      <p:transition spd="slow" advTm="63358">
        <p:fade/>
      </p:transition>
    </mc:Fallback>
  </mc:AlternateContent>
  <p:extLst>
    <p:ext uri="{E180D4A7-C9FB-4DFB-919C-405C955672EB}">
      <p14:showEvtLst xmlns:p14="http://schemas.microsoft.com/office/powerpoint/2010/main">
        <p14:playEvt time="1" objId="6"/>
        <p14:stopEvt time="62516" objId="6"/>
      </p14:showEvt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B9877-F30F-4454-823D-5856E1177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7092"/>
            <a:ext cx="10515600" cy="5331836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b="1" dirty="0" err="1"/>
              <a:t>Contoh</a:t>
            </a:r>
            <a:r>
              <a:rPr lang="en-US" altLang="id-ID" b="1" dirty="0"/>
              <a:t> :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dirty="0"/>
              <a:t>Ada 3 </a:t>
            </a:r>
            <a:r>
              <a:rPr lang="en-US" altLang="id-ID" dirty="0" err="1"/>
              <a:t>kotak</a:t>
            </a:r>
            <a:r>
              <a:rPr lang="en-US" altLang="id-ID" dirty="0"/>
              <a:t> yang </a:t>
            </a:r>
            <a:r>
              <a:rPr lang="en-US" altLang="id-ID" dirty="0" err="1"/>
              <a:t>masing-masing</a:t>
            </a:r>
            <a:r>
              <a:rPr lang="en-US" altLang="id-ID" dirty="0"/>
              <a:t> </a:t>
            </a:r>
            <a:r>
              <a:rPr lang="en-US" altLang="id-ID" dirty="0" err="1"/>
              <a:t>berisi</a:t>
            </a:r>
            <a:r>
              <a:rPr lang="en-US" altLang="id-ID" dirty="0"/>
              <a:t> 2 bola. Kotak I </a:t>
            </a:r>
            <a:r>
              <a:rPr lang="en-US" altLang="id-ID" dirty="0" err="1"/>
              <a:t>berisi</a:t>
            </a:r>
            <a:r>
              <a:rPr lang="en-US" altLang="id-ID" dirty="0"/>
              <a:t> 2 bola </a:t>
            </a:r>
            <a:r>
              <a:rPr lang="en-US" altLang="id-ID" dirty="0" err="1"/>
              <a:t>merah</a:t>
            </a:r>
            <a:r>
              <a:rPr lang="en-US" altLang="id-ID" dirty="0"/>
              <a:t>, </a:t>
            </a:r>
            <a:r>
              <a:rPr lang="en-US" altLang="id-ID" dirty="0" err="1"/>
              <a:t>kotak</a:t>
            </a:r>
            <a:r>
              <a:rPr lang="en-US" altLang="id-ID" dirty="0"/>
              <a:t> II </a:t>
            </a:r>
            <a:r>
              <a:rPr lang="en-US" altLang="id-ID" dirty="0" err="1"/>
              <a:t>berisi</a:t>
            </a:r>
            <a:r>
              <a:rPr lang="en-US" altLang="id-ID" dirty="0"/>
              <a:t> 1 bola </a:t>
            </a:r>
            <a:r>
              <a:rPr lang="en-US" altLang="id-ID" dirty="0" err="1"/>
              <a:t>merah</a:t>
            </a:r>
            <a:r>
              <a:rPr lang="en-US" altLang="id-ID" dirty="0"/>
              <a:t> dan 1 bola </a:t>
            </a:r>
            <a:r>
              <a:rPr lang="en-US" altLang="id-ID" dirty="0" err="1"/>
              <a:t>putih</a:t>
            </a:r>
            <a:r>
              <a:rPr lang="en-US" altLang="id-ID" dirty="0"/>
              <a:t>, dan </a:t>
            </a:r>
            <a:r>
              <a:rPr lang="en-US" altLang="id-ID" dirty="0" err="1"/>
              <a:t>kotak</a:t>
            </a:r>
            <a:r>
              <a:rPr lang="en-US" altLang="id-ID" dirty="0"/>
              <a:t> III </a:t>
            </a:r>
            <a:r>
              <a:rPr lang="en-US" altLang="id-ID" dirty="0" err="1"/>
              <a:t>berisi</a:t>
            </a:r>
            <a:r>
              <a:rPr lang="en-US" altLang="id-ID" dirty="0"/>
              <a:t> 2 bola </a:t>
            </a:r>
            <a:r>
              <a:rPr lang="en-US" altLang="id-ID" dirty="0" err="1"/>
              <a:t>putih</a:t>
            </a:r>
            <a:r>
              <a:rPr lang="en-US" altLang="id-ID" dirty="0"/>
              <a:t>.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dirty="0" err="1"/>
              <a:t>Dengan</a:t>
            </a:r>
            <a:r>
              <a:rPr lang="en-US" altLang="id-ID" dirty="0"/>
              <a:t> </a:t>
            </a:r>
            <a:r>
              <a:rPr lang="en-US" altLang="id-ID" dirty="0" err="1"/>
              <a:t>mata</a:t>
            </a:r>
            <a:r>
              <a:rPr lang="en-US" altLang="id-ID" dirty="0"/>
              <a:t> </a:t>
            </a:r>
            <a:r>
              <a:rPr lang="en-US" altLang="id-ID" dirty="0" err="1"/>
              <a:t>tertutup</a:t>
            </a:r>
            <a:r>
              <a:rPr lang="en-US" altLang="id-ID" dirty="0"/>
              <a:t> </a:t>
            </a:r>
            <a:r>
              <a:rPr lang="en-US" altLang="id-ID" dirty="0" err="1"/>
              <a:t>anda</a:t>
            </a:r>
            <a:r>
              <a:rPr lang="en-US" altLang="id-ID" dirty="0"/>
              <a:t> </a:t>
            </a:r>
            <a:r>
              <a:rPr lang="en-US" altLang="id-ID" dirty="0" err="1"/>
              <a:t>diminta</a:t>
            </a:r>
            <a:r>
              <a:rPr lang="en-US" altLang="id-ID" dirty="0"/>
              <a:t> </a:t>
            </a:r>
            <a:r>
              <a:rPr lang="en-US" altLang="id-ID" dirty="0" err="1"/>
              <a:t>mengambil</a:t>
            </a:r>
            <a:r>
              <a:rPr lang="en-US" altLang="id-ID" dirty="0"/>
              <a:t> </a:t>
            </a:r>
            <a:r>
              <a:rPr lang="en-US" altLang="id-ID" dirty="0" err="1"/>
              <a:t>satu</a:t>
            </a:r>
            <a:r>
              <a:rPr lang="en-US" altLang="id-ID" dirty="0"/>
              <a:t> </a:t>
            </a:r>
            <a:r>
              <a:rPr lang="en-US" altLang="id-ID" dirty="0" err="1"/>
              <a:t>kotak</a:t>
            </a:r>
            <a:r>
              <a:rPr lang="en-US" altLang="id-ID" dirty="0"/>
              <a:t> </a:t>
            </a:r>
            <a:r>
              <a:rPr lang="en-US" altLang="id-ID" dirty="0" err="1"/>
              <a:t>secara</a:t>
            </a:r>
            <a:r>
              <a:rPr lang="en-US" altLang="id-ID" dirty="0"/>
              <a:t> </a:t>
            </a:r>
            <a:r>
              <a:rPr lang="en-US" altLang="id-ID" dirty="0" err="1"/>
              <a:t>acak</a:t>
            </a:r>
            <a:r>
              <a:rPr lang="en-US" altLang="id-ID" dirty="0"/>
              <a:t> dan </a:t>
            </a:r>
            <a:r>
              <a:rPr lang="en-US" altLang="id-ID" dirty="0" err="1"/>
              <a:t>kemudian</a:t>
            </a:r>
            <a:r>
              <a:rPr lang="en-US" altLang="id-ID" dirty="0"/>
              <a:t> </a:t>
            </a:r>
            <a:r>
              <a:rPr lang="en-US" altLang="id-ID" dirty="0" err="1"/>
              <a:t>mengambil</a:t>
            </a:r>
            <a:r>
              <a:rPr lang="en-US" altLang="id-ID" dirty="0"/>
              <a:t> 1 bola </a:t>
            </a:r>
            <a:r>
              <a:rPr lang="en-US" altLang="id-ID" dirty="0" err="1"/>
              <a:t>secara</a:t>
            </a:r>
            <a:r>
              <a:rPr lang="en-US" altLang="id-ID" dirty="0"/>
              <a:t> </a:t>
            </a:r>
            <a:r>
              <a:rPr lang="en-US" altLang="id-ID" dirty="0" err="1"/>
              <a:t>acak</a:t>
            </a:r>
            <a:r>
              <a:rPr lang="en-US" altLang="id-ID" dirty="0"/>
              <a:t> </a:t>
            </a:r>
            <a:r>
              <a:rPr lang="en-US" altLang="id-ID" dirty="0" err="1"/>
              <a:t>dari</a:t>
            </a:r>
            <a:r>
              <a:rPr lang="en-US" altLang="id-ID" dirty="0"/>
              <a:t> </a:t>
            </a:r>
            <a:r>
              <a:rPr lang="en-US" altLang="id-ID" dirty="0" err="1"/>
              <a:t>kotak</a:t>
            </a:r>
            <a:r>
              <a:rPr lang="en-US" altLang="id-ID" dirty="0"/>
              <a:t> yang </a:t>
            </a:r>
            <a:r>
              <a:rPr lang="en-US" altLang="id-ID" dirty="0" err="1"/>
              <a:t>terambil</a:t>
            </a:r>
            <a:r>
              <a:rPr lang="en-US" altLang="id-ID" dirty="0"/>
              <a:t> </a:t>
            </a:r>
            <a:r>
              <a:rPr lang="en-US" altLang="id-ID" dirty="0" err="1"/>
              <a:t>tersebut</a:t>
            </a:r>
            <a:r>
              <a:rPr lang="en-US" altLang="id-ID" dirty="0"/>
              <a:t>. Anda </a:t>
            </a:r>
            <a:r>
              <a:rPr lang="en-US" altLang="id-ID" dirty="0" err="1"/>
              <a:t>diberitahu</a:t>
            </a:r>
            <a:r>
              <a:rPr lang="en-US" altLang="id-ID" dirty="0"/>
              <a:t> </a:t>
            </a:r>
            <a:r>
              <a:rPr lang="en-US" altLang="id-ID" dirty="0" err="1"/>
              <a:t>bahwa</a:t>
            </a:r>
            <a:r>
              <a:rPr lang="en-US" altLang="id-ID" dirty="0"/>
              <a:t> bola yang </a:t>
            </a:r>
            <a:r>
              <a:rPr lang="en-US" altLang="id-ID" dirty="0" err="1"/>
              <a:t>terambil</a:t>
            </a:r>
            <a:r>
              <a:rPr lang="en-US" altLang="id-ID" dirty="0"/>
              <a:t> </a:t>
            </a:r>
            <a:r>
              <a:rPr lang="en-US" altLang="id-ID" dirty="0" err="1"/>
              <a:t>ternyata</a:t>
            </a:r>
            <a:r>
              <a:rPr lang="en-US" altLang="id-ID" dirty="0"/>
              <a:t> </a:t>
            </a:r>
            <a:r>
              <a:rPr lang="en-US" altLang="id-ID" dirty="0" err="1"/>
              <a:t>berwarna</a:t>
            </a:r>
            <a:r>
              <a:rPr lang="en-US" altLang="id-ID" dirty="0"/>
              <a:t> </a:t>
            </a:r>
            <a:r>
              <a:rPr lang="en-US" altLang="id-ID" dirty="0" err="1"/>
              <a:t>merah</a:t>
            </a:r>
            <a:r>
              <a:rPr lang="en-US" altLang="id-ID" dirty="0"/>
              <a:t>. </a:t>
            </a:r>
            <a:r>
              <a:rPr lang="en-US" altLang="id-ID" dirty="0" err="1"/>
              <a:t>Berapakah</a:t>
            </a:r>
            <a:r>
              <a:rPr lang="en-US" altLang="id-ID" dirty="0"/>
              <a:t> </a:t>
            </a:r>
            <a:r>
              <a:rPr lang="en-US" altLang="id-ID" dirty="0" err="1"/>
              <a:t>peluangnya</a:t>
            </a:r>
            <a:r>
              <a:rPr lang="en-US" altLang="id-ID" dirty="0"/>
              <a:t> bola </a:t>
            </a:r>
            <a:r>
              <a:rPr lang="en-US" altLang="id-ID" dirty="0" err="1"/>
              <a:t>tersebut</a:t>
            </a:r>
            <a:r>
              <a:rPr lang="en-US" altLang="id-ID" dirty="0"/>
              <a:t> </a:t>
            </a:r>
            <a:r>
              <a:rPr lang="en-US" altLang="id-ID" dirty="0" err="1"/>
              <a:t>terambil</a:t>
            </a:r>
            <a:r>
              <a:rPr lang="en-US" altLang="id-ID" dirty="0"/>
              <a:t> </a:t>
            </a:r>
            <a:r>
              <a:rPr lang="en-US" altLang="id-ID" dirty="0" err="1"/>
              <a:t>dari</a:t>
            </a:r>
            <a:r>
              <a:rPr lang="en-US" altLang="id-ID" dirty="0"/>
              <a:t> </a:t>
            </a:r>
            <a:r>
              <a:rPr lang="en-US" altLang="id-ID" dirty="0" err="1"/>
              <a:t>kotak</a:t>
            </a:r>
            <a:r>
              <a:rPr lang="en-US" altLang="id-ID" dirty="0"/>
              <a:t> I, II, dan III?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824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2260">
        <p14:vortex dir="r"/>
      </p:transition>
    </mc:Choice>
    <mc:Fallback xmlns="">
      <p:transition spd="slow" advTm="32260">
        <p:fade/>
      </p:transition>
    </mc:Fallback>
  </mc:AlternateContent>
  <p:extLst>
    <p:ext uri="{E180D4A7-C9FB-4DFB-919C-405C955672EB}">
      <p14:showEvtLst xmlns:p14="http://schemas.microsoft.com/office/powerpoint/2010/main">
        <p14:playEvt time="1" objId="2"/>
        <p14:stopEvt time="29883" objId="2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B3347E-6C20-4827-9A0E-9612593018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31464"/>
                <a:ext cx="10515600" cy="559507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id-ID" b="1" dirty="0"/>
                  <a:t>Jawab :</a:t>
                </a:r>
              </a:p>
              <a:p>
                <a:pPr marL="0" indent="0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id-ID" dirty="0"/>
                  <a:t>A1 = </a:t>
                </a:r>
                <a:r>
                  <a:rPr lang="en-US" altLang="id-ID" dirty="0" err="1"/>
                  <a:t>kejadian</a:t>
                </a:r>
                <a:r>
                  <a:rPr lang="en-US" altLang="id-ID" dirty="0"/>
                  <a:t> </a:t>
                </a:r>
                <a:r>
                  <a:rPr lang="en-US" altLang="id-ID" dirty="0" err="1"/>
                  <a:t>terambilnya</a:t>
                </a:r>
                <a:r>
                  <a:rPr lang="en-US" altLang="id-ID" dirty="0"/>
                  <a:t> </a:t>
                </a:r>
                <a:r>
                  <a:rPr lang="en-US" altLang="id-ID" dirty="0" err="1"/>
                  <a:t>kotak</a:t>
                </a:r>
                <a:r>
                  <a:rPr lang="en-US" altLang="id-ID" dirty="0"/>
                  <a:t> I</a:t>
                </a:r>
              </a:p>
              <a:p>
                <a:pPr marL="0" indent="0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id-ID" dirty="0"/>
                  <a:t>A2 = </a:t>
                </a:r>
                <a:r>
                  <a:rPr lang="en-US" altLang="id-ID" dirty="0" err="1"/>
                  <a:t>kejadian</a:t>
                </a:r>
                <a:r>
                  <a:rPr lang="en-US" altLang="id-ID" dirty="0"/>
                  <a:t> </a:t>
                </a:r>
                <a:r>
                  <a:rPr lang="en-US" altLang="id-ID" dirty="0" err="1"/>
                  <a:t>terambilnya</a:t>
                </a:r>
                <a:r>
                  <a:rPr lang="en-US" altLang="id-ID" dirty="0"/>
                  <a:t> </a:t>
                </a:r>
                <a:r>
                  <a:rPr lang="en-US" altLang="id-ID" dirty="0" err="1"/>
                  <a:t>kotak</a:t>
                </a:r>
                <a:r>
                  <a:rPr lang="en-US" altLang="id-ID" dirty="0"/>
                  <a:t> II</a:t>
                </a:r>
              </a:p>
              <a:p>
                <a:pPr marL="0" indent="0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id-ID" dirty="0"/>
                  <a:t>A3 = </a:t>
                </a:r>
                <a:r>
                  <a:rPr lang="en-US" altLang="id-ID" dirty="0" err="1"/>
                  <a:t>kejadian</a:t>
                </a:r>
                <a:r>
                  <a:rPr lang="en-US" altLang="id-ID" dirty="0"/>
                  <a:t> </a:t>
                </a:r>
                <a:r>
                  <a:rPr lang="en-US" altLang="id-ID" dirty="0" err="1"/>
                  <a:t>terambilnya</a:t>
                </a:r>
                <a:r>
                  <a:rPr lang="en-US" altLang="id-ID" dirty="0"/>
                  <a:t> </a:t>
                </a:r>
                <a:r>
                  <a:rPr lang="en-US" altLang="id-ID" dirty="0" err="1"/>
                  <a:t>kotak</a:t>
                </a:r>
                <a:r>
                  <a:rPr lang="en-US" altLang="id-ID" dirty="0"/>
                  <a:t> III</a:t>
                </a:r>
              </a:p>
              <a:p>
                <a:pPr marL="0" indent="0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id-ID" dirty="0"/>
                  <a:t>B   = </a:t>
                </a:r>
                <a:r>
                  <a:rPr lang="en-US" altLang="id-ID" dirty="0" err="1"/>
                  <a:t>kejadian</a:t>
                </a:r>
                <a:r>
                  <a:rPr lang="en-US" altLang="id-ID" dirty="0"/>
                  <a:t> </a:t>
                </a:r>
                <a:r>
                  <a:rPr lang="en-US" altLang="id-ID" dirty="0" err="1"/>
                  <a:t>terambilnya</a:t>
                </a:r>
                <a:r>
                  <a:rPr lang="en-US" altLang="id-ID" dirty="0"/>
                  <a:t> bola </a:t>
                </a:r>
                <a:r>
                  <a:rPr lang="en-US" altLang="id-ID" dirty="0" err="1"/>
                  <a:t>merah</a:t>
                </a:r>
                <a:endParaRPr lang="en-US" altLang="id-ID" dirty="0"/>
              </a:p>
              <a:p>
                <a:pPr marL="0" indent="0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id-ID" dirty="0" err="1"/>
                  <a:t>Ditanya</a:t>
                </a:r>
                <a:r>
                  <a:rPr lang="en-US" altLang="id-ID" dirty="0"/>
                  <a:t> : P(A1/B), P(A2/B), dan P(A3/B)</a:t>
                </a:r>
              </a:p>
              <a:p>
                <a:pPr marL="0" indent="0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endParaRPr lang="id-ID" altLang="id-ID" dirty="0"/>
              </a:p>
              <a:p>
                <a:pPr marL="0" indent="0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id-ID" dirty="0"/>
                  <a:t>Karena </a:t>
                </a:r>
                <a:r>
                  <a:rPr lang="en-US" altLang="id-ID" dirty="0" err="1"/>
                  <a:t>diambil</a:t>
                </a:r>
                <a:r>
                  <a:rPr lang="en-US" altLang="id-ID" dirty="0"/>
                  <a:t> </a:t>
                </a:r>
                <a:r>
                  <a:rPr lang="en-US" altLang="id-ID" dirty="0" err="1"/>
                  <a:t>secara</a:t>
                </a:r>
                <a:r>
                  <a:rPr lang="en-US" altLang="id-ID" dirty="0"/>
                  <a:t> </a:t>
                </a:r>
                <a:r>
                  <a:rPr lang="en-US" altLang="id-ID" dirty="0" err="1"/>
                  <a:t>acak</a:t>
                </a:r>
                <a:r>
                  <a:rPr lang="en-US" altLang="id-ID" dirty="0"/>
                  <a:t> </a:t>
                </a:r>
                <a:r>
                  <a:rPr lang="en-US" altLang="id-ID" dirty="0" err="1"/>
                  <a:t>maka</a:t>
                </a:r>
                <a:r>
                  <a:rPr lang="en-US" altLang="id-ID" dirty="0"/>
                  <a:t> :</a:t>
                </a:r>
              </a:p>
              <a:p>
                <a:pPr marL="0" indent="0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id-ID" dirty="0"/>
                  <a:t>P(A1)=P(A2)=P(A3)=1/3</a:t>
                </a:r>
              </a:p>
              <a:p>
                <a:pPr marL="0" indent="0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id-ID" dirty="0" err="1"/>
                  <a:t>Probabilitas</a:t>
                </a:r>
                <a:r>
                  <a:rPr lang="en-US" altLang="id-ID" dirty="0"/>
                  <a:t> </a:t>
                </a:r>
                <a:r>
                  <a:rPr lang="en-US" altLang="id-ID" dirty="0" err="1"/>
                  <a:t>terambilnya</a:t>
                </a:r>
                <a:r>
                  <a:rPr lang="en-US" altLang="id-ID" dirty="0"/>
                  <a:t> bola </a:t>
                </a:r>
                <a:r>
                  <a:rPr lang="en-US" altLang="id-ID" dirty="0" err="1"/>
                  <a:t>merah</a:t>
                </a:r>
                <a:r>
                  <a:rPr lang="en-US" altLang="id-ID" dirty="0"/>
                  <a:t> </a:t>
                </a:r>
                <a:r>
                  <a:rPr lang="en-US" altLang="id-ID" dirty="0" err="1"/>
                  <a:t>dari</a:t>
                </a:r>
                <a:r>
                  <a:rPr lang="en-US" altLang="id-ID" dirty="0"/>
                  <a:t> </a:t>
                </a:r>
                <a:r>
                  <a:rPr lang="en-US" altLang="id-ID" dirty="0" err="1"/>
                  <a:t>kotak</a:t>
                </a:r>
                <a:r>
                  <a:rPr lang="en-US" altLang="id-ID" dirty="0"/>
                  <a:t> I </a:t>
                </a:r>
                <a:r>
                  <a:rPr lang="en-US" altLang="id-ID" dirty="0" err="1"/>
                  <a:t>adalah</a:t>
                </a:r>
                <a:r>
                  <a:rPr lang="en-US" altLang="id-ID" dirty="0"/>
                  <a:t> P(B/A1)=1.</a:t>
                </a:r>
              </a:p>
              <a:p>
                <a:pPr marL="0" indent="0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id-ID" dirty="0" err="1"/>
                  <a:t>Probabilitas</a:t>
                </a:r>
                <a:r>
                  <a:rPr lang="en-US" altLang="id-ID" dirty="0"/>
                  <a:t> </a:t>
                </a:r>
                <a:r>
                  <a:rPr lang="en-US" altLang="id-ID" dirty="0" err="1"/>
                  <a:t>terambilnya</a:t>
                </a:r>
                <a:r>
                  <a:rPr lang="en-US" altLang="id-ID" dirty="0"/>
                  <a:t> bola </a:t>
                </a:r>
                <a:r>
                  <a:rPr lang="en-US" altLang="id-ID" dirty="0" err="1"/>
                  <a:t>merah</a:t>
                </a:r>
                <a:r>
                  <a:rPr lang="en-US" altLang="id-ID" dirty="0"/>
                  <a:t> </a:t>
                </a:r>
                <a:r>
                  <a:rPr lang="en-US" altLang="id-ID" dirty="0" err="1"/>
                  <a:t>dari</a:t>
                </a:r>
                <a:r>
                  <a:rPr lang="en-US" altLang="id-ID" dirty="0"/>
                  <a:t> </a:t>
                </a:r>
                <a:r>
                  <a:rPr lang="en-US" altLang="id-ID" dirty="0" err="1"/>
                  <a:t>kotak</a:t>
                </a:r>
                <a:r>
                  <a:rPr lang="en-US" altLang="id-ID" dirty="0"/>
                  <a:t> II </a:t>
                </a:r>
                <a:r>
                  <a:rPr lang="en-US" altLang="id-ID" dirty="0" err="1"/>
                  <a:t>adalah</a:t>
                </a:r>
                <a:r>
                  <a:rPr lang="en-US" altLang="id-ID" dirty="0"/>
                  <a:t> P(B/A2)=1/2.</a:t>
                </a:r>
              </a:p>
              <a:p>
                <a:pPr marL="0" indent="0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id-ID" dirty="0" err="1"/>
                  <a:t>Probabilitas</a:t>
                </a:r>
                <a:r>
                  <a:rPr lang="en-US" altLang="id-ID" dirty="0"/>
                  <a:t> </a:t>
                </a:r>
                <a:r>
                  <a:rPr lang="en-US" altLang="id-ID" dirty="0" err="1"/>
                  <a:t>terambilnya</a:t>
                </a:r>
                <a:r>
                  <a:rPr lang="en-US" altLang="id-ID" dirty="0"/>
                  <a:t> bola </a:t>
                </a:r>
                <a:r>
                  <a:rPr lang="en-US" altLang="id-ID" dirty="0" err="1"/>
                  <a:t>merah</a:t>
                </a:r>
                <a:r>
                  <a:rPr lang="en-US" altLang="id-ID" dirty="0"/>
                  <a:t> </a:t>
                </a:r>
                <a:r>
                  <a:rPr lang="en-US" altLang="id-ID" dirty="0" err="1"/>
                  <a:t>dari</a:t>
                </a:r>
                <a:r>
                  <a:rPr lang="en-US" altLang="id-ID" dirty="0"/>
                  <a:t> </a:t>
                </a:r>
                <a:r>
                  <a:rPr lang="en-US" altLang="id-ID" dirty="0" err="1"/>
                  <a:t>kotak</a:t>
                </a:r>
                <a:r>
                  <a:rPr lang="en-US" altLang="id-ID" dirty="0"/>
                  <a:t> III </a:t>
                </a:r>
                <a:r>
                  <a:rPr lang="en-US" altLang="id-ID" dirty="0" err="1"/>
                  <a:t>adalah</a:t>
                </a:r>
                <a:r>
                  <a:rPr lang="en-US" altLang="id-ID" dirty="0"/>
                  <a:t> P(B/A3)=0.</a:t>
                </a:r>
              </a:p>
              <a:p>
                <a:pPr marL="0" indent="0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id-ID" dirty="0"/>
                  <a:t>P(B)</a:t>
                </a:r>
                <a:r>
                  <a:rPr lang="id-ID" altLang="id-ID" dirty="0"/>
                  <a:t> </a:t>
                </a:r>
                <a:r>
                  <a:rPr lang="en-US" altLang="id-ID" dirty="0"/>
                  <a:t>= P(B/A1).P(A1)+P(B/A2).P(A2)+P(B/A3).P(A3)</a:t>
                </a:r>
              </a:p>
              <a:p>
                <a:pPr marL="0" indent="0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id-ID" dirty="0"/>
                  <a:t>      </a:t>
                </a:r>
                <a:r>
                  <a:rPr lang="id-ID" altLang="id-ID" dirty="0"/>
                  <a:t>  </a:t>
                </a:r>
                <a:r>
                  <a:rPr lang="en-US" altLang="id-ID" dirty="0"/>
                  <a:t>= 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altLang="id-ID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altLang="id-ID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id-ID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altLang="id-ID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altLang="id-ID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id-ID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altLang="id-ID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altLang="id-ID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id-ID" dirty="0"/>
                  <a:t> + 0.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altLang="id-ID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altLang="id-ID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id-ID" altLang="id-ID" dirty="0"/>
              </a:p>
              <a:p>
                <a:pPr marL="0" indent="0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id-ID" dirty="0"/>
                  <a:t>P(B)</a:t>
                </a:r>
                <a:r>
                  <a:rPr lang="id-ID" altLang="id-ID" dirty="0"/>
                  <a:t> </a:t>
                </a:r>
                <a:r>
                  <a:rPr lang="en-US" altLang="id-ID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altLang="id-ID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altLang="id-ID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B3347E-6C20-4827-9A0E-9612593018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31464"/>
                <a:ext cx="10515600" cy="5595072"/>
              </a:xfrm>
              <a:blipFill>
                <a:blip r:embed="rId4"/>
                <a:stretch>
                  <a:fillRect l="-754" t="-2290" b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377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99386">
        <p15:prstTrans prst="origami"/>
      </p:transition>
    </mc:Choice>
    <mc:Fallback xmlns="">
      <p:transition spd="slow" advTm="99386">
        <p:fade/>
      </p:transition>
    </mc:Fallback>
  </mc:AlternateContent>
  <p:extLst>
    <p:ext uri="{E180D4A7-C9FB-4DFB-919C-405C955672EB}">
      <p14:showEvtLst xmlns:p14="http://schemas.microsoft.com/office/powerpoint/2010/main">
        <p14:playEvt time="1" objId="2"/>
        <p14:stopEvt time="97623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2427EC0-636F-405C-A6CE-2AE5FE164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000" b="1" noProof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sym typeface="+mn-ea"/>
              </a:rPr>
              <a:t>KONSEP DASAR HUKUM PROBABILITAS</a:t>
            </a:r>
            <a:endParaRPr lang="en-US" sz="3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sym typeface="+mn-ea"/>
            </a:endParaRP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EF392A6B-3675-4691-B006-03E603037A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33700" y="2333351"/>
            <a:ext cx="8770571" cy="3651504"/>
          </a:xfrm>
        </p:spPr>
        <p:txBody>
          <a:bodyPr/>
          <a:lstStyle/>
          <a:p>
            <a:pPr indent="-365125" algn="just" eaLnBrk="1" hangingPunct="1">
              <a:buFont typeface="Wingdings" panose="05000000000000000000" pitchFamily="2" charset="2"/>
              <a:buChar char="Ø"/>
            </a:pPr>
            <a:r>
              <a:rPr lang="en-US" altLang="en-US" sz="2600"/>
              <a:t>Banyak kejadian yang sulit diketahui dengan pasti.</a:t>
            </a:r>
          </a:p>
          <a:p>
            <a:pPr indent="-365125" algn="just" eaLnBrk="1" hangingPunct="1">
              <a:buFont typeface="Wingdings" panose="05000000000000000000" pitchFamily="2" charset="2"/>
              <a:buChar char="Ø"/>
            </a:pPr>
            <a:r>
              <a:rPr lang="en-US" altLang="en-US" sz="2600"/>
              <a:t>Namun kita dapat mengetahui kejadian tersebut “akan terjadi” dengan melihat fakta-fakta yang ada.</a:t>
            </a:r>
          </a:p>
          <a:p>
            <a:pPr indent="-365125" algn="just" eaLnBrk="1" hangingPunct="1">
              <a:buFont typeface="Wingdings" panose="05000000000000000000" pitchFamily="2" charset="2"/>
              <a:buChar char="Ø"/>
            </a:pPr>
            <a:r>
              <a:rPr lang="en-US" altLang="en-US" sz="2600"/>
              <a:t>Dalam statistika fakta-fakta tersebut digunakan untuk mengukur </a:t>
            </a:r>
            <a:r>
              <a:rPr lang="en-US" altLang="en-US" sz="2600" b="1"/>
              <a:t>derajat kepastian atau keyakinan</a:t>
            </a:r>
            <a:r>
              <a:rPr lang="en-US" altLang="en-US" sz="2600"/>
              <a:t> yang disebut dengan </a:t>
            </a:r>
            <a:r>
              <a:rPr lang="en-US" altLang="en-US" sz="2600" b="1"/>
              <a:t>Probabilitas/Peluang</a:t>
            </a:r>
            <a:r>
              <a:rPr lang="en-US" altLang="en-US" sz="2600"/>
              <a:t> (P)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6859">
        <p159:morph option="byObject"/>
      </p:transition>
    </mc:Choice>
    <mc:Fallback xmlns="">
      <p:transition spd="slow" advTm="26859">
        <p:fade/>
      </p:transition>
    </mc:Fallback>
  </mc:AlternateContent>
  <p:extLst>
    <p:ext uri="{E180D4A7-C9FB-4DFB-919C-405C955672EB}">
      <p14:showEvtLst xmlns:p14="http://schemas.microsoft.com/office/powerpoint/2010/main">
        <p14:playEvt time="1" objId="2"/>
        <p14:stopEvt time="26745" objId="2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BD1A6-159B-40EE-903D-F180E5E0E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05" y="1331240"/>
            <a:ext cx="10515600" cy="5428818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Jadi, 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8A1F1F6F-D561-441C-9EF5-CDCD3EEF90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702457"/>
              </p:ext>
            </p:extLst>
          </p:nvPr>
        </p:nvGraphicFramePr>
        <p:xfrm>
          <a:off x="2266084" y="835458"/>
          <a:ext cx="6171334" cy="4900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r:id="rId3" imgW="3314700" imgH="2540000" progId="Equation.3">
                  <p:embed/>
                </p:oleObj>
              </mc:Choice>
              <mc:Fallback>
                <p:oleObj r:id="rId3" imgW="3314700" imgH="2540000" progId="Equation.3">
                  <p:embed/>
                  <p:pic>
                    <p:nvPicPr>
                      <p:cNvPr id="62467" name="Object 4">
                        <a:extLst>
                          <a:ext uri="{FF2B5EF4-FFF2-40B4-BE49-F238E27FC236}">
                            <a16:creationId xmlns:a16="http://schemas.microsoft.com/office/drawing/2014/main" id="{2C0D02A1-E26C-4480-9A47-46F1DCA37FB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084" y="835458"/>
                        <a:ext cx="6171334" cy="490032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2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6297">
        <p14:shred/>
      </p:transition>
    </mc:Choice>
    <mc:Fallback xmlns="">
      <p:transition spd="slow" advTm="66297">
        <p:fade/>
      </p:transition>
    </mc:Fallback>
  </mc:AlternateContent>
  <p:extLst>
    <p:ext uri="{E180D4A7-C9FB-4DFB-919C-405C955672EB}">
      <p14:showEvtLst xmlns:p14="http://schemas.microsoft.com/office/powerpoint/2010/main">
        <p14:playEvt time="1" objId="2"/>
        <p14:stopEvt time="65020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CC5A67B-A2F0-40C8-A020-75B5D0E57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1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PERUMUSAN PROBABILITAS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0C58E8-997C-440B-AF63-F73D68D96AD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11300" y="1908383"/>
            <a:ext cx="8037513" cy="4267200"/>
          </a:xfrm>
        </p:spPr>
        <p:txBody>
          <a:bodyPr/>
          <a:lstStyle/>
          <a:p>
            <a:pPr marL="0" indent="0" algn="just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600" dirty="0" err="1"/>
              <a:t>Bila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kejadian</a:t>
            </a:r>
            <a:r>
              <a:rPr lang="en-US" altLang="en-US" sz="2600" dirty="0"/>
              <a:t> </a:t>
            </a:r>
            <a:r>
              <a:rPr lang="en-US" altLang="en-US" sz="2600" dirty="0">
                <a:solidFill>
                  <a:srgbClr val="FF0000"/>
                </a:solidFill>
              </a:rPr>
              <a:t>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terjadi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sebanyak</a:t>
            </a:r>
            <a:r>
              <a:rPr lang="en-US" altLang="en-US" sz="2600" dirty="0"/>
              <a:t> </a:t>
            </a:r>
            <a:r>
              <a:rPr lang="en-US" altLang="en-US" sz="2600" dirty="0">
                <a:solidFill>
                  <a:srgbClr val="FF0000"/>
                </a:solidFill>
              </a:rPr>
              <a:t>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kejadian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</a:t>
            </a:r>
            <a:r>
              <a:rPr lang="en-US" altLang="en-US" sz="2600" u="sng" dirty="0" err="1"/>
              <a:t>keseluruhan</a:t>
            </a:r>
            <a:r>
              <a:rPr lang="en-US" altLang="en-US" sz="2600" u="sng" dirty="0"/>
              <a:t> </a:t>
            </a:r>
            <a:r>
              <a:rPr lang="en-US" altLang="en-US" sz="2600" u="sng" dirty="0" err="1"/>
              <a:t>kejadian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mungkin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terjadi</a:t>
            </a:r>
            <a:r>
              <a:rPr lang="en-US" altLang="en-US" sz="2600" dirty="0"/>
              <a:t> (</a:t>
            </a:r>
            <a:r>
              <a:rPr lang="en-US" altLang="en-US" sz="2600" dirty="0">
                <a:solidFill>
                  <a:srgbClr val="FF0000"/>
                </a:solidFill>
              </a:rPr>
              <a:t>n)</a:t>
            </a:r>
            <a:r>
              <a:rPr lang="en-US" altLang="en-US" sz="2600" dirty="0"/>
              <a:t>. Dan  </a:t>
            </a:r>
            <a:r>
              <a:rPr lang="en-US" altLang="en-US" sz="2600" dirty="0" err="1"/>
              <a:t>masing-masing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n </a:t>
            </a:r>
            <a:r>
              <a:rPr lang="en-US" altLang="en-US" sz="2600" dirty="0" err="1"/>
              <a:t>kejadian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tersebut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mempunyai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kesempatan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sama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muncul</a:t>
            </a:r>
            <a:r>
              <a:rPr lang="en-US" altLang="en-US" sz="2600" dirty="0"/>
              <a:t>, </a:t>
            </a:r>
          </a:p>
          <a:p>
            <a:pPr marL="0" indent="0" algn="just" eaLnBrk="1" hangingPunct="1">
              <a:buClr>
                <a:schemeClr val="accent1"/>
              </a:buClr>
              <a:buSzPct val="68000"/>
              <a:buNone/>
            </a:pPr>
            <a:endParaRPr lang="en-US" altLang="en-US" sz="2600" dirty="0"/>
          </a:p>
          <a:p>
            <a:pPr marL="0" indent="0" algn="just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600" dirty="0" err="1"/>
              <a:t>maka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probabilitas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kejadian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:</a:t>
            </a:r>
          </a:p>
        </p:txBody>
      </p:sp>
      <p:graphicFrame>
        <p:nvGraphicFramePr>
          <p:cNvPr id="7172" name="Object 4">
            <a:extLst>
              <a:ext uri="{FF2B5EF4-FFF2-40B4-BE49-F238E27FC236}">
                <a16:creationId xmlns:a16="http://schemas.microsoft.com/office/drawing/2014/main" id="{6FAF3556-3352-4779-BD44-FA3784ECCD4E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29940952"/>
              </p:ext>
            </p:extLst>
          </p:nvPr>
        </p:nvGraphicFramePr>
        <p:xfrm>
          <a:off x="5339309" y="4573450"/>
          <a:ext cx="1511300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r:id="rId3" imgW="609336" imgH="393529" progId="Equation.3">
                  <p:embed/>
                </p:oleObj>
              </mc:Choice>
              <mc:Fallback>
                <p:oleObj r:id="rId3" imgW="609336" imgH="393529" progId="Equation.3">
                  <p:embed/>
                  <p:pic>
                    <p:nvPicPr>
                      <p:cNvPr id="7172" name="Object 4">
                        <a:extLst>
                          <a:ext uri="{FF2B5EF4-FFF2-40B4-BE49-F238E27FC236}">
                            <a16:creationId xmlns:a16="http://schemas.microsoft.com/office/drawing/2014/main" id="{6FAF3556-3352-4779-BD44-FA3784ECCD4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9309" y="4573450"/>
                        <a:ext cx="1511300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19215">
    <p:randomBar dir="vert"/>
  </p:transition>
  <p:extLst>
    <p:ext uri="{E180D4A7-C9FB-4DFB-919C-405C955672EB}">
      <p14:showEvtLst xmlns:p14="http://schemas.microsoft.com/office/powerpoint/2010/main">
        <p14:playEvt time="1" objId="2"/>
        <p14:stopEvt time="19037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E7D414A-BCEB-4353-BA3B-CAEAA876A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27246" y="942257"/>
            <a:ext cx="8229600" cy="582614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 err="1">
                <a:solidFill>
                  <a:schemeClr val="bg1"/>
                </a:solidFill>
              </a:rPr>
              <a:t>Contoh</a:t>
            </a:r>
            <a:r>
              <a:rPr lang="en-US" altLang="en-US" dirty="0">
                <a:solidFill>
                  <a:schemeClr val="bg1"/>
                </a:solidFill>
              </a:rPr>
              <a:t> :</a:t>
            </a:r>
            <a:br>
              <a:rPr lang="en-US" altLang="en-US" dirty="0"/>
            </a:br>
            <a:endParaRPr lang="en-US" sz="3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66A654E-1C99-4945-824F-9EF42E8558F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6678" y="1991444"/>
            <a:ext cx="8037513" cy="4533900"/>
          </a:xfrm>
        </p:spPr>
        <p:txBody>
          <a:bodyPr/>
          <a:lstStyle/>
          <a:p>
            <a:pPr marL="0" indent="0" algn="just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600" dirty="0" err="1"/>
              <a:t>Hitung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probabilitas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terambilnya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sebuah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kartu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hati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seperangkat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kartu</a:t>
            </a:r>
            <a:r>
              <a:rPr lang="en-US" altLang="en-US" sz="2600" dirty="0"/>
              <a:t> bridge </a:t>
            </a:r>
            <a:r>
              <a:rPr lang="en-US" altLang="en-US" sz="2600" dirty="0" err="1"/>
              <a:t>lengkap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diambil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secara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acak</a:t>
            </a:r>
            <a:r>
              <a:rPr lang="en-US" altLang="en-US" sz="2600" dirty="0"/>
              <a:t>!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600" dirty="0"/>
              <a:t>Jawab: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600" dirty="0" err="1"/>
              <a:t>Jumlah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kartu</a:t>
            </a:r>
            <a:r>
              <a:rPr lang="en-US" altLang="en-US" sz="2600" dirty="0"/>
              <a:t> bridge </a:t>
            </a:r>
            <a:r>
              <a:rPr lang="en-US" altLang="en-US" sz="2600" dirty="0" err="1"/>
              <a:t>lengkap</a:t>
            </a:r>
            <a:r>
              <a:rPr lang="en-US" altLang="en-US" sz="2600" dirty="0"/>
              <a:t> (n) = 52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600" dirty="0" err="1"/>
              <a:t>Jumlah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kartu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hati</a:t>
            </a:r>
            <a:r>
              <a:rPr lang="en-US" altLang="en-US" sz="2600" dirty="0"/>
              <a:t> (m)	= 13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600" dirty="0" err="1"/>
              <a:t>Misal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kejadian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munculnya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kartu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hati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maka</a:t>
            </a:r>
            <a:r>
              <a:rPr lang="en-US" altLang="en-US" sz="2600" dirty="0"/>
              <a:t> :</a:t>
            </a:r>
          </a:p>
        </p:txBody>
      </p:sp>
      <p:graphicFrame>
        <p:nvGraphicFramePr>
          <p:cNvPr id="8196" name="Object 4">
            <a:extLst>
              <a:ext uri="{FF2B5EF4-FFF2-40B4-BE49-F238E27FC236}">
                <a16:creationId xmlns:a16="http://schemas.microsoft.com/office/drawing/2014/main" id="{709547FC-1C47-4453-A529-7A6E82DAC43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80409164"/>
              </p:ext>
            </p:extLst>
          </p:nvPr>
        </p:nvGraphicFramePr>
        <p:xfrm>
          <a:off x="3305209" y="5309595"/>
          <a:ext cx="18002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r:id="rId3" imgW="926698" imgH="393529" progId="Equation.3">
                  <p:embed/>
                </p:oleObj>
              </mc:Choice>
              <mc:Fallback>
                <p:oleObj r:id="rId3" imgW="926698" imgH="393529" progId="Equation.3">
                  <p:embed/>
                  <p:pic>
                    <p:nvPicPr>
                      <p:cNvPr id="8196" name="Object 4">
                        <a:extLst>
                          <a:ext uri="{FF2B5EF4-FFF2-40B4-BE49-F238E27FC236}">
                            <a16:creationId xmlns:a16="http://schemas.microsoft.com/office/drawing/2014/main" id="{709547FC-1C47-4453-A529-7A6E82DAC43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209" y="5309595"/>
                        <a:ext cx="18002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7353">
        <p14:ripple/>
      </p:transition>
    </mc:Choice>
    <mc:Fallback xmlns="">
      <p:transition spd="slow" advTm="47353">
        <p:fade/>
      </p:transition>
    </mc:Fallback>
  </mc:AlternateContent>
  <p:extLst>
    <p:ext uri="{E180D4A7-C9FB-4DFB-919C-405C955672EB}">
      <p14:showEvtLst xmlns:p14="http://schemas.microsoft.com/office/powerpoint/2010/main">
        <p14:playEvt time="1" objId="2"/>
        <p14:stopEvt time="46517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DD061EC-F367-4478-9F89-F3355B3A8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RUANG SAMPEL DAN KEJADIAN</a:t>
            </a:r>
          </a:p>
        </p:txBody>
      </p:sp>
      <p:sp>
        <p:nvSpPr>
          <p:cNvPr id="33793" name="Rectangle 3">
            <a:extLst>
              <a:ext uri="{FF2B5EF4-FFF2-40B4-BE49-F238E27FC236}">
                <a16:creationId xmlns:a16="http://schemas.microsoft.com/office/drawing/2014/main" id="{1E15651D-B1F2-4A65-BF4B-E89E2A4DD1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4034" y="1976852"/>
            <a:ext cx="9476509" cy="4953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u="sng" dirty="0" err="1"/>
              <a:t>Ruang</a:t>
            </a:r>
            <a:r>
              <a:rPr lang="en-US" altLang="en-US" sz="1800" u="sng" dirty="0"/>
              <a:t> </a:t>
            </a:r>
            <a:r>
              <a:rPr lang="en-US" altLang="en-US" sz="1800" u="sng" dirty="0" err="1"/>
              <a:t>sampel</a:t>
            </a:r>
            <a:r>
              <a:rPr lang="en-US" altLang="en-US" sz="1800" dirty="0">
                <a:solidFill>
                  <a:srgbClr val="00B050"/>
                </a:solidFill>
              </a:rPr>
              <a:t> </a:t>
            </a:r>
            <a:r>
              <a:rPr lang="en-US" altLang="en-US" sz="1800" dirty="0" err="1"/>
              <a:t>adalah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himpunan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dari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semua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hasil</a:t>
            </a:r>
            <a:r>
              <a:rPr lang="en-US" altLang="en-US" sz="1800" dirty="0"/>
              <a:t> yang </a:t>
            </a:r>
            <a:r>
              <a:rPr lang="en-US" altLang="en-US" sz="1800" b="1" dirty="0" err="1"/>
              <a:t>mungkin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muncul</a:t>
            </a:r>
            <a:r>
              <a:rPr lang="en-US" altLang="en-US" sz="1800" dirty="0"/>
              <a:t> pada </a:t>
            </a:r>
            <a:r>
              <a:rPr lang="en-US" altLang="en-US" sz="1800" dirty="0" err="1"/>
              <a:t>suatu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percobaan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statistik</a:t>
            </a:r>
            <a:r>
              <a:rPr lang="en-US" altLang="en-US" sz="1800" dirty="0"/>
              <a:t>.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 err="1"/>
              <a:t>Ruang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sampel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merupakan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himpunan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semesta</a:t>
            </a:r>
            <a:r>
              <a:rPr lang="en-US" altLang="en-US" sz="1800" dirty="0"/>
              <a:t> (S)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 err="1"/>
              <a:t>Anggotanya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disebut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titik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sampel</a:t>
            </a:r>
            <a:r>
              <a:rPr lang="en-US" altLang="en-US" sz="1800" dirty="0"/>
              <a:t>.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 err="1"/>
              <a:t>Kejadian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adalah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himpunan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dari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semua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hasil</a:t>
            </a:r>
            <a:r>
              <a:rPr lang="en-US" altLang="en-US" sz="1800" dirty="0"/>
              <a:t> </a:t>
            </a:r>
            <a:r>
              <a:rPr lang="en-US" altLang="en-US" sz="1800" b="1" dirty="0"/>
              <a:t>yang </a:t>
            </a:r>
            <a:r>
              <a:rPr lang="en-US" altLang="en-US" sz="1800" b="1" dirty="0" err="1"/>
              <a:t>muncul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atau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terjadi</a:t>
            </a:r>
            <a:r>
              <a:rPr lang="en-US" altLang="en-US" sz="1800" b="1" dirty="0"/>
              <a:t> </a:t>
            </a:r>
            <a:r>
              <a:rPr lang="en-US" altLang="en-US" sz="1800" dirty="0"/>
              <a:t>pada </a:t>
            </a:r>
            <a:r>
              <a:rPr lang="en-US" altLang="en-US" sz="1800" dirty="0" err="1"/>
              <a:t>suatu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percobaan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statistik</a:t>
            </a:r>
            <a:r>
              <a:rPr lang="en-US" altLang="en-US" sz="1800" dirty="0"/>
              <a:t>.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 err="1"/>
              <a:t>Kejadian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merupakan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himpunan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bagian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dari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ruang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sampel</a:t>
            </a:r>
            <a:endParaRPr lang="en-US" altLang="en-US" sz="1800" dirty="0"/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 err="1"/>
              <a:t>Kejadian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dilambangkan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dengan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huruf</a:t>
            </a:r>
            <a:r>
              <a:rPr lang="en-US" altLang="en-US" sz="1800" dirty="0"/>
              <a:t> capital </a:t>
            </a:r>
            <a:r>
              <a:rPr lang="en-US" altLang="en-US" sz="1800" dirty="0" err="1"/>
              <a:t>misam</a:t>
            </a:r>
            <a:r>
              <a:rPr lang="en-US" altLang="en-US" sz="1800" dirty="0"/>
              <a:t> A,B,C </a:t>
            </a:r>
            <a:r>
              <a:rPr lang="en-US" altLang="en-US" sz="1800" dirty="0" err="1"/>
              <a:t>dst</a:t>
            </a:r>
            <a:endParaRPr lang="en-US" altLang="en-US" sz="1800" dirty="0"/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 err="1"/>
              <a:t>Anggotanya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disebut</a:t>
            </a:r>
            <a:r>
              <a:rPr lang="en-US" altLang="en-US" sz="1800" dirty="0"/>
              <a:t> juga </a:t>
            </a:r>
            <a:r>
              <a:rPr lang="en-US" altLang="en-US" sz="1800" dirty="0" err="1"/>
              <a:t>titik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sampel</a:t>
            </a:r>
            <a:r>
              <a:rPr lang="en-US" altLang="en-US" sz="1800" dirty="0"/>
              <a:t>.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3354">
        <p14:pan dir="u"/>
      </p:transition>
    </mc:Choice>
    <mc:Fallback xmlns="">
      <p:transition spd="slow" advTm="33354">
        <p:fade/>
      </p:transition>
    </mc:Fallback>
  </mc:AlternateContent>
  <p:extLst>
    <p:ext uri="{E180D4A7-C9FB-4DFB-919C-405C955672EB}">
      <p14:showEvtLst xmlns:p14="http://schemas.microsoft.com/office/powerpoint/2010/main">
        <p14:playEvt time="1" objId="2"/>
        <p14:stopEvt time="32044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52B51F2-1605-471D-BD36-58607F26F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55640"/>
            <a:ext cx="8229600" cy="582614"/>
          </a:xfrm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RUANG SAMPEL</a:t>
            </a:r>
            <a:br>
              <a:rPr lang="en-US" sz="3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DAN KEJADIAN (</a:t>
            </a:r>
            <a:r>
              <a:rPr lang="en-US" sz="3400" b="1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lanjutan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1CD789A8-9288-4A57-90AF-F74F2B1C3E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74864" y="1238254"/>
            <a:ext cx="82296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err="1"/>
              <a:t>Ruang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sampel</a:t>
            </a:r>
            <a:r>
              <a:rPr lang="en-US" altLang="en-US" sz="2400" dirty="0"/>
              <a:t> S		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semesta</a:t>
            </a:r>
            <a:r>
              <a:rPr lang="en-US" altLang="en-US" sz="2400" dirty="0"/>
              <a:t> 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err="1"/>
              <a:t>Kejadian</a:t>
            </a:r>
            <a:r>
              <a:rPr lang="en-US" altLang="en-US" sz="2400" dirty="0"/>
              <a:t> A			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err="1"/>
              <a:t>Titik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sampel</a:t>
            </a:r>
            <a:r>
              <a:rPr lang="en-US" altLang="en-US" sz="2400" dirty="0"/>
              <a:t>		</a:t>
            </a:r>
            <a:r>
              <a:rPr lang="en-US" altLang="zh-CN" sz="2400" dirty="0"/>
              <a:t>	</a:t>
            </a:r>
            <a:r>
              <a:rPr lang="en-US" altLang="en-US" sz="2400" dirty="0" err="1"/>
              <a:t>Anggota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himpunan</a:t>
            </a:r>
            <a:endParaRPr lang="en-US" altLang="en-US" sz="2400" dirty="0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72B63D24-22C6-450A-B5BD-54A794E3E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169" y="2149032"/>
            <a:ext cx="2735263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d-ID" alt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0245" name="Oval 5">
            <a:extLst>
              <a:ext uri="{FF2B5EF4-FFF2-40B4-BE49-F238E27FC236}">
                <a16:creationId xmlns:a16="http://schemas.microsoft.com/office/drawing/2014/main" id="{2B861226-6866-4EDE-BABC-E0DF50E89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916" y="2437163"/>
            <a:ext cx="792163" cy="792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d-ID" alt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9561E467-7576-4373-B377-C82C58FBD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134" y="2649888"/>
            <a:ext cx="33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5A5EBE16-9BA3-41A0-A9FD-94D870903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13" y="2738991"/>
            <a:ext cx="33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S</a:t>
            </a:r>
          </a:p>
        </p:txBody>
      </p:sp>
      <p:sp>
        <p:nvSpPr>
          <p:cNvPr id="10248" name="Line 8">
            <a:extLst>
              <a:ext uri="{FF2B5EF4-FFF2-40B4-BE49-F238E27FC236}">
                <a16:creationId xmlns:a16="http://schemas.microsoft.com/office/drawing/2014/main" id="{09DA7CBF-E128-4ECF-B6B1-2E69DEC83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2513" y="47974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0249" name="Line 9">
            <a:extLst>
              <a:ext uri="{FF2B5EF4-FFF2-40B4-BE49-F238E27FC236}">
                <a16:creationId xmlns:a16="http://schemas.microsoft.com/office/drawing/2014/main" id="{EAC90F46-E533-4DB4-A988-0166AD34D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0288" y="39338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0250" name="Line 10">
            <a:extLst>
              <a:ext uri="{FF2B5EF4-FFF2-40B4-BE49-F238E27FC236}">
                <a16:creationId xmlns:a16="http://schemas.microsoft.com/office/drawing/2014/main" id="{24421709-9F33-4D40-89F9-8C47D7973B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2513" y="43656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7980">
        <p15:prstTrans prst="fallOver"/>
      </p:transition>
    </mc:Choice>
    <mc:Fallback xmlns="">
      <p:transition spd="slow" advTm="17980">
        <p:fade/>
      </p:transition>
    </mc:Fallback>
  </mc:AlternateContent>
  <p:extLst>
    <p:ext uri="{E180D4A7-C9FB-4DFB-919C-405C955672EB}">
      <p14:showEvtLst xmlns:p14="http://schemas.microsoft.com/office/powerpoint/2010/main">
        <p14:playEvt time="1" objId="2"/>
        <p14:stopEvt time="17413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CAA6116-DEB5-45D5-8C3C-E38F39035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29879"/>
            <a:ext cx="8229600" cy="582614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RUANG SAMPEL</a:t>
            </a:r>
            <a:br>
              <a:rPr lang="en-US" sz="3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DAN KEJADIAN (</a:t>
            </a:r>
            <a:r>
              <a:rPr lang="en-US" sz="3400" b="1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lanjutan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9A919F3-2D21-4602-AA9E-E8128E8F653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12962" y="1900238"/>
            <a:ext cx="7966075" cy="4267200"/>
          </a:xfrm>
        </p:spPr>
        <p:txBody>
          <a:bodyPr/>
          <a:lstStyle/>
          <a:p>
            <a:pPr marL="0" indent="0" algn="just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600"/>
              <a:t>Bila kejadian A terjadi sebanyak m cara pada ruang sampel S yang terjadi sebanyak n cara,</a:t>
            </a:r>
          </a:p>
          <a:p>
            <a:pPr marL="0" indent="0" algn="just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600"/>
              <a:t>maka probabilitas kejadian A adalah :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endParaRPr lang="en-US" altLang="en-US" sz="2600"/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endParaRPr lang="en-US" altLang="en-US" sz="2600"/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600"/>
              <a:t>dimana :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600"/>
              <a:t>n(A) = banyak anggota A</a:t>
            </a:r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2600"/>
              <a:t>n(S) = banyak anggota S</a:t>
            </a:r>
          </a:p>
        </p:txBody>
      </p:sp>
      <p:graphicFrame>
        <p:nvGraphicFramePr>
          <p:cNvPr id="11268" name="Object 4">
            <a:extLst>
              <a:ext uri="{FF2B5EF4-FFF2-40B4-BE49-F238E27FC236}">
                <a16:creationId xmlns:a16="http://schemas.microsoft.com/office/drawing/2014/main" id="{997B6890-2044-46E5-AA19-F303DD1F1A66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86360404"/>
              </p:ext>
            </p:extLst>
          </p:nvPr>
        </p:nvGraphicFramePr>
        <p:xfrm>
          <a:off x="2112962" y="3429000"/>
          <a:ext cx="251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r:id="rId3" imgW="1091726" imgH="418918" progId="Equation.3">
                  <p:embed/>
                </p:oleObj>
              </mc:Choice>
              <mc:Fallback>
                <p:oleObj r:id="rId3" imgW="1091726" imgH="418918" progId="Equation.3">
                  <p:embed/>
                  <p:pic>
                    <p:nvPicPr>
                      <p:cNvPr id="11268" name="Object 4">
                        <a:extLst>
                          <a:ext uri="{FF2B5EF4-FFF2-40B4-BE49-F238E27FC236}">
                            <a16:creationId xmlns:a16="http://schemas.microsoft.com/office/drawing/2014/main" id="{997B6890-2044-46E5-AA19-F303DD1F1A6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2" y="3429000"/>
                        <a:ext cx="25146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718">
        <p15:prstTrans prst="wind"/>
      </p:transition>
    </mc:Choice>
    <mc:Fallback xmlns="">
      <p:transition spd="slow" advTm="21718">
        <p:fade/>
      </p:transition>
    </mc:Fallback>
  </mc:AlternateContent>
  <p:extLst>
    <p:ext uri="{E180D4A7-C9FB-4DFB-919C-405C955672EB}">
      <p14:showEvtLst xmlns:p14="http://schemas.microsoft.com/office/powerpoint/2010/main">
        <p14:playEvt time="1" objId="2"/>
        <p14:stopEvt time="20240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7E02A8B-E546-4ACF-98F9-82F0161E3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9763" y="753614"/>
            <a:ext cx="8229600" cy="582614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571500" indent="-571500" algn="l" eaLnBrk="1" hangingPunct="1">
              <a:buClr>
                <a:schemeClr val="accent1"/>
              </a:buClr>
              <a:buSzPct val="68000"/>
              <a:defRPr/>
            </a:pPr>
            <a:r>
              <a:rPr lang="en-US" altLang="en-US" dirty="0" err="1">
                <a:solidFill>
                  <a:schemeClr val="bg1"/>
                </a:solidFill>
              </a:rPr>
              <a:t>Contoh</a:t>
            </a:r>
            <a:r>
              <a:rPr lang="en-US" altLang="en-US" dirty="0">
                <a:solidFill>
                  <a:schemeClr val="bg1"/>
                </a:solidFill>
              </a:rPr>
              <a:t> :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CC31699-212B-4179-AA59-11EFCEA1AC7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09763" y="1896718"/>
            <a:ext cx="8108950" cy="4267200"/>
          </a:xfrm>
        </p:spPr>
        <p:txBody>
          <a:bodyPr>
            <a:normAutofit/>
          </a:bodyPr>
          <a:lstStyle/>
          <a:p>
            <a:pPr marL="571500" indent="-57150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1600" dirty="0" err="1"/>
              <a:t>Contoh</a:t>
            </a:r>
            <a:r>
              <a:rPr lang="en-US" altLang="en-US" sz="1600" dirty="0"/>
              <a:t> :</a:t>
            </a:r>
          </a:p>
          <a:p>
            <a:pPr marL="571500" indent="-57150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1600" dirty="0"/>
              <a:t>Pada </a:t>
            </a:r>
            <a:r>
              <a:rPr lang="en-US" altLang="en-US" sz="1600" dirty="0" err="1"/>
              <a:t>pelemparan</a:t>
            </a:r>
            <a:r>
              <a:rPr lang="en-US" altLang="en-US" sz="1600" dirty="0"/>
              <a:t> 2 </a:t>
            </a:r>
            <a:r>
              <a:rPr lang="en-US" altLang="en-US" sz="1600" dirty="0" err="1"/>
              <a:t>buah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uang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logam</a:t>
            </a:r>
            <a:r>
              <a:rPr lang="en-US" altLang="en-US" sz="1600" dirty="0"/>
              <a:t> :</a:t>
            </a:r>
          </a:p>
          <a:p>
            <a:pPr marL="571500" indent="-571500" eaLnBrk="1" hangingPunct="1">
              <a:buClr>
                <a:schemeClr val="accent1"/>
              </a:buClr>
              <a:buSzPct val="68000"/>
              <a:buFont typeface="Wingdings" panose="05000000000000000000" pitchFamily="2" charset="2"/>
              <a:buAutoNum type="alphaLcPeriod"/>
            </a:pPr>
            <a:r>
              <a:rPr lang="en-US" altLang="en-US" sz="1600" dirty="0" err="1"/>
              <a:t>Tentukan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ruang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sampel</a:t>
            </a:r>
            <a:r>
              <a:rPr lang="en-US" altLang="en-US" sz="1600" dirty="0"/>
              <a:t>!</a:t>
            </a:r>
          </a:p>
          <a:p>
            <a:pPr marL="571500" indent="-571500" eaLnBrk="1" hangingPunct="1">
              <a:buClr>
                <a:schemeClr val="accent1"/>
              </a:buClr>
              <a:buSzPct val="68000"/>
              <a:buFont typeface="Wingdings" panose="05000000000000000000" pitchFamily="2" charset="2"/>
              <a:buAutoNum type="alphaLcPeriod"/>
            </a:pPr>
            <a:r>
              <a:rPr lang="en-US" altLang="en-US" sz="1600" dirty="0" err="1"/>
              <a:t>tentukan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probabilitas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kejadian</a:t>
            </a:r>
            <a:r>
              <a:rPr lang="en-US" altLang="en-US" sz="1600" dirty="0"/>
              <a:t> A! (A </a:t>
            </a:r>
            <a:r>
              <a:rPr lang="en-US" altLang="en-US" sz="1600" dirty="0" err="1"/>
              <a:t>menyatakan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kejadian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munculnya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sisi-sisi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sama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dari</a:t>
            </a:r>
            <a:r>
              <a:rPr lang="en-US" altLang="en-US" sz="1600" dirty="0"/>
              <a:t> 2 </a:t>
            </a:r>
            <a:r>
              <a:rPr lang="en-US" altLang="en-US" sz="1600" dirty="0" err="1"/>
              <a:t>uang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logam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tersebut</a:t>
            </a:r>
            <a:r>
              <a:rPr lang="en-US" altLang="en-US" sz="1600" dirty="0"/>
              <a:t>) </a:t>
            </a:r>
          </a:p>
          <a:p>
            <a:pPr marL="571500" indent="-571500" eaLnBrk="1" hangingPunct="1">
              <a:buClr>
                <a:schemeClr val="accent1"/>
              </a:buClr>
              <a:buSzPct val="68000"/>
              <a:buNone/>
            </a:pPr>
            <a:r>
              <a:rPr lang="en-US" altLang="en-US" sz="1600" dirty="0"/>
              <a:t>Jawab :</a:t>
            </a:r>
          </a:p>
          <a:p>
            <a:pPr marL="571500" indent="-571500" eaLnBrk="1" hangingPunct="1">
              <a:buClr>
                <a:schemeClr val="accent1"/>
              </a:buClr>
              <a:buSzPct val="68000"/>
              <a:buFont typeface="Wingdings" panose="05000000000000000000" pitchFamily="2" charset="2"/>
              <a:buAutoNum type="alphaLcPeriod"/>
            </a:pPr>
            <a:r>
              <a:rPr lang="en-US" altLang="en-US" sz="1600" dirty="0" err="1"/>
              <a:t>Ruang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sampelnya</a:t>
            </a:r>
            <a:r>
              <a:rPr lang="en-US" altLang="en-US" sz="1600" dirty="0"/>
              <a:t> :</a:t>
            </a:r>
          </a:p>
          <a:p>
            <a:pPr marL="571500" indent="-571500" eaLnBrk="1" hangingPunct="1">
              <a:buClr>
                <a:schemeClr val="accent1"/>
              </a:buClr>
              <a:buSzPct val="68000"/>
              <a:buFont typeface="Wingdings" panose="05000000000000000000" pitchFamily="2" charset="2"/>
              <a:buAutoNum type="alphaLcPeriod"/>
            </a:pPr>
            <a:endParaRPr lang="en-US" altLang="en-US" sz="1600" dirty="0"/>
          </a:p>
          <a:p>
            <a:pPr marL="571500" indent="-571500" eaLnBrk="1" hangingPunct="1">
              <a:buClr>
                <a:schemeClr val="accent1"/>
              </a:buClr>
              <a:buSzPct val="68000"/>
              <a:buFont typeface="Wingdings" panose="05000000000000000000" pitchFamily="2" charset="2"/>
              <a:buAutoNum type="alphaLcPeriod"/>
            </a:pPr>
            <a:endParaRPr lang="en-US" altLang="en-US" sz="1600" dirty="0"/>
          </a:p>
          <a:p>
            <a:pPr marL="0" indent="0" eaLnBrk="1" hangingPunct="1">
              <a:buClr>
                <a:schemeClr val="accent1"/>
              </a:buClr>
              <a:buSzPct val="68000"/>
              <a:buNone/>
            </a:pPr>
            <a:endParaRPr lang="en-US" altLang="en-US" sz="1600" dirty="0"/>
          </a:p>
          <a:p>
            <a:pPr marL="571500" indent="-571500" eaLnBrk="1" hangingPunct="1">
              <a:buClr>
                <a:schemeClr val="accent1"/>
              </a:buClr>
              <a:buSzPct val="68000"/>
              <a:buFont typeface="Wingdings" panose="05000000000000000000" pitchFamily="2" charset="2"/>
              <a:buAutoNum type="alphaLcPeriod"/>
            </a:pPr>
            <a:r>
              <a:rPr lang="en-US" altLang="en-US" sz="1600" dirty="0"/>
              <a:t>A = {(,</a:t>
            </a:r>
            <a:r>
              <a:rPr lang="en-US" altLang="en-US" sz="1600" dirty="0" err="1"/>
              <a:t>g,g</a:t>
            </a:r>
            <a:r>
              <a:rPr lang="en-US" altLang="en-US" sz="1600" dirty="0"/>
              <a:t>),(</a:t>
            </a:r>
            <a:r>
              <a:rPr lang="en-US" altLang="en-US" sz="1600" dirty="0" err="1"/>
              <a:t>a,a</a:t>
            </a:r>
            <a:r>
              <a:rPr lang="en-US" altLang="en-US" sz="1600" dirty="0"/>
              <a:t>)} , </a:t>
            </a:r>
            <a:r>
              <a:rPr lang="en-US" altLang="en-US" sz="1600" dirty="0" err="1"/>
              <a:t>maka</a:t>
            </a:r>
            <a:r>
              <a:rPr lang="en-US" altLang="en-US" sz="1600" dirty="0"/>
              <a:t> n(A) = 2 dan n(S) = 4, </a:t>
            </a:r>
            <a:r>
              <a:rPr lang="en-US" altLang="en-US" sz="1600" dirty="0" err="1"/>
              <a:t>sehingga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probabilitas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kejadian</a:t>
            </a:r>
            <a:r>
              <a:rPr lang="en-US" altLang="en-US" sz="1600" dirty="0"/>
              <a:t> A </a:t>
            </a:r>
            <a:r>
              <a:rPr lang="en-US" altLang="en-US" sz="1600" dirty="0" err="1"/>
              <a:t>adalah</a:t>
            </a:r>
            <a:r>
              <a:rPr lang="en-US" altLang="en-US" sz="1600" dirty="0"/>
              <a:t> :</a:t>
            </a:r>
          </a:p>
          <a:p>
            <a:pPr marL="571500" indent="-571500" eaLnBrk="1" hangingPunct="1">
              <a:buClr>
                <a:schemeClr val="accent1"/>
              </a:buClr>
              <a:buSzPct val="68000"/>
              <a:buNone/>
            </a:pPr>
            <a:endParaRPr lang="en-US" altLang="en-US" sz="1600" dirty="0"/>
          </a:p>
        </p:txBody>
      </p:sp>
      <p:graphicFrame>
        <p:nvGraphicFramePr>
          <p:cNvPr id="28724" name="Group 52">
            <a:extLst>
              <a:ext uri="{FF2B5EF4-FFF2-40B4-BE49-F238E27FC236}">
                <a16:creationId xmlns:a16="http://schemas.microsoft.com/office/drawing/2014/main" id="{8D6A4E20-A4F4-4E8D-9AC8-4A032D0BDC31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60413675"/>
              </p:ext>
            </p:extLst>
          </p:nvPr>
        </p:nvGraphicFramePr>
        <p:xfrm>
          <a:off x="3499437" y="4030318"/>
          <a:ext cx="3384550" cy="1219200"/>
        </p:xfrm>
        <a:graphic>
          <a:graphicData uri="http://schemas.openxmlformats.org/drawingml/2006/table">
            <a:tbl>
              <a:tblPr/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id-ID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Uang logam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Uang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Logam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(g,g)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(g,a)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(a,g)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a,a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314" name="Object 46">
            <a:extLst>
              <a:ext uri="{FF2B5EF4-FFF2-40B4-BE49-F238E27FC236}">
                <a16:creationId xmlns:a16="http://schemas.microsoft.com/office/drawing/2014/main" id="{14E3B8A9-6941-43B1-8E8B-DFBBB9E95F5A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72216760"/>
              </p:ext>
            </p:extLst>
          </p:nvPr>
        </p:nvGraphicFramePr>
        <p:xfrm>
          <a:off x="4008437" y="6101315"/>
          <a:ext cx="20875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r:id="rId3" imgW="1282700" imgH="419100" progId="Equation.3">
                  <p:embed/>
                </p:oleObj>
              </mc:Choice>
              <mc:Fallback>
                <p:oleObj r:id="rId3" imgW="1282700" imgH="419100" progId="Equation.3">
                  <p:embed/>
                  <p:pic>
                    <p:nvPicPr>
                      <p:cNvPr id="12314" name="Object 46">
                        <a:extLst>
                          <a:ext uri="{FF2B5EF4-FFF2-40B4-BE49-F238E27FC236}">
                            <a16:creationId xmlns:a16="http://schemas.microsoft.com/office/drawing/2014/main" id="{14E3B8A9-6941-43B1-8E8B-DFBBB9E95F5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7" y="6101315"/>
                        <a:ext cx="208756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55755">
    <p:wheel spokes="1"/>
  </p:transition>
  <p:extLst>
    <p:ext uri="{E180D4A7-C9FB-4DFB-919C-405C955672EB}">
      <p14:showEvtLst xmlns:p14="http://schemas.microsoft.com/office/powerpoint/2010/main">
        <p14:playEvt time="1" objId="2"/>
        <p14:stopEvt time="55562" objId="2"/>
      </p14:showEvtLst>
    </p:ext>
  </p:extLs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1957</Words>
  <Application>Microsoft Office PowerPoint</Application>
  <PresentationFormat>Widescreen</PresentationFormat>
  <Paragraphs>286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Arial</vt:lpstr>
      <vt:lpstr>Calibri</vt:lpstr>
      <vt:lpstr>Cambria Math</vt:lpstr>
      <vt:lpstr>Century Schoolbook</vt:lpstr>
      <vt:lpstr>Corbel</vt:lpstr>
      <vt:lpstr>Tahoma</vt:lpstr>
      <vt:lpstr>Times New Roman</vt:lpstr>
      <vt:lpstr>Tw Cen MT</vt:lpstr>
      <vt:lpstr>Verdana</vt:lpstr>
      <vt:lpstr>Wingdings</vt:lpstr>
      <vt:lpstr>Feathered</vt:lpstr>
      <vt:lpstr>Banded</vt:lpstr>
      <vt:lpstr>Circuit</vt:lpstr>
      <vt:lpstr>Equation.3</vt:lpstr>
      <vt:lpstr>Equation</vt:lpstr>
      <vt:lpstr>Probabilitas Beberapa Peristiwa (2)</vt:lpstr>
      <vt:lpstr>PowerPoint Presentation</vt:lpstr>
      <vt:lpstr>KONSEP DASAR HUKUM PROBABILITAS</vt:lpstr>
      <vt:lpstr>PERUMUSAN PROBABILITAS</vt:lpstr>
      <vt:lpstr>Contoh : </vt:lpstr>
      <vt:lpstr>RUANG SAMPEL DAN KEJADIAN</vt:lpstr>
      <vt:lpstr>RUANG SAMPEL DAN KEJADIAN (lanjutan)</vt:lpstr>
      <vt:lpstr>RUANG SAMPEL DAN KEJADIAN (lanjutan)</vt:lpstr>
      <vt:lpstr>Contoh :</vt:lpstr>
      <vt:lpstr>SIFAT PROBABILITAS KEJADIAN A</vt:lpstr>
      <vt:lpstr>PERUMUSAN PROBABILITAS KEJADIAN MAJEMUK</vt:lpstr>
      <vt:lpstr>PERUMUSAN PROBABILITAS KEJADIAN MAJEMUK (lanjutan)</vt:lpstr>
      <vt:lpstr>PERUMUSAN PROBABILITAS KEJADIAN MAJEMUK (lanjutan)</vt:lpstr>
      <vt:lpstr>PERUMUSAN PROBABILITAS KEJADIAN MAJEMUK (lanjutan)</vt:lpstr>
      <vt:lpstr>DUA KEJADIAN SALING LEPAS</vt:lpstr>
      <vt:lpstr>Contoh :</vt:lpstr>
      <vt:lpstr>DUA KEJADIAN SALING KOMPLEMENTER</vt:lpstr>
      <vt:lpstr>DUA KEJADIAN SALING KOMPLEMENTER</vt:lpstr>
      <vt:lpstr>Dua Kejadian Saling Bebas</vt:lpstr>
      <vt:lpstr>PowerPoint Presentation</vt:lpstr>
      <vt:lpstr>Probabilitas Bersyarat</vt:lpstr>
      <vt:lpstr>PowerPoint Presentation</vt:lpstr>
      <vt:lpstr>PowerPoint Presentation</vt:lpstr>
      <vt:lpstr>Probabilitas Bersyarat  untuk kejadian saling bebas</vt:lpstr>
      <vt:lpstr>PowerPoint Presentation</vt:lpstr>
      <vt:lpstr>PowerPoint Presentation</vt:lpstr>
      <vt:lpstr>Rumus/ Teorema Bayes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febrinur_25@student.uns.ac.id</cp:lastModifiedBy>
  <cp:revision>28</cp:revision>
  <dcterms:created xsi:type="dcterms:W3CDTF">2020-04-02T12:10:49Z</dcterms:created>
  <dcterms:modified xsi:type="dcterms:W3CDTF">2020-04-07T01:09:43Z</dcterms:modified>
</cp:coreProperties>
</file>