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15" r:id="rId24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" initials="" lastIdx="1" clrIdx="0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2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tableStyles" Target="tableStyle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commentAuthors" Target="commentAuthors.xml"/><Relationship Id="rId2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/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baseline="0" b="1" cap="all" sz="7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algn="ctr" indent="0" marL="0">
              <a:buNone/>
              <a:defRPr sz="2200">
                <a:solidFill>
                  <a:srgbClr val="FFFFFF"/>
                </a:solidFill>
              </a:defRPr>
            </a:lvl1pPr>
            <a:lvl2pPr algn="ctr" indent="0" marL="457200">
              <a:buNone/>
              <a:defRPr sz="2200"/>
            </a:lvl2pPr>
            <a:lvl3pPr algn="ctr" indent="0" marL="914400">
              <a:buNone/>
              <a:defRPr sz="2200"/>
            </a:lvl3pPr>
            <a:lvl4pPr algn="ctr" indent="0" marL="1371600">
              <a:buNone/>
              <a:defRPr sz="2000"/>
            </a:lvl4pPr>
            <a:lvl5pPr algn="ctr" indent="0" marL="1828800">
              <a:buNone/>
              <a:defRPr sz="2000"/>
            </a:lvl5pPr>
            <a:lvl6pPr algn="ctr" indent="0" marL="2286000">
              <a:buNone/>
              <a:defRPr sz="2000"/>
            </a:lvl6pPr>
            <a:lvl7pPr algn="ctr" indent="0" marL="2743200">
              <a:buNone/>
              <a:defRPr sz="2000"/>
            </a:lvl7pPr>
            <a:lvl8pPr algn="ctr" indent="0" marL="3200400">
              <a:buNone/>
              <a:defRPr sz="2000"/>
            </a:lvl8pPr>
            <a:lvl9pPr algn="ctr" indent="0" marL="3657600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  <p:cxnSp>
        <p:nvCxnSpPr>
          <p:cNvPr id="3145729" name="Straight Connector 7"/>
          <p:cNvCxnSpPr>
            <a:cxnSpLocks/>
          </p:cNvCxnSpPr>
          <p:nvPr/>
        </p:nvCxnSpPr>
        <p:spPr>
          <a:xfrm>
            <a:off x="1978660" y="3733800"/>
            <a:ext cx="8229601" cy="0"/>
          </a:xfrm>
          <a:prstGeom prst="line"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0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9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6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baseline="0" b="0" cap="all" sz="7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06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algn="ctr" indent="0" marL="0">
              <a:buNone/>
              <a:defRPr sz="2200">
                <a:solidFill>
                  <a:schemeClr val="accent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  <p:cxnSp>
        <p:nvCxnSpPr>
          <p:cNvPr id="3145732" name="Straight Connector 6"/>
          <p:cNvCxnSpPr>
            <a:cxnSpLocks/>
          </p:cNvCxnSpPr>
          <p:nvPr/>
        </p:nvCxnSpPr>
        <p:spPr>
          <a:xfrm>
            <a:off x="1981200" y="4020408"/>
            <a:ext cx="8229601" cy="0"/>
          </a:xfrm>
          <a:prstGeom prst="line"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11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12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17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indent="0" marL="0">
              <a:spcBef>
                <a:spcPts val="0"/>
              </a:spcBef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8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indent="0" marL="0">
              <a:spcBef>
                <a:spcPts val="0"/>
              </a:spcBef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0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2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7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72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8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68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68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7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7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b="0" sz="4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28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2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indent="0" marL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7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7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b="0" sz="4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9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anchor="t" lIns="274320" tIns="182880">
            <a:normAutofit/>
          </a:bodyPr>
          <a:lstStyle>
            <a:lvl1pPr indent="0" marL="0">
              <a:buNone/>
              <a:defRPr sz="28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9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indent="0" marL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6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10486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/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17950DF-BECC-4371-BCE3-5C6A377067FB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9E8DDA4-DC67-466E-BF2B-E362A529AE0F}" type="slidenum">
              <a:rPr lang="id-ID" smtClean="0"/>
              <a:t>‹#›</a:t>
            </a:fld>
            <a:endParaRPr lang="id-ID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182880" latinLnBrk="0" marL="228600" rtl="0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algn="l" defTabSz="914400" eaLnBrk="1" hangingPunct="1" indent="-182880" latinLnBrk="0" marL="4572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algn="l" defTabSz="914400" eaLnBrk="1" hangingPunct="1" indent="-182880" latinLnBrk="0" marL="73152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algn="l" defTabSz="914400" eaLnBrk="1" hangingPunct="1" indent="-182880" latinLnBrk="0" marL="100584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algn="l" defTabSz="914400" eaLnBrk="1" hangingPunct="1" indent="-182880" latinLnBrk="0" marL="128016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6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19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2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5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id-ID"/>
              <a:t>PROBABILITAS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p>
            <a:pPr indent="0" marL="0">
              <a:spcBef>
                <a:spcPts val="738"/>
              </a:spcBef>
              <a:buNone/>
            </a:pPr>
            <a:r>
              <a:rPr b="1" dirty="0" sz="2400" lang="en-US">
                <a:latin typeface="Arial" panose="020B0604020202020204" pitchFamily="34" charset="0"/>
              </a:rPr>
              <a:t>c</a:t>
            </a:r>
            <a:r>
              <a:rPr b="1" dirty="0" sz="2400" lang="id-ID">
                <a:latin typeface="Arial" panose="020B0604020202020204" pitchFamily="34" charset="0"/>
              </a:rPr>
              <a:t>) </a:t>
            </a:r>
            <a:r>
              <a:rPr b="1" dirty="0" sz="2400" lang="en-US" err="1">
                <a:latin typeface="Arial" panose="020B0604020202020204" pitchFamily="34" charset="0"/>
              </a:rPr>
              <a:t>Permutasi</a:t>
            </a:r>
            <a:r>
              <a:rPr b="1" dirty="0" sz="2400" lang="en-US">
                <a:latin typeface="Arial" panose="020B0604020202020204" pitchFamily="34" charset="0"/>
              </a:rPr>
              <a:t> </a:t>
            </a:r>
            <a:r>
              <a:rPr b="1" dirty="0" sz="2400" lang="en-US" err="1">
                <a:latin typeface="Arial" panose="020B0604020202020204" pitchFamily="34" charset="0"/>
              </a:rPr>
              <a:t>melingkar</a:t>
            </a:r>
            <a:endParaRPr b="1" dirty="0" sz="2400" lang="en-US">
              <a:latin typeface="Arial" panose="020B0604020202020204" pitchFamily="34" charset="0"/>
            </a:endParaRPr>
          </a:p>
          <a:p>
            <a:pPr indent="0" lvl="1" marL="457200">
              <a:spcBef>
                <a:spcPts val="638"/>
              </a:spcBef>
              <a:buNone/>
            </a:pPr>
            <a:r>
              <a:rPr dirty="0" sz="2000" lang="en-US" err="1">
                <a:latin typeface="Arial" panose="020B0604020202020204" pitchFamily="34" charset="0"/>
              </a:rPr>
              <a:t>Sejumlah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objek</a:t>
            </a:r>
            <a:r>
              <a:rPr dirty="0" sz="2000" lang="en-US">
                <a:latin typeface="Arial" panose="020B0604020202020204" pitchFamily="34" charset="0"/>
              </a:rPr>
              <a:t> yang </a:t>
            </a:r>
            <a:r>
              <a:rPr dirty="0" sz="2000" lang="en-US" err="1">
                <a:latin typeface="Arial" panose="020B0604020202020204" pitchFamily="34" charset="0"/>
              </a:rPr>
              <a:t>berbeda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dapat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disusun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secara</a:t>
            </a:r>
            <a:r>
              <a:rPr dirty="0" sz="2000" lang="en-US">
                <a:latin typeface="Arial" panose="020B0604020202020204" pitchFamily="34" charset="0"/>
              </a:rPr>
              <a:t>  </a:t>
            </a:r>
            <a:r>
              <a:rPr dirty="0" sz="2000" lang="en-US" err="1">
                <a:latin typeface="Arial" panose="020B0604020202020204" pitchFamily="34" charset="0"/>
              </a:rPr>
              <a:t>teratur</a:t>
            </a:r>
            <a:r>
              <a:rPr dirty="0" sz="2000" lang="en-US">
                <a:latin typeface="Arial" panose="020B0604020202020204" pitchFamily="34" charset="0"/>
              </a:rPr>
              <a:t> d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l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m </a:t>
            </a:r>
            <a:r>
              <a:rPr dirty="0" sz="2000" lang="en-US" err="1">
                <a:latin typeface="Arial" panose="020B0604020202020204" pitchFamily="34" charset="0"/>
              </a:rPr>
              <a:t>suatu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lingkaran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id-ID">
                <a:latin typeface="Arial" panose="020B0604020202020204" pitchFamily="34" charset="0"/>
              </a:rPr>
              <a:t>menurut arah putaran tertentu.</a:t>
            </a:r>
            <a:endParaRPr dirty="0" sz="2000" lang="en-US">
              <a:latin typeface="Arial" panose="020B0604020202020204" pitchFamily="34" charset="0"/>
            </a:endParaRPr>
          </a:p>
          <a:p>
            <a:pPr indent="0" marL="0">
              <a:spcBef>
                <a:spcPts val="50"/>
              </a:spcBef>
              <a:buNone/>
            </a:pPr>
            <a:endParaRPr dirty="0" sz="4000" lang="en-US">
              <a:latin typeface="Arial" panose="020B0604020202020204" pitchFamily="34" charset="0"/>
            </a:endParaRPr>
          </a:p>
          <a:p>
            <a:pPr indent="0" marL="0">
              <a:buNone/>
            </a:pPr>
            <a:r>
              <a:rPr dirty="0" lang="id-ID"/>
              <a:t>    </a:t>
            </a:r>
          </a:p>
          <a:p>
            <a:pPr indent="0" marL="0">
              <a:buNone/>
            </a:pPr>
            <a:r>
              <a:rPr dirty="0" lang="id-ID"/>
              <a:t> Contoh :</a:t>
            </a:r>
          </a:p>
          <a:p>
            <a:pPr indent="0" lvl="0" marL="0">
              <a:buNone/>
            </a:pPr>
            <a:r>
              <a:rPr dirty="0" sz="2400" lang="en-US"/>
              <a:t>Dari 5 orang </a:t>
            </a:r>
            <a:r>
              <a:rPr dirty="0" sz="2400" lang="en-US" err="1"/>
              <a:t>anggota</a:t>
            </a:r>
            <a:r>
              <a:rPr dirty="0" sz="2400" lang="en-US"/>
              <a:t> </a:t>
            </a:r>
            <a:r>
              <a:rPr dirty="0" sz="2400" lang="en-US" err="1"/>
              <a:t>keluarga</a:t>
            </a:r>
            <a:r>
              <a:rPr dirty="0" sz="2400" lang="en-US"/>
              <a:t> </a:t>
            </a:r>
            <a:r>
              <a:rPr dirty="0" sz="2400" lang="en-US" err="1"/>
              <a:t>akan</a:t>
            </a:r>
            <a:r>
              <a:rPr dirty="0" sz="2400" lang="en-US"/>
              <a:t> </a:t>
            </a:r>
            <a:r>
              <a:rPr dirty="0" sz="2400" lang="en-US" err="1"/>
              <a:t>duduk</a:t>
            </a:r>
            <a:r>
              <a:rPr dirty="0" sz="2400" lang="en-US"/>
              <a:t> </a:t>
            </a:r>
            <a:r>
              <a:rPr dirty="0" sz="2400" lang="en-US" err="1"/>
              <a:t>mengelilingi</a:t>
            </a:r>
            <a:r>
              <a:rPr dirty="0" sz="2400" lang="en-US"/>
              <a:t> </a:t>
            </a:r>
            <a:r>
              <a:rPr dirty="0" sz="2400" lang="en-US" err="1"/>
              <a:t>sebuah</a:t>
            </a:r>
            <a:r>
              <a:rPr dirty="0" sz="2400" lang="en-US"/>
              <a:t> </a:t>
            </a:r>
            <a:r>
              <a:rPr dirty="0" sz="2400" lang="en-US" err="1"/>
              <a:t>meja</a:t>
            </a:r>
            <a:r>
              <a:rPr dirty="0" sz="2400" lang="en-US"/>
              <a:t> </a:t>
            </a:r>
            <a:r>
              <a:rPr dirty="0" sz="2400" lang="en-US" err="1"/>
              <a:t>bundar</a:t>
            </a:r>
            <a:r>
              <a:rPr dirty="0" sz="2400" lang="en-US"/>
              <a:t>, </a:t>
            </a:r>
            <a:r>
              <a:rPr dirty="0" sz="2400" lang="en-US" err="1"/>
              <a:t>banyak</a:t>
            </a:r>
            <a:r>
              <a:rPr dirty="0" sz="2400" lang="en-US"/>
              <a:t> </a:t>
            </a:r>
            <a:r>
              <a:rPr dirty="0" sz="2400" lang="en-US" err="1"/>
              <a:t>cara</a:t>
            </a:r>
            <a:r>
              <a:rPr dirty="0" sz="2400" lang="en-US"/>
              <a:t> </a:t>
            </a:r>
            <a:r>
              <a:rPr dirty="0" sz="2400" lang="en-US" err="1"/>
              <a:t>susunan</a:t>
            </a:r>
            <a:r>
              <a:rPr dirty="0" sz="2400" lang="en-US"/>
              <a:t> yang </a:t>
            </a:r>
            <a:r>
              <a:rPr dirty="0" sz="2400" lang="en-US" err="1"/>
              <a:t>dapat</a:t>
            </a:r>
            <a:r>
              <a:rPr dirty="0" sz="2400" lang="en-US"/>
              <a:t> </a:t>
            </a:r>
            <a:r>
              <a:rPr dirty="0" sz="2400" lang="en-US" err="1"/>
              <a:t>dibuat</a:t>
            </a:r>
            <a:r>
              <a:rPr dirty="0" sz="2400" lang="en-US"/>
              <a:t> </a:t>
            </a:r>
            <a:r>
              <a:rPr dirty="0" sz="2400" lang="en-US" err="1"/>
              <a:t>dari</a:t>
            </a:r>
            <a:r>
              <a:rPr dirty="0" sz="2400" lang="en-US"/>
              <a:t> 5 orang </a:t>
            </a:r>
            <a:r>
              <a:rPr dirty="0" sz="2400" lang="en-US" err="1"/>
              <a:t>tersebut</a:t>
            </a:r>
            <a:r>
              <a:rPr dirty="0" sz="2400" lang="en-US"/>
              <a:t> </a:t>
            </a:r>
            <a:r>
              <a:rPr dirty="0" sz="2400" lang="en-US" err="1"/>
              <a:t>adalah</a:t>
            </a:r>
            <a:r>
              <a:rPr dirty="0" sz="2400" lang="en-US"/>
              <a:t>.</a:t>
            </a:r>
            <a:endParaRPr dirty="0" sz="2400" lang="id-ID"/>
          </a:p>
          <a:p>
            <a:pPr indent="0" marL="0">
              <a:buNone/>
            </a:pPr>
            <a:r>
              <a:rPr b="1" dirty="0" sz="2400" lang="en-US" err="1"/>
              <a:t>Jawab</a:t>
            </a:r>
            <a:r>
              <a:rPr b="1" dirty="0" sz="2400" lang="en-US"/>
              <a:t>:</a:t>
            </a:r>
            <a:endParaRPr b="1" dirty="0" sz="2400" lang="id-ID"/>
          </a:p>
          <a:p>
            <a:pPr indent="0" marL="0">
              <a:buNone/>
            </a:pPr>
            <a:r>
              <a:rPr dirty="0" sz="2400" lang="en-US" err="1"/>
              <a:t>Banyak</a:t>
            </a:r>
            <a:r>
              <a:rPr dirty="0" sz="2400" lang="en-US"/>
              <a:t> orang (n) = 5, </a:t>
            </a:r>
            <a:r>
              <a:rPr dirty="0" sz="2400" lang="en-US" err="1"/>
              <a:t>maka</a:t>
            </a:r>
            <a:r>
              <a:rPr dirty="0" sz="2400" lang="en-US"/>
              <a:t> :</a:t>
            </a:r>
            <a:endParaRPr dirty="0" sz="2400" lang="id-ID"/>
          </a:p>
          <a:p>
            <a:pPr indent="0" marL="0">
              <a:buNone/>
            </a:pPr>
            <a:r>
              <a:rPr dirty="0" sz="2400" lang="en-US"/>
              <a:t>5Psiklis = (5 – 1)! = 4! = 4.3.2.1 = 24 </a:t>
            </a:r>
            <a:r>
              <a:rPr dirty="0" sz="2400" lang="en-US" err="1"/>
              <a:t>cara</a:t>
            </a:r>
            <a:endParaRPr dirty="0" sz="2400" lang="id-ID"/>
          </a:p>
          <a:p>
            <a:pPr indent="0" marL="0">
              <a:buNone/>
            </a:pPr>
            <a:endParaRPr dirty="0" lang="id-ID"/>
          </a:p>
        </p:txBody>
      </p:sp>
      <p:sp>
        <p:nvSpPr>
          <p:cNvPr id="1048628" name="TextBox 4"/>
          <p:cNvSpPr txBox="1"/>
          <p:nvPr/>
        </p:nvSpPr>
        <p:spPr>
          <a:xfrm>
            <a:off x="2958409" y="2247676"/>
            <a:ext cx="2653047" cy="523220"/>
          </a:xfrm>
          <a:prstGeom prst="rect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wrap="square">
            <a:spAutoFit/>
          </a:bodyPr>
          <a:p>
            <a:r>
              <a:rPr dirty="0" sz="2000" lang="id-ID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dirty="0" sz="2800" lang="id-ID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  <a:r>
              <a:rPr dirty="0" sz="2000" lang="id-ID">
                <a:solidFill>
                  <a:schemeClr val="tx1"/>
                </a:solidFill>
                <a:latin typeface="Arial" panose="020B0604020202020204" pitchFamily="34" charset="0"/>
              </a:rPr>
              <a:t>siklis</a:t>
            </a:r>
            <a:r>
              <a:rPr dirty="0" sz="2800" lang="id-ID">
                <a:solidFill>
                  <a:schemeClr val="tx1"/>
                </a:solidFill>
                <a:latin typeface="Arial" panose="020B0604020202020204" pitchFamily="34" charset="0"/>
              </a:rPr>
              <a:t> = </a:t>
            </a:r>
            <a:r>
              <a:rPr dirty="0" sz="2800" lang="en-US">
                <a:solidFill>
                  <a:schemeClr val="tx1"/>
                </a:solidFill>
                <a:latin typeface="Arial" panose="020B0604020202020204" pitchFamily="34" charset="0"/>
              </a:rPr>
              <a:t>(n-1)!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p>
            <a:pPr indent="0" marL="0">
              <a:buNone/>
            </a:pPr>
            <a:r>
              <a:rPr b="1" dirty="0" sz="3200" lang="en-US"/>
              <a:t>2. </a:t>
            </a:r>
            <a:r>
              <a:rPr b="1" dirty="0" sz="3200" lang="en-US" err="1"/>
              <a:t>Permutasi</a:t>
            </a:r>
            <a:r>
              <a:rPr b="1" dirty="0" sz="3200" lang="en-US"/>
              <a:t> </a:t>
            </a:r>
            <a:r>
              <a:rPr b="1" dirty="0" sz="3200" lang="en-US" err="1"/>
              <a:t>dari</a:t>
            </a:r>
            <a:r>
              <a:rPr b="1" dirty="0" sz="3200" lang="en-US"/>
              <a:t> n </a:t>
            </a:r>
            <a:r>
              <a:rPr b="1" dirty="0" sz="3200" lang="en-US" err="1"/>
              <a:t>objek</a:t>
            </a:r>
            <a:r>
              <a:rPr b="1" dirty="0" sz="3200" lang="en-US"/>
              <a:t> </a:t>
            </a:r>
            <a:r>
              <a:rPr b="1" dirty="0" sz="3200" lang="en-US" err="1"/>
              <a:t>dengan</a:t>
            </a:r>
            <a:r>
              <a:rPr b="1" dirty="0" sz="3200" lang="en-US"/>
              <a:t> </a:t>
            </a:r>
            <a:r>
              <a:rPr b="1" dirty="0" sz="3200" lang="en-US" err="1"/>
              <a:t>pengembalian</a:t>
            </a:r>
            <a:endParaRPr b="1" dirty="0" sz="3200" lang="en-US"/>
          </a:p>
          <a:p>
            <a:pPr indent="0" marL="0">
              <a:buNone/>
            </a:pPr>
            <a:r>
              <a:rPr dirty="0" lang="en-US"/>
              <a:t>     </a:t>
            </a:r>
            <a:r>
              <a:rPr dirty="0" lang="en-US" err="1"/>
              <a:t>Permutasi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n </a:t>
            </a:r>
            <a:r>
              <a:rPr dirty="0" lang="en-US" err="1"/>
              <a:t>objek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pengembalian</a:t>
            </a:r>
            <a:r>
              <a:rPr dirty="0" lang="en-US"/>
              <a:t> </a:t>
            </a:r>
            <a:r>
              <a:rPr dirty="0" lang="en-US" err="1"/>
              <a:t>dirumuskan</a:t>
            </a:r>
            <a:endParaRPr dirty="0" lang="en-ID"/>
          </a:p>
        </p:txBody>
      </p:sp>
      <p:sp>
        <p:nvSpPr>
          <p:cNvPr id="1048630" name="Rectangle: Rounded Corners 3"/>
          <p:cNvSpPr/>
          <p:nvPr/>
        </p:nvSpPr>
        <p:spPr>
          <a:xfrm>
            <a:off x="2520176" y="3429000"/>
            <a:ext cx="3575824" cy="964580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aseline="-21000" b="1" sz="3200" lang="en-ID" noProof="1" spc="-7">
                <a:latin typeface="Arial" panose="020B0604020202020204"/>
                <a:cs typeface="Arial" panose="020B0604020202020204"/>
              </a:rPr>
              <a:t>n</a:t>
            </a:r>
            <a:r>
              <a:rPr b="1" sz="3200" lang="en-ID" noProof="1" spc="-5">
                <a:latin typeface="Arial" panose="020B0604020202020204"/>
                <a:cs typeface="Arial" panose="020B0604020202020204"/>
              </a:rPr>
              <a:t>P</a:t>
            </a:r>
            <a:r>
              <a:rPr baseline="-21000" b="1" sz="3200" lang="en-ID" noProof="1" spc="-7">
                <a:latin typeface="Arial" panose="020B0604020202020204"/>
                <a:cs typeface="Arial" panose="020B0604020202020204"/>
              </a:rPr>
              <a:t>r </a:t>
            </a:r>
            <a:r>
              <a:rPr b="1" sz="3200" lang="en-ID" noProof="1">
                <a:latin typeface="Arial" panose="020B0604020202020204"/>
                <a:cs typeface="Arial" panose="020B0604020202020204"/>
              </a:rPr>
              <a:t>= </a:t>
            </a:r>
            <a:r>
              <a:rPr b="1" sz="3200" lang="en-ID" noProof="1" spc="-10">
                <a:latin typeface="Arial" panose="020B0604020202020204"/>
                <a:cs typeface="Arial" panose="020B0604020202020204"/>
              </a:rPr>
              <a:t>n</a:t>
            </a:r>
            <a:r>
              <a:rPr baseline="25000" b="1" sz="3200" lang="en-ID" noProof="1" spc="-15">
                <a:latin typeface="Arial" panose="020B0604020202020204"/>
                <a:cs typeface="Arial" panose="020B0604020202020204"/>
              </a:rPr>
              <a:t>r </a:t>
            </a:r>
            <a:r>
              <a:rPr b="1" sz="3200" lang="en-ID" noProof="1">
                <a:latin typeface="Arial" panose="020B0604020202020204"/>
                <a:cs typeface="Arial" panose="020B0604020202020204"/>
              </a:rPr>
              <a:t>, </a:t>
            </a:r>
            <a:r>
              <a:rPr b="1" sz="3200" lang="en-ID" noProof="1" spc="-5">
                <a:latin typeface="Arial" panose="020B0604020202020204"/>
                <a:cs typeface="Arial" panose="020B0604020202020204"/>
              </a:rPr>
              <a:t>r </a:t>
            </a:r>
            <a:r>
              <a:rPr b="1" sz="3200" lang="en-ID" noProof="1">
                <a:latin typeface="Arial" panose="020B0604020202020204"/>
                <a:cs typeface="Arial" panose="020B0604020202020204"/>
              </a:rPr>
              <a:t>≤</a:t>
            </a:r>
            <a:r>
              <a:rPr b="1" sz="3200" lang="en-ID" noProof="1" spc="-470">
                <a:latin typeface="Arial" panose="020B0604020202020204"/>
                <a:cs typeface="Arial" panose="020B0604020202020204"/>
              </a:rPr>
              <a:t> </a:t>
            </a:r>
            <a:r>
              <a:rPr b="1" sz="3200" lang="en-ID" noProof="1">
                <a:latin typeface="Arial" panose="020B0604020202020204"/>
                <a:cs typeface="Arial" panose="020B0604020202020204"/>
              </a:rPr>
              <a:t>n</a:t>
            </a:r>
            <a:endParaRPr sz="3200" lang="en-ID" noProof="1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3200" lang="en-US"/>
              <a:t>3. </a:t>
            </a:r>
            <a:r>
              <a:rPr b="1" dirty="0" sz="3200" lang="en-US" err="1"/>
              <a:t>Permutasi</a:t>
            </a:r>
            <a:r>
              <a:rPr b="1" dirty="0" sz="3200" lang="en-US"/>
              <a:t> </a:t>
            </a:r>
            <a:r>
              <a:rPr b="1" dirty="0" sz="3200" lang="en-US" err="1"/>
              <a:t>dari</a:t>
            </a:r>
            <a:r>
              <a:rPr b="1" dirty="0" sz="3200" lang="en-US"/>
              <a:t> n </a:t>
            </a:r>
            <a:r>
              <a:rPr b="1" dirty="0" sz="3200" lang="en-US" err="1"/>
              <a:t>objek</a:t>
            </a:r>
            <a:r>
              <a:rPr b="1" dirty="0" sz="3200" lang="en-US"/>
              <a:t> yang </a:t>
            </a:r>
            <a:r>
              <a:rPr b="1" dirty="0" sz="3200" lang="en-US" err="1"/>
              <a:t>sama</a:t>
            </a:r>
            <a:endParaRPr b="1" dirty="0" sz="3200" lang="en-US"/>
          </a:p>
          <a:p>
            <a:pPr indent="0" marL="0">
              <a:buNone/>
            </a:pPr>
            <a:endParaRPr b="1" dirty="0" sz="3200" lang="en-ID"/>
          </a:p>
        </p:txBody>
      </p:sp>
      <p:grpSp>
        <p:nvGrpSpPr>
          <p:cNvPr id="70" name="object 9"/>
          <p:cNvGrpSpPr/>
          <p:nvPr/>
        </p:nvGrpSpPr>
        <p:grpSpPr bwMode="auto">
          <a:xfrm>
            <a:off x="1471962" y="2883621"/>
            <a:ext cx="5731726" cy="1341979"/>
            <a:chOff x="659141" y="1097684"/>
            <a:chExt cx="4802429" cy="1341979"/>
          </a:xfrm>
        </p:grpSpPr>
        <p:sp>
          <p:nvSpPr>
            <p:cNvPr id="1048632" name="object 10"/>
            <p:cNvSpPr>
              <a:spLocks noChangeArrowheads="1"/>
            </p:cNvSpPr>
            <p:nvPr/>
          </p:nvSpPr>
          <p:spPr bwMode="auto">
            <a:xfrm>
              <a:off x="659141" y="1097684"/>
              <a:ext cx="4802429" cy="1341979"/>
            </a:xfrm>
            <a:prstGeom prst="rect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bIns="0" lIns="0" rIns="0" tIns="0"/>
            <a:p>
              <a:endParaRPr altLang="en-US" dirty="0" lang="en-US"/>
            </a:p>
          </p:txBody>
        </p:sp>
        <p:sp>
          <p:nvSpPr>
            <p:cNvPr id="1048633" name="object 11"/>
            <p:cNvSpPr>
              <a:spLocks noChangeArrowheads="1"/>
            </p:cNvSpPr>
            <p:nvPr/>
          </p:nvSpPr>
          <p:spPr bwMode="auto">
            <a:xfrm>
              <a:off x="3411380" y="1614416"/>
              <a:ext cx="1802764" cy="0"/>
            </a:xfrm>
            <a:custGeom>
              <a:avLst/>
              <a:gdLst>
                <a:gd name="T0" fmla="*/ 0 w 1802764"/>
                <a:gd name="T1" fmla="*/ 0 h 1"/>
                <a:gd name="T2" fmla="*/ 1802627 w 18027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02764" h="1">
                  <a:moveTo>
                    <a:pt x="0" y="0"/>
                  </a:moveTo>
                  <a:lnTo>
                    <a:pt x="1802627" y="0"/>
                  </a:lnTo>
                </a:path>
              </a:pathLst>
            </a:custGeom>
            <a:noFill/>
            <a:ln w="14679">
              <a:solidFill>
                <a:srgbClr val="000000"/>
              </a:solidFill>
              <a:round/>
              <a:headEnd/>
              <a:tailEnd/>
            </a:ln>
          </p:spPr>
          <p:txBody>
            <a:bodyPr bIns="0" lIns="0" rIns="0" tIns="0"/>
            <a:p>
              <a:endParaRPr altLang="en-US" lang="en-US"/>
            </a:p>
          </p:txBody>
        </p:sp>
      </p:grpSp>
      <p:sp>
        <p:nvSpPr>
          <p:cNvPr id="1048634" name="object 14"/>
          <p:cNvSpPr txBox="1"/>
          <p:nvPr/>
        </p:nvSpPr>
        <p:spPr>
          <a:xfrm>
            <a:off x="2141036" y="3175720"/>
            <a:ext cx="3003601" cy="439864"/>
          </a:xfrm>
          <a:prstGeom prst="rect"/>
        </p:spPr>
        <p:txBody>
          <a:bodyPr bIns="0" lIns="0" rIns="0" tIns="16510" wrap="square">
            <a:spAutoFit/>
          </a:bodyPr>
          <a:p>
            <a:pPr fontAlgn="auto" marL="25400">
              <a:spcBef>
                <a:spcPts val="130"/>
              </a:spcBef>
            </a:pPr>
            <a:r>
              <a:rPr sz="2750" noProof="1" spc="55">
                <a:latin typeface="Times New Roman" panose="02020603050405020304"/>
                <a:ea typeface="+mn-ea"/>
                <a:cs typeface="Times New Roman" panose="02020603050405020304"/>
              </a:rPr>
              <a:t>nPn</a:t>
            </a:r>
            <a:r>
              <a:rPr baseline="-24000" sz="2400" noProof="1" spc="82">
                <a:latin typeface="Times New Roman" panose="02020603050405020304"/>
                <a:ea typeface="+mn-ea"/>
                <a:cs typeface="Times New Roman" panose="02020603050405020304"/>
              </a:rPr>
              <a:t>1</a:t>
            </a:r>
            <a:r>
              <a:rPr baseline="-24000" sz="2400" noProof="1" spc="-277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15">
                <a:latin typeface="Times New Roman" panose="02020603050405020304"/>
                <a:ea typeface="+mn-ea"/>
                <a:cs typeface="Times New Roman" panose="02020603050405020304"/>
              </a:rPr>
              <a:t>,</a:t>
            </a:r>
            <a:r>
              <a:rPr sz="2750" noProof="1" spc="-185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3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r>
              <a:rPr sz="2750" noProof="1" spc="-39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baseline="-24000" sz="2400" noProof="1" spc="30">
                <a:latin typeface="Times New Roman" panose="02020603050405020304"/>
                <a:ea typeface="+mn-ea"/>
                <a:cs typeface="Times New Roman" panose="02020603050405020304"/>
              </a:rPr>
              <a:t>2</a:t>
            </a:r>
            <a:r>
              <a:rPr baseline="-24000" sz="2400" noProof="1" spc="-97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15">
                <a:latin typeface="Times New Roman" panose="02020603050405020304"/>
                <a:ea typeface="+mn-ea"/>
                <a:cs typeface="Times New Roman" panose="02020603050405020304"/>
              </a:rPr>
              <a:t>,</a:t>
            </a:r>
            <a:r>
              <a:rPr sz="2750" noProof="1" spc="-19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3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r>
              <a:rPr sz="2750" noProof="1" spc="-434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baseline="-24000" sz="2400" noProof="1" spc="30">
                <a:latin typeface="Times New Roman" panose="02020603050405020304"/>
                <a:ea typeface="+mn-ea"/>
                <a:cs typeface="Times New Roman" panose="02020603050405020304"/>
              </a:rPr>
              <a:t>3</a:t>
            </a:r>
            <a:r>
              <a:rPr baseline="-24000" sz="2400" noProof="1" spc="-172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40">
                <a:latin typeface="Times New Roman" panose="02020603050405020304"/>
                <a:ea typeface="+mn-ea"/>
                <a:cs typeface="Times New Roman" panose="02020603050405020304"/>
              </a:rPr>
              <a:t>,...</a:t>
            </a:r>
            <a:r>
              <a:rPr sz="2750" noProof="1" spc="-44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30">
                <a:latin typeface="Symbol" panose="05050102010706020507"/>
                <a:ea typeface="+mn-ea"/>
                <a:cs typeface="Symbol" panose="05050102010706020507"/>
              </a:rPr>
              <a:t></a:t>
            </a:r>
            <a:endParaRPr sz="2750" noProof="1">
              <a:latin typeface="Symbol" panose="05050102010706020507"/>
              <a:cs typeface="Symbol" panose="05050102010706020507"/>
            </a:endParaRPr>
          </a:p>
        </p:txBody>
      </p:sp>
      <p:sp>
        <p:nvSpPr>
          <p:cNvPr id="1048635" name="object 13"/>
          <p:cNvSpPr txBox="1"/>
          <p:nvPr/>
        </p:nvSpPr>
        <p:spPr>
          <a:xfrm>
            <a:off x="4770868" y="3400353"/>
            <a:ext cx="2151609" cy="439864"/>
          </a:xfrm>
          <a:prstGeom prst="rect"/>
        </p:spPr>
        <p:txBody>
          <a:bodyPr bIns="0" lIns="0" rIns="0" tIns="16510" wrap="square">
            <a:spAutoFit/>
          </a:bodyPr>
          <a:p>
            <a:pPr fontAlgn="auto" marL="25400">
              <a:spcBef>
                <a:spcPts val="130"/>
              </a:spcBef>
            </a:pPr>
            <a:r>
              <a:rPr sz="2750" noProof="1" spc="85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r>
              <a:rPr baseline="-24000" sz="2400" noProof="1" spc="127">
                <a:latin typeface="Times New Roman" panose="02020603050405020304"/>
                <a:ea typeface="+mn-ea"/>
                <a:cs typeface="Times New Roman" panose="02020603050405020304"/>
              </a:rPr>
              <a:t>1</a:t>
            </a:r>
            <a:r>
              <a:rPr sz="2750" noProof="1" spc="85">
                <a:latin typeface="Times New Roman" panose="02020603050405020304"/>
                <a:ea typeface="+mn-ea"/>
                <a:cs typeface="Times New Roman" panose="02020603050405020304"/>
              </a:rPr>
              <a:t>!n</a:t>
            </a:r>
            <a:r>
              <a:rPr sz="2750" noProof="1" spc="-40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baseline="-24000" sz="2400" noProof="1" spc="30">
                <a:latin typeface="Times New Roman" panose="02020603050405020304"/>
                <a:ea typeface="+mn-ea"/>
                <a:cs typeface="Times New Roman" panose="02020603050405020304"/>
              </a:rPr>
              <a:t>2</a:t>
            </a:r>
            <a:r>
              <a:rPr baseline="-24000" sz="2400" noProof="1" spc="-375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750" noProof="1" spc="55">
                <a:latin typeface="Times New Roman" panose="02020603050405020304"/>
                <a:ea typeface="+mn-ea"/>
                <a:cs typeface="Times New Roman" panose="02020603050405020304"/>
              </a:rPr>
              <a:t>!n</a:t>
            </a:r>
            <a:r>
              <a:rPr sz="2750" noProof="1" spc="-445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baseline="-24000" sz="2400" noProof="1" spc="82">
                <a:latin typeface="Times New Roman" panose="02020603050405020304"/>
                <a:ea typeface="+mn-ea"/>
                <a:cs typeface="Times New Roman" panose="02020603050405020304"/>
              </a:rPr>
              <a:t>3</a:t>
            </a:r>
            <a:r>
              <a:rPr sz="2750" noProof="1" spc="55">
                <a:latin typeface="Times New Roman" panose="02020603050405020304"/>
                <a:ea typeface="+mn-ea"/>
                <a:cs typeface="Times New Roman" panose="02020603050405020304"/>
              </a:rPr>
              <a:t>!.....</a:t>
            </a:r>
            <a:endParaRPr sz="27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36" name="object 12"/>
          <p:cNvSpPr txBox="1"/>
          <p:nvPr/>
        </p:nvSpPr>
        <p:spPr>
          <a:xfrm>
            <a:off x="5548744" y="2917356"/>
            <a:ext cx="330200" cy="449263"/>
          </a:xfrm>
          <a:prstGeom prst="rect"/>
        </p:spPr>
        <p:txBody>
          <a:bodyPr bIns="0" lIns="0" rIns="0" tIns="16510">
            <a:spAutoFit/>
          </a:bodyPr>
          <a:p>
            <a:pPr fontAlgn="auto">
              <a:spcBef>
                <a:spcPts val="130"/>
              </a:spcBef>
            </a:pPr>
            <a:r>
              <a:rPr sz="2750" noProof="1" spc="100">
                <a:latin typeface="Times New Roman" panose="02020603050405020304"/>
                <a:ea typeface="+mn-ea"/>
                <a:cs typeface="Times New Roman" panose="02020603050405020304"/>
              </a:rPr>
              <a:t>n!</a:t>
            </a:r>
            <a:endParaRPr sz="2750" noProof="1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5185" cy="1325563"/>
          </a:xfrm>
        </p:spPr>
        <p:txBody>
          <a:bodyPr>
            <a:noAutofit/>
          </a:bodyPr>
          <a:p>
            <a:r>
              <a:rPr altLang="en-US" dirty="0" sz="3600" lang="en-US">
                <a:latin typeface="Arial" panose="020B0604020202020204" pitchFamily="34" charset="0"/>
              </a:rPr>
              <a:t>KOMBINASI</a:t>
            </a:r>
            <a:br>
              <a:rPr altLang="en-US" dirty="0" sz="3600" lang="en-US">
                <a:latin typeface="Arial" panose="020B0604020202020204" pitchFamily="34" charset="0"/>
              </a:rPr>
            </a:br>
            <a:r>
              <a:rPr altLang="en-US" dirty="0" sz="3600" lang="en-US">
                <a:latin typeface="Arial" panose="020B0604020202020204" pitchFamily="34" charset="0"/>
              </a:rPr>
              <a:t>= </a:t>
            </a:r>
            <a:r>
              <a:rPr altLang="en-US" dirty="0" sz="3600" lang="en-US" err="1">
                <a:latin typeface="Arial" panose="020B0604020202020204" pitchFamily="34" charset="0"/>
              </a:rPr>
              <a:t>penyusunan</a:t>
            </a:r>
            <a:r>
              <a:rPr altLang="en-US" dirty="0" sz="3600" lang="en-US">
                <a:latin typeface="Arial" panose="020B0604020202020204" pitchFamily="34" charset="0"/>
              </a:rPr>
              <a:t> </a:t>
            </a:r>
            <a:r>
              <a:rPr altLang="en-US" dirty="0" sz="3600" lang="en-US" err="1">
                <a:latin typeface="Arial" panose="020B0604020202020204" pitchFamily="34" charset="0"/>
              </a:rPr>
              <a:t>beberapa</a:t>
            </a:r>
            <a:r>
              <a:rPr altLang="en-US" dirty="0" sz="3600" lang="en-US">
                <a:latin typeface="Arial" panose="020B0604020202020204" pitchFamily="34" charset="0"/>
              </a:rPr>
              <a:t> </a:t>
            </a:r>
            <a:r>
              <a:rPr altLang="en-US" dirty="0" sz="3600" lang="en-US" err="1">
                <a:latin typeface="Arial" panose="020B0604020202020204" pitchFamily="34" charset="0"/>
              </a:rPr>
              <a:t>objek</a:t>
            </a:r>
            <a:r>
              <a:rPr altLang="en-US" dirty="0" sz="3600" lang="en-US">
                <a:latin typeface="Arial" panose="020B0604020202020204" pitchFamily="34" charset="0"/>
              </a:rPr>
              <a:t> </a:t>
            </a:r>
            <a:r>
              <a:rPr altLang="en-US" dirty="0" sz="3600" lang="en-US" err="1">
                <a:latin typeface="Arial" panose="020B0604020202020204" pitchFamily="34" charset="0"/>
              </a:rPr>
              <a:t>tanpa</a:t>
            </a:r>
            <a:r>
              <a:rPr altLang="en-US" dirty="0" sz="3600" lang="en-US">
                <a:latin typeface="Arial" panose="020B0604020202020204" pitchFamily="34" charset="0"/>
              </a:rPr>
              <a:t> </a:t>
            </a:r>
            <a:r>
              <a:rPr altLang="en-US" dirty="0" sz="3600" lang="en-US" err="1">
                <a:latin typeface="Arial" panose="020B0604020202020204" pitchFamily="34" charset="0"/>
              </a:rPr>
              <a:t>memperhatikan</a:t>
            </a:r>
            <a:r>
              <a:rPr altLang="en-US" dirty="0" sz="3600" lang="en-US">
                <a:latin typeface="Arial" panose="020B0604020202020204" pitchFamily="34" charset="0"/>
              </a:rPr>
              <a:t>  </a:t>
            </a:r>
            <a:r>
              <a:rPr altLang="en-US" dirty="0" sz="3600" lang="en-US" err="1">
                <a:latin typeface="Arial" panose="020B0604020202020204" pitchFamily="34" charset="0"/>
              </a:rPr>
              <a:t>urutan</a:t>
            </a:r>
            <a:r>
              <a:rPr altLang="en-US" dirty="0" sz="3600" lang="en-US">
                <a:latin typeface="Arial" panose="020B0604020202020204" pitchFamily="34" charset="0"/>
              </a:rPr>
              <a:t> </a:t>
            </a:r>
            <a:r>
              <a:rPr altLang="en-US" dirty="0" sz="3600" lang="en-US" err="1">
                <a:latin typeface="Arial" panose="020B0604020202020204" pitchFamily="34" charset="0"/>
              </a:rPr>
              <a:t>objek</a:t>
            </a:r>
            <a:r>
              <a:rPr altLang="en-US" dirty="0" sz="3600" lang="en-US">
                <a:latin typeface="Arial" panose="020B0604020202020204" pitchFamily="34" charset="0"/>
              </a:rPr>
              <a:t> </a:t>
            </a:r>
            <a:r>
              <a:rPr altLang="en-US" dirty="0" sz="3600" lang="en-US" err="1">
                <a:latin typeface="Arial" panose="020B0604020202020204" pitchFamily="34" charset="0"/>
              </a:rPr>
              <a:t>tersebut</a:t>
            </a:r>
            <a:r>
              <a:rPr altLang="en-US" dirty="0" sz="3600" lang="en-US">
                <a:latin typeface="Arial" panose="020B0604020202020204" pitchFamily="34" charset="0"/>
              </a:rPr>
              <a:t>.</a:t>
            </a:r>
            <a:endParaRPr dirty="0" sz="3600" lang="en-ID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 indent="0" marL="0">
              <a:spcBef>
                <a:spcPts val="720"/>
              </a:spcBef>
              <a:buNone/>
            </a:pPr>
            <a:r>
              <a:rPr b="1" lang="en-ID" noProof="1" spc="-5">
                <a:latin typeface="Arial" panose="020B0604020202020204"/>
                <a:cs typeface="Arial" panose="020B0604020202020204"/>
              </a:rPr>
              <a:t>Rumus- rumus </a:t>
            </a:r>
            <a:r>
              <a:rPr b="1" lang="en-ID" noProof="1" spc="-10">
                <a:latin typeface="Arial" panose="020B0604020202020204"/>
                <a:cs typeface="Arial" panose="020B0604020202020204"/>
              </a:rPr>
              <a:t>kombinasi</a:t>
            </a:r>
            <a:r>
              <a:rPr b="1" lang="en-ID" noProof="1" spc="85">
                <a:latin typeface="Arial" panose="020B0604020202020204"/>
                <a:cs typeface="Arial" panose="020B0604020202020204"/>
              </a:rPr>
              <a:t> </a:t>
            </a:r>
            <a:r>
              <a:rPr b="1" lang="en-ID" noProof="1">
                <a:latin typeface="Arial" panose="020B0604020202020204"/>
                <a:cs typeface="Arial" panose="020B0604020202020204"/>
              </a:rPr>
              <a:t>:</a:t>
            </a:r>
          </a:p>
          <a:p>
            <a:pPr fontAlgn="auto" indent="-514350" marL="514350">
              <a:spcBef>
                <a:spcPts val="620"/>
              </a:spcBef>
              <a:buAutoNum type="arabicPeriod"/>
            </a:pPr>
            <a:r>
              <a:rPr b="1" lang="en-ID" noProof="1" spc="-5">
                <a:latin typeface="Arial" panose="020B0604020202020204"/>
                <a:cs typeface="Arial" panose="020B0604020202020204"/>
              </a:rPr>
              <a:t>Kombinasi </a:t>
            </a:r>
            <a:r>
              <a:rPr b="1" lang="en-ID" noProof="1">
                <a:latin typeface="Arial" panose="020B0604020202020204"/>
                <a:cs typeface="Arial" panose="020B0604020202020204"/>
              </a:rPr>
              <a:t>r </a:t>
            </a:r>
            <a:r>
              <a:rPr b="1" lang="en-ID" noProof="1" spc="-5">
                <a:latin typeface="Arial" panose="020B0604020202020204"/>
                <a:cs typeface="Arial" panose="020B0604020202020204"/>
              </a:rPr>
              <a:t>dari </a:t>
            </a:r>
            <a:r>
              <a:rPr b="1" lang="en-ID" noProof="1">
                <a:latin typeface="Arial" panose="020B0604020202020204"/>
                <a:cs typeface="Arial" panose="020B0604020202020204"/>
              </a:rPr>
              <a:t>n </a:t>
            </a:r>
            <a:r>
              <a:rPr b="1" lang="en-ID" noProof="1" spc="-10">
                <a:latin typeface="Arial" panose="020B0604020202020204"/>
                <a:cs typeface="Arial" panose="020B0604020202020204"/>
              </a:rPr>
              <a:t>objek </a:t>
            </a:r>
            <a:r>
              <a:rPr b="1" lang="en-ID" noProof="1" spc="-15">
                <a:latin typeface="Arial" panose="020B0604020202020204"/>
                <a:cs typeface="Arial" panose="020B0604020202020204"/>
              </a:rPr>
              <a:t>yg</a:t>
            </a:r>
            <a:r>
              <a:rPr b="1" lang="en-ID" noProof="1" spc="110">
                <a:latin typeface="Arial" panose="020B0604020202020204"/>
                <a:cs typeface="Arial" panose="020B0604020202020204"/>
              </a:rPr>
              <a:t> </a:t>
            </a:r>
            <a:r>
              <a:rPr b="1" lang="en-ID" noProof="1" spc="-10">
                <a:latin typeface="Arial" panose="020B0604020202020204"/>
                <a:cs typeface="Arial" panose="020B0604020202020204"/>
              </a:rPr>
              <a:t>berbeda</a:t>
            </a:r>
          </a:p>
          <a:p>
            <a:pPr fontAlgn="auto" indent="0" marL="0">
              <a:spcBef>
                <a:spcPts val="620"/>
              </a:spcBef>
              <a:buNone/>
            </a:pPr>
            <a:endParaRPr b="1" lang="en-ID" noProof="1" spc="-10">
              <a:latin typeface="Arial" panose="020B0604020202020204"/>
              <a:cs typeface="Arial" panose="020B0604020202020204"/>
            </a:endParaRPr>
          </a:p>
          <a:p>
            <a:pPr fontAlgn="auto" indent="-514350" marL="514350">
              <a:spcBef>
                <a:spcPts val="620"/>
              </a:spcBef>
              <a:buAutoNum type="arabicPeriod"/>
            </a:pPr>
            <a:endParaRPr b="1" lang="en-ID" noProof="1" spc="-10">
              <a:latin typeface="Arial" panose="020B0604020202020204"/>
              <a:cs typeface="Arial" panose="020B0604020202020204"/>
            </a:endParaRPr>
          </a:p>
          <a:p>
            <a:pPr fontAlgn="auto" indent="0" marL="0">
              <a:spcBef>
                <a:spcPts val="620"/>
              </a:spcBef>
              <a:buNone/>
            </a:pPr>
            <a:endParaRPr b="1" lang="en-ID" noProof="1" spc="-10">
              <a:latin typeface="Arial" panose="020B0604020202020204"/>
              <a:cs typeface="Arial" panose="020B0604020202020204"/>
            </a:endParaRPr>
          </a:p>
          <a:p>
            <a:pPr fontAlgn="auto" indent="-514350" marL="514350">
              <a:spcBef>
                <a:spcPts val="620"/>
              </a:spcBef>
              <a:buAutoNum type="arabicPeriod"/>
            </a:pPr>
            <a:endParaRPr b="1" lang="en-ID" noProof="1" spc="-10">
              <a:latin typeface="Arial" panose="020B0604020202020204"/>
              <a:cs typeface="Arial" panose="020B0604020202020204"/>
            </a:endParaRPr>
          </a:p>
          <a:p>
            <a:pPr fontAlgn="auto" indent="-514350" marL="514350">
              <a:spcBef>
                <a:spcPts val="620"/>
              </a:spcBef>
              <a:buAutoNum type="arabicPeriod"/>
            </a:pPr>
            <a:endParaRPr b="1" lang="en-ID" noProof="1" spc="-10">
              <a:latin typeface="Arial" panose="020B0604020202020204"/>
              <a:cs typeface="Arial" panose="020B0604020202020204"/>
            </a:endParaRPr>
          </a:p>
          <a:p>
            <a:pPr indent="0" marL="0">
              <a:buNone/>
            </a:pPr>
            <a:endParaRPr dirty="0" lang="en-ID"/>
          </a:p>
        </p:txBody>
      </p:sp>
      <p:grpSp>
        <p:nvGrpSpPr>
          <p:cNvPr id="72" name="object 10"/>
          <p:cNvGrpSpPr/>
          <p:nvPr/>
        </p:nvGrpSpPr>
        <p:grpSpPr bwMode="auto">
          <a:xfrm>
            <a:off x="1753879" y="3428999"/>
            <a:ext cx="3968824" cy="1442085"/>
            <a:chOff x="928687" y="3286188"/>
            <a:chExt cx="2814955" cy="929005"/>
          </a:xfrm>
        </p:grpSpPr>
        <p:sp>
          <p:nvSpPr>
            <p:cNvPr id="1048639" name="object 11"/>
            <p:cNvSpPr>
              <a:spLocks noChangeArrowheads="1"/>
            </p:cNvSpPr>
            <p:nvPr/>
          </p:nvSpPr>
          <p:spPr bwMode="auto">
            <a:xfrm>
              <a:off x="928687" y="3286188"/>
              <a:ext cx="2814574" cy="928687"/>
            </a:xfrm>
            <a:prstGeom prst="rect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bIns="0" lIns="0" rIns="0" tIns="0"/>
            <a:p>
              <a:endParaRPr altLang="en-US" lang="en-US"/>
            </a:p>
          </p:txBody>
        </p:sp>
        <p:sp>
          <p:nvSpPr>
            <p:cNvPr id="1048640" name="object 12"/>
            <p:cNvSpPr>
              <a:spLocks noChangeArrowheads="1"/>
            </p:cNvSpPr>
            <p:nvPr/>
          </p:nvSpPr>
          <p:spPr bwMode="auto">
            <a:xfrm>
              <a:off x="1745030" y="3735784"/>
              <a:ext cx="1111250" cy="0"/>
            </a:xfrm>
            <a:custGeom>
              <a:avLst/>
              <a:gdLst>
                <a:gd name="T0" fmla="*/ 0 w 1111250"/>
                <a:gd name="T1" fmla="*/ 0 h 1"/>
                <a:gd name="T2" fmla="*/ 1110827 w 11112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1250" h="1">
                  <a:moveTo>
                    <a:pt x="0" y="0"/>
                  </a:moveTo>
                  <a:lnTo>
                    <a:pt x="1110827" y="0"/>
                  </a:lnTo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bIns="0" lIns="0" rIns="0" tIns="0"/>
            <a:p>
              <a:endParaRPr altLang="en-US" lang="en-US"/>
            </a:p>
          </p:txBody>
        </p:sp>
      </p:grpSp>
      <p:sp>
        <p:nvSpPr>
          <p:cNvPr id="1048641" name="object 13"/>
          <p:cNvSpPr txBox="1"/>
          <p:nvPr/>
        </p:nvSpPr>
        <p:spPr>
          <a:xfrm>
            <a:off x="3164934" y="3660844"/>
            <a:ext cx="1146175" cy="977900"/>
          </a:xfrm>
          <a:prstGeom prst="rect"/>
        </p:spPr>
        <p:txBody>
          <a:bodyPr bIns="0" lIns="0" rIns="0" tIns="12700">
            <a:spAutoFit/>
          </a:bodyPr>
          <a:p>
            <a:pPr fontAlgn="auto" indent="413385" marR="5080">
              <a:lnSpc>
                <a:spcPct val="118000"/>
              </a:lnSpc>
              <a:spcBef>
                <a:spcPts val="100"/>
              </a:spcBef>
            </a:pPr>
            <a:r>
              <a:rPr sz="2650" noProof="1" spc="80">
                <a:latin typeface="Times New Roman" panose="02020603050405020304"/>
                <a:ea typeface="+mn-ea"/>
                <a:cs typeface="Times New Roman" panose="02020603050405020304"/>
              </a:rPr>
              <a:t>n!  </a:t>
            </a:r>
            <a:r>
              <a:rPr sz="2650" noProof="1" spc="60">
                <a:latin typeface="Times New Roman" panose="02020603050405020304"/>
                <a:ea typeface="+mn-ea"/>
                <a:cs typeface="Times New Roman" panose="02020603050405020304"/>
              </a:rPr>
              <a:t>r!(n </a:t>
            </a:r>
            <a:r>
              <a:rPr sz="2650" noProof="1" spc="10">
                <a:latin typeface="Times New Roman" panose="02020603050405020304"/>
                <a:ea typeface="+mn-ea"/>
                <a:cs typeface="Times New Roman" panose="02020603050405020304"/>
              </a:rPr>
              <a:t>-</a:t>
            </a:r>
            <a:r>
              <a:rPr sz="2650" noProof="1" spc="-505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650" noProof="1" spc="60">
                <a:latin typeface="Times New Roman" panose="02020603050405020304"/>
                <a:ea typeface="+mn-ea"/>
                <a:cs typeface="Times New Roman" panose="02020603050405020304"/>
              </a:rPr>
              <a:t>r)!</a:t>
            </a:r>
            <a:endParaRPr sz="26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42" name="object 14"/>
          <p:cNvSpPr txBox="1"/>
          <p:nvPr/>
        </p:nvSpPr>
        <p:spPr>
          <a:xfrm>
            <a:off x="2100292" y="3790980"/>
            <a:ext cx="383970" cy="420628"/>
          </a:xfrm>
          <a:prstGeom prst="rect"/>
        </p:spPr>
        <p:txBody>
          <a:bodyPr bIns="0" lIns="0" rIns="0" tIns="12700" wrap="square">
            <a:spAutoFit/>
          </a:bodyPr>
          <a:p>
            <a:pPr fontAlgn="auto" marL="25400">
              <a:spcBef>
                <a:spcPts val="100"/>
              </a:spcBef>
            </a:pPr>
            <a:r>
              <a:rPr baseline="-25000" sz="3975" noProof="1" spc="150">
                <a:latin typeface="Times New Roman" panose="02020603050405020304"/>
                <a:ea typeface="+mn-ea"/>
                <a:cs typeface="Times New Roman" panose="02020603050405020304"/>
              </a:rPr>
              <a:t>C</a:t>
            </a:r>
            <a:r>
              <a:rPr sz="1550" noProof="1" spc="10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endParaRPr sz="15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43" name="object 16"/>
          <p:cNvSpPr txBox="1"/>
          <p:nvPr/>
        </p:nvSpPr>
        <p:spPr>
          <a:xfrm>
            <a:off x="4731693" y="3911795"/>
            <a:ext cx="790575" cy="430213"/>
          </a:xfrm>
          <a:prstGeom prst="rect"/>
        </p:spPr>
        <p:txBody>
          <a:bodyPr bIns="0" lIns="0" rIns="0" tIns="12700">
            <a:spAutoFit/>
          </a:bodyPr>
          <a:p>
            <a:pPr fontAlgn="auto">
              <a:spcBef>
                <a:spcPts val="100"/>
              </a:spcBef>
            </a:pPr>
            <a:r>
              <a:rPr sz="2650" noProof="1" spc="5">
                <a:latin typeface="Times New Roman" panose="02020603050405020304"/>
                <a:ea typeface="+mn-ea"/>
                <a:cs typeface="Times New Roman" panose="02020603050405020304"/>
              </a:rPr>
              <a:t>, </a:t>
            </a:r>
            <a:r>
              <a:rPr sz="2650" noProof="1" spc="15">
                <a:latin typeface="Times New Roman" panose="02020603050405020304"/>
                <a:ea typeface="+mn-ea"/>
                <a:cs typeface="Times New Roman" panose="02020603050405020304"/>
              </a:rPr>
              <a:t>n </a:t>
            </a:r>
            <a:r>
              <a:rPr sz="2650" noProof="1" spc="15">
                <a:latin typeface="Symbol" panose="05050102010706020507"/>
                <a:ea typeface="+mn-ea"/>
                <a:cs typeface="Symbol" panose="05050102010706020507"/>
              </a:rPr>
              <a:t></a:t>
            </a:r>
            <a:r>
              <a:rPr sz="2650" noProof="1" spc="-36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650" noProof="1" spc="10">
                <a:latin typeface="Times New Roman" panose="02020603050405020304"/>
                <a:ea typeface="+mn-ea"/>
                <a:cs typeface="Times New Roman" panose="02020603050405020304"/>
              </a:rPr>
              <a:t>r</a:t>
            </a:r>
            <a:endParaRPr sz="26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44" name="object 17"/>
          <p:cNvSpPr txBox="1"/>
          <p:nvPr/>
        </p:nvSpPr>
        <p:spPr>
          <a:xfrm>
            <a:off x="2644758" y="3911794"/>
            <a:ext cx="200025" cy="430213"/>
          </a:xfrm>
          <a:prstGeom prst="rect"/>
        </p:spPr>
        <p:txBody>
          <a:bodyPr bIns="0" lIns="0" rIns="0" tIns="12700">
            <a:spAutoFit/>
          </a:bodyPr>
          <a:p>
            <a:pPr fontAlgn="auto">
              <a:spcBef>
                <a:spcPts val="100"/>
              </a:spcBef>
            </a:pPr>
            <a:r>
              <a:rPr sz="2650" noProof="1" spc="15">
                <a:latin typeface="Symbol" panose="05050102010706020507"/>
                <a:ea typeface="+mn-ea"/>
                <a:cs typeface="Symbol" panose="05050102010706020507"/>
              </a:rPr>
              <a:t></a:t>
            </a:r>
            <a:endParaRPr sz="2650" noProof="1">
              <a:latin typeface="Symbol" panose="05050102010706020507"/>
              <a:cs typeface="Symbol" panose="0505010201070602050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/>
          <a:p>
            <a:pPr indent="0" marL="0">
              <a:buNone/>
            </a:pPr>
            <a:r>
              <a:rPr b="1" lang="en-ID" noProof="1" spc="-10">
                <a:latin typeface="Arial" panose="020B0604020202020204"/>
                <a:cs typeface="Arial" panose="020B0604020202020204"/>
              </a:rPr>
              <a:t>Contoh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indent="0" lvl="0" marL="0">
              <a:buNone/>
            </a:pPr>
            <a:r>
              <a:rPr dirty="0" sz="2400" lang="en-US" err="1"/>
              <a:t>Restoran</a:t>
            </a:r>
            <a:r>
              <a:rPr dirty="0" sz="2400" lang="en-US"/>
              <a:t> </a:t>
            </a:r>
            <a:r>
              <a:rPr dirty="0" sz="2400" lang="en-US" err="1"/>
              <a:t>Sheringga</a:t>
            </a:r>
            <a:r>
              <a:rPr dirty="0" sz="2400" lang="en-US"/>
              <a:t>  </a:t>
            </a:r>
            <a:r>
              <a:rPr dirty="0" sz="2400" lang="en-US" err="1"/>
              <a:t>menyajikan</a:t>
            </a:r>
            <a:r>
              <a:rPr dirty="0" sz="2400" lang="en-US"/>
              <a:t> 7 </a:t>
            </a:r>
            <a:r>
              <a:rPr dirty="0" sz="2400" lang="en-US" err="1"/>
              <a:t>pilihan</a:t>
            </a:r>
            <a:r>
              <a:rPr dirty="0" sz="2400" lang="en-US"/>
              <a:t> </a:t>
            </a:r>
            <a:r>
              <a:rPr dirty="0" sz="2400" lang="en-US" err="1"/>
              <a:t>lauk</a:t>
            </a:r>
            <a:r>
              <a:rPr dirty="0" sz="2400" lang="en-US"/>
              <a:t> </a:t>
            </a:r>
            <a:r>
              <a:rPr dirty="0" sz="2400" lang="en-US" err="1"/>
              <a:t>khas</a:t>
            </a:r>
            <a:r>
              <a:rPr dirty="0" sz="2400" lang="en-US"/>
              <a:t> </a:t>
            </a:r>
            <a:r>
              <a:rPr dirty="0" sz="2400" lang="en-US" err="1"/>
              <a:t>Ngoresan</a:t>
            </a:r>
            <a:r>
              <a:rPr dirty="0" sz="2400" lang="en-US"/>
              <a:t>   , </a:t>
            </a:r>
            <a:r>
              <a:rPr dirty="0" sz="2400" lang="en-US" err="1"/>
              <a:t>jika</a:t>
            </a:r>
            <a:r>
              <a:rPr dirty="0" sz="2400" lang="en-US"/>
              <a:t> </a:t>
            </a:r>
            <a:r>
              <a:rPr dirty="0" sz="2400" lang="en-US" err="1"/>
              <a:t>Rendi</a:t>
            </a:r>
            <a:r>
              <a:rPr dirty="0" sz="2400" lang="en-US"/>
              <a:t> </a:t>
            </a:r>
            <a:r>
              <a:rPr dirty="0" sz="2400" lang="en-US" err="1"/>
              <a:t>memiliki</a:t>
            </a:r>
            <a:r>
              <a:rPr dirty="0" sz="2400" lang="en-US"/>
              <a:t> </a:t>
            </a:r>
            <a:r>
              <a:rPr dirty="0" sz="2400" lang="en-US" err="1"/>
              <a:t>uang</a:t>
            </a:r>
            <a:r>
              <a:rPr dirty="0" sz="2400" lang="en-US"/>
              <a:t> yang </a:t>
            </a:r>
            <a:r>
              <a:rPr dirty="0" sz="2400" lang="en-US" err="1"/>
              <a:t>hanya</a:t>
            </a:r>
            <a:r>
              <a:rPr dirty="0" sz="2400" lang="en-US"/>
              <a:t> </a:t>
            </a:r>
            <a:r>
              <a:rPr dirty="0" sz="2400" lang="en-US" err="1"/>
              <a:t>cukup</a:t>
            </a:r>
            <a:r>
              <a:rPr dirty="0" sz="2400" lang="en-US"/>
              <a:t>  </a:t>
            </a:r>
            <a:r>
              <a:rPr dirty="0" sz="2400" lang="en-US" err="1"/>
              <a:t>untuk</a:t>
            </a:r>
            <a:r>
              <a:rPr dirty="0" sz="2400" lang="en-US"/>
              <a:t> </a:t>
            </a:r>
            <a:r>
              <a:rPr dirty="0" sz="2400" lang="en-US" err="1"/>
              <a:t>makan</a:t>
            </a:r>
            <a:r>
              <a:rPr dirty="0" sz="2400" lang="en-US"/>
              <a:t> 4 </a:t>
            </a:r>
            <a:r>
              <a:rPr dirty="0" sz="2400" lang="en-US" err="1"/>
              <a:t>jenis</a:t>
            </a:r>
            <a:r>
              <a:rPr dirty="0" sz="2400" lang="en-US"/>
              <a:t> </a:t>
            </a:r>
            <a:r>
              <a:rPr dirty="0" sz="2400" lang="en-US" err="1"/>
              <a:t>lauk</a:t>
            </a:r>
            <a:r>
              <a:rPr dirty="0" sz="2400" lang="en-US"/>
              <a:t>, </a:t>
            </a:r>
            <a:r>
              <a:rPr dirty="0" sz="2400" lang="en-US" err="1"/>
              <a:t>maka</a:t>
            </a:r>
            <a:r>
              <a:rPr dirty="0" sz="2400" lang="en-US"/>
              <a:t> </a:t>
            </a:r>
            <a:r>
              <a:rPr dirty="0" sz="2400" lang="en-US" err="1"/>
              <a:t>jumlah</a:t>
            </a:r>
            <a:r>
              <a:rPr dirty="0" sz="2400" lang="en-US"/>
              <a:t> </a:t>
            </a:r>
            <a:r>
              <a:rPr dirty="0" sz="2400" lang="en-US" err="1"/>
              <a:t>kemungkinan</a:t>
            </a:r>
            <a:r>
              <a:rPr dirty="0" sz="2400" lang="en-US"/>
              <a:t> </a:t>
            </a:r>
            <a:r>
              <a:rPr dirty="0" sz="2400" lang="en-US" err="1"/>
              <a:t>lauk</a:t>
            </a:r>
            <a:r>
              <a:rPr dirty="0" sz="2400" lang="en-US"/>
              <a:t> yang </a:t>
            </a:r>
            <a:r>
              <a:rPr dirty="0" sz="2400" lang="en-US" err="1"/>
              <a:t>dipilih</a:t>
            </a:r>
            <a:r>
              <a:rPr dirty="0" sz="2400" lang="en-US"/>
              <a:t> </a:t>
            </a:r>
            <a:r>
              <a:rPr dirty="0" sz="2400" lang="en-US" err="1"/>
              <a:t>Rendi</a:t>
            </a:r>
            <a:r>
              <a:rPr dirty="0" sz="2400" lang="en-US"/>
              <a:t> ?</a:t>
            </a:r>
            <a:endParaRPr dirty="0" sz="2400" lang="id-ID"/>
          </a:p>
          <a:p>
            <a:pPr indent="0" marL="0">
              <a:buNone/>
            </a:pPr>
            <a:r>
              <a:rPr b="1" dirty="0" sz="2400" lang="en-US" err="1"/>
              <a:t>Penyelesaian</a:t>
            </a:r>
            <a:r>
              <a:rPr b="1" dirty="0" sz="2400" lang="en-US"/>
              <a:t> :</a:t>
            </a:r>
          </a:p>
          <a:p>
            <a:pPr indent="0" marL="0">
              <a:buNone/>
            </a:pPr>
            <a:endParaRPr b="1" dirty="0" sz="2400" lang="id-ID"/>
          </a:p>
          <a:p>
            <a:pPr indent="0" marL="0">
              <a:buNone/>
            </a:pPr>
            <a:endParaRPr dirty="0" lang="id-ID"/>
          </a:p>
        </p:txBody>
      </p:sp>
      <p:pic>
        <p:nvPicPr>
          <p:cNvPr id="2097154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44745" y="3133831"/>
            <a:ext cx="7874434" cy="2100777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838200" y="719660"/>
            <a:ext cx="10515600" cy="5418680"/>
          </a:xfrm>
        </p:spPr>
        <p:txBody>
          <a:bodyPr/>
          <a:p>
            <a:pPr indent="0" marL="0">
              <a:buNone/>
            </a:pPr>
            <a:r>
              <a:rPr b="1" dirty="0" sz="3200" lang="en-US"/>
              <a:t>2. </a:t>
            </a:r>
            <a:r>
              <a:rPr b="1" dirty="0" sz="3200" lang="en-US" err="1"/>
              <a:t>Hubungan</a:t>
            </a:r>
            <a:r>
              <a:rPr b="1" dirty="0" sz="3200" lang="en-US"/>
              <a:t> </a:t>
            </a:r>
            <a:r>
              <a:rPr b="1" dirty="0" sz="3200" lang="en-US" err="1"/>
              <a:t>Permutasi</a:t>
            </a:r>
            <a:r>
              <a:rPr b="1" dirty="0" sz="3200" lang="en-US"/>
              <a:t> </a:t>
            </a:r>
            <a:r>
              <a:rPr b="1" dirty="0" sz="3200" lang="en-US" err="1"/>
              <a:t>dengan</a:t>
            </a:r>
            <a:r>
              <a:rPr b="1" dirty="0" sz="3200" lang="en-US"/>
              <a:t> </a:t>
            </a:r>
            <a:r>
              <a:rPr b="1" dirty="0" sz="3200" lang="en-US" err="1"/>
              <a:t>Kombinasi</a:t>
            </a:r>
            <a:endParaRPr b="1" dirty="0" sz="3200" lang="en-US"/>
          </a:p>
          <a:p>
            <a:pPr indent="0" marL="0">
              <a:buNone/>
            </a:pPr>
            <a:endParaRPr b="1" dirty="0" sz="3200" lang="en-US"/>
          </a:p>
          <a:p>
            <a:pPr indent="0" marL="0">
              <a:buNone/>
            </a:pPr>
            <a:endParaRPr b="1" dirty="0" sz="3200" lang="en-US"/>
          </a:p>
          <a:p>
            <a:pPr indent="0" marL="0">
              <a:buNone/>
            </a:pPr>
            <a:endParaRPr b="1" dirty="0" sz="3200" lang="en-US"/>
          </a:p>
          <a:p>
            <a:pPr indent="0" marL="0">
              <a:buNone/>
            </a:pPr>
            <a:r>
              <a:rPr b="1" dirty="0" sz="3200" lang="en-US" err="1"/>
              <a:t>Contoh</a:t>
            </a:r>
            <a:endParaRPr b="1" dirty="0" sz="3200" lang="en-US"/>
          </a:p>
        </p:txBody>
      </p:sp>
      <p:sp>
        <p:nvSpPr>
          <p:cNvPr id="1048647" name="object 9"/>
          <p:cNvSpPr>
            <a:spLocks noChangeArrowheads="1"/>
          </p:cNvSpPr>
          <p:nvPr/>
        </p:nvSpPr>
        <p:spPr bwMode="auto">
          <a:xfrm>
            <a:off x="1263224" y="1557686"/>
            <a:ext cx="4832775" cy="1319329"/>
          </a:xfrm>
          <a:prstGeom prst="rec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0" lIns="0" rIns="0" tIns="0"/>
          <a:p>
            <a:endParaRPr altLang="en-US" lang="en-US"/>
          </a:p>
        </p:txBody>
      </p:sp>
      <p:sp>
        <p:nvSpPr>
          <p:cNvPr id="1048648" name="object 12"/>
          <p:cNvSpPr txBox="1"/>
          <p:nvPr/>
        </p:nvSpPr>
        <p:spPr>
          <a:xfrm>
            <a:off x="1851026" y="2114899"/>
            <a:ext cx="88900" cy="271145"/>
          </a:xfrm>
          <a:prstGeom prst="rect"/>
        </p:spPr>
        <p:txBody>
          <a:bodyPr bIns="0" lIns="0" rIns="0" tIns="17145">
            <a:spAutoFit/>
          </a:bodyPr>
          <a:p>
            <a:pPr fontAlgn="auto">
              <a:spcBef>
                <a:spcPts val="135"/>
              </a:spcBef>
            </a:pPr>
            <a:r>
              <a:rPr sz="1750" noProof="1" spc="15">
                <a:latin typeface="Times New Roman" panose="02020603050405020304"/>
                <a:ea typeface="+mn-ea"/>
                <a:cs typeface="Times New Roman" panose="02020603050405020304"/>
              </a:rPr>
              <a:t>r</a:t>
            </a:r>
            <a:endParaRPr sz="17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49" name="object 14"/>
          <p:cNvSpPr txBox="1"/>
          <p:nvPr/>
        </p:nvSpPr>
        <p:spPr>
          <a:xfrm>
            <a:off x="2201864" y="1919540"/>
            <a:ext cx="2366962" cy="557213"/>
          </a:xfrm>
          <a:prstGeom prst="rect"/>
        </p:spPr>
        <p:txBody>
          <a:bodyPr bIns="0" lIns="0" rIns="0" tIns="13970">
            <a:spAutoFit/>
          </a:bodyPr>
          <a:p>
            <a:pPr fontAlgn="auto" marL="38100">
              <a:lnSpc>
                <a:spcPts val="2865"/>
              </a:lnSpc>
              <a:spcBef>
                <a:spcPts val="110"/>
              </a:spcBef>
              <a:tabLst>
                <a:tab algn="l" pos="1179830"/>
              </a:tabLst>
            </a:pPr>
            <a:r>
              <a:rPr sz="3050" noProof="1" spc="15">
                <a:latin typeface="Symbol" panose="05050102010706020507"/>
                <a:ea typeface="+mn-ea"/>
                <a:cs typeface="Symbol" panose="05050102010706020507"/>
              </a:rPr>
              <a:t></a:t>
            </a:r>
            <a:r>
              <a:rPr sz="3050" noProof="1" spc="45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3050" noProof="1" spc="120">
                <a:latin typeface="Times New Roman" panose="02020603050405020304"/>
                <a:ea typeface="+mn-ea"/>
                <a:cs typeface="Times New Roman" panose="02020603050405020304"/>
              </a:rPr>
              <a:t>r!C</a:t>
            </a:r>
            <a:r>
              <a:rPr baseline="44000" sz="2625" noProof="1" spc="179">
                <a:latin typeface="Times New Roman" panose="02020603050405020304"/>
                <a:ea typeface="+mn-ea"/>
                <a:cs typeface="Times New Roman" panose="02020603050405020304"/>
              </a:rPr>
              <a:t>n	</a:t>
            </a:r>
            <a:r>
              <a:rPr sz="3050" noProof="1">
                <a:latin typeface="Times New Roman" panose="02020603050405020304"/>
                <a:ea typeface="+mn-ea"/>
                <a:cs typeface="Times New Roman" panose="02020603050405020304"/>
              </a:rPr>
              <a:t>atau</a:t>
            </a:r>
            <a:r>
              <a:rPr sz="3050" noProof="1" spc="-19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3050" noProof="1" spc="135">
                <a:latin typeface="Times New Roman" panose="02020603050405020304"/>
                <a:ea typeface="+mn-ea"/>
                <a:cs typeface="Times New Roman" panose="02020603050405020304"/>
              </a:rPr>
              <a:t>C</a:t>
            </a:r>
            <a:r>
              <a:rPr baseline="44000" sz="2625" noProof="1" spc="202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endParaRPr baseline="44000" sz="2625" noProof="1">
              <a:latin typeface="Times New Roman" panose="02020603050405020304"/>
              <a:cs typeface="Times New Roman" panose="02020603050405020304"/>
            </a:endParaRPr>
          </a:p>
          <a:p>
            <a:pPr fontAlgn="auto" marL="931545">
              <a:lnSpc>
                <a:spcPts val="1305"/>
              </a:lnSpc>
              <a:tabLst>
                <a:tab algn="l" pos="2201545"/>
              </a:tabLst>
            </a:pPr>
            <a:r>
              <a:rPr sz="1750" noProof="1" spc="15">
                <a:latin typeface="Times New Roman" panose="02020603050405020304"/>
                <a:ea typeface="+mn-ea"/>
                <a:cs typeface="Times New Roman" panose="02020603050405020304"/>
              </a:rPr>
              <a:t>r	r</a:t>
            </a:r>
            <a:endParaRPr sz="17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50" name="object 11"/>
          <p:cNvSpPr txBox="1"/>
          <p:nvPr/>
        </p:nvSpPr>
        <p:spPr>
          <a:xfrm>
            <a:off x="1635126" y="1673478"/>
            <a:ext cx="431800" cy="750570"/>
          </a:xfrm>
          <a:prstGeom prst="rect"/>
        </p:spPr>
        <p:txBody>
          <a:bodyPr bIns="0" lIns="0" rIns="0" tIns="13970">
            <a:spAutoFit/>
          </a:bodyPr>
          <a:p>
            <a:pPr fontAlgn="auto" marL="25400">
              <a:spcBef>
                <a:spcPts val="110"/>
              </a:spcBef>
            </a:pPr>
            <a:r>
              <a:rPr baseline="-26000" sz="4575" noProof="1" spc="240">
                <a:latin typeface="Times New Roman" panose="02020603050405020304"/>
                <a:ea typeface="+mn-ea"/>
                <a:cs typeface="Times New Roman" panose="02020603050405020304"/>
              </a:rPr>
              <a:t>P</a:t>
            </a:r>
            <a:r>
              <a:rPr sz="1750" noProof="1" spc="16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endParaRPr sz="17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51" name="object 13"/>
          <p:cNvSpPr txBox="1"/>
          <p:nvPr/>
        </p:nvSpPr>
        <p:spPr>
          <a:xfrm>
            <a:off x="4645453" y="1796079"/>
            <a:ext cx="862013" cy="936090"/>
          </a:xfrm>
          <a:prstGeom prst="rect"/>
        </p:spPr>
        <p:txBody>
          <a:bodyPr bIns="0" lIns="0" rIns="0" tIns="13970">
            <a:spAutoFit/>
          </a:bodyPr>
          <a:p>
            <a:pPr algn="r" fontAlgn="auto" marR="30480">
              <a:lnSpc>
                <a:spcPts val="3650"/>
              </a:lnSpc>
              <a:spcBef>
                <a:spcPts val="110"/>
              </a:spcBef>
              <a:tabLst>
                <a:tab algn="l" pos="553720"/>
                <a:tab algn="l" pos="797560"/>
              </a:tabLst>
            </a:pPr>
            <a:r>
              <a:rPr baseline="-23000" sz="4575" noProof="1" spc="22">
                <a:latin typeface="Symbol" panose="05050102010706020507"/>
                <a:ea typeface="+mn-ea"/>
                <a:cs typeface="Symbol" panose="05050102010706020507"/>
              </a:rPr>
              <a:t></a:t>
            </a:r>
            <a:r>
              <a:rPr sz="3050" noProof="1" spc="15" u="heavy">
                <a:uFill>
                  <a:solidFill>
                    <a:srgbClr val="000000"/>
                  </a:solidFill>
                </a:uFill>
                <a:latin typeface="Symbol" panose="05050102010706020507"/>
                <a:ea typeface="+mn-ea"/>
                <a:cs typeface="Symbol" panose="05050102010706020507"/>
              </a:rPr>
              <a:t></a:t>
            </a:r>
            <a:r>
              <a:rPr sz="1750" noProof="1" spc="15" u="heavy"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+mn-ea"/>
                <a:cs typeface="Times New Roman" panose="02020603050405020304"/>
              </a:rPr>
              <a:t>r	</a:t>
            </a:r>
            <a:endParaRPr sz="1750" noProof="1">
              <a:latin typeface="Times New Roman" panose="02020603050405020304"/>
              <a:cs typeface="Times New Roman" panose="02020603050405020304"/>
            </a:endParaRPr>
          </a:p>
          <a:p>
            <a:pPr algn="r" fontAlgn="auto" marR="95885">
              <a:lnSpc>
                <a:spcPts val="3650"/>
              </a:lnSpc>
            </a:pPr>
            <a:r>
              <a:rPr sz="3050" noProof="1" spc="65">
                <a:latin typeface="Times New Roman" panose="02020603050405020304"/>
                <a:ea typeface="+mn-ea"/>
                <a:cs typeface="Times New Roman" panose="02020603050405020304"/>
              </a:rPr>
              <a:t>r!</a:t>
            </a:r>
            <a:endParaRPr sz="305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52" name="object 10"/>
          <p:cNvSpPr txBox="1"/>
          <p:nvPr/>
        </p:nvSpPr>
        <p:spPr>
          <a:xfrm>
            <a:off x="5017355" y="1476705"/>
            <a:ext cx="431800" cy="750570"/>
          </a:xfrm>
          <a:prstGeom prst="rect"/>
        </p:spPr>
        <p:txBody>
          <a:bodyPr bIns="0" lIns="0" rIns="0" tIns="13970">
            <a:spAutoFit/>
          </a:bodyPr>
          <a:p>
            <a:pPr fontAlgn="auto" marL="25400">
              <a:spcBef>
                <a:spcPts val="110"/>
              </a:spcBef>
            </a:pPr>
            <a:r>
              <a:rPr baseline="-26000" sz="4575" noProof="1" spc="240">
                <a:latin typeface="Times New Roman" panose="02020603050405020304"/>
                <a:ea typeface="+mn-ea"/>
                <a:cs typeface="Times New Roman" panose="02020603050405020304"/>
              </a:rPr>
              <a:t>P</a:t>
            </a:r>
            <a:r>
              <a:rPr sz="1750" noProof="1" spc="16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endParaRPr sz="1750" noProof="1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097155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63223" y="3809230"/>
            <a:ext cx="7442533" cy="2114491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4800" lang="en-US" err="1"/>
              <a:t>Pendekatan</a:t>
            </a:r>
            <a:r>
              <a:rPr b="1" dirty="0" sz="4800" lang="en-US"/>
              <a:t> </a:t>
            </a:r>
            <a:r>
              <a:rPr b="1" dirty="0" sz="4800" lang="en-US" err="1"/>
              <a:t>Probabilitas</a:t>
            </a:r>
            <a:endParaRPr b="1" dirty="0" sz="4800" lang="en-ID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457200" marL="469900">
              <a:spcBef>
                <a:spcPts val="680"/>
              </a:spcBef>
              <a:buClr>
                <a:srgbClr val="FDB809"/>
              </a:buClr>
              <a:buSzPct val="95000"/>
              <a:tabLst>
                <a:tab algn="l" pos="287020"/>
              </a:tabLst>
            </a:pPr>
            <a:r>
              <a:rPr b="1" sz="3600" lang="en-ID" noProof="1">
                <a:latin typeface="Arial" panose="020B0604020202020204"/>
                <a:cs typeface="Arial" panose="020B0604020202020204"/>
              </a:rPr>
              <a:t>Pendekatan</a:t>
            </a:r>
            <a:r>
              <a:rPr b="1" sz="3600" lang="en-ID" noProof="1" spc="-20">
                <a:latin typeface="Arial" panose="020B0604020202020204"/>
                <a:cs typeface="Arial" panose="020B0604020202020204"/>
              </a:rPr>
              <a:t> </a:t>
            </a:r>
            <a:r>
              <a:rPr b="1" sz="3600" lang="en-ID" noProof="1" spc="-5">
                <a:latin typeface="Arial" panose="020B0604020202020204"/>
                <a:cs typeface="Arial" panose="020B0604020202020204"/>
              </a:rPr>
              <a:t>Klasik</a:t>
            </a:r>
            <a:endParaRPr sz="3600" lang="en-ID" noProof="1" spc="-5">
              <a:latin typeface="Arial" panose="020B0604020202020204"/>
              <a:cs typeface="Arial" panose="020B0604020202020204"/>
            </a:endParaRPr>
          </a:p>
          <a:p>
            <a:pPr indent="-457200" marL="469900">
              <a:spcBef>
                <a:spcPts val="680"/>
              </a:spcBef>
              <a:buClr>
                <a:srgbClr val="FDB809"/>
              </a:buClr>
              <a:buSzPct val="95000"/>
              <a:tabLst>
                <a:tab algn="l" pos="287020"/>
              </a:tabLst>
            </a:pPr>
            <a:r>
              <a:rPr b="1" sz="3600" lang="en-ID" noProof="1">
                <a:latin typeface="Arial" panose="020B0604020202020204"/>
                <a:cs typeface="Arial" panose="020B0604020202020204"/>
              </a:rPr>
              <a:t>Pendekatan Frekuensi</a:t>
            </a:r>
            <a:r>
              <a:rPr b="1" sz="3600" lang="en-ID" noProof="1" spc="-65">
                <a:latin typeface="Arial" panose="020B0604020202020204"/>
                <a:cs typeface="Arial" panose="020B0604020202020204"/>
              </a:rPr>
              <a:t> </a:t>
            </a:r>
            <a:r>
              <a:rPr b="1" sz="3600" lang="en-ID" noProof="1" spc="-60">
                <a:latin typeface="Arial" panose="020B0604020202020204"/>
                <a:cs typeface="Arial" panose="020B0604020202020204"/>
              </a:rPr>
              <a:t>Relatif</a:t>
            </a:r>
            <a:endParaRPr sz="3600" lang="en-ID" noProof="1" spc="-60">
              <a:latin typeface="Arial" panose="020B0604020202020204"/>
              <a:cs typeface="Arial" panose="020B0604020202020204"/>
            </a:endParaRPr>
          </a:p>
          <a:p>
            <a:pPr indent="-457200" marL="469900">
              <a:spcBef>
                <a:spcPts val="680"/>
              </a:spcBef>
              <a:buClr>
                <a:srgbClr val="FDB809"/>
              </a:buClr>
              <a:buSzPct val="95000"/>
              <a:tabLst>
                <a:tab algn="l" pos="287020"/>
              </a:tabLst>
            </a:pPr>
            <a:r>
              <a:rPr b="1" sz="3600" lang="en-ID" noProof="1">
                <a:latin typeface="Arial" panose="020B0604020202020204"/>
                <a:cs typeface="Arial" panose="020B0604020202020204"/>
              </a:rPr>
              <a:t>Pendekatan</a:t>
            </a:r>
            <a:r>
              <a:rPr b="1" sz="3600" lang="en-ID" noProof="1" spc="-20">
                <a:latin typeface="Arial" panose="020B0604020202020204"/>
                <a:cs typeface="Arial" panose="020B0604020202020204"/>
              </a:rPr>
              <a:t> </a:t>
            </a:r>
            <a:r>
              <a:rPr b="1" sz="3600" lang="en-ID" noProof="1">
                <a:latin typeface="Arial" panose="020B0604020202020204"/>
                <a:cs typeface="Arial" panose="020B0604020202020204"/>
              </a:rPr>
              <a:t>Subjektif</a:t>
            </a:r>
            <a:endParaRPr sz="3600" lang="en-ID" noProof="1">
              <a:latin typeface="Arial" panose="020B0604020202020204"/>
              <a:cs typeface="Arial" panose="020B0604020202020204"/>
            </a:endParaRPr>
          </a:p>
          <a:p>
            <a:endParaRPr dirty="0" lang="en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838200" y="124096"/>
            <a:ext cx="10515600" cy="1325563"/>
          </a:xfrm>
        </p:spPr>
        <p:txBody>
          <a:bodyPr/>
          <a:p>
            <a:pPr algn="ctr"/>
            <a:r>
              <a:rPr lang="en-ID" noProof="1" spc="-55"/>
              <a:t>PENDEKATAN</a:t>
            </a:r>
            <a:r>
              <a:rPr lang="en-ID" noProof="1" spc="45"/>
              <a:t> </a:t>
            </a:r>
            <a:r>
              <a:rPr lang="en-ID" noProof="1" spc="-15"/>
              <a:t>KLASIK</a:t>
            </a:r>
            <a:endParaRPr dirty="0" lang="en-ID"/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>
          <a:xfrm>
            <a:off x="838200" y="1449659"/>
            <a:ext cx="10515600" cy="5084956"/>
          </a:xfrm>
        </p:spPr>
        <p:txBody>
          <a:bodyPr>
            <a:normAutofit/>
          </a:bodyPr>
          <a:p>
            <a:pPr fontAlgn="auto" indent="-274955" marL="287020" marR="39370">
              <a:lnSpc>
                <a:spcPts val="2820"/>
              </a:lnSpc>
              <a:spcBef>
                <a:spcPts val="44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 spc="-5">
                <a:latin typeface="Arial" panose="020B0604020202020204"/>
                <a:cs typeface="Arial" panose="020B0604020202020204"/>
              </a:rPr>
              <a:t>Setiap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peristiwa mempunyai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kesempatan </a:t>
            </a:r>
            <a:r>
              <a:rPr lang="en-ID" noProof="1" spc="-15">
                <a:latin typeface="Arial" panose="020B0604020202020204"/>
                <a:cs typeface="Arial" panose="020B0604020202020204"/>
              </a:rPr>
              <a:t>yang </a:t>
            </a:r>
            <a:r>
              <a:rPr lang="en-ID" noProof="1" spc="-114">
                <a:latin typeface="Arial" panose="020B0604020202020204"/>
                <a:cs typeface="Arial" panose="020B0604020202020204"/>
              </a:rPr>
              <a:t>sama 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untuk</a:t>
            </a:r>
            <a:r>
              <a:rPr lang="en-ID" noProof="1" spc="2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terjadi.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955" marL="287020" marR="5080">
              <a:lnSpc>
                <a:spcPts val="2820"/>
              </a:lnSpc>
              <a:spcBef>
                <a:spcPts val="605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 spc="-5">
                <a:latin typeface="Arial" panose="020B0604020202020204"/>
                <a:cs typeface="Arial" panose="020B0604020202020204"/>
              </a:rPr>
              <a:t>Hasil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bagi dari banyaknya peristiwa </a:t>
            </a:r>
            <a:r>
              <a:rPr lang="en-ID" noProof="1" spc="-25">
                <a:latin typeface="Arial" panose="020B0604020202020204"/>
                <a:cs typeface="Arial" panose="020B0604020202020204"/>
              </a:rPr>
              <a:t>yg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dimaksud </a:t>
            </a:r>
            <a:r>
              <a:rPr lang="en-ID" noProof="1" spc="-155">
                <a:latin typeface="Arial" panose="020B0604020202020204"/>
                <a:cs typeface="Arial" panose="020B0604020202020204"/>
              </a:rPr>
              <a:t>dgn 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seluruh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peristiwa </a:t>
            </a:r>
            <a:r>
              <a:rPr lang="en-ID" noProof="1" spc="-25">
                <a:latin typeface="Arial" panose="020B0604020202020204"/>
                <a:cs typeface="Arial" panose="020B0604020202020204"/>
              </a:rPr>
              <a:t>yg</a:t>
            </a:r>
            <a:r>
              <a:rPr lang="en-ID" noProof="1" spc="15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mungkin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endParaRPr dirty="0" lang="en-ID"/>
          </a:p>
          <a:p>
            <a:endParaRPr dirty="0" lang="en-ID"/>
          </a:p>
          <a:p>
            <a:endParaRPr dirty="0" lang="en-ID"/>
          </a:p>
          <a:p>
            <a:pPr fontAlgn="auto" marL="287020" marR="1577975">
              <a:lnSpc>
                <a:spcPct val="110000"/>
              </a:lnSpc>
              <a:spcBef>
                <a:spcPts val="100"/>
              </a:spcBef>
              <a:tabLst>
                <a:tab algn="l" pos="876300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P(A) =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probabilitas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terjadinya </a:t>
            </a:r>
            <a:r>
              <a:rPr lang="en-ID" noProof="1">
                <a:latin typeface="Arial" panose="020B0604020202020204"/>
                <a:cs typeface="Arial" panose="020B0604020202020204"/>
              </a:rPr>
              <a:t>kejadian A </a:t>
            </a:r>
          </a:p>
          <a:p>
            <a:pPr fontAlgn="auto" marL="287020" marR="1577975">
              <a:lnSpc>
                <a:spcPct val="110000"/>
              </a:lnSpc>
              <a:spcBef>
                <a:spcPts val="100"/>
              </a:spcBef>
              <a:tabLst>
                <a:tab algn="l" pos="876300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X	=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peristiwa </a:t>
            </a:r>
            <a:r>
              <a:rPr lang="en-ID" noProof="1" spc="-25">
                <a:latin typeface="Arial" panose="020B0604020202020204"/>
                <a:cs typeface="Arial" panose="020B0604020202020204"/>
              </a:rPr>
              <a:t>yg</a:t>
            </a:r>
            <a:r>
              <a:rPr lang="en-ID" noProof="1" spc="12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dimaksud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marL="287020">
              <a:spcBef>
                <a:spcPts val="300"/>
              </a:spcBef>
              <a:tabLst>
                <a:tab algn="l" pos="932180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n	=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banyaknya pristiwa </a:t>
            </a:r>
            <a:r>
              <a:rPr lang="en-ID" noProof="1" spc="-25">
                <a:latin typeface="Arial" panose="020B0604020202020204"/>
                <a:cs typeface="Arial" panose="020B0604020202020204"/>
              </a:rPr>
              <a:t>yg</a:t>
            </a:r>
            <a:r>
              <a:rPr lang="en-ID" noProof="1" spc="22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mungkin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955" marL="287020" marR="5080">
              <a:lnSpc>
                <a:spcPts val="2800"/>
              </a:lnSpc>
              <a:spcBef>
                <a:spcPts val="680"/>
              </a:spcBef>
            </a:pPr>
            <a:r>
              <a:rPr lang="en-ID" noProof="1">
                <a:latin typeface="Arial" panose="020B0604020202020204"/>
                <a:cs typeface="Arial" panose="020B0604020202020204"/>
              </a:rPr>
              <a:t>Nilai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probabilitas atau peluang suatu kejadian </a:t>
            </a:r>
            <a:r>
              <a:rPr lang="en-ID" noProof="1" spc="-95">
                <a:latin typeface="Arial" panose="020B0604020202020204"/>
                <a:cs typeface="Arial" panose="020B0604020202020204"/>
              </a:rPr>
              <a:t>tidak 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pernah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negatif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dan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melebihi</a:t>
            </a:r>
            <a:r>
              <a:rPr lang="en-ID" noProof="1" spc="16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1,</a:t>
            </a:r>
          </a:p>
          <a:p>
            <a:pPr fontAlgn="auto" marL="287020">
              <a:spcBef>
                <a:spcPts val="285"/>
              </a:spcBef>
            </a:pPr>
            <a:r>
              <a:rPr lang="en-ID" noProof="1">
                <a:latin typeface="Arial" panose="020B0604020202020204"/>
                <a:cs typeface="Arial" panose="020B0604020202020204"/>
              </a:rPr>
              <a:t>jadi: 0 ≤ p (A) ≤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1</a:t>
            </a:r>
          </a:p>
          <a:p>
            <a:endParaRPr dirty="0" lang="en-ID"/>
          </a:p>
        </p:txBody>
      </p:sp>
      <p:sp>
        <p:nvSpPr>
          <p:cNvPr id="1048657" name="object 14"/>
          <p:cNvSpPr txBox="1"/>
          <p:nvPr/>
        </p:nvSpPr>
        <p:spPr>
          <a:xfrm>
            <a:off x="2035097" y="2775222"/>
            <a:ext cx="1500188" cy="1278890"/>
          </a:xfrm>
          <a:prstGeom prst="rec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0" lIns="0" rIns="0" tIns="212090" wrap="square">
            <a:spAutoFit/>
          </a:bodyPr>
          <a:p>
            <a:pPr fontAlgn="auto" marL="53975">
              <a:lnSpc>
                <a:spcPts val="2780"/>
              </a:lnSpc>
              <a:spcBef>
                <a:spcPts val="1670"/>
              </a:spcBef>
            </a:pPr>
            <a:r>
              <a:rPr sz="2800" noProof="1" spc="-30">
                <a:latin typeface="Times New Roman" panose="02020603050405020304"/>
                <a:ea typeface="+mn-ea"/>
                <a:cs typeface="Times New Roman" panose="02020603050405020304"/>
              </a:rPr>
              <a:t>P(A) </a:t>
            </a:r>
            <a:r>
              <a:rPr sz="2800" noProof="1" spc="10">
                <a:latin typeface="Symbol" panose="05050102010706020507"/>
                <a:ea typeface="+mn-ea"/>
                <a:cs typeface="Symbol" panose="05050102010706020507"/>
              </a:rPr>
              <a:t></a:t>
            </a:r>
            <a:r>
              <a:rPr sz="2800" noProof="1" spc="24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baseline="36000" sz="4200" noProof="1" spc="22">
                <a:latin typeface="Times New Roman" panose="02020603050405020304"/>
                <a:ea typeface="+mn-ea"/>
                <a:cs typeface="Times New Roman" panose="02020603050405020304"/>
              </a:rPr>
              <a:t>X</a:t>
            </a:r>
            <a:endParaRPr baseline="36000" sz="4200" lang="en-ID" noProof="1">
              <a:latin typeface="Times New Roman" panose="02020603050405020304"/>
              <a:cs typeface="Times New Roman" panose="02020603050405020304"/>
            </a:endParaRPr>
          </a:p>
          <a:p>
            <a:pPr algn="r" fontAlgn="auto" marR="135255">
              <a:lnSpc>
                <a:spcPts val="2780"/>
              </a:lnSpc>
            </a:pPr>
            <a:r>
              <a:rPr sz="2800" lang="en-ID" noProof="1" spc="1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endParaRPr sz="2800" lang="en-ID" noProof="1">
              <a:latin typeface="Times New Roman" panose="02020603050405020304"/>
              <a:cs typeface="Times New Roman" panose="02020603050405020304"/>
            </a:endParaRPr>
          </a:p>
        </p:txBody>
      </p:sp>
      <p:cxnSp>
        <p:nvCxnSpPr>
          <p:cNvPr id="3145731" name="Straight Connector 5"/>
          <p:cNvCxnSpPr>
            <a:cxnSpLocks/>
          </p:cNvCxnSpPr>
          <p:nvPr/>
        </p:nvCxnSpPr>
        <p:spPr>
          <a:xfrm>
            <a:off x="3087757" y="3227108"/>
            <a:ext cx="394520" cy="0"/>
          </a:xfrm>
          <a:prstGeom prst="line"/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838200" y="869795"/>
            <a:ext cx="10515600" cy="5307168"/>
          </a:xfrm>
        </p:spPr>
        <p:txBody>
          <a:bodyPr>
            <a:normAutofit fontScale="83333" lnSpcReduction="20000"/>
          </a:bodyPr>
          <a:p>
            <a:pPr indent="0" marL="0">
              <a:buNone/>
            </a:pPr>
            <a:r>
              <a:rPr b="1" dirty="0" sz="3600" lang="en-US" err="1"/>
              <a:t>Contoh</a:t>
            </a:r>
            <a:endParaRPr b="1" dirty="0" sz="3600" lang="id-ID"/>
          </a:p>
          <a:p>
            <a:pPr indent="0" marL="0">
              <a:buNone/>
            </a:pPr>
            <a:r>
              <a:rPr dirty="0" sz="3600" lang="en-US" err="1"/>
              <a:t>Dalam</a:t>
            </a:r>
            <a:r>
              <a:rPr dirty="0" sz="3600" lang="en-US"/>
              <a:t> </a:t>
            </a:r>
            <a:r>
              <a:rPr dirty="0" sz="3600" lang="en-US" err="1"/>
              <a:t>suatu</a:t>
            </a:r>
            <a:r>
              <a:rPr dirty="0" sz="3600" lang="en-US"/>
              <a:t> </a:t>
            </a:r>
            <a:r>
              <a:rPr dirty="0" sz="3600" lang="en-US" err="1"/>
              <a:t>kelas</a:t>
            </a:r>
            <a:r>
              <a:rPr dirty="0" sz="3600" lang="en-US"/>
              <a:t> di </a:t>
            </a:r>
            <a:r>
              <a:rPr dirty="0" sz="3600" lang="en-US" err="1"/>
              <a:t>sebuah</a:t>
            </a:r>
            <a:r>
              <a:rPr dirty="0" sz="3600" lang="en-US"/>
              <a:t> </a:t>
            </a:r>
            <a:r>
              <a:rPr dirty="0" sz="3600" lang="en-US" err="1"/>
              <a:t>Universitas</a:t>
            </a:r>
            <a:r>
              <a:rPr dirty="0" sz="3600" lang="en-US"/>
              <a:t> </a:t>
            </a:r>
            <a:r>
              <a:rPr dirty="0" sz="3600" lang="en-US" err="1"/>
              <a:t>terdapat</a:t>
            </a:r>
            <a:r>
              <a:rPr dirty="0" sz="3600" lang="en-US"/>
              <a:t> 15 </a:t>
            </a:r>
            <a:r>
              <a:rPr dirty="0" sz="3600" lang="en-US" err="1"/>
              <a:t>mahasiswa</a:t>
            </a:r>
            <a:r>
              <a:rPr dirty="0" sz="3600" lang="en-US"/>
              <a:t> (a) </a:t>
            </a:r>
            <a:r>
              <a:rPr dirty="0" sz="3600" lang="en-US" err="1"/>
              <a:t>dan</a:t>
            </a:r>
            <a:r>
              <a:rPr dirty="0" sz="3600" lang="en-US"/>
              <a:t> 25 </a:t>
            </a:r>
            <a:r>
              <a:rPr dirty="0" sz="3600" lang="en-US" err="1"/>
              <a:t>mahasiswi</a:t>
            </a:r>
            <a:r>
              <a:rPr dirty="0" sz="3600" lang="en-US"/>
              <a:t> (b), </a:t>
            </a:r>
            <a:r>
              <a:rPr dirty="0" sz="3600" lang="en-US" err="1"/>
              <a:t>pada</a:t>
            </a:r>
            <a:r>
              <a:rPr dirty="0" sz="3600" lang="en-US"/>
              <a:t> </a:t>
            </a:r>
            <a:r>
              <a:rPr dirty="0" sz="3600" lang="en-US" err="1"/>
              <a:t>saat</a:t>
            </a:r>
            <a:r>
              <a:rPr dirty="0" sz="3600" lang="en-US"/>
              <a:t> </a:t>
            </a:r>
            <a:r>
              <a:rPr dirty="0" sz="3600" lang="en-US" err="1"/>
              <a:t>mengajar</a:t>
            </a:r>
            <a:r>
              <a:rPr dirty="0" sz="3600" lang="en-US"/>
              <a:t> </a:t>
            </a:r>
            <a:r>
              <a:rPr dirty="0" sz="3600" lang="en-US" err="1"/>
              <a:t>dosen</a:t>
            </a:r>
            <a:r>
              <a:rPr dirty="0" sz="3600" lang="en-US"/>
              <a:t> </a:t>
            </a:r>
            <a:r>
              <a:rPr dirty="0" sz="3600" lang="en-US" err="1"/>
              <a:t>ingin</a:t>
            </a:r>
            <a:r>
              <a:rPr dirty="0" sz="3600" lang="en-US"/>
              <a:t> </a:t>
            </a:r>
            <a:r>
              <a:rPr dirty="0" sz="3600" lang="en-US" err="1"/>
              <a:t>menunjuk</a:t>
            </a:r>
            <a:r>
              <a:rPr dirty="0" sz="3600" lang="en-US"/>
              <a:t> </a:t>
            </a:r>
            <a:r>
              <a:rPr dirty="0" sz="3600" lang="en-US" err="1"/>
              <a:t>seseorang</a:t>
            </a:r>
            <a:r>
              <a:rPr dirty="0" sz="3600" lang="en-US"/>
              <a:t> </a:t>
            </a:r>
            <a:r>
              <a:rPr dirty="0" sz="3600" lang="en-US" err="1"/>
              <a:t>untuk</a:t>
            </a:r>
            <a:r>
              <a:rPr dirty="0" sz="3600" lang="en-US"/>
              <a:t> </a:t>
            </a:r>
            <a:r>
              <a:rPr dirty="0" sz="3600" lang="en-US" err="1"/>
              <a:t>menjawab</a:t>
            </a:r>
            <a:r>
              <a:rPr dirty="0" sz="3600" lang="en-US"/>
              <a:t> </a:t>
            </a:r>
            <a:r>
              <a:rPr dirty="0" sz="3600" lang="en-US" err="1"/>
              <a:t>pertanyaan</a:t>
            </a:r>
            <a:r>
              <a:rPr dirty="0" sz="3600" lang="en-US"/>
              <a:t>. </a:t>
            </a:r>
            <a:r>
              <a:rPr dirty="0" sz="3600" lang="en-US" err="1"/>
              <a:t>Probabilitas</a:t>
            </a:r>
            <a:r>
              <a:rPr dirty="0" sz="3600" lang="en-US"/>
              <a:t> yang </a:t>
            </a:r>
            <a:r>
              <a:rPr dirty="0" sz="3600" lang="en-US" err="1"/>
              <a:t>ditunjuk</a:t>
            </a:r>
            <a:r>
              <a:rPr dirty="0" sz="3600" lang="en-US"/>
              <a:t> </a:t>
            </a:r>
            <a:r>
              <a:rPr dirty="0" sz="3600" lang="en-US" err="1"/>
              <a:t>dosen</a:t>
            </a:r>
            <a:r>
              <a:rPr dirty="0" sz="3600" lang="en-US"/>
              <a:t> </a:t>
            </a:r>
            <a:r>
              <a:rPr dirty="0" sz="3600" lang="en-US" err="1"/>
              <a:t>seorang</a:t>
            </a:r>
            <a:r>
              <a:rPr dirty="0" sz="3600" lang="en-US"/>
              <a:t> </a:t>
            </a:r>
            <a:r>
              <a:rPr dirty="0" sz="3600" lang="en-US" err="1"/>
              <a:t>mahasiswi</a:t>
            </a:r>
            <a:r>
              <a:rPr dirty="0" sz="3600" lang="en-US"/>
              <a:t> </a:t>
            </a:r>
            <a:r>
              <a:rPr dirty="0" sz="3600" lang="en-US" err="1"/>
              <a:t>adalah</a:t>
            </a:r>
            <a:r>
              <a:rPr dirty="0" sz="3600" lang="en-US"/>
              <a:t>… </a:t>
            </a:r>
            <a:endParaRPr dirty="0" sz="3600" lang="id-ID"/>
          </a:p>
          <a:p>
            <a:pPr indent="0" marL="0">
              <a:buNone/>
            </a:pPr>
            <a:r>
              <a:rPr b="1" dirty="0" sz="3600" lang="id-ID" err="1"/>
              <a:t>J</a:t>
            </a:r>
            <a:r>
              <a:rPr b="1" dirty="0" sz="3600" lang="en-US" err="1"/>
              <a:t>awab</a:t>
            </a:r>
            <a:r>
              <a:rPr b="1" dirty="0" sz="3600" lang="en-US"/>
              <a:t>:</a:t>
            </a:r>
            <a:r>
              <a:rPr dirty="0" sz="3600" lang="en-US"/>
              <a:t>		</a:t>
            </a:r>
            <a:endParaRPr dirty="0" sz="3600" lang="id-ID"/>
          </a:p>
          <a:p>
            <a:pPr indent="0" marL="0">
              <a:buNone/>
            </a:pPr>
            <a:r>
              <a:rPr dirty="0" sz="3600" lang="en-US"/>
              <a:t>P(A) </a:t>
            </a:r>
            <a:r>
              <a:rPr dirty="0" sz="3600" lang="id-ID"/>
              <a:t>	</a:t>
            </a:r>
            <a:r>
              <a:rPr dirty="0" sz="3600" lang="en-US"/>
              <a:t>= b/(</a:t>
            </a:r>
            <a:r>
              <a:rPr dirty="0" sz="3600" lang="en-US" err="1"/>
              <a:t>a+b</a:t>
            </a:r>
            <a:r>
              <a:rPr dirty="0" sz="3600" lang="en-US"/>
              <a:t>)</a:t>
            </a:r>
            <a:endParaRPr dirty="0" sz="3600" lang="id-ID"/>
          </a:p>
          <a:p>
            <a:pPr indent="0" marL="0">
              <a:buNone/>
            </a:pPr>
            <a:r>
              <a:rPr dirty="0" sz="3600" lang="id-ID"/>
              <a:t>	</a:t>
            </a:r>
            <a:r>
              <a:rPr dirty="0" sz="3600" lang="en-US"/>
              <a:t>= 25/(15+25)</a:t>
            </a:r>
            <a:endParaRPr dirty="0" sz="3600" lang="id-ID"/>
          </a:p>
          <a:p>
            <a:pPr indent="0" marL="0">
              <a:buNone/>
            </a:pPr>
            <a:r>
              <a:rPr dirty="0" sz="3600" lang="id-ID"/>
              <a:t>	</a:t>
            </a:r>
            <a:r>
              <a:rPr dirty="0" sz="3600" lang="en-US"/>
              <a:t>= 25/40</a:t>
            </a:r>
            <a:endParaRPr dirty="0" sz="3600" lang="id-ID"/>
          </a:p>
          <a:p>
            <a:pPr indent="0" marL="0">
              <a:buNone/>
            </a:pPr>
            <a:r>
              <a:rPr dirty="0" sz="3600" lang="id-ID"/>
              <a:t>	</a:t>
            </a:r>
            <a:r>
              <a:rPr dirty="0" sz="3600" lang="en-US"/>
              <a:t>= 0,625</a:t>
            </a:r>
            <a:endParaRPr dirty="0" sz="3600" lang="id-ID"/>
          </a:p>
          <a:p>
            <a:pPr indent="0" marL="0">
              <a:buNone/>
            </a:pPr>
            <a:endParaRPr b="1" dirty="0" sz="3600" lang="en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838200" y="86035"/>
            <a:ext cx="10515600" cy="1325563"/>
          </a:xfrm>
        </p:spPr>
        <p:txBody>
          <a:bodyPr/>
          <a:p>
            <a:pPr algn="ctr"/>
            <a:r>
              <a:rPr dirty="0" lang="en-US" err="1"/>
              <a:t>Pendekatan</a:t>
            </a:r>
            <a:r>
              <a:rPr dirty="0" lang="en-US"/>
              <a:t> </a:t>
            </a:r>
            <a:r>
              <a:rPr dirty="0" lang="en-US" err="1"/>
              <a:t>Frekuensi</a:t>
            </a:r>
            <a:r>
              <a:rPr dirty="0" lang="en-US"/>
              <a:t> </a:t>
            </a:r>
            <a:r>
              <a:rPr dirty="0" lang="en-US" err="1"/>
              <a:t>Relatif</a:t>
            </a:r>
            <a:endParaRPr dirty="0" lang="en-ID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>
          <a:xfrm>
            <a:off x="838200" y="1411598"/>
            <a:ext cx="10515600" cy="4765365"/>
          </a:xfrm>
        </p:spPr>
        <p:txBody>
          <a:bodyPr/>
          <a:p>
            <a:pPr fontAlgn="auto" indent="-274320" marL="287020">
              <a:spcBef>
                <a:spcPts val="64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020"/>
              </a:tabLst>
            </a:pPr>
            <a:r>
              <a:rPr lang="en-ID" noProof="1" spc="-5">
                <a:latin typeface="Arial" panose="020B0604020202020204"/>
                <a:cs typeface="Arial" panose="020B0604020202020204"/>
              </a:rPr>
              <a:t>Sering disebut probabilitas</a:t>
            </a:r>
            <a:r>
              <a:rPr lang="en-ID" noProof="1" spc="10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empiris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320" marL="287020" marR="5080">
              <a:spcBef>
                <a:spcPts val="62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020"/>
              </a:tabLst>
            </a:pPr>
            <a:r>
              <a:rPr lang="en-ID" noProof="1" spc="-5">
                <a:latin typeface="Arial" panose="020B0604020202020204"/>
                <a:cs typeface="Arial" panose="020B0604020202020204"/>
              </a:rPr>
              <a:t>Probabilitas akan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munculnya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kejadian </a:t>
            </a:r>
            <a:r>
              <a:rPr lang="en-ID" noProof="1">
                <a:latin typeface="Arial" panose="020B0604020202020204"/>
                <a:cs typeface="Arial" panose="020B0604020202020204"/>
              </a:rPr>
              <a:t>A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adalah 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harga </a:t>
            </a:r>
            <a:r>
              <a:rPr lang="en-ID" noProof="1">
                <a:latin typeface="Arial" panose="020B0604020202020204"/>
                <a:cs typeface="Arial" panose="020B0604020202020204"/>
              </a:rPr>
              <a:t>limit dr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frekluensi relatif </a:t>
            </a:r>
            <a:r>
              <a:rPr lang="en-ID" noProof="1">
                <a:latin typeface="Arial" panose="020B0604020202020204"/>
                <a:cs typeface="Arial" panose="020B0604020202020204"/>
              </a:rPr>
              <a:t>A jikalau</a:t>
            </a:r>
            <a:r>
              <a:rPr lang="en-ID" noProof="1" spc="-229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eksperimen  (observasi) </a:t>
            </a:r>
            <a:r>
              <a:rPr lang="en-ID" noProof="1" spc="-25">
                <a:latin typeface="Arial" panose="020B0604020202020204"/>
                <a:cs typeface="Arial" panose="020B0604020202020204"/>
              </a:rPr>
              <a:t>yg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dilakukan diulang2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terus menerus 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(mendekati tak terhingga</a:t>
            </a:r>
            <a:r>
              <a:rPr lang="en-ID" noProof="1" spc="10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kali).</a:t>
            </a:r>
          </a:p>
          <a:p>
            <a:pPr fontAlgn="auto" indent="-274320" marL="287020" marR="5080">
              <a:spcBef>
                <a:spcPts val="62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020"/>
              </a:tabLst>
            </a:pPr>
            <a:endParaRPr lang="en-ID" noProof="1" spc="-5">
              <a:latin typeface="Arial" panose="020B0604020202020204"/>
              <a:cs typeface="Arial" panose="020B0604020202020204"/>
            </a:endParaRPr>
          </a:p>
          <a:p>
            <a:pPr fontAlgn="auto" indent="-274320" marL="287020" marR="5080">
              <a:spcBef>
                <a:spcPts val="62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020"/>
              </a:tabLst>
            </a:pPr>
            <a:endParaRPr lang="en-ID" noProof="1" spc="-5">
              <a:latin typeface="Arial" panose="020B0604020202020204"/>
              <a:cs typeface="Arial" panose="020B0604020202020204"/>
            </a:endParaRPr>
          </a:p>
          <a:p>
            <a:pPr fontAlgn="auto" indent="-274320" marL="287020" marR="5080">
              <a:spcBef>
                <a:spcPts val="62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020"/>
              </a:tabLst>
            </a:pPr>
            <a:endParaRPr lang="en-ID" noProof="1" spc="-5">
              <a:latin typeface="Arial" panose="020B0604020202020204"/>
              <a:cs typeface="Arial" panose="020B0604020202020204"/>
            </a:endParaRPr>
          </a:p>
          <a:p>
            <a:pPr fontAlgn="auto" marL="12700" marR="2190115">
              <a:spcBef>
                <a:spcPts val="100"/>
              </a:spcBef>
              <a:tabLst>
                <a:tab algn="l" pos="822325"/>
                <a:tab algn="l" pos="92900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P(Xi)</a:t>
            </a:r>
            <a:r>
              <a:rPr lang="id-ID" noProof="1">
                <a:latin typeface="Arial" panose="020B0604020202020204"/>
                <a:cs typeface="Arial" panose="020B0604020202020204"/>
              </a:rPr>
              <a:t>	</a:t>
            </a:r>
            <a:r>
              <a:rPr lang="en-ID" noProof="1">
                <a:latin typeface="Arial" panose="020B0604020202020204"/>
                <a:cs typeface="Arial" panose="020B0604020202020204"/>
              </a:rPr>
              <a:t>=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probabilitas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peristiwa </a:t>
            </a:r>
            <a:r>
              <a:rPr lang="en-ID" noProof="1">
                <a:latin typeface="Arial" panose="020B0604020202020204"/>
                <a:cs typeface="Arial" panose="020B0604020202020204"/>
              </a:rPr>
              <a:t>i </a:t>
            </a:r>
          </a:p>
          <a:p>
            <a:pPr fontAlgn="auto" marL="12700" marR="2190115">
              <a:spcBef>
                <a:spcPts val="100"/>
              </a:spcBef>
              <a:tabLst>
                <a:tab algn="l" pos="822325"/>
                <a:tab algn="l" pos="92900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fi	</a:t>
            </a:r>
            <a:r>
              <a:rPr lang="id-ID" noProof="1">
                <a:latin typeface="Arial" panose="020B0604020202020204"/>
                <a:cs typeface="Arial" panose="020B0604020202020204"/>
              </a:rPr>
              <a:t>		</a:t>
            </a:r>
            <a:r>
              <a:rPr lang="en-ID" noProof="1">
                <a:latin typeface="Arial" panose="020B0604020202020204"/>
                <a:cs typeface="Arial" panose="020B0604020202020204"/>
              </a:rPr>
              <a:t>=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frekuensi peristiwa</a:t>
            </a:r>
            <a:r>
              <a:rPr lang="en-ID" noProof="1" spc="10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i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marL="12700">
              <a:spcBef>
                <a:spcPts val="5"/>
              </a:spcBef>
              <a:tabLst>
                <a:tab algn="l" pos="84010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n	</a:t>
            </a:r>
            <a:r>
              <a:rPr lang="id-ID" noProof="1">
                <a:latin typeface="Arial" panose="020B0604020202020204"/>
                <a:cs typeface="Arial" panose="020B0604020202020204"/>
              </a:rPr>
              <a:t>		</a:t>
            </a:r>
            <a:r>
              <a:rPr lang="en-ID" noProof="1">
                <a:latin typeface="Arial" panose="020B0604020202020204"/>
                <a:cs typeface="Arial" panose="020B0604020202020204"/>
              </a:rPr>
              <a:t>=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banyaknya peristiwa </a:t>
            </a:r>
            <a:r>
              <a:rPr lang="en-ID" noProof="1" spc="-25">
                <a:latin typeface="Arial" panose="020B0604020202020204"/>
                <a:cs typeface="Arial" panose="020B0604020202020204"/>
              </a:rPr>
              <a:t>yg</a:t>
            </a:r>
            <a:r>
              <a:rPr lang="en-ID" noProof="1" spc="16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bersangkutan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320" marL="287020" marR="5080">
              <a:spcBef>
                <a:spcPts val="62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020"/>
              </a:tabLst>
            </a:pPr>
            <a:endParaRPr lang="en-ID" noProof="1">
              <a:latin typeface="Arial" panose="020B0604020202020204"/>
              <a:cs typeface="Arial" panose="020B0604020202020204"/>
            </a:endParaRPr>
          </a:p>
          <a:p>
            <a:endParaRPr dirty="0" lang="en-ID"/>
          </a:p>
        </p:txBody>
      </p:sp>
      <p:grpSp>
        <p:nvGrpSpPr>
          <p:cNvPr id="79" name="object 10"/>
          <p:cNvGrpSpPr/>
          <p:nvPr/>
        </p:nvGrpSpPr>
        <p:grpSpPr bwMode="auto">
          <a:xfrm>
            <a:off x="1129747" y="2809047"/>
            <a:ext cx="2938347" cy="1000125"/>
            <a:chOff x="1143000" y="3286125"/>
            <a:chExt cx="2667000" cy="1000125"/>
          </a:xfrm>
        </p:grpSpPr>
        <p:sp>
          <p:nvSpPr>
            <p:cNvPr id="1048661" name="object 11"/>
            <p:cNvSpPr>
              <a:spLocks noChangeArrowheads="1"/>
            </p:cNvSpPr>
            <p:nvPr/>
          </p:nvSpPr>
          <p:spPr bwMode="auto">
            <a:xfrm>
              <a:off x="1143000" y="3286125"/>
              <a:ext cx="2667000" cy="1000125"/>
            </a:xfrm>
            <a:custGeom>
              <a:avLst/>
              <a:gdLst>
                <a:gd name="T0" fmla="*/ 2667000 w 2667000"/>
                <a:gd name="T1" fmla="*/ 0 h 1000125"/>
                <a:gd name="T2" fmla="*/ 0 w 2667000"/>
                <a:gd name="T3" fmla="*/ 0 h 1000125"/>
                <a:gd name="T4" fmla="*/ 0 w 2667000"/>
                <a:gd name="T5" fmla="*/ 1000125 h 1000125"/>
                <a:gd name="T6" fmla="*/ 2667000 w 2667000"/>
                <a:gd name="T7" fmla="*/ 1000125 h 1000125"/>
                <a:gd name="T8" fmla="*/ 2667000 w 2667000"/>
                <a:gd name="T9" fmla="*/ 0 h 1000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7000" h="1000125">
                  <a:moveTo>
                    <a:pt x="2667000" y="0"/>
                  </a:moveTo>
                  <a:lnTo>
                    <a:pt x="0" y="0"/>
                  </a:lnTo>
                  <a:lnTo>
                    <a:pt x="0" y="1000125"/>
                  </a:lnTo>
                  <a:lnTo>
                    <a:pt x="2667000" y="1000125"/>
                  </a:lnTo>
                  <a:lnTo>
                    <a:pt x="266700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lIns="0" rIns="0" tIns="0"/>
            <a:p>
              <a:endParaRPr altLang="en-US" dirty="0" lang="en-US"/>
            </a:p>
          </p:txBody>
        </p:sp>
        <p:sp>
          <p:nvSpPr>
            <p:cNvPr id="1048662" name="object 12"/>
            <p:cNvSpPr>
              <a:spLocks noChangeArrowheads="1"/>
            </p:cNvSpPr>
            <p:nvPr/>
          </p:nvSpPr>
          <p:spPr bwMode="auto">
            <a:xfrm>
              <a:off x="3251202" y="3836576"/>
              <a:ext cx="276225" cy="0"/>
            </a:xfrm>
            <a:custGeom>
              <a:avLst/>
              <a:gdLst>
                <a:gd name="T0" fmla="*/ 0 w 276225"/>
                <a:gd name="T1" fmla="*/ 0 h 1"/>
                <a:gd name="T2" fmla="*/ 275821 w 27622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225" h="1">
                  <a:moveTo>
                    <a:pt x="0" y="0"/>
                  </a:moveTo>
                  <a:lnTo>
                    <a:pt x="275821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lIns="0" rIns="0" tIns="0"/>
            <a:p>
              <a:endParaRPr altLang="en-US" lang="en-US"/>
            </a:p>
          </p:txBody>
        </p:sp>
      </p:grpSp>
      <p:sp>
        <p:nvSpPr>
          <p:cNvPr id="1048663" name="object 17"/>
          <p:cNvSpPr txBox="1"/>
          <p:nvPr/>
        </p:nvSpPr>
        <p:spPr>
          <a:xfrm>
            <a:off x="1198563" y="3075331"/>
            <a:ext cx="1127125" cy="432436"/>
          </a:xfrm>
          <a:prstGeom prst="rect"/>
        </p:spPr>
        <p:txBody>
          <a:bodyPr bIns="0" lIns="0" rIns="0" tIns="13335">
            <a:spAutoFit/>
          </a:bodyPr>
          <a:p>
            <a:pPr fontAlgn="auto">
              <a:spcBef>
                <a:spcPts val="105"/>
              </a:spcBef>
            </a:pPr>
            <a:r>
              <a:rPr sz="2850" noProof="1" spc="45">
                <a:latin typeface="Times New Roman" panose="02020603050405020304"/>
                <a:ea typeface="+mn-ea"/>
                <a:cs typeface="Times New Roman" panose="02020603050405020304"/>
              </a:rPr>
              <a:t>P(X</a:t>
            </a:r>
            <a:r>
              <a:rPr sz="2850" noProof="1" spc="5">
                <a:latin typeface="Times New Roman" panose="02020603050405020304"/>
                <a:ea typeface="+mn-ea"/>
                <a:cs typeface="Times New Roman" panose="02020603050405020304"/>
              </a:rPr>
              <a:t>)</a:t>
            </a:r>
            <a:r>
              <a:rPr sz="2850" noProof="1" spc="-55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sz="2850" noProof="1" spc="10">
                <a:latin typeface="Symbol" panose="05050102010706020507"/>
                <a:ea typeface="+mn-ea"/>
                <a:cs typeface="Symbol" panose="05050102010706020507"/>
              </a:rPr>
              <a:t></a:t>
            </a:r>
            <a:endParaRPr sz="2850" noProof="1">
              <a:latin typeface="Symbol" panose="05050102010706020507"/>
              <a:cs typeface="Symbol" panose="05050102010706020507"/>
            </a:endParaRPr>
          </a:p>
        </p:txBody>
      </p:sp>
      <p:sp>
        <p:nvSpPr>
          <p:cNvPr id="1048664" name="object 15"/>
          <p:cNvSpPr txBox="1"/>
          <p:nvPr/>
        </p:nvSpPr>
        <p:spPr>
          <a:xfrm>
            <a:off x="2356960" y="2979726"/>
            <a:ext cx="1598168" cy="804545"/>
          </a:xfrm>
          <a:prstGeom prst="rect"/>
        </p:spPr>
        <p:txBody>
          <a:bodyPr bIns="0" lIns="0" rIns="0" tIns="17145" wrap="square">
            <a:spAutoFit/>
          </a:bodyPr>
          <a:p>
            <a:pPr fontAlgn="auto" marL="25400">
              <a:spcBef>
                <a:spcPts val="135"/>
              </a:spcBef>
            </a:pPr>
            <a:r>
              <a:rPr sz="4250" noProof="1" spc="-30">
                <a:latin typeface="Times New Roman" panose="02020603050405020304"/>
                <a:ea typeface="+mn-ea"/>
                <a:cs typeface="Times New Roman" panose="02020603050405020304"/>
              </a:rPr>
              <a:t>limit</a:t>
            </a:r>
            <a:r>
              <a:rPr sz="4250" noProof="1" spc="-90"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baseline="-26000" sz="4275" noProof="1" spc="15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endParaRPr baseline="-26000" sz="4275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65" name="object 16"/>
          <p:cNvSpPr txBox="1"/>
          <p:nvPr/>
        </p:nvSpPr>
        <p:spPr>
          <a:xfrm>
            <a:off x="2665118" y="3546268"/>
            <a:ext cx="504825" cy="280987"/>
          </a:xfrm>
          <a:prstGeom prst="rect"/>
        </p:spPr>
        <p:txBody>
          <a:bodyPr bIns="0" lIns="0" rIns="0" tIns="15240">
            <a:spAutoFit/>
          </a:bodyPr>
          <a:p>
            <a:pPr fontAlgn="auto">
              <a:spcBef>
                <a:spcPts val="120"/>
              </a:spcBef>
            </a:pPr>
            <a:r>
              <a:rPr sz="1650" noProof="1" spc="140">
                <a:latin typeface="Times New Roman" panose="02020603050405020304"/>
                <a:ea typeface="+mn-ea"/>
                <a:cs typeface="Times New Roman" panose="02020603050405020304"/>
              </a:rPr>
              <a:t>n</a:t>
            </a:r>
            <a:r>
              <a:rPr sz="1650" noProof="1" spc="65">
                <a:latin typeface="Symbol" panose="05050102010706020507"/>
                <a:ea typeface="+mn-ea"/>
                <a:cs typeface="Symbol" panose="05050102010706020507"/>
              </a:rPr>
              <a:t></a:t>
            </a:r>
            <a:r>
              <a:rPr sz="1650" noProof="1" spc="20">
                <a:latin typeface="Symbol" panose="05050102010706020507"/>
                <a:ea typeface="+mn-ea"/>
                <a:cs typeface="Symbol" panose="05050102010706020507"/>
              </a:rPr>
              <a:t></a:t>
            </a:r>
            <a:endParaRPr sz="1650" noProof="1">
              <a:latin typeface="Symbol" panose="05050102010706020507"/>
              <a:cs typeface="Symbol" panose="05050102010706020507"/>
            </a:endParaRPr>
          </a:p>
        </p:txBody>
      </p:sp>
      <p:sp>
        <p:nvSpPr>
          <p:cNvPr id="1048666" name="object 13"/>
          <p:cNvSpPr txBox="1"/>
          <p:nvPr/>
        </p:nvSpPr>
        <p:spPr>
          <a:xfrm>
            <a:off x="3465693" y="2911408"/>
            <a:ext cx="261938" cy="508635"/>
          </a:xfrm>
          <a:prstGeom prst="rect"/>
        </p:spPr>
        <p:txBody>
          <a:bodyPr bIns="0" lIns="0" rIns="0" tIns="13335">
            <a:spAutoFit/>
          </a:bodyPr>
          <a:p>
            <a:pPr fontAlgn="auto" marL="25400">
              <a:spcBef>
                <a:spcPts val="105"/>
              </a:spcBef>
            </a:pPr>
            <a:r>
              <a:rPr sz="2850" noProof="1" spc="70">
                <a:latin typeface="Times New Roman" panose="02020603050405020304"/>
                <a:ea typeface="+mn-ea"/>
                <a:cs typeface="Times New Roman" panose="02020603050405020304"/>
              </a:rPr>
              <a:t>f</a:t>
            </a:r>
            <a:r>
              <a:rPr baseline="-24000" sz="2475" noProof="1" spc="104">
                <a:latin typeface="Times New Roman" panose="02020603050405020304"/>
                <a:ea typeface="+mn-ea"/>
                <a:cs typeface="Times New Roman" panose="02020603050405020304"/>
              </a:rPr>
              <a:t>i</a:t>
            </a:r>
            <a:endParaRPr baseline="-24000" sz="2475" noProof="1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ctrTitle"/>
          </p:nvPr>
        </p:nvSpPr>
        <p:spPr>
          <a:xfrm>
            <a:off x="1524000" y="371059"/>
            <a:ext cx="9144000" cy="1725771"/>
          </a:xfrm>
        </p:spPr>
        <p:txBody>
          <a:bodyPr>
            <a:normAutofit/>
          </a:bodyPr>
          <a:p>
            <a:r>
              <a:rPr dirty="0" sz="5400" lang="id-ID"/>
              <a:t>Nama Anggota Kelompok :</a:t>
            </a:r>
          </a:p>
        </p:txBody>
      </p:sp>
      <p:sp>
        <p:nvSpPr>
          <p:cNvPr id="1048609" name="Subtitle 2"/>
          <p:cNvSpPr>
            <a:spLocks noGrp="1"/>
          </p:cNvSpPr>
          <p:nvPr>
            <p:ph type="subTitle" idx="1"/>
          </p:nvPr>
        </p:nvSpPr>
        <p:spPr>
          <a:xfrm>
            <a:off x="1524000" y="2228044"/>
            <a:ext cx="9144000" cy="3812147"/>
          </a:xfrm>
        </p:spPr>
        <p:txBody>
          <a:bodyPr>
            <a:normAutofit fontScale="88889" lnSpcReduction="10000"/>
          </a:bodyPr>
          <a:p>
            <a:pPr indent="-457200" marL="457200">
              <a:buAutoNum type="arabicPeriod"/>
            </a:pPr>
            <a:r>
              <a:rPr dirty="0" sz="1800" lang="id-ID"/>
              <a:t>Dina Putri Ambarwati 	</a:t>
            </a:r>
            <a:r>
              <a:rPr dirty="0" sz="1800" lang="en-US"/>
              <a:t>	</a:t>
            </a:r>
            <a:r>
              <a:rPr dirty="0" sz="1800" lang="id-ID"/>
              <a:t>H0819040</a:t>
            </a:r>
          </a:p>
          <a:p>
            <a:pPr indent="-457200" marL="457200">
              <a:buAutoNum type="arabicPeriod"/>
            </a:pPr>
            <a:r>
              <a:rPr dirty="0" sz="1800" lang="id-ID"/>
              <a:t>Dinul Qoyyimah		H0819041</a:t>
            </a:r>
          </a:p>
          <a:p>
            <a:pPr indent="-457200" marL="457200">
              <a:buAutoNum type="arabicPeriod"/>
            </a:pPr>
            <a:r>
              <a:rPr dirty="0" sz="1800" lang="id-ID"/>
              <a:t>Ditya Wahyu Ikhsanto</a:t>
            </a:r>
            <a:r>
              <a:rPr dirty="0" sz="1800" lang="en-US"/>
              <a:t>	</a:t>
            </a:r>
            <a:r>
              <a:rPr dirty="0" sz="1800" lang="id-ID"/>
              <a:t>	H0819042</a:t>
            </a:r>
          </a:p>
          <a:p>
            <a:pPr indent="-457200" marL="457200">
              <a:buAutoNum type="arabicPeriod"/>
            </a:pPr>
            <a:r>
              <a:rPr dirty="0" sz="1800" lang="id-ID"/>
              <a:t>Dwi Aulia			H0819043</a:t>
            </a:r>
          </a:p>
          <a:p>
            <a:pPr indent="-457200" marL="457200">
              <a:buAutoNum type="arabicPeriod"/>
            </a:pPr>
            <a:r>
              <a:rPr dirty="0" sz="1800" lang="id-ID"/>
              <a:t>Dwi Purnamasari	</a:t>
            </a:r>
            <a:r>
              <a:rPr dirty="0" sz="1800" lang="en-US"/>
              <a:t>	</a:t>
            </a:r>
            <a:r>
              <a:rPr dirty="0" sz="1800" lang="id-ID"/>
              <a:t>H0819044</a:t>
            </a:r>
          </a:p>
          <a:p>
            <a:pPr indent="-457200" marL="457200">
              <a:buAutoNum type="arabicPeriod"/>
            </a:pPr>
            <a:r>
              <a:rPr dirty="0" sz="1800" lang="id-ID"/>
              <a:t>Elien Aprianti Faustin	</a:t>
            </a:r>
            <a:r>
              <a:rPr dirty="0" sz="1800" lang="en-US"/>
              <a:t>	</a:t>
            </a:r>
            <a:r>
              <a:rPr dirty="0" sz="1800" lang="id-ID"/>
              <a:t>H0819045</a:t>
            </a:r>
          </a:p>
          <a:p>
            <a:pPr indent="-457200" marL="457200">
              <a:buAutoNum type="arabicPeriod"/>
            </a:pPr>
            <a:r>
              <a:rPr dirty="0" sz="1800" lang="id-ID"/>
              <a:t>Fahmi Aziz			H0819046</a:t>
            </a:r>
          </a:p>
          <a:p>
            <a:pPr indent="-457200" marL="457200">
              <a:buAutoNum type="arabicPeriod"/>
            </a:pPr>
            <a:r>
              <a:rPr dirty="0" sz="1800" lang="id-ID"/>
              <a:t>Faisal Angger Abimayu	</a:t>
            </a:r>
            <a:r>
              <a:rPr dirty="0" sz="1800" lang="en-US"/>
              <a:t>	</a:t>
            </a:r>
            <a:r>
              <a:rPr dirty="0" sz="1800" lang="id-ID"/>
              <a:t>H0819047</a:t>
            </a:r>
          </a:p>
          <a:p>
            <a:pPr indent="-457200" marL="457200">
              <a:buAutoNum type="arabicPeriod"/>
            </a:pPr>
            <a:r>
              <a:rPr dirty="0" sz="1800" lang="id-ID"/>
              <a:t>Faiz Oktavian Huda		H0819048</a:t>
            </a:r>
          </a:p>
          <a:p>
            <a:pPr indent="-457200" marL="457200">
              <a:buAutoNum type="arabicPeriod"/>
            </a:pPr>
            <a:r>
              <a:rPr dirty="0" sz="1800" lang="id-ID"/>
              <a:t>Fajar Ayu Nugraheni</a:t>
            </a:r>
            <a:r>
              <a:rPr dirty="0" sz="1800" lang="en-US"/>
              <a:t>	</a:t>
            </a:r>
            <a:r>
              <a:rPr dirty="0" sz="1800" lang="id-ID"/>
              <a:t>	H0819049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838200" y="936702"/>
            <a:ext cx="10515600" cy="5240261"/>
          </a:xfrm>
        </p:spPr>
        <p:txBody>
          <a:bodyPr>
            <a:normAutofit fontScale="63889" lnSpcReduction="20000"/>
          </a:bodyPr>
          <a:p>
            <a:pPr indent="0" marL="0">
              <a:buNone/>
            </a:pPr>
            <a:r>
              <a:rPr b="1" dirty="0" sz="3600" lang="en-US" err="1"/>
              <a:t>Contoh</a:t>
            </a:r>
            <a:r>
              <a:rPr b="1" dirty="0" sz="3600" lang="id-ID"/>
              <a:t> :</a:t>
            </a:r>
          </a:p>
          <a:p>
            <a:pPr indent="0" marL="0">
              <a:buNone/>
            </a:pPr>
            <a:r>
              <a:rPr dirty="0" sz="3600" lang="en-US"/>
              <a:t>Dari </a:t>
            </a:r>
            <a:r>
              <a:rPr dirty="0" sz="3600" lang="en-US" err="1"/>
              <a:t>kegiatan</a:t>
            </a:r>
            <a:r>
              <a:rPr dirty="0" sz="3600" lang="en-US"/>
              <a:t> </a:t>
            </a:r>
            <a:r>
              <a:rPr dirty="0" sz="3600" lang="en-US" err="1"/>
              <a:t>belajar</a:t>
            </a:r>
            <a:r>
              <a:rPr dirty="0" sz="3600" lang="en-US"/>
              <a:t> </a:t>
            </a:r>
            <a:r>
              <a:rPr dirty="0" sz="3600" lang="en-US" err="1"/>
              <a:t>mahasiswa</a:t>
            </a:r>
            <a:r>
              <a:rPr dirty="0" sz="3600" lang="en-US"/>
              <a:t> </a:t>
            </a:r>
            <a:r>
              <a:rPr dirty="0" sz="3600" lang="en-US" err="1"/>
              <a:t>dapat</a:t>
            </a:r>
            <a:r>
              <a:rPr dirty="0" sz="3600" lang="en-US"/>
              <a:t> </a:t>
            </a:r>
            <a:r>
              <a:rPr dirty="0" sz="3600" lang="en-US" err="1"/>
              <a:t>dilihat</a:t>
            </a:r>
            <a:r>
              <a:rPr dirty="0" sz="3600" lang="en-US"/>
              <a:t> </a:t>
            </a:r>
            <a:r>
              <a:rPr dirty="0" sz="3600" lang="en-US" err="1"/>
              <a:t>hasilnya</a:t>
            </a:r>
            <a:r>
              <a:rPr dirty="0" sz="3600" lang="en-US"/>
              <a:t> </a:t>
            </a:r>
            <a:r>
              <a:rPr dirty="0" sz="3600" lang="en-US" err="1"/>
              <a:t>pada</a:t>
            </a:r>
            <a:r>
              <a:rPr dirty="0" sz="3600" lang="en-US"/>
              <a:t> </a:t>
            </a:r>
            <a:r>
              <a:rPr dirty="0" sz="3600" lang="en-US" err="1"/>
              <a:t>Wisuda</a:t>
            </a:r>
            <a:r>
              <a:rPr dirty="0" sz="3600" lang="en-US"/>
              <a:t> </a:t>
            </a:r>
            <a:r>
              <a:rPr dirty="0" sz="3600" lang="en-US" err="1"/>
              <a:t>Sarjana</a:t>
            </a:r>
            <a:r>
              <a:rPr dirty="0" sz="3600" lang="en-US"/>
              <a:t> </a:t>
            </a:r>
            <a:r>
              <a:rPr dirty="0" sz="3600" lang="en-US" err="1"/>
              <a:t>Panca</a:t>
            </a:r>
            <a:r>
              <a:rPr dirty="0" sz="3600" lang="en-US"/>
              <a:t> Budi </a:t>
            </a:r>
            <a:r>
              <a:rPr dirty="0" sz="3600" lang="en-US" err="1"/>
              <a:t>tshun</a:t>
            </a:r>
            <a:r>
              <a:rPr dirty="0" sz="3600" lang="en-US"/>
              <a:t> 2007 </a:t>
            </a:r>
            <a:r>
              <a:rPr dirty="0" sz="3600" lang="en-US" err="1"/>
              <a:t>sebanyak</a:t>
            </a:r>
            <a:r>
              <a:rPr dirty="0" sz="3600" lang="en-US"/>
              <a:t> 800 </a:t>
            </a:r>
            <a:r>
              <a:rPr dirty="0" sz="3600" lang="en-US" err="1"/>
              <a:t>mahasiswa</a:t>
            </a:r>
            <a:r>
              <a:rPr dirty="0" sz="3600" lang="en-US"/>
              <a:t>. 500 orang lulus </a:t>
            </a:r>
            <a:r>
              <a:rPr dirty="0" sz="3600" lang="en-US" err="1"/>
              <a:t>dengan</a:t>
            </a:r>
            <a:r>
              <a:rPr dirty="0" sz="3600" lang="en-US"/>
              <a:t> </a:t>
            </a:r>
            <a:r>
              <a:rPr dirty="0" sz="3600" lang="en-US" err="1"/>
              <a:t>memuaskan</a:t>
            </a:r>
            <a:r>
              <a:rPr dirty="0" sz="3600" lang="en-US"/>
              <a:t> (A), 200 orang lulus </a:t>
            </a:r>
            <a:r>
              <a:rPr dirty="0" sz="3600" lang="en-US" err="1"/>
              <a:t>dengan</a:t>
            </a:r>
            <a:r>
              <a:rPr dirty="0" sz="3600" lang="en-US"/>
              <a:t> </a:t>
            </a:r>
            <a:r>
              <a:rPr dirty="0" sz="3600" lang="en-US" err="1"/>
              <a:t>sangat</a:t>
            </a:r>
            <a:r>
              <a:rPr dirty="0" sz="3600" lang="en-US"/>
              <a:t> </a:t>
            </a:r>
            <a:r>
              <a:rPr dirty="0" sz="3600" lang="en-US" err="1"/>
              <a:t>memuaskan</a:t>
            </a:r>
            <a:r>
              <a:rPr dirty="0" sz="3600" lang="en-US"/>
              <a:t> (B), </a:t>
            </a:r>
            <a:r>
              <a:rPr dirty="0" sz="3600" lang="en-US" err="1"/>
              <a:t>dan</a:t>
            </a:r>
            <a:r>
              <a:rPr dirty="0" sz="3600" lang="en-US"/>
              <a:t> 100 orang lulus </a:t>
            </a:r>
            <a:r>
              <a:rPr dirty="0" sz="3600" lang="en-US" err="1"/>
              <a:t>dengan</a:t>
            </a:r>
            <a:r>
              <a:rPr dirty="0" sz="3600" lang="en-US"/>
              <a:t> </a:t>
            </a:r>
            <a:r>
              <a:rPr dirty="0" sz="3600" lang="en-US" err="1"/>
              <a:t>predikat</a:t>
            </a:r>
            <a:r>
              <a:rPr dirty="0" sz="3600" lang="en-US"/>
              <a:t> </a:t>
            </a:r>
            <a:r>
              <a:rPr dirty="0" sz="3600" lang="en-US" err="1"/>
              <a:t>terpuji</a:t>
            </a:r>
            <a:r>
              <a:rPr dirty="0" sz="3600" lang="en-US"/>
              <a:t> (C). </a:t>
            </a:r>
            <a:r>
              <a:rPr dirty="0" sz="3600" lang="en-US" err="1"/>
              <a:t>Berapa</a:t>
            </a:r>
            <a:r>
              <a:rPr dirty="0" sz="3600" lang="en-US"/>
              <a:t> </a:t>
            </a:r>
            <a:r>
              <a:rPr dirty="0" sz="3600" lang="en-US" err="1"/>
              <a:t>probabilitas</a:t>
            </a:r>
            <a:r>
              <a:rPr dirty="0" sz="3600" lang="en-US"/>
              <a:t> </a:t>
            </a:r>
            <a:r>
              <a:rPr dirty="0" sz="3600" lang="en-US" err="1"/>
              <a:t>kejadian</a:t>
            </a:r>
            <a:r>
              <a:rPr dirty="0" sz="3600" lang="en-US"/>
              <a:t> A, B, </a:t>
            </a:r>
            <a:r>
              <a:rPr dirty="0" sz="3600" lang="en-US" err="1"/>
              <a:t>dan</a:t>
            </a:r>
            <a:r>
              <a:rPr dirty="0" sz="3600" lang="en-US"/>
              <a:t> C?</a:t>
            </a:r>
            <a:endParaRPr dirty="0" sz="3600" lang="id-ID"/>
          </a:p>
          <a:p>
            <a:pPr indent="0" marL="0">
              <a:buNone/>
            </a:pPr>
            <a:r>
              <a:rPr b="1" dirty="0" sz="3600" lang="en-US" err="1"/>
              <a:t>Jawab</a:t>
            </a:r>
            <a:r>
              <a:rPr b="1" dirty="0" sz="3600" lang="en-US"/>
              <a:t>:</a:t>
            </a:r>
            <a:endParaRPr b="1" dirty="0" sz="3600" lang="id-ID"/>
          </a:p>
          <a:p>
            <a:pPr indent="0" marL="0">
              <a:buNone/>
            </a:pPr>
            <a:r>
              <a:rPr dirty="0" sz="3600" lang="en-US"/>
              <a:t>P(A)</a:t>
            </a:r>
            <a:r>
              <a:rPr dirty="0" sz="3600" lang="id-ID"/>
              <a:t>	</a:t>
            </a:r>
            <a:r>
              <a:rPr dirty="0" sz="3600" lang="en-US"/>
              <a:t>= 500/800</a:t>
            </a:r>
            <a:endParaRPr dirty="0" sz="3600" lang="id-ID"/>
          </a:p>
          <a:p>
            <a:pPr indent="0" marL="0">
              <a:buNone/>
            </a:pPr>
            <a:r>
              <a:rPr dirty="0" sz="3600" lang="id-ID"/>
              <a:t>	</a:t>
            </a:r>
            <a:r>
              <a:rPr dirty="0" sz="3600" lang="en-US"/>
              <a:t>= 0,625</a:t>
            </a:r>
            <a:endParaRPr dirty="0" sz="3600" lang="id-ID"/>
          </a:p>
          <a:p>
            <a:pPr indent="0" marL="0">
              <a:buNone/>
            </a:pPr>
            <a:r>
              <a:rPr dirty="0" sz="3600" lang="en-US"/>
              <a:t>P(B)</a:t>
            </a:r>
            <a:r>
              <a:rPr dirty="0" sz="3600" lang="id-ID"/>
              <a:t>	</a:t>
            </a:r>
            <a:r>
              <a:rPr dirty="0" sz="3600" lang="en-US"/>
              <a:t>= 200/800</a:t>
            </a:r>
            <a:endParaRPr dirty="0" sz="3600" lang="id-ID"/>
          </a:p>
          <a:p>
            <a:pPr indent="0" marL="0">
              <a:buNone/>
            </a:pPr>
            <a:r>
              <a:rPr dirty="0" sz="3600" lang="en-US"/>
              <a:t>	= 0,25</a:t>
            </a:r>
            <a:endParaRPr dirty="0" sz="3600" lang="id-ID"/>
          </a:p>
          <a:p>
            <a:pPr indent="0" marL="0">
              <a:buNone/>
            </a:pPr>
            <a:r>
              <a:rPr dirty="0" sz="3600" lang="en-US"/>
              <a:t>P(C)</a:t>
            </a:r>
            <a:r>
              <a:rPr dirty="0" sz="3600" lang="id-ID"/>
              <a:t>	</a:t>
            </a:r>
            <a:r>
              <a:rPr dirty="0" sz="3600" lang="en-US"/>
              <a:t>= 100/800</a:t>
            </a:r>
            <a:endParaRPr dirty="0" sz="3600" lang="id-ID"/>
          </a:p>
          <a:p>
            <a:pPr indent="0" marL="0">
              <a:buNone/>
            </a:pPr>
            <a:r>
              <a:rPr dirty="0" sz="3600" lang="en-US"/>
              <a:t>	= 0,125</a:t>
            </a:r>
            <a:endParaRPr dirty="0" sz="3600" lang="id-ID"/>
          </a:p>
          <a:p>
            <a:pPr indent="0" marL="0">
              <a:buNone/>
            </a:pPr>
            <a:r>
              <a:rPr b="1" dirty="0" sz="3600" lang="en-US"/>
              <a:t> </a:t>
            </a:r>
            <a:endParaRPr b="1" dirty="0" sz="3600" lang="en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299"/>
          </a:xfrm>
        </p:spPr>
        <p:txBody>
          <a:bodyPr/>
          <a:p>
            <a:pPr algn="ctr"/>
            <a:r>
              <a:rPr b="1" dirty="0" lang="en-US" err="1"/>
              <a:t>Pendekatan</a:t>
            </a:r>
            <a:r>
              <a:rPr b="1" dirty="0" lang="en-US"/>
              <a:t> </a:t>
            </a:r>
            <a:r>
              <a:rPr b="1" dirty="0" lang="en-US" err="1"/>
              <a:t>Subjektif</a:t>
            </a:r>
            <a:r>
              <a:rPr b="1" dirty="0" lang="en-US"/>
              <a:t> </a:t>
            </a:r>
            <a:endParaRPr b="1" dirty="0" lang="en-ID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838200" y="1137424"/>
            <a:ext cx="10515600" cy="5355451"/>
          </a:xfrm>
        </p:spPr>
        <p:txBody>
          <a:bodyPr>
            <a:normAutofit/>
          </a:bodyPr>
          <a:p>
            <a:pPr fontAlgn="auto" indent="-274955" marL="287020" marR="46990">
              <a:spcBef>
                <a:spcPts val="10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Didasarkan atas perasaan, intuisi,/pengetahuan orang </a:t>
            </a:r>
            <a:r>
              <a:rPr lang="en-ID" noProof="1" spc="-110">
                <a:latin typeface="Arial" panose="020B0604020202020204"/>
                <a:cs typeface="Arial" panose="020B0604020202020204"/>
              </a:rPr>
              <a:t>yang  </a:t>
            </a:r>
            <a:r>
              <a:rPr lang="en-ID" noProof="1">
                <a:latin typeface="Arial" panose="020B0604020202020204"/>
                <a:cs typeface="Arial" panose="020B0604020202020204"/>
              </a:rPr>
              <a:t>menentukan</a:t>
            </a:r>
            <a:r>
              <a:rPr lang="en-ID" noProof="1" spc="-3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probabilitas.</a:t>
            </a:r>
          </a:p>
          <a:p>
            <a:pPr fontAlgn="auto" indent="-274955" marL="287020">
              <a:spcBef>
                <a:spcPts val="56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Nilai probabilitas mulai dari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0 </a:t>
            </a:r>
            <a:r>
              <a:rPr lang="en-ID" noProof="1">
                <a:latin typeface="Arial" panose="020B0604020202020204"/>
                <a:cs typeface="Arial" panose="020B0604020202020204"/>
              </a:rPr>
              <a:t>sampai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dgn</a:t>
            </a:r>
            <a:r>
              <a:rPr lang="en-ID" noProof="1" spc="-7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1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955" marL="287020">
              <a:spcBef>
                <a:spcPts val="585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Jika P = 0 </a:t>
            </a:r>
            <a:r>
              <a:rPr lang="en-ID" noProof="1">
                <a:latin typeface="Wingdings" panose="05000000000000000000"/>
                <a:cs typeface="Wingdings" panose="05000000000000000000"/>
              </a:rPr>
              <a:t></a:t>
            </a:r>
            <a:r>
              <a:rPr lang="en-ID" noProof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probabilitas</a:t>
            </a:r>
            <a:r>
              <a:rPr lang="en-ID" noProof="1" spc="-4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kemustahilan,</a:t>
            </a:r>
          </a:p>
          <a:p>
            <a:pPr fontAlgn="auto" marL="287020">
              <a:spcBef>
                <a:spcPts val="580"/>
              </a:spcBef>
            </a:pPr>
            <a:r>
              <a:rPr lang="en-ID" noProof="1" spc="-10">
                <a:latin typeface="Arial" panose="020B0604020202020204"/>
                <a:cs typeface="Arial" panose="020B0604020202020204"/>
              </a:rPr>
              <a:t>artinya </a:t>
            </a:r>
            <a:r>
              <a:rPr lang="en-ID" noProof="1">
                <a:latin typeface="Arial" panose="020B0604020202020204"/>
                <a:cs typeface="Arial" panose="020B0604020202020204"/>
              </a:rPr>
              <a:t>kejadian /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peristiwa tsb tdk </a:t>
            </a:r>
            <a:r>
              <a:rPr lang="en-ID" noProof="1">
                <a:latin typeface="Arial" panose="020B0604020202020204"/>
                <a:cs typeface="Arial" panose="020B0604020202020204"/>
              </a:rPr>
              <a:t>akan</a:t>
            </a:r>
            <a:r>
              <a:rPr lang="en-ID" noProof="1" spc="6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tjd.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955" marL="287020">
              <a:spcBef>
                <a:spcPts val="58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Jika P = 1 </a:t>
            </a:r>
            <a:r>
              <a:rPr lang="en-ID" noProof="1">
                <a:latin typeface="Wingdings" panose="05000000000000000000"/>
                <a:cs typeface="Wingdings" panose="05000000000000000000"/>
              </a:rPr>
              <a:t></a:t>
            </a:r>
            <a:r>
              <a:rPr lang="en-ID" noProof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probabilitas</a:t>
            </a:r>
            <a:r>
              <a:rPr lang="en-ID" noProof="1" spc="-4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kepastian,</a:t>
            </a:r>
          </a:p>
          <a:p>
            <a:pPr fontAlgn="auto" marL="287020">
              <a:spcBef>
                <a:spcPts val="580"/>
              </a:spcBef>
            </a:pPr>
            <a:r>
              <a:rPr lang="en-ID" noProof="1" spc="-10">
                <a:latin typeface="Arial" panose="020B0604020202020204"/>
                <a:cs typeface="Arial" panose="020B0604020202020204"/>
              </a:rPr>
              <a:t>artinya </a:t>
            </a:r>
            <a:r>
              <a:rPr lang="en-ID" noProof="1">
                <a:latin typeface="Arial" panose="020B0604020202020204"/>
                <a:cs typeface="Arial" panose="020B0604020202020204"/>
              </a:rPr>
              <a:t>kejadian /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peristiwa tsb pasti</a:t>
            </a:r>
            <a:r>
              <a:rPr lang="en-ID" noProof="1" spc="7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tjd.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indent="-274955" marL="287020">
              <a:spcBef>
                <a:spcPts val="565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Jika 0 &lt; P &lt; 1, </a:t>
            </a:r>
            <a:r>
              <a:rPr lang="en-ID" noProof="1">
                <a:latin typeface="Wingdings" panose="05000000000000000000"/>
                <a:cs typeface="Wingdings" panose="05000000000000000000"/>
              </a:rPr>
              <a:t></a:t>
            </a:r>
            <a:r>
              <a:rPr lang="en-ID" noProof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probabilitas kemungkinan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artinya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30">
                <a:latin typeface="Arial" panose="020B0604020202020204"/>
                <a:cs typeface="Arial" panose="020B0604020202020204"/>
              </a:rPr>
              <a:t>kejadian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fontAlgn="auto" marL="287020"/>
            <a:r>
              <a:rPr lang="en-ID" noProof="1" spc="-5">
                <a:latin typeface="Arial" panose="020B0604020202020204"/>
                <a:cs typeface="Arial" panose="020B0604020202020204"/>
              </a:rPr>
              <a:t>tsb </a:t>
            </a:r>
            <a:r>
              <a:rPr lang="en-ID" noProof="1">
                <a:latin typeface="Arial" panose="020B0604020202020204"/>
                <a:cs typeface="Arial" panose="020B0604020202020204"/>
              </a:rPr>
              <a:t>dpt / tdk dapt</a:t>
            </a:r>
            <a:r>
              <a:rPr lang="en-ID" noProof="1" spc="-5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tjd.</a:t>
            </a:r>
          </a:p>
          <a:p>
            <a:pPr fontAlgn="auto" indent="-274955" marL="287020">
              <a:spcBef>
                <a:spcPts val="580"/>
              </a:spcBef>
              <a:buClr>
                <a:srgbClr val="FDB809"/>
              </a:buClr>
              <a:buSzPct val="94000"/>
              <a:buFontTx/>
              <a:buChar char=""/>
              <a:tabLst>
                <a:tab algn="l" pos="287655"/>
              </a:tabLst>
            </a:pPr>
            <a:r>
              <a:rPr lang="en-ID" noProof="1">
                <a:latin typeface="Arial" panose="020B0604020202020204"/>
                <a:cs typeface="Arial" panose="020B0604020202020204"/>
              </a:rPr>
              <a:t>Contoh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>
                <a:latin typeface="Arial" panose="020B0604020202020204"/>
                <a:cs typeface="Arial" panose="020B0604020202020204"/>
              </a:rPr>
              <a:t>:</a:t>
            </a:r>
          </a:p>
          <a:p>
            <a:pPr fontAlgn="auto" marL="287020" marR="5080">
              <a:spcBef>
                <a:spcPts val="580"/>
              </a:spcBef>
            </a:pPr>
            <a:r>
              <a:rPr lang="en-ID" noProof="1">
                <a:latin typeface="Arial" panose="020B0604020202020204"/>
                <a:cs typeface="Arial" panose="020B0604020202020204"/>
              </a:rPr>
              <a:t>Seorang direktur akan memilih seorang </a:t>
            </a:r>
            <a:r>
              <a:rPr lang="en-ID" noProof="1" spc="-15">
                <a:latin typeface="Arial" panose="020B0604020202020204"/>
                <a:cs typeface="Arial" panose="020B0604020202020204"/>
              </a:rPr>
              <a:t>karyawan </a:t>
            </a:r>
            <a:r>
              <a:rPr lang="en-ID" noProof="1">
                <a:latin typeface="Arial" panose="020B0604020202020204"/>
                <a:cs typeface="Arial" panose="020B0604020202020204"/>
              </a:rPr>
              <a:t>dari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3  </a:t>
            </a:r>
            <a:r>
              <a:rPr lang="en-ID" noProof="1">
                <a:latin typeface="Arial" panose="020B0604020202020204"/>
                <a:cs typeface="Arial" panose="020B0604020202020204"/>
              </a:rPr>
              <a:t>calon </a:t>
            </a:r>
            <a:r>
              <a:rPr lang="en-ID" noProof="1" spc="-35">
                <a:latin typeface="Arial" panose="020B0604020202020204"/>
                <a:cs typeface="Arial" panose="020B0604020202020204"/>
              </a:rPr>
              <a:t>yg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telah </a:t>
            </a:r>
            <a:r>
              <a:rPr lang="en-ID" noProof="1">
                <a:latin typeface="Arial" panose="020B0604020202020204"/>
                <a:cs typeface="Arial" panose="020B0604020202020204"/>
              </a:rPr>
              <a:t>lulus ujian. Ketiga calon sama skor nilai 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ujiannya. </a:t>
            </a:r>
            <a:r>
              <a:rPr lang="en-ID" noProof="1">
                <a:latin typeface="Arial" panose="020B0604020202020204"/>
                <a:cs typeface="Arial" panose="020B0604020202020204"/>
              </a:rPr>
              <a:t>Probabilitas </a:t>
            </a:r>
            <a:r>
              <a:rPr lang="en-ID" noProof="1" spc="-5">
                <a:latin typeface="Arial" panose="020B0604020202020204"/>
                <a:cs typeface="Arial" panose="020B0604020202020204"/>
              </a:rPr>
              <a:t>tertinggi </a:t>
            </a:r>
            <a:r>
              <a:rPr lang="en-ID" noProof="1">
                <a:latin typeface="Arial" panose="020B0604020202020204"/>
                <a:cs typeface="Arial" panose="020B0604020202020204"/>
              </a:rPr>
              <a:t>menjadi </a:t>
            </a:r>
            <a:r>
              <a:rPr lang="en-ID" noProof="1" spc="-15">
                <a:latin typeface="Arial" panose="020B0604020202020204"/>
                <a:cs typeface="Arial" panose="020B0604020202020204"/>
              </a:rPr>
              <a:t>karyawan </a:t>
            </a:r>
            <a:r>
              <a:rPr lang="en-ID" noProof="1">
                <a:latin typeface="Arial" panose="020B0604020202020204"/>
                <a:cs typeface="Arial" panose="020B0604020202020204"/>
              </a:rPr>
              <a:t>ditentukan  secara </a:t>
            </a:r>
            <a:r>
              <a:rPr lang="en-ID" noProof="1" spc="-10">
                <a:latin typeface="Arial" panose="020B0604020202020204"/>
                <a:cs typeface="Arial" panose="020B0604020202020204"/>
              </a:rPr>
              <a:t>subyektif </a:t>
            </a:r>
            <a:r>
              <a:rPr lang="en-ID" noProof="1">
                <a:latin typeface="Arial" panose="020B0604020202020204"/>
                <a:cs typeface="Arial" panose="020B0604020202020204"/>
              </a:rPr>
              <a:t>oleh sang</a:t>
            </a:r>
            <a:r>
              <a:rPr lang="en-ID" noProof="1" spc="20">
                <a:latin typeface="Arial" panose="020B0604020202020204"/>
                <a:cs typeface="Arial" panose="020B0604020202020204"/>
              </a:rPr>
              <a:t> </a:t>
            </a:r>
            <a:r>
              <a:rPr lang="en-ID" noProof="1" spc="-15">
                <a:latin typeface="Arial" panose="020B0604020202020204"/>
                <a:cs typeface="Arial" panose="020B0604020202020204"/>
              </a:rPr>
              <a:t>direktur.</a:t>
            </a:r>
            <a:endParaRPr lang="en-ID" noProof="1">
              <a:latin typeface="Arial" panose="020B0604020202020204"/>
              <a:cs typeface="Arial" panose="020B0604020202020204"/>
            </a:endParaRPr>
          </a:p>
          <a:p>
            <a:pPr indent="0" marL="0">
              <a:buNone/>
            </a:pPr>
            <a:endParaRPr dirty="0" lang="en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824248" y="2367847"/>
            <a:ext cx="10529552" cy="1944710"/>
          </a:xfrm>
        </p:spPr>
        <p:txBody>
          <a:bodyPr>
            <a:normAutofit/>
          </a:bodyPr>
          <a:p>
            <a:pPr algn="ctr" indent="0" marL="0">
              <a:buNone/>
            </a:pPr>
            <a:endParaRPr dirty="0" sz="4800" lang="id-ID"/>
          </a:p>
          <a:p>
            <a:pPr algn="ctr" indent="0" marL="0">
              <a:buNone/>
            </a:pPr>
            <a:r>
              <a:rPr dirty="0" sz="6000" lang="id-ID"/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id-ID"/>
              <a:t>Pengertian</a:t>
            </a:r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 indent="0" lvl="1" marL="0">
              <a:spcBef>
                <a:spcPts val="1000"/>
              </a:spcBef>
              <a:buNone/>
            </a:pPr>
            <a:r>
              <a:rPr b="1" dirty="0" lang="id-ID"/>
              <a:t>Probabilitas atau peluang </a:t>
            </a:r>
            <a:r>
              <a:rPr dirty="0" lang="id-ID"/>
              <a:t>m</a:t>
            </a:r>
            <a:r>
              <a:rPr dirty="0" lang="en-US" err="1"/>
              <a:t>erupakan</a:t>
            </a:r>
            <a:r>
              <a:rPr dirty="0" lang="en-US"/>
              <a:t> </a:t>
            </a:r>
            <a:r>
              <a:rPr dirty="0" lang="en-US" err="1"/>
              <a:t>ukuran</a:t>
            </a:r>
            <a:r>
              <a:rPr dirty="0" lang="en-US"/>
              <a:t> </a:t>
            </a:r>
            <a:r>
              <a:rPr dirty="0" lang="en-US" err="1"/>
              <a:t>numeri</a:t>
            </a:r>
            <a:r>
              <a:rPr dirty="0" lang="id-ID"/>
              <a:t>k</a:t>
            </a:r>
            <a:r>
              <a:rPr dirty="0" lang="en-US"/>
              <a:t> </a:t>
            </a:r>
            <a:r>
              <a:rPr dirty="0" lang="en-US" err="1"/>
              <a:t>tentang</a:t>
            </a:r>
            <a:r>
              <a:rPr dirty="0" lang="en-US"/>
              <a:t> </a:t>
            </a:r>
            <a:r>
              <a:rPr dirty="0" lang="en-US" err="1"/>
              <a:t>seberapa</a:t>
            </a:r>
            <a:r>
              <a:rPr dirty="0" lang="en-US"/>
              <a:t> </a:t>
            </a:r>
            <a:r>
              <a:rPr dirty="0" lang="en-US" err="1"/>
              <a:t>sering</a:t>
            </a:r>
            <a:r>
              <a:rPr dirty="0" lang="en-US"/>
              <a:t> </a:t>
            </a:r>
            <a:r>
              <a:rPr dirty="0" lang="en-US" err="1"/>
              <a:t>peristiwa</a:t>
            </a:r>
            <a:r>
              <a:rPr dirty="0" lang="en-US"/>
              <a:t> </a:t>
            </a:r>
            <a:r>
              <a:rPr dirty="0" lang="en-US" err="1"/>
              <a:t>itu</a:t>
            </a:r>
            <a:r>
              <a:rPr dirty="0" lang="en-US"/>
              <a:t> </a:t>
            </a:r>
            <a:r>
              <a:rPr dirty="0" lang="en-US" err="1"/>
              <a:t>akan</a:t>
            </a:r>
            <a:r>
              <a:rPr dirty="0" lang="en-US"/>
              <a:t> </a:t>
            </a:r>
            <a:r>
              <a:rPr dirty="0" lang="en-US" err="1"/>
              <a:t>terjadi</a:t>
            </a:r>
            <a:r>
              <a:rPr dirty="0" lang="en-US"/>
              <a:t>. </a:t>
            </a:r>
            <a:endParaRPr dirty="0" lang="id-ID"/>
          </a:p>
          <a:p>
            <a:pPr algn="just" indent="0" lvl="1" marL="0">
              <a:spcBef>
                <a:spcPts val="1000"/>
              </a:spcBef>
              <a:buNone/>
            </a:pPr>
            <a:r>
              <a:rPr dirty="0" lang="en-US" err="1"/>
              <a:t>Semakin</a:t>
            </a:r>
            <a:r>
              <a:rPr dirty="0" lang="en-US"/>
              <a:t> </a:t>
            </a:r>
            <a:r>
              <a:rPr dirty="0" lang="en-US" err="1"/>
              <a:t>besar</a:t>
            </a:r>
            <a:r>
              <a:rPr dirty="0" lang="en-US"/>
              <a:t> </a:t>
            </a:r>
            <a:r>
              <a:rPr dirty="0" lang="en-US" err="1"/>
              <a:t>nilai</a:t>
            </a:r>
            <a:r>
              <a:rPr dirty="0" lang="en-US"/>
              <a:t> </a:t>
            </a:r>
            <a:r>
              <a:rPr dirty="0" lang="en-US" err="1"/>
              <a:t>probabilitas</a:t>
            </a:r>
            <a:r>
              <a:rPr dirty="0" lang="en-US"/>
              <a:t> </a:t>
            </a:r>
            <a:r>
              <a:rPr dirty="0" lang="en-US" err="1"/>
              <a:t>menyatakan</a:t>
            </a:r>
            <a:r>
              <a:rPr dirty="0" lang="en-US"/>
              <a:t> </a:t>
            </a:r>
            <a:r>
              <a:rPr dirty="0" lang="en-US" err="1"/>
              <a:t>bahwa</a:t>
            </a:r>
            <a:r>
              <a:rPr dirty="0" lang="en-US"/>
              <a:t> </a:t>
            </a:r>
            <a:r>
              <a:rPr dirty="0" lang="en-US" err="1"/>
              <a:t>peristiwa</a:t>
            </a:r>
            <a:r>
              <a:rPr dirty="0" lang="en-US"/>
              <a:t> </a:t>
            </a:r>
            <a:r>
              <a:rPr dirty="0" lang="en-US" err="1"/>
              <a:t>itu</a:t>
            </a:r>
            <a:r>
              <a:rPr dirty="0" lang="en-US"/>
              <a:t> </a:t>
            </a:r>
            <a:r>
              <a:rPr dirty="0" lang="en-US" err="1"/>
              <a:t>akan</a:t>
            </a:r>
            <a:r>
              <a:rPr dirty="0" lang="en-US"/>
              <a:t> </a:t>
            </a:r>
            <a:r>
              <a:rPr dirty="0" lang="en-US" err="1"/>
              <a:t>sering</a:t>
            </a:r>
            <a:r>
              <a:rPr dirty="0" lang="en-US"/>
              <a:t> </a:t>
            </a:r>
            <a:r>
              <a:rPr dirty="0" lang="en-US" err="1"/>
              <a:t>terjadi</a:t>
            </a:r>
            <a:r>
              <a:rPr dirty="0" lang="en-US"/>
              <a:t>.</a:t>
            </a:r>
            <a:endParaRPr dirty="0" lang="id-ID"/>
          </a:p>
          <a:p>
            <a:pPr algn="just" indent="0" lvl="1" marL="0">
              <a:spcBef>
                <a:spcPts val="1000"/>
              </a:spcBef>
              <a:buNone/>
            </a:pPr>
            <a:r>
              <a:rPr dirty="0" lang="id-ID" u="sng"/>
              <a:t>Manfaat</a:t>
            </a:r>
            <a:r>
              <a:rPr dirty="0" lang="id-ID"/>
              <a:t> mengetahui probabilitas yaitu dapat </a:t>
            </a:r>
            <a:r>
              <a:rPr lang="id-ID" noProof="1" spc="-10">
                <a:cs typeface="Arial" panose="020B0604020202020204"/>
              </a:rPr>
              <a:t>membantu </a:t>
            </a:r>
            <a:r>
              <a:rPr lang="id-ID" noProof="1" spc="-5">
                <a:cs typeface="Arial" panose="020B0604020202020204"/>
              </a:rPr>
              <a:t>pengambilan keputusan </a:t>
            </a:r>
            <a:r>
              <a:rPr lang="id-ID" noProof="1" spc="-25">
                <a:cs typeface="Arial" panose="020B0604020202020204"/>
              </a:rPr>
              <a:t>yang </a:t>
            </a:r>
            <a:r>
              <a:rPr lang="id-ID" noProof="1" spc="-5">
                <a:cs typeface="Arial" panose="020B0604020202020204"/>
              </a:rPr>
              <a:t>tepat, karena  kehidupan </a:t>
            </a:r>
            <a:r>
              <a:rPr lang="id-ID" noProof="1">
                <a:cs typeface="Arial" panose="020B0604020202020204"/>
              </a:rPr>
              <a:t>di </a:t>
            </a:r>
            <a:r>
              <a:rPr lang="id-ID" noProof="1" spc="-5">
                <a:cs typeface="Arial" panose="020B0604020202020204"/>
              </a:rPr>
              <a:t>dunia tidak ada kepastian, </a:t>
            </a:r>
            <a:r>
              <a:rPr lang="id-ID" noProof="1">
                <a:cs typeface="Arial" panose="020B0604020202020204"/>
              </a:rPr>
              <a:t>dan </a:t>
            </a:r>
            <a:r>
              <a:rPr lang="id-ID" noProof="1" spc="-5">
                <a:cs typeface="Arial" panose="020B0604020202020204"/>
              </a:rPr>
              <a:t>informasi  </a:t>
            </a:r>
            <a:r>
              <a:rPr lang="id-ID" noProof="1" spc="-25">
                <a:cs typeface="Arial" panose="020B0604020202020204"/>
              </a:rPr>
              <a:t>yang </a:t>
            </a:r>
            <a:r>
              <a:rPr lang="id-ID" noProof="1" spc="-5">
                <a:cs typeface="Arial" panose="020B0604020202020204"/>
              </a:rPr>
              <a:t>tidak</a:t>
            </a:r>
            <a:r>
              <a:rPr lang="id-ID" noProof="1" spc="80">
                <a:cs typeface="Arial" panose="020B0604020202020204"/>
              </a:rPr>
              <a:t> </a:t>
            </a:r>
            <a:r>
              <a:rPr lang="id-ID" noProof="1" spc="-10">
                <a:cs typeface="Arial" panose="020B0604020202020204"/>
              </a:rPr>
              <a:t>sempurna.</a:t>
            </a:r>
            <a:endParaRPr lang="id-ID" noProof="1">
              <a:cs typeface="Arial" panose="020B0604020202020204"/>
            </a:endParaRPr>
          </a:p>
          <a:p>
            <a:pPr indent="0" lvl="1" marL="0">
              <a:spcBef>
                <a:spcPts val="1000"/>
              </a:spcBef>
              <a:buNone/>
            </a:pPr>
            <a:r>
              <a:rPr dirty="0" lang="id-ID"/>
              <a:t>Contoh :</a:t>
            </a:r>
            <a:endParaRPr dirty="0" lang="en-US"/>
          </a:p>
          <a:p>
            <a:pPr indent="0" marL="0">
              <a:buNone/>
            </a:pPr>
            <a:endParaRPr dirty="0"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/>
          <a:p>
            <a:pPr algn="just" indent="0" marL="0">
              <a:spcBef>
                <a:spcPts val="738"/>
              </a:spcBef>
              <a:buNone/>
            </a:pPr>
            <a:r>
              <a:rPr b="1" dirty="0" sz="2400" lang="en-US" err="1"/>
              <a:t>Probabilitas</a:t>
            </a:r>
            <a:r>
              <a:rPr b="1" dirty="0" sz="2400" lang="id-ID"/>
              <a:t> </a:t>
            </a:r>
            <a:r>
              <a:rPr dirty="0" sz="2400" lang="id-ID"/>
              <a:t>dapat diartikan sebagai s</a:t>
            </a:r>
            <a:r>
              <a:rPr dirty="0" sz="2400" lang="en-US" err="1"/>
              <a:t>uatu</a:t>
            </a:r>
            <a:r>
              <a:rPr dirty="0" sz="2400" lang="en-US"/>
              <a:t> </a:t>
            </a:r>
            <a:r>
              <a:rPr dirty="0" sz="2400" lang="en-US" err="1"/>
              <a:t>ukuran</a:t>
            </a:r>
            <a:r>
              <a:rPr dirty="0" sz="2400" lang="en-US"/>
              <a:t> t</a:t>
            </a:r>
            <a:r>
              <a:rPr dirty="0" sz="2400" lang="id-ID"/>
              <a:t>entang</a:t>
            </a:r>
            <a:r>
              <a:rPr dirty="0" sz="2400" lang="en-US"/>
              <a:t> </a:t>
            </a:r>
            <a:r>
              <a:rPr dirty="0" sz="2400" lang="en-US" err="1"/>
              <a:t>kemungkinan</a:t>
            </a:r>
            <a:r>
              <a:rPr dirty="0" sz="2400" lang="en-US"/>
              <a:t> </a:t>
            </a:r>
            <a:r>
              <a:rPr dirty="0" sz="2400" lang="en-US" err="1"/>
              <a:t>suatu</a:t>
            </a:r>
            <a:r>
              <a:rPr dirty="0" sz="2400" lang="en-US"/>
              <a:t> </a:t>
            </a:r>
            <a:r>
              <a:rPr dirty="0" sz="2400" lang="en-US" err="1"/>
              <a:t>peristiwa</a:t>
            </a:r>
            <a:r>
              <a:rPr dirty="0" sz="2400" lang="en-US"/>
              <a:t>  (event) </a:t>
            </a:r>
            <a:r>
              <a:rPr dirty="0" sz="2400" lang="en-US" err="1"/>
              <a:t>akan</a:t>
            </a:r>
            <a:r>
              <a:rPr dirty="0" sz="2400" lang="en-US"/>
              <a:t> </a:t>
            </a:r>
            <a:r>
              <a:rPr dirty="0" sz="2400" lang="en-US" err="1"/>
              <a:t>terjadi</a:t>
            </a:r>
            <a:r>
              <a:rPr dirty="0" sz="2400" lang="en-US"/>
              <a:t> di </a:t>
            </a:r>
            <a:r>
              <a:rPr dirty="0" sz="2400" lang="en-US" err="1"/>
              <a:t>masa</a:t>
            </a:r>
            <a:r>
              <a:rPr dirty="0" sz="2400" lang="en-US"/>
              <a:t> </a:t>
            </a:r>
            <a:r>
              <a:rPr dirty="0" sz="2400" lang="en-US" err="1"/>
              <a:t>mendatang</a:t>
            </a:r>
            <a:r>
              <a:rPr dirty="0" sz="2400" lang="en-US"/>
              <a:t>.</a:t>
            </a:r>
            <a:endParaRPr dirty="0" sz="2400" lang="id-ID"/>
          </a:p>
          <a:p>
            <a:pPr algn="just" indent="0" marL="0">
              <a:spcBef>
                <a:spcPts val="738"/>
              </a:spcBef>
              <a:buNone/>
            </a:pPr>
            <a:r>
              <a:rPr dirty="0" sz="2400" lang="en-US" err="1"/>
              <a:t>Probabilitas</a:t>
            </a:r>
            <a:r>
              <a:rPr dirty="0" sz="2400" lang="en-US"/>
              <a:t> </a:t>
            </a:r>
            <a:r>
              <a:rPr dirty="0" sz="2400" lang="en-US" err="1"/>
              <a:t>dinyatakan</a:t>
            </a:r>
            <a:r>
              <a:rPr dirty="0" sz="2400" lang="en-US"/>
              <a:t> </a:t>
            </a:r>
            <a:r>
              <a:rPr dirty="0" sz="2400" lang="en-US" err="1"/>
              <a:t>antara</a:t>
            </a:r>
            <a:r>
              <a:rPr dirty="0" sz="2400" lang="en-US"/>
              <a:t> 0 </a:t>
            </a:r>
            <a:r>
              <a:rPr dirty="0" sz="2400" lang="en-US" err="1"/>
              <a:t>sampai</a:t>
            </a:r>
            <a:r>
              <a:rPr dirty="0" sz="2400" lang="en-US"/>
              <a:t> 1 </a:t>
            </a:r>
            <a:r>
              <a:rPr dirty="0" sz="2400" lang="en-US" err="1"/>
              <a:t>atau</a:t>
            </a:r>
            <a:r>
              <a:rPr dirty="0" sz="2400" lang="en-US"/>
              <a:t> d</a:t>
            </a:r>
            <a:r>
              <a:rPr dirty="0" sz="2400" lang="id-ID"/>
              <a:t>ala</a:t>
            </a:r>
            <a:r>
              <a:rPr dirty="0" sz="2400" lang="en-US"/>
              <a:t>m  </a:t>
            </a:r>
            <a:r>
              <a:rPr dirty="0" sz="2400" lang="en-US" err="1"/>
              <a:t>persentase</a:t>
            </a:r>
            <a:r>
              <a:rPr dirty="0" sz="2400" lang="en-US"/>
              <a:t>.</a:t>
            </a:r>
          </a:p>
          <a:p>
            <a:pPr>
              <a:lnSpc>
                <a:spcPts val="3738"/>
              </a:lnSpc>
              <a:spcBef>
                <a:spcPts val="225"/>
              </a:spcBef>
            </a:pPr>
            <a:r>
              <a:rPr dirty="0" sz="2400" lang="en-US" err="1"/>
              <a:t>Nilai</a:t>
            </a:r>
            <a:r>
              <a:rPr dirty="0" sz="2400" lang="en-US"/>
              <a:t> 0  </a:t>
            </a:r>
            <a:r>
              <a:rPr dirty="0" sz="2400" lang="id-ID"/>
              <a:t>menunjukkan </a:t>
            </a:r>
            <a:r>
              <a:rPr dirty="0" sz="2400" lang="en-US" err="1"/>
              <a:t>kejadian</a:t>
            </a:r>
            <a:r>
              <a:rPr dirty="0" sz="2400" lang="en-US"/>
              <a:t> </a:t>
            </a:r>
            <a:r>
              <a:rPr dirty="0" sz="2400" lang="en-US" err="1"/>
              <a:t>tidak</a:t>
            </a:r>
            <a:r>
              <a:rPr dirty="0" sz="2400" lang="en-US"/>
              <a:t> </a:t>
            </a:r>
            <a:r>
              <a:rPr dirty="0" sz="2400" lang="en-US" err="1"/>
              <a:t>akan</a:t>
            </a:r>
            <a:r>
              <a:rPr dirty="0" sz="2400" lang="en-US"/>
              <a:t> </a:t>
            </a:r>
            <a:r>
              <a:rPr dirty="0" sz="2400" lang="en-US" err="1"/>
              <a:t>terjadi</a:t>
            </a:r>
            <a:r>
              <a:rPr dirty="0" sz="2400" lang="en-US"/>
              <a:t>  </a:t>
            </a:r>
            <a:endParaRPr dirty="0" sz="2400" lang="id-ID"/>
          </a:p>
          <a:p>
            <a:pPr>
              <a:lnSpc>
                <a:spcPts val="3738"/>
              </a:lnSpc>
              <a:spcBef>
                <a:spcPts val="225"/>
              </a:spcBef>
            </a:pPr>
            <a:r>
              <a:rPr dirty="0" sz="2400" lang="en-US" err="1"/>
              <a:t>Nilai</a:t>
            </a:r>
            <a:r>
              <a:rPr dirty="0" sz="2400" lang="en-US"/>
              <a:t> 0,5 </a:t>
            </a:r>
            <a:r>
              <a:rPr dirty="0" sz="2400" lang="id-ID"/>
              <a:t>menunjukkan </a:t>
            </a:r>
            <a:r>
              <a:rPr dirty="0" sz="2400" lang="en-US" err="1"/>
              <a:t>kemungkinan</a:t>
            </a:r>
            <a:r>
              <a:rPr dirty="0" sz="2400" lang="en-US"/>
              <a:t> </a:t>
            </a:r>
            <a:r>
              <a:rPr dirty="0" sz="2400" lang="en-US" err="1"/>
              <a:t>kejadian</a:t>
            </a:r>
            <a:r>
              <a:rPr dirty="0" sz="2400" lang="en-US"/>
              <a:t> </a:t>
            </a:r>
            <a:r>
              <a:rPr dirty="0" sz="2400" lang="en-US" err="1"/>
              <a:t>akan</a:t>
            </a:r>
            <a:r>
              <a:rPr dirty="0" sz="2400" lang="en-US"/>
              <a:t> </a:t>
            </a:r>
            <a:r>
              <a:rPr dirty="0" sz="2400" lang="en-US" err="1"/>
              <a:t>terjadi</a:t>
            </a:r>
            <a:r>
              <a:rPr dirty="0" sz="2400" lang="en-US"/>
              <a:t>  </a:t>
            </a:r>
            <a:r>
              <a:rPr dirty="0" sz="2400" lang="en-US" err="1"/>
              <a:t>sama</a:t>
            </a:r>
            <a:r>
              <a:rPr dirty="0" sz="2400" lang="en-US"/>
              <a:t> </a:t>
            </a:r>
            <a:r>
              <a:rPr dirty="0" sz="2400" lang="en-US" err="1"/>
              <a:t>dengan</a:t>
            </a:r>
            <a:r>
              <a:rPr dirty="0" sz="2400" lang="en-US"/>
              <a:t> </a:t>
            </a:r>
            <a:r>
              <a:rPr dirty="0" sz="2400" lang="en-US" err="1"/>
              <a:t>kejadian</a:t>
            </a:r>
            <a:r>
              <a:rPr dirty="0" sz="2400" lang="en-US"/>
              <a:t> </a:t>
            </a:r>
            <a:r>
              <a:rPr dirty="0" sz="2400" lang="en-US" err="1"/>
              <a:t>tidak</a:t>
            </a:r>
            <a:r>
              <a:rPr dirty="0" sz="2400" lang="en-US"/>
              <a:t> </a:t>
            </a:r>
            <a:r>
              <a:rPr dirty="0" sz="2400" lang="en-US" err="1"/>
              <a:t>terjadi</a:t>
            </a:r>
            <a:endParaRPr dirty="0" sz="2400" lang="en-US"/>
          </a:p>
          <a:p>
            <a:pPr>
              <a:lnSpc>
                <a:spcPts val="3738"/>
              </a:lnSpc>
              <a:spcBef>
                <a:spcPts val="225"/>
              </a:spcBef>
            </a:pPr>
            <a:r>
              <a:rPr dirty="0" sz="2400" lang="en-US" err="1"/>
              <a:t>Nilai</a:t>
            </a:r>
            <a:r>
              <a:rPr dirty="0" sz="2400" lang="en-US"/>
              <a:t> 1 </a:t>
            </a:r>
            <a:r>
              <a:rPr dirty="0" sz="2400" lang="id-ID"/>
              <a:t>menunjukkan</a:t>
            </a:r>
            <a:r>
              <a:rPr dirty="0" sz="2400" lang="en-US"/>
              <a:t> </a:t>
            </a:r>
            <a:r>
              <a:rPr dirty="0" sz="2400" lang="en-US" err="1"/>
              <a:t>kejadian</a:t>
            </a:r>
            <a:r>
              <a:rPr dirty="0" sz="2400" lang="en-US"/>
              <a:t> </a:t>
            </a:r>
            <a:r>
              <a:rPr dirty="0" sz="2400" lang="en-US" err="1"/>
              <a:t>pasti</a:t>
            </a:r>
            <a:r>
              <a:rPr dirty="0" sz="2400" lang="en-US"/>
              <a:t> </a:t>
            </a:r>
            <a:r>
              <a:rPr dirty="0" sz="2400" lang="en-US" err="1"/>
              <a:t>terjadi</a:t>
            </a:r>
            <a:endParaRPr dirty="0" sz="2400" lang="en-US"/>
          </a:p>
          <a:p>
            <a:pPr indent="0" marL="0">
              <a:buNone/>
            </a:pPr>
            <a:endParaRPr dirty="0"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/>
          <a:p>
            <a:pPr algn="just" indent="0" marL="0">
              <a:spcBef>
                <a:spcPts val="650"/>
              </a:spcBef>
              <a:buNone/>
            </a:pPr>
            <a:r>
              <a:rPr b="1" dirty="0" sz="2000" lang="id-ID" u="sng"/>
              <a:t>Tiga hal penting dalam membicarakan probabilitas, yaitu :</a:t>
            </a:r>
          </a:p>
          <a:p>
            <a:pPr algn="just">
              <a:spcBef>
                <a:spcPts val="650"/>
              </a:spcBef>
            </a:pPr>
            <a:r>
              <a:rPr b="1" dirty="0" sz="2000" lang="en-US" err="1"/>
              <a:t>Percobaan</a:t>
            </a:r>
            <a:r>
              <a:rPr b="1" dirty="0" sz="2000" lang="en-US"/>
              <a:t>:</a:t>
            </a:r>
            <a:endParaRPr dirty="0" sz="2000" lang="en-US"/>
          </a:p>
          <a:p>
            <a:pPr algn="just" indent="0" marL="0">
              <a:spcBef>
                <a:spcPts val="625"/>
              </a:spcBef>
              <a:buNone/>
            </a:pPr>
            <a:r>
              <a:rPr dirty="0" sz="2000" lang="id-ID"/>
              <a:t>	</a:t>
            </a:r>
            <a:r>
              <a:rPr dirty="0" sz="2000" lang="en-US" err="1"/>
              <a:t>Pengamatan</a:t>
            </a:r>
            <a:r>
              <a:rPr dirty="0" sz="2000" lang="en-US"/>
              <a:t> t</a:t>
            </a:r>
            <a:r>
              <a:rPr dirty="0" sz="2000" lang="id-ID"/>
              <a:t>er</a:t>
            </a:r>
            <a:r>
              <a:rPr dirty="0" sz="2000" lang="en-US"/>
              <a:t>h</a:t>
            </a:r>
            <a:r>
              <a:rPr dirty="0" sz="2000" lang="id-ID"/>
              <a:t>a</a:t>
            </a:r>
            <a:r>
              <a:rPr dirty="0" sz="2000" lang="en-US"/>
              <a:t>d</a:t>
            </a:r>
            <a:r>
              <a:rPr dirty="0" sz="2000" lang="id-ID"/>
              <a:t>a</a:t>
            </a:r>
            <a:r>
              <a:rPr dirty="0" sz="2000" lang="en-US"/>
              <a:t>p b</a:t>
            </a:r>
            <a:r>
              <a:rPr dirty="0" sz="2000" lang="id-ID"/>
              <a:t>e</a:t>
            </a:r>
            <a:r>
              <a:rPr dirty="0" sz="2000" lang="en-US"/>
              <a:t>b</a:t>
            </a:r>
            <a:r>
              <a:rPr dirty="0" sz="2000" lang="id-ID"/>
              <a:t>e</a:t>
            </a:r>
            <a:r>
              <a:rPr dirty="0" sz="2000" lang="en-US"/>
              <a:t>r</a:t>
            </a:r>
            <a:r>
              <a:rPr dirty="0" sz="2000" lang="id-ID"/>
              <a:t>a</a:t>
            </a:r>
            <a:r>
              <a:rPr dirty="0" sz="2000" lang="en-US"/>
              <a:t>p</a:t>
            </a:r>
            <a:r>
              <a:rPr dirty="0" sz="2000" lang="id-ID"/>
              <a:t>a</a:t>
            </a:r>
            <a:r>
              <a:rPr dirty="0" sz="2000" lang="en-US"/>
              <a:t> </a:t>
            </a:r>
            <a:r>
              <a:rPr dirty="0" sz="2000" lang="en-US" err="1"/>
              <a:t>aktivitas</a:t>
            </a:r>
            <a:r>
              <a:rPr dirty="0" sz="2000" lang="en-US"/>
              <a:t> / proses y</a:t>
            </a:r>
            <a:r>
              <a:rPr dirty="0" sz="2000" lang="id-ID"/>
              <a:t>an</a:t>
            </a:r>
            <a:r>
              <a:rPr dirty="0" sz="2000" lang="en-US"/>
              <a:t>g  </a:t>
            </a:r>
            <a:r>
              <a:rPr dirty="0" sz="2000" lang="en-US" err="1"/>
              <a:t>memungkinkan</a:t>
            </a:r>
            <a:r>
              <a:rPr dirty="0" sz="2000" lang="en-US"/>
              <a:t> </a:t>
            </a:r>
            <a:r>
              <a:rPr dirty="0" sz="2000" lang="en-US" err="1"/>
              <a:t>timbulnya</a:t>
            </a:r>
            <a:r>
              <a:rPr dirty="0" sz="2000" lang="en-US"/>
              <a:t> paling </a:t>
            </a:r>
            <a:r>
              <a:rPr dirty="0" sz="2000" lang="en-US" err="1"/>
              <a:t>sedikit</a:t>
            </a:r>
            <a:r>
              <a:rPr dirty="0" sz="2000" lang="en-US"/>
              <a:t> 2 </a:t>
            </a:r>
            <a:r>
              <a:rPr dirty="0" sz="2000" lang="en-US" err="1"/>
              <a:t>peristiwa</a:t>
            </a:r>
            <a:r>
              <a:rPr dirty="0" sz="2000" lang="en-US"/>
              <a:t>  </a:t>
            </a:r>
            <a:r>
              <a:rPr dirty="0" sz="2000" lang="en-US" err="1"/>
              <a:t>tanpa</a:t>
            </a:r>
            <a:r>
              <a:rPr dirty="0" sz="2000" lang="en-US"/>
              <a:t> </a:t>
            </a:r>
            <a:r>
              <a:rPr dirty="0" sz="2000" lang="en-US" err="1"/>
              <a:t>memperhatikan</a:t>
            </a:r>
            <a:r>
              <a:rPr dirty="0" sz="2000" lang="en-US"/>
              <a:t> </a:t>
            </a:r>
            <a:r>
              <a:rPr dirty="0" sz="2000" lang="en-US" err="1"/>
              <a:t>peristiwa</a:t>
            </a:r>
            <a:r>
              <a:rPr dirty="0" sz="2000" lang="en-US"/>
              <a:t> </a:t>
            </a:r>
            <a:r>
              <a:rPr dirty="0" sz="2000" lang="en-US" err="1"/>
              <a:t>mana</a:t>
            </a:r>
            <a:r>
              <a:rPr dirty="0" sz="2000" lang="en-US"/>
              <a:t> y</a:t>
            </a:r>
            <a:r>
              <a:rPr dirty="0" sz="2000" lang="id-ID"/>
              <a:t>an</a:t>
            </a:r>
            <a:r>
              <a:rPr dirty="0" sz="2000" lang="en-US"/>
              <a:t>g </a:t>
            </a:r>
            <a:r>
              <a:rPr dirty="0" sz="2000" lang="en-US" err="1"/>
              <a:t>akan</a:t>
            </a:r>
            <a:r>
              <a:rPr dirty="0" sz="2000" lang="en-US"/>
              <a:t> t</a:t>
            </a:r>
            <a:r>
              <a:rPr dirty="0" sz="2000" lang="id-ID"/>
              <a:t>er</a:t>
            </a:r>
            <a:r>
              <a:rPr dirty="0" sz="2000" lang="en-US"/>
              <a:t>j</a:t>
            </a:r>
            <a:r>
              <a:rPr dirty="0" sz="2000" lang="id-ID"/>
              <a:t>a</a:t>
            </a:r>
            <a:r>
              <a:rPr dirty="0" sz="2000" lang="en-US"/>
              <a:t>d</a:t>
            </a:r>
            <a:r>
              <a:rPr dirty="0" sz="2000" lang="id-ID"/>
              <a:t>i</a:t>
            </a:r>
            <a:r>
              <a:rPr dirty="0" sz="2000" lang="en-US"/>
              <a:t>.</a:t>
            </a:r>
            <a:endParaRPr dirty="0" sz="2000" lang="id-ID"/>
          </a:p>
          <a:p>
            <a:pPr algn="just">
              <a:spcBef>
                <a:spcPts val="738"/>
              </a:spcBef>
            </a:pPr>
            <a:r>
              <a:rPr b="1" dirty="0" sz="2000" lang="en-US" err="1"/>
              <a:t>Hasil</a:t>
            </a:r>
            <a:r>
              <a:rPr b="1" dirty="0" sz="2000" lang="en-US"/>
              <a:t> (outcome):</a:t>
            </a:r>
            <a:endParaRPr dirty="0" sz="2000" lang="en-US"/>
          </a:p>
          <a:p>
            <a:pPr algn="just" indent="0" marL="0">
              <a:spcBef>
                <a:spcPts val="638"/>
              </a:spcBef>
              <a:buNone/>
            </a:pPr>
            <a:r>
              <a:rPr dirty="0" sz="2000" lang="id-ID"/>
              <a:t>	</a:t>
            </a:r>
            <a:r>
              <a:rPr dirty="0" sz="2000" lang="en-US" err="1"/>
              <a:t>Suatu</a:t>
            </a:r>
            <a:r>
              <a:rPr dirty="0" sz="2000" lang="en-US"/>
              <a:t> </a:t>
            </a:r>
            <a:r>
              <a:rPr dirty="0" sz="2000" lang="en-US" err="1"/>
              <a:t>hasil</a:t>
            </a:r>
            <a:r>
              <a:rPr dirty="0" sz="2000" lang="en-US"/>
              <a:t> d</a:t>
            </a:r>
            <a:r>
              <a:rPr dirty="0" sz="2000" lang="id-ID"/>
              <a:t>a</a:t>
            </a:r>
            <a:r>
              <a:rPr dirty="0" sz="2000" lang="en-US"/>
              <a:t>r</a:t>
            </a:r>
            <a:r>
              <a:rPr dirty="0" sz="2000" lang="id-ID"/>
              <a:t>i</a:t>
            </a:r>
            <a:r>
              <a:rPr dirty="0" sz="2000" lang="en-US"/>
              <a:t> </a:t>
            </a:r>
            <a:r>
              <a:rPr dirty="0" sz="2000" lang="en-US" err="1"/>
              <a:t>sebuah</a:t>
            </a:r>
            <a:r>
              <a:rPr dirty="0" sz="2000" lang="en-US"/>
              <a:t> </a:t>
            </a:r>
            <a:r>
              <a:rPr dirty="0" sz="2000" lang="en-US" err="1"/>
              <a:t>percobaan</a:t>
            </a:r>
            <a:r>
              <a:rPr dirty="0" sz="2000" lang="id-ID"/>
              <a:t> (seluruh peristiwa yang akan terjadi dalam sebuah percobaan).</a:t>
            </a:r>
            <a:endParaRPr dirty="0" sz="2000" lang="en-US"/>
          </a:p>
          <a:p>
            <a:pPr algn="just">
              <a:spcBef>
                <a:spcPts val="625"/>
              </a:spcBef>
            </a:pPr>
            <a:r>
              <a:rPr b="1" dirty="0" sz="2000" lang="en-US" err="1"/>
              <a:t>Peristiwa</a:t>
            </a:r>
            <a:r>
              <a:rPr b="1" dirty="0" sz="2000" lang="en-US"/>
              <a:t> (event):</a:t>
            </a:r>
            <a:endParaRPr dirty="0" sz="2000" lang="en-US"/>
          </a:p>
          <a:p>
            <a:pPr algn="just" indent="0" marL="0">
              <a:spcBef>
                <a:spcPts val="625"/>
              </a:spcBef>
              <a:buNone/>
            </a:pPr>
            <a:r>
              <a:rPr dirty="0" sz="2000" lang="id-ID"/>
              <a:t>	</a:t>
            </a:r>
            <a:r>
              <a:rPr dirty="0" sz="2000" lang="en-US"/>
              <a:t>Kumpulan d</a:t>
            </a:r>
            <a:r>
              <a:rPr dirty="0" sz="2000" lang="id-ID"/>
              <a:t>a</a:t>
            </a:r>
            <a:r>
              <a:rPr dirty="0" sz="2000" lang="en-US"/>
              <a:t>r</a:t>
            </a:r>
            <a:r>
              <a:rPr dirty="0" sz="2000" lang="id-ID"/>
              <a:t>i</a:t>
            </a:r>
            <a:r>
              <a:rPr dirty="0" sz="2000" lang="en-US"/>
              <a:t> 1 </a:t>
            </a:r>
            <a:r>
              <a:rPr dirty="0" sz="2000" lang="en-US" err="1"/>
              <a:t>atau</a:t>
            </a:r>
            <a:r>
              <a:rPr dirty="0" sz="2000" lang="en-US"/>
              <a:t> </a:t>
            </a:r>
            <a:r>
              <a:rPr dirty="0" sz="2000" lang="en-US" err="1"/>
              <a:t>lebih</a:t>
            </a:r>
            <a:r>
              <a:rPr dirty="0" sz="2000" lang="en-US"/>
              <a:t> </a:t>
            </a:r>
            <a:r>
              <a:rPr dirty="0" sz="2000" lang="en-US" err="1"/>
              <a:t>hasil</a:t>
            </a:r>
            <a:r>
              <a:rPr dirty="0" sz="2000" lang="en-US"/>
              <a:t> y</a:t>
            </a:r>
            <a:r>
              <a:rPr dirty="0" sz="2000" lang="id-ID"/>
              <a:t>an</a:t>
            </a:r>
            <a:r>
              <a:rPr dirty="0" sz="2000" lang="en-US"/>
              <a:t>g t</a:t>
            </a:r>
            <a:r>
              <a:rPr dirty="0" sz="2000" lang="id-ID"/>
              <a:t>er</a:t>
            </a:r>
            <a:r>
              <a:rPr dirty="0" sz="2000" lang="en-US"/>
              <a:t>j</a:t>
            </a:r>
            <a:r>
              <a:rPr dirty="0" sz="2000" lang="id-ID"/>
              <a:t>a</a:t>
            </a:r>
            <a:r>
              <a:rPr dirty="0" sz="2000" lang="en-US"/>
              <a:t>d</a:t>
            </a:r>
            <a:r>
              <a:rPr dirty="0" sz="2000" lang="id-ID"/>
              <a:t>i</a:t>
            </a:r>
            <a:r>
              <a:rPr dirty="0" sz="2000" lang="en-US"/>
              <a:t> p</a:t>
            </a:r>
            <a:r>
              <a:rPr dirty="0" sz="2000" lang="id-ID"/>
              <a:t>a</a:t>
            </a:r>
            <a:r>
              <a:rPr dirty="0" sz="2000" lang="en-US"/>
              <a:t>d</a:t>
            </a:r>
            <a:r>
              <a:rPr dirty="0" sz="2000" lang="id-ID"/>
              <a:t>a</a:t>
            </a:r>
            <a:r>
              <a:rPr dirty="0" sz="2000" lang="en-US"/>
              <a:t> </a:t>
            </a:r>
            <a:r>
              <a:rPr dirty="0" sz="2000" lang="en-US" err="1"/>
              <a:t>sebuah</a:t>
            </a:r>
            <a:r>
              <a:rPr dirty="0" sz="2000" lang="en-US"/>
              <a:t>  </a:t>
            </a:r>
            <a:r>
              <a:rPr dirty="0" sz="2000" lang="en-US" err="1"/>
              <a:t>percobaan</a:t>
            </a:r>
            <a:r>
              <a:rPr dirty="0" sz="2000" lang="en-US"/>
              <a:t> / </a:t>
            </a:r>
            <a:r>
              <a:rPr dirty="0" sz="2000" lang="en-US" err="1"/>
              <a:t>kegiatan</a:t>
            </a:r>
            <a:r>
              <a:rPr dirty="0" sz="2000" lang="en-US"/>
              <a:t>.</a:t>
            </a:r>
            <a:endParaRPr dirty="0" sz="2000" lang="id-ID"/>
          </a:p>
          <a:p>
            <a:pPr algn="just" indent="0" marL="0">
              <a:spcBef>
                <a:spcPts val="625"/>
              </a:spcBef>
              <a:buNone/>
            </a:pPr>
            <a:r>
              <a:rPr dirty="0" sz="2000" lang="id-ID"/>
              <a:t>Contoh :</a:t>
            </a:r>
            <a:endParaRPr dirty="0" sz="2000" lang="en-US"/>
          </a:p>
          <a:p>
            <a:pPr algn="just" indent="0" marL="0">
              <a:spcBef>
                <a:spcPts val="625"/>
              </a:spcBef>
              <a:buNone/>
            </a:pPr>
            <a:endParaRPr dirty="0" sz="2000" lang="id-ID"/>
          </a:p>
        </p:txBody>
      </p:sp>
      <p:graphicFrame>
        <p:nvGraphicFramePr>
          <p:cNvPr id="4194304" name="Table 5"/>
          <p:cNvGraphicFramePr>
            <a:graphicFrameLocks noGrp="1"/>
          </p:cNvGraphicFramePr>
          <p:nvPr/>
        </p:nvGraphicFramePr>
        <p:xfrm>
          <a:off x="1934816" y="3714037"/>
          <a:ext cx="9236765" cy="2743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56570"/>
                <a:gridCol w="3074150"/>
                <a:gridCol w="3306045"/>
              </a:tblGrid>
              <a:tr h="1214873">
                <a:tc>
                  <a:txBody>
                    <a:bodyPr/>
                    <a:p>
                      <a:r>
                        <a:rPr dirty="0" sz="1600" lang="id-ID">
                          <a:solidFill>
                            <a:schemeClr val="tx1"/>
                          </a:solidFill>
                        </a:rPr>
                        <a:t>Percobaan/Kegiatan</a:t>
                      </a:r>
                      <a:endParaRPr b="1" dirty="0" sz="1600" lang="id-ID">
                        <a:solidFill>
                          <a:schemeClr val="tx1"/>
                        </a:solidFill>
                      </a:endParaRPr>
                    </a:p>
                  </a:txBody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0"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ertandingan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futsal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antara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mahasiswa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agribisnis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angkat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\an 2018 dan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angkatan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2019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fakultas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pertanian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UNS</a:t>
                      </a:r>
                      <a:endParaRPr b="0" dirty="0" sz="1600" kern="1200" lang="id-ID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Percobaan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kegiatan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mahasiswa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UNS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melakukan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percobaan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membuat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disinfektion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chamber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mengurangi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resiko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b="0"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penularan</a:t>
                      </a:r>
                      <a:r>
                        <a:rPr b="0"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COVID 19</a:t>
                      </a:r>
                      <a:endParaRPr b="0" dirty="0" sz="1600" kern="1200" lang="id-ID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</a:tc>
              </a:tr>
              <a:tr h="1024305">
                <a:tc>
                  <a:txBody>
                    <a:bodyPr/>
                    <a:p>
                      <a:r>
                        <a:rPr b="1" dirty="0" sz="1600" lang="id-ID"/>
                        <a:t>Hasil</a:t>
                      </a:r>
                    </a:p>
                  </a:txBody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ngkatan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2019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menang</a:t>
                      </a:r>
                      <a:endParaRPr dirty="0" sz="1600" kern="1200" lang="id-ID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ngkatan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2019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kalah</a:t>
                      </a:r>
                      <a:endParaRPr dirty="0" sz="1600" kern="1200" lang="id-ID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eri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ada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menang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ada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kalah</a:t>
                      </a:r>
                      <a:endParaRPr dirty="0" sz="1600" kern="1200" lang="id-ID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erhasil</a:t>
                      </a:r>
                      <a:endParaRPr dirty="0" sz="1600" kern="1200" lang="id-ID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idak</a:t>
                      </a:r>
                      <a:r>
                        <a:rPr dirty="0" sz="1600" kern="1200" lang="en-US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berhasil</a:t>
                      </a:r>
                      <a:endParaRPr dirty="0" sz="1600" kern="1200" lang="id-ID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dirty="0" sz="1400" lang="id-ID"/>
                    </a:p>
                  </a:txBody>
                </a:tc>
              </a:tr>
              <a:tr h="285853">
                <a:tc>
                  <a:txBody>
                    <a:bodyPr/>
                    <a:p>
                      <a:r>
                        <a:rPr b="1" dirty="0" sz="1600" lang="id-ID"/>
                        <a:t>Peristiwa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dirty="0" sz="1800" kern="1200" lang="id-ID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dirty="0" sz="1800" kern="1200" lang="en-US" err="1">
                          <a:solidFill>
                            <a:schemeClr val="tx1"/>
                          </a:solidFill>
                          <a:effectLst/>
                        </a:rPr>
                        <a:t>ngkatan</a:t>
                      </a:r>
                      <a:r>
                        <a:rPr dirty="0" sz="1800" kern="1200" lang="en-US">
                          <a:solidFill>
                            <a:schemeClr val="tx1"/>
                          </a:solidFill>
                          <a:effectLst/>
                        </a:rPr>
                        <a:t> 2019 </a:t>
                      </a:r>
                      <a:r>
                        <a:rPr dirty="0" sz="1800" kern="1200" lang="en-US" err="1">
                          <a:solidFill>
                            <a:schemeClr val="tx1"/>
                          </a:solidFill>
                          <a:effectLst/>
                        </a:rPr>
                        <a:t>kalah</a:t>
                      </a:r>
                      <a:endParaRPr dirty="0" sz="1600" lang="id-ID"/>
                    </a:p>
                  </a:txBody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kern="1200" lang="id-ID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dirty="0" sz="1600" kern="1200" lang="en-US" err="1">
                          <a:solidFill>
                            <a:schemeClr val="tx1"/>
                          </a:solidFill>
                          <a:effectLst/>
                        </a:rPr>
                        <a:t>erhasil</a:t>
                      </a:r>
                      <a:endParaRPr dirty="0" sz="1600" kern="1200" lang="id-ID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id-ID"/>
              <a:t>Prinsip Menghitung</a:t>
            </a: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pPr indent="0" marL="0">
              <a:spcBef>
                <a:spcPts val="775"/>
              </a:spcBef>
              <a:buNone/>
            </a:pPr>
            <a:r>
              <a:rPr b="1" dirty="0" sz="2400" lang="id-ID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b="1" dirty="0" sz="2400" lang="en-US">
                <a:latin typeface="Arial" panose="020B0604020202020204" pitchFamily="34" charset="0"/>
                <a:cs typeface="Arial" panose="020B0604020202020204" pitchFamily="34" charset="0"/>
              </a:rPr>
              <a:t>PRINSIP DASAR MEMBILANG</a:t>
            </a:r>
          </a:p>
          <a:p>
            <a:pPr algn="just" indent="0" marL="0">
              <a:spcBef>
                <a:spcPts val="613"/>
              </a:spcBef>
              <a:buNone/>
            </a:pPr>
            <a:r>
              <a:rPr dirty="0" sz="2000" lang="id-ID">
                <a:latin typeface="Arial" panose="020B0604020202020204" pitchFamily="34" charset="0"/>
              </a:rPr>
              <a:t>	</a:t>
            </a:r>
            <a:r>
              <a:rPr dirty="0" sz="2000" lang="en-US" err="1">
                <a:latin typeface="Arial" panose="020B0604020202020204" pitchFamily="34" charset="0"/>
              </a:rPr>
              <a:t>Jika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kejadian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pertama</a:t>
            </a:r>
            <a:r>
              <a:rPr dirty="0" sz="2000" lang="en-US">
                <a:latin typeface="Arial" panose="020B0604020202020204" pitchFamily="34" charset="0"/>
              </a:rPr>
              <a:t> d</a:t>
            </a:r>
            <a:r>
              <a:rPr dirty="0" sz="2000" lang="id-ID">
                <a:latin typeface="Arial" panose="020B0604020202020204" pitchFamily="34" charset="0"/>
              </a:rPr>
              <a:t>apa</a:t>
            </a:r>
            <a:r>
              <a:rPr dirty="0" sz="2000" lang="en-US">
                <a:latin typeface="Arial" panose="020B0604020202020204" pitchFamily="34" charset="0"/>
              </a:rPr>
              <a:t>t </a:t>
            </a:r>
            <a:r>
              <a:rPr dirty="0" sz="2000" lang="en-US" err="1">
                <a:latin typeface="Arial" panose="020B0604020202020204" pitchFamily="34" charset="0"/>
              </a:rPr>
              <a:t>terjadi</a:t>
            </a:r>
            <a:r>
              <a:rPr dirty="0" sz="2000" lang="en-US">
                <a:latin typeface="Arial" panose="020B0604020202020204" pitchFamily="34" charset="0"/>
              </a:rPr>
              <a:t> d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l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m n</a:t>
            </a:r>
            <a:r>
              <a:rPr baseline="-21000" dirty="0" sz="2000" lang="en-US">
                <a:latin typeface="Arial" panose="020B0604020202020204" pitchFamily="34" charset="0"/>
              </a:rPr>
              <a:t>1 </a:t>
            </a:r>
            <a:r>
              <a:rPr dirty="0" sz="2000" lang="en-US" err="1">
                <a:latin typeface="Arial" panose="020B0604020202020204" pitchFamily="34" charset="0"/>
              </a:rPr>
              <a:t>cara</a:t>
            </a:r>
            <a:r>
              <a:rPr dirty="0" sz="2000" lang="en-US">
                <a:latin typeface="Arial" panose="020B0604020202020204" pitchFamily="34" charset="0"/>
              </a:rPr>
              <a:t>, </a:t>
            </a:r>
            <a:r>
              <a:rPr dirty="0" sz="2000" lang="en-US" err="1">
                <a:latin typeface="Arial" panose="020B0604020202020204" pitchFamily="34" charset="0"/>
              </a:rPr>
              <a:t>kejadian</a:t>
            </a:r>
            <a:r>
              <a:rPr dirty="0" sz="2000" lang="en-US">
                <a:latin typeface="Arial" panose="020B0604020202020204" pitchFamily="34" charset="0"/>
              </a:rPr>
              <a:t>  </a:t>
            </a:r>
            <a:r>
              <a:rPr dirty="0" sz="2000" lang="en-US" err="1">
                <a:latin typeface="Arial" panose="020B0604020202020204" pitchFamily="34" charset="0"/>
              </a:rPr>
              <a:t>kedua</a:t>
            </a:r>
            <a:r>
              <a:rPr dirty="0" sz="2000" lang="en-US">
                <a:latin typeface="Arial" panose="020B0604020202020204" pitchFamily="34" charset="0"/>
              </a:rPr>
              <a:t> d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l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m n</a:t>
            </a:r>
            <a:r>
              <a:rPr baseline="-21000" dirty="0" sz="2000" lang="en-US">
                <a:latin typeface="Arial" panose="020B0604020202020204" pitchFamily="34" charset="0"/>
              </a:rPr>
              <a:t>2 </a:t>
            </a:r>
            <a:r>
              <a:rPr dirty="0" sz="2000" lang="en-US" err="1">
                <a:latin typeface="Arial" panose="020B0604020202020204" pitchFamily="34" charset="0"/>
              </a:rPr>
              <a:t>cara</a:t>
            </a:r>
            <a:r>
              <a:rPr dirty="0" sz="2000" lang="en-US">
                <a:latin typeface="Arial" panose="020B0604020202020204" pitchFamily="34" charset="0"/>
              </a:rPr>
              <a:t>, </a:t>
            </a:r>
            <a:r>
              <a:rPr dirty="0" sz="2000" lang="en-US" err="1">
                <a:latin typeface="Arial" panose="020B0604020202020204" pitchFamily="34" charset="0"/>
              </a:rPr>
              <a:t>demikian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seterusnya</a:t>
            </a:r>
            <a:r>
              <a:rPr dirty="0" sz="2000" lang="en-US">
                <a:latin typeface="Arial" panose="020B0604020202020204" pitchFamily="34" charset="0"/>
              </a:rPr>
              <a:t>, </a:t>
            </a:r>
            <a:r>
              <a:rPr dirty="0" sz="2000" lang="en-US" err="1">
                <a:latin typeface="Arial" panose="020B0604020202020204" pitchFamily="34" charset="0"/>
              </a:rPr>
              <a:t>sampai</a:t>
            </a:r>
            <a:r>
              <a:rPr dirty="0" sz="2000" lang="en-US">
                <a:latin typeface="Arial" panose="020B0604020202020204" pitchFamily="34" charset="0"/>
              </a:rPr>
              <a:t>  </a:t>
            </a:r>
            <a:r>
              <a:rPr dirty="0" sz="2000" lang="en-US" err="1">
                <a:latin typeface="Arial" panose="020B0604020202020204" pitchFamily="34" charset="0"/>
              </a:rPr>
              <a:t>kejadian</a:t>
            </a:r>
            <a:r>
              <a:rPr dirty="0" sz="2000" lang="en-US">
                <a:latin typeface="Arial" panose="020B0604020202020204" pitchFamily="34" charset="0"/>
              </a:rPr>
              <a:t> k d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l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m </a:t>
            </a:r>
            <a:r>
              <a:rPr dirty="0" sz="2000" lang="en-US" err="1">
                <a:latin typeface="Arial" panose="020B0604020202020204" pitchFamily="34" charset="0"/>
              </a:rPr>
              <a:t>n</a:t>
            </a:r>
            <a:r>
              <a:rPr baseline="-21000" dirty="0" sz="2000" lang="en-US" err="1">
                <a:latin typeface="Arial" panose="020B0604020202020204" pitchFamily="34" charset="0"/>
              </a:rPr>
              <a:t>k</a:t>
            </a:r>
            <a:r>
              <a:rPr baseline="-21000"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cara</a:t>
            </a:r>
            <a:r>
              <a:rPr dirty="0" sz="2000" lang="en-US">
                <a:latin typeface="Arial" panose="020B0604020202020204" pitchFamily="34" charset="0"/>
              </a:rPr>
              <a:t>, </a:t>
            </a:r>
            <a:r>
              <a:rPr dirty="0" sz="2000" lang="en-US" err="1">
                <a:latin typeface="Arial" panose="020B0604020202020204" pitchFamily="34" charset="0"/>
              </a:rPr>
              <a:t>keseluruhan</a:t>
            </a:r>
            <a:r>
              <a:rPr dirty="0" sz="2000" lang="en-US">
                <a:latin typeface="Arial" panose="020B0604020202020204" pitchFamily="34" charset="0"/>
              </a:rPr>
              <a:t> </a:t>
            </a:r>
            <a:r>
              <a:rPr dirty="0" sz="2000" lang="en-US" err="1">
                <a:latin typeface="Arial" panose="020B0604020202020204" pitchFamily="34" charset="0"/>
              </a:rPr>
              <a:t>kejadian</a:t>
            </a:r>
            <a:r>
              <a:rPr dirty="0" sz="2000" lang="en-US">
                <a:latin typeface="Arial" panose="020B0604020202020204" pitchFamily="34" charset="0"/>
              </a:rPr>
              <a:t> d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p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t  </a:t>
            </a:r>
            <a:r>
              <a:rPr dirty="0" sz="2000" lang="en-US" err="1">
                <a:latin typeface="Arial" panose="020B0604020202020204" pitchFamily="34" charset="0"/>
              </a:rPr>
              <a:t>terjadi</a:t>
            </a:r>
            <a:r>
              <a:rPr dirty="0" sz="2000" lang="en-US">
                <a:latin typeface="Arial" panose="020B0604020202020204" pitchFamily="34" charset="0"/>
              </a:rPr>
              <a:t> d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l</a:t>
            </a:r>
            <a:r>
              <a:rPr dirty="0" sz="2000" lang="id-ID">
                <a:latin typeface="Arial" panose="020B0604020202020204" pitchFamily="34" charset="0"/>
              </a:rPr>
              <a:t>a</a:t>
            </a:r>
            <a:r>
              <a:rPr dirty="0" sz="2000" lang="en-US">
                <a:latin typeface="Arial" panose="020B0604020202020204" pitchFamily="34" charset="0"/>
              </a:rPr>
              <a:t>m :</a:t>
            </a:r>
          </a:p>
          <a:p>
            <a:pPr indent="0" marL="0">
              <a:buNone/>
            </a:pPr>
            <a:endParaRPr dirty="0" sz="3600" lang="id-ID">
              <a:latin typeface="Arial" panose="020B0604020202020204" pitchFamily="34" charset="0"/>
            </a:endParaRPr>
          </a:p>
          <a:p>
            <a:pPr indent="0" marL="0">
              <a:buNone/>
            </a:pPr>
            <a:endParaRPr dirty="0" lang="en-US">
              <a:latin typeface="Arial" panose="020B0604020202020204" pitchFamily="34" charset="0"/>
            </a:endParaRPr>
          </a:p>
          <a:p>
            <a:pPr indent="0" marL="0">
              <a:buNone/>
            </a:pPr>
            <a:r>
              <a:rPr dirty="0" lang="id-ID">
                <a:latin typeface="Arial" panose="020B0604020202020204" pitchFamily="34" charset="0"/>
              </a:rPr>
              <a:t>Contoh :</a:t>
            </a:r>
          </a:p>
          <a:p>
            <a:pPr indent="0" marL="0">
              <a:buNone/>
            </a:pPr>
            <a:r>
              <a:rPr dirty="0" sz="2400" lang="en-US" err="1"/>
              <a:t>Seorang</a:t>
            </a:r>
            <a:r>
              <a:rPr dirty="0" sz="2400" lang="en-US"/>
              <a:t> </a:t>
            </a:r>
            <a:r>
              <a:rPr dirty="0" sz="2400" lang="en-US" err="1"/>
              <a:t>pekerja</a:t>
            </a:r>
            <a:r>
              <a:rPr dirty="0" sz="2400" lang="en-US"/>
              <a:t> </a:t>
            </a:r>
            <a:r>
              <a:rPr dirty="0" sz="2400" lang="en-US" err="1"/>
              <a:t>kantoran</a:t>
            </a:r>
            <a:r>
              <a:rPr dirty="0" sz="2400" lang="en-US"/>
              <a:t> </a:t>
            </a:r>
            <a:r>
              <a:rPr dirty="0" sz="2400" lang="en-US" err="1"/>
              <a:t>memiliki</a:t>
            </a:r>
            <a:r>
              <a:rPr dirty="0" sz="2400" lang="en-US"/>
              <a:t> 5 </a:t>
            </a:r>
            <a:r>
              <a:rPr dirty="0" sz="2400" lang="en-US" err="1"/>
              <a:t>buah</a:t>
            </a:r>
            <a:r>
              <a:rPr dirty="0" sz="2400" lang="en-US"/>
              <a:t> </a:t>
            </a:r>
            <a:r>
              <a:rPr dirty="0" sz="2400" lang="en-US" err="1"/>
              <a:t>kemeja</a:t>
            </a:r>
            <a:r>
              <a:rPr dirty="0" sz="2400" lang="en-US"/>
              <a:t> </a:t>
            </a:r>
            <a:r>
              <a:rPr dirty="0" sz="2400" lang="en-US" err="1"/>
              <a:t>dan</a:t>
            </a:r>
            <a:r>
              <a:rPr dirty="0" sz="2400" lang="en-US"/>
              <a:t> 3 </a:t>
            </a:r>
            <a:r>
              <a:rPr dirty="0" sz="2400" lang="en-US" err="1"/>
              <a:t>buah</a:t>
            </a:r>
            <a:r>
              <a:rPr dirty="0" sz="2400" lang="en-US"/>
              <a:t> </a:t>
            </a:r>
            <a:r>
              <a:rPr dirty="0" sz="2400" lang="en-US" err="1"/>
              <a:t>dasi</a:t>
            </a:r>
            <a:r>
              <a:rPr dirty="0" sz="2400" lang="en-US"/>
              <a:t> yang </a:t>
            </a:r>
            <a:r>
              <a:rPr dirty="0" sz="2400" lang="en-US" err="1"/>
              <a:t>masing</a:t>
            </a:r>
            <a:r>
              <a:rPr dirty="0" sz="2400" lang="en-US"/>
              <a:t> </a:t>
            </a:r>
            <a:r>
              <a:rPr dirty="0" sz="2400" lang="en-US" err="1"/>
              <a:t>masing</a:t>
            </a:r>
            <a:r>
              <a:rPr dirty="0" sz="2400" lang="en-US"/>
              <a:t> </a:t>
            </a:r>
            <a:r>
              <a:rPr dirty="0" sz="2400" lang="en-US" err="1"/>
              <a:t>memiliki</a:t>
            </a:r>
            <a:r>
              <a:rPr dirty="0" sz="2400" lang="en-US"/>
              <a:t> </a:t>
            </a:r>
            <a:r>
              <a:rPr dirty="0" sz="2400" lang="en-US" err="1"/>
              <a:t>warna</a:t>
            </a:r>
            <a:r>
              <a:rPr dirty="0" sz="2400" lang="en-US"/>
              <a:t> yang </a:t>
            </a:r>
            <a:r>
              <a:rPr dirty="0" sz="2400" lang="en-US" err="1"/>
              <a:t>berbeda</a:t>
            </a:r>
            <a:r>
              <a:rPr dirty="0" sz="2400" lang="en-US"/>
              <a:t>. Ada </a:t>
            </a:r>
            <a:r>
              <a:rPr dirty="0" sz="2400" lang="en-US" err="1"/>
              <a:t>berapa</a:t>
            </a:r>
            <a:r>
              <a:rPr dirty="0" sz="2400" lang="en-US"/>
              <a:t> </a:t>
            </a:r>
            <a:r>
              <a:rPr dirty="0" sz="2400" lang="en-US" err="1"/>
              <a:t>pasangan</a:t>
            </a:r>
            <a:r>
              <a:rPr dirty="0" sz="2400" lang="en-US"/>
              <a:t> </a:t>
            </a:r>
            <a:r>
              <a:rPr dirty="0" sz="2400" lang="en-US" err="1"/>
              <a:t>warna</a:t>
            </a:r>
            <a:r>
              <a:rPr dirty="0" sz="2400" lang="en-US"/>
              <a:t> </a:t>
            </a:r>
            <a:r>
              <a:rPr dirty="0" sz="2400" lang="en-US" err="1"/>
              <a:t>kemeja</a:t>
            </a:r>
            <a:r>
              <a:rPr dirty="0" sz="2400" lang="en-US"/>
              <a:t> </a:t>
            </a:r>
            <a:r>
              <a:rPr dirty="0" sz="2400" lang="en-US" err="1"/>
              <a:t>dan</a:t>
            </a:r>
            <a:r>
              <a:rPr dirty="0" sz="2400" lang="en-US"/>
              <a:t> </a:t>
            </a:r>
            <a:r>
              <a:rPr dirty="0" sz="2400" lang="en-US" err="1"/>
              <a:t>dasi</a:t>
            </a:r>
            <a:r>
              <a:rPr dirty="0" sz="2400" lang="en-US"/>
              <a:t> yang </a:t>
            </a:r>
            <a:r>
              <a:rPr dirty="0" sz="2400" lang="en-US" err="1"/>
              <a:t>dapat</a:t>
            </a:r>
            <a:r>
              <a:rPr dirty="0" sz="2400" lang="en-US"/>
              <a:t> </a:t>
            </a:r>
            <a:r>
              <a:rPr dirty="0" sz="2400" lang="en-US" err="1"/>
              <a:t>dibuat</a:t>
            </a:r>
            <a:r>
              <a:rPr dirty="0" sz="2400" lang="en-US"/>
              <a:t>?</a:t>
            </a:r>
            <a:endParaRPr dirty="0" sz="2400" lang="id-ID"/>
          </a:p>
          <a:p>
            <a:pPr indent="0" marL="0">
              <a:buNone/>
            </a:pPr>
            <a:r>
              <a:rPr b="1" dirty="0" sz="2400" lang="en-US" err="1"/>
              <a:t>Jawab</a:t>
            </a:r>
            <a:r>
              <a:rPr b="1" dirty="0" sz="2400" lang="en-US"/>
              <a:t>:</a:t>
            </a:r>
            <a:endParaRPr b="1" dirty="0" sz="2400" lang="id-ID"/>
          </a:p>
          <a:p>
            <a:pPr indent="0" marL="0">
              <a:buNone/>
            </a:pPr>
            <a:r>
              <a:rPr dirty="0" sz="2400" lang="en-US" err="1"/>
              <a:t>Himpunan</a:t>
            </a:r>
            <a:r>
              <a:rPr dirty="0" sz="2400" lang="en-US"/>
              <a:t> </a:t>
            </a:r>
            <a:r>
              <a:rPr dirty="0" sz="2400" lang="en-US" err="1"/>
              <a:t>kemeja→k</a:t>
            </a:r>
            <a:r>
              <a:rPr dirty="0" sz="2400" lang="en-US"/>
              <a:t>=(k1, k2, k3, k4, k5), </a:t>
            </a:r>
            <a:r>
              <a:rPr dirty="0" sz="2400" lang="en-US" err="1"/>
              <a:t>maka</a:t>
            </a:r>
            <a:r>
              <a:rPr dirty="0" sz="2400" lang="en-US"/>
              <a:t> </a:t>
            </a:r>
            <a:r>
              <a:rPr dirty="0" sz="2400" lang="en-US" err="1"/>
              <a:t>nk</a:t>
            </a:r>
            <a:r>
              <a:rPr dirty="0" sz="2400" lang="en-US"/>
              <a:t>=5</a:t>
            </a:r>
            <a:endParaRPr dirty="0" sz="2400" lang="id-ID"/>
          </a:p>
          <a:p>
            <a:pPr indent="0" marL="0">
              <a:buNone/>
            </a:pPr>
            <a:r>
              <a:rPr dirty="0" sz="2400" lang="en-US" err="1"/>
              <a:t>Himpunan</a:t>
            </a:r>
            <a:r>
              <a:rPr dirty="0" sz="2400" lang="en-US"/>
              <a:t> </a:t>
            </a:r>
            <a:r>
              <a:rPr dirty="0" sz="2400" lang="en-US" err="1"/>
              <a:t>dasi→d</a:t>
            </a:r>
            <a:r>
              <a:rPr dirty="0" sz="2400" lang="en-US"/>
              <a:t>=(d1, d2, d3), </a:t>
            </a:r>
            <a:r>
              <a:rPr dirty="0" sz="2400" lang="en-US" err="1"/>
              <a:t>maka</a:t>
            </a:r>
            <a:r>
              <a:rPr dirty="0" sz="2400" lang="en-US"/>
              <a:t> </a:t>
            </a:r>
            <a:r>
              <a:rPr dirty="0" sz="2400" lang="en-US" err="1"/>
              <a:t>nd</a:t>
            </a:r>
            <a:r>
              <a:rPr dirty="0" sz="2400" lang="en-US"/>
              <a:t>=3</a:t>
            </a:r>
            <a:endParaRPr dirty="0" sz="2400" lang="id-ID"/>
          </a:p>
          <a:p>
            <a:pPr indent="0" marL="0">
              <a:buNone/>
            </a:pPr>
            <a:r>
              <a:rPr dirty="0" sz="2400" lang="en-US" err="1"/>
              <a:t>Jadi</a:t>
            </a:r>
            <a:r>
              <a:rPr dirty="0" sz="2400" lang="en-US"/>
              <a:t>, </a:t>
            </a:r>
            <a:r>
              <a:rPr dirty="0" sz="2400" lang="en-US" err="1"/>
              <a:t>pasangan</a:t>
            </a:r>
            <a:r>
              <a:rPr dirty="0" sz="2400" lang="en-US"/>
              <a:t> </a:t>
            </a:r>
            <a:r>
              <a:rPr dirty="0" sz="2400" lang="en-US" err="1"/>
              <a:t>warna</a:t>
            </a:r>
            <a:r>
              <a:rPr dirty="0" sz="2400" lang="en-US"/>
              <a:t> </a:t>
            </a:r>
            <a:r>
              <a:rPr dirty="0" sz="2400" lang="en-US" err="1"/>
              <a:t>kemeja</a:t>
            </a:r>
            <a:r>
              <a:rPr dirty="0" sz="2400" lang="en-US"/>
              <a:t> </a:t>
            </a:r>
            <a:r>
              <a:rPr dirty="0" sz="2400" lang="en-US" err="1"/>
              <a:t>dan</a:t>
            </a:r>
            <a:r>
              <a:rPr dirty="0" sz="2400" lang="en-US"/>
              <a:t> </a:t>
            </a:r>
            <a:r>
              <a:rPr dirty="0" sz="2400" lang="en-US" err="1"/>
              <a:t>dasi</a:t>
            </a:r>
            <a:r>
              <a:rPr dirty="0" sz="2400" lang="en-US"/>
              <a:t> yang </a:t>
            </a:r>
            <a:r>
              <a:rPr dirty="0" sz="2400" lang="en-US" err="1"/>
              <a:t>dapat</a:t>
            </a:r>
            <a:r>
              <a:rPr dirty="0" sz="2400" lang="en-US"/>
              <a:t> </a:t>
            </a:r>
            <a:r>
              <a:rPr dirty="0" sz="2400" lang="en-US" err="1"/>
              <a:t>dibuat</a:t>
            </a:r>
            <a:r>
              <a:rPr dirty="0" sz="2400" lang="en-US"/>
              <a:t> </a:t>
            </a:r>
            <a:r>
              <a:rPr dirty="0" sz="2400" lang="en-US" err="1"/>
              <a:t>adalah</a:t>
            </a:r>
            <a:r>
              <a:rPr dirty="0" sz="2400" lang="en-US"/>
              <a:t> → </a:t>
            </a:r>
            <a:r>
              <a:rPr dirty="0" sz="2400" lang="en-US" err="1"/>
              <a:t>nk×nd</a:t>
            </a:r>
            <a:r>
              <a:rPr dirty="0" sz="2400" lang="en-US"/>
              <a:t>=5×3=15</a:t>
            </a:r>
            <a:endParaRPr dirty="0" sz="2400" lang="id-ID"/>
          </a:p>
          <a:p>
            <a:pPr indent="0" marL="0">
              <a:buNone/>
            </a:pPr>
            <a:endParaRPr dirty="0" lang="en-US">
              <a:latin typeface="Arial" panose="020B0604020202020204" pitchFamily="34" charset="0"/>
            </a:endParaRPr>
          </a:p>
          <a:p>
            <a:pPr indent="0" marL="0">
              <a:buNone/>
            </a:pPr>
            <a:endParaRPr dirty="0" lang="id-ID"/>
          </a:p>
        </p:txBody>
      </p:sp>
      <p:sp>
        <p:nvSpPr>
          <p:cNvPr id="1048616" name="TextBox 4"/>
          <p:cNvSpPr txBox="1"/>
          <p:nvPr/>
        </p:nvSpPr>
        <p:spPr>
          <a:xfrm>
            <a:off x="3762450" y="2963493"/>
            <a:ext cx="3811074" cy="584775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wrap="square">
            <a:spAutoFit/>
          </a:bodyPr>
          <a:p>
            <a:r>
              <a:rPr b="1" dirty="0" sz="3200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n</a:t>
            </a:r>
            <a:r>
              <a:rPr baseline="-21000" b="1" dirty="0" sz="2800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1 </a:t>
            </a:r>
            <a:r>
              <a:rPr b="1" dirty="0" sz="3200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x n</a:t>
            </a:r>
            <a:r>
              <a:rPr baseline="-21000" b="1" dirty="0" sz="2800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2 </a:t>
            </a:r>
            <a:r>
              <a:rPr b="1" dirty="0" sz="3200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x …x </a:t>
            </a:r>
            <a:r>
              <a:rPr b="1" dirty="0" sz="3200" lang="en-US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n</a:t>
            </a:r>
            <a:r>
              <a:rPr baseline="-21000" b="1" dirty="0" sz="2800" lang="en-US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k</a:t>
            </a:r>
            <a:r>
              <a:rPr baseline="-21000" b="1" dirty="0" sz="2800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b="1" dirty="0" sz="3200" lang="en-US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cara</a:t>
            </a:r>
            <a:endParaRPr b="1" dirty="0" sz="3200" lang="en-US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algn="tl" blurRad="12700" dir="2700000" dist="38100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p>
            <a:pPr indent="0" marL="0">
              <a:buNone/>
            </a:pPr>
            <a:r>
              <a:rPr b="1" dirty="0" lang="id-ID"/>
              <a:t>2. FAKTORIAL</a:t>
            </a:r>
          </a:p>
          <a:p>
            <a:pPr indent="0" lvl="1" marL="457200">
              <a:buNone/>
            </a:pPr>
            <a:r>
              <a:rPr dirty="0" lang="en-US">
                <a:latin typeface="Tahoma" panose="020B0604030504040204" pitchFamily="34" charset="0"/>
              </a:rPr>
              <a:t>A</a:t>
            </a:r>
            <a:r>
              <a:rPr dirty="0" lang="id-ID">
                <a:latin typeface="Tahoma" panose="020B0604030504040204" pitchFamily="34" charset="0"/>
              </a:rPr>
              <a:t>dalah </a:t>
            </a:r>
            <a:r>
              <a:rPr dirty="0" lang="en-US" err="1">
                <a:latin typeface="Tahoma" panose="020B0604030504040204" pitchFamily="34" charset="0"/>
              </a:rPr>
              <a:t>berapa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banyak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cara</a:t>
            </a:r>
            <a:r>
              <a:rPr dirty="0" lang="en-US">
                <a:latin typeface="Tahoma" panose="020B0604030504040204" pitchFamily="34" charset="0"/>
              </a:rPr>
              <a:t> yang </a:t>
            </a:r>
            <a:r>
              <a:rPr dirty="0" lang="en-US" err="1">
                <a:latin typeface="Tahoma" panose="020B0604030504040204" pitchFamily="34" charset="0"/>
              </a:rPr>
              <a:t>mungkin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dalam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mengatur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sesuatu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dalam</a:t>
            </a:r>
            <a:r>
              <a:rPr dirty="0" lang="en-US">
                <a:latin typeface="Tahoma" panose="020B0604030504040204" pitchFamily="34" charset="0"/>
              </a:rPr>
              <a:t> </a:t>
            </a:r>
            <a:r>
              <a:rPr dirty="0" lang="en-US" err="1">
                <a:latin typeface="Tahoma" panose="020B0604030504040204" pitchFamily="34" charset="0"/>
              </a:rPr>
              <a:t>kelompok</a:t>
            </a:r>
            <a:r>
              <a:rPr dirty="0" lang="en-US">
                <a:latin typeface="Tahoma" panose="020B0604030504040204" pitchFamily="34" charset="0"/>
              </a:rPr>
              <a:t>.</a:t>
            </a:r>
            <a:endParaRPr dirty="0" lang="id-ID">
              <a:latin typeface="Tahoma" panose="020B0604030504040204" pitchFamily="34" charset="0"/>
            </a:endParaRPr>
          </a:p>
          <a:p>
            <a:pPr indent="0" lvl="1" marL="457200">
              <a:buNone/>
            </a:pPr>
            <a:endParaRPr dirty="0" sz="2000" lang="id-ID">
              <a:latin typeface="Tahoma" panose="020B0604030504040204" pitchFamily="34" charset="0"/>
            </a:endParaRPr>
          </a:p>
          <a:p>
            <a:pPr indent="0" lvl="1" marL="457200">
              <a:buNone/>
            </a:pPr>
            <a:endParaRPr dirty="0" sz="2000" lang="id-ID">
              <a:latin typeface="Tahoma" panose="020B0604030504040204" pitchFamily="34" charset="0"/>
            </a:endParaRPr>
          </a:p>
          <a:p>
            <a:pPr>
              <a:buNone/>
            </a:pPr>
            <a:r>
              <a:rPr dirty="0" sz="2400" lang="id-ID"/>
              <a:t>	   </a:t>
            </a:r>
            <a:r>
              <a:rPr dirty="0" sz="2400" lang="en-US" err="1"/>
              <a:t>Bilangan</a:t>
            </a:r>
            <a:r>
              <a:rPr dirty="0" sz="2400" lang="en-US"/>
              <a:t> </a:t>
            </a:r>
            <a:r>
              <a:rPr dirty="0" sz="2400" lang="en-US" err="1"/>
              <a:t>faktorial</a:t>
            </a:r>
            <a:r>
              <a:rPr dirty="0" sz="2400" lang="en-US"/>
              <a:t> </a:t>
            </a:r>
            <a:r>
              <a:rPr dirty="0" sz="2400" lang="en-US" err="1"/>
              <a:t>ditulis</a:t>
            </a:r>
            <a:r>
              <a:rPr dirty="0" sz="2400" lang="en-US"/>
              <a:t> n!</a:t>
            </a:r>
          </a:p>
          <a:p>
            <a:pPr>
              <a:buNone/>
            </a:pPr>
            <a:r>
              <a:rPr dirty="0" sz="2400" lang="id-ID"/>
              <a:t>	   </a:t>
            </a:r>
            <a:r>
              <a:rPr dirty="0" sz="2400" lang="en-US" err="1"/>
              <a:t>Rumus</a:t>
            </a:r>
            <a:r>
              <a:rPr dirty="0" sz="2400" lang="en-US"/>
              <a:t> :</a:t>
            </a:r>
          </a:p>
          <a:p>
            <a:pPr>
              <a:buNone/>
            </a:pPr>
            <a:r>
              <a:rPr dirty="0" sz="2400" lang="en-US"/>
              <a:t>			</a:t>
            </a:r>
            <a:r>
              <a:rPr dirty="0" sz="2400" lang="en-US" err="1"/>
              <a:t>dimana</a:t>
            </a:r>
            <a:r>
              <a:rPr dirty="0" sz="2400" lang="en-US"/>
              <a:t> : 0! = 1 </a:t>
            </a:r>
            <a:r>
              <a:rPr dirty="0" sz="2400" lang="en-US" err="1"/>
              <a:t>dan</a:t>
            </a:r>
            <a:r>
              <a:rPr dirty="0" sz="2400" lang="en-US"/>
              <a:t> 1! = 1</a:t>
            </a:r>
          </a:p>
          <a:p>
            <a:pPr>
              <a:buNone/>
            </a:pPr>
            <a:r>
              <a:rPr dirty="0" sz="2400" lang="id-ID"/>
              <a:t>	   </a:t>
            </a:r>
            <a:r>
              <a:rPr dirty="0" sz="2400" lang="en-US" err="1"/>
              <a:t>Contoh</a:t>
            </a:r>
            <a:r>
              <a:rPr dirty="0" sz="2400" lang="en-US"/>
              <a:t> :</a:t>
            </a:r>
          </a:p>
          <a:p>
            <a:pPr indent="0" marL="0">
              <a:buNone/>
            </a:pPr>
            <a:r>
              <a:rPr dirty="0" sz="2400" lang="id-ID"/>
              <a:t>	</a:t>
            </a:r>
            <a:r>
              <a:rPr dirty="0" sz="2400" lang="en-US"/>
              <a:t>4!=4.3.2.1=24</a:t>
            </a:r>
            <a:endParaRPr dirty="0" sz="2400" lang="id-ID"/>
          </a:p>
          <a:p>
            <a:pPr indent="0" lvl="1" marL="457200">
              <a:buNone/>
            </a:pPr>
            <a:endParaRPr dirty="0" lang="en-US">
              <a:latin typeface="Tahoma" panose="020B0604030504040204" pitchFamily="34" charset="0"/>
            </a:endParaRPr>
          </a:p>
          <a:p>
            <a:pPr indent="0" marL="0">
              <a:buNone/>
            </a:pPr>
            <a:endParaRPr dirty="0" lang="id-ID"/>
          </a:p>
        </p:txBody>
      </p:sp>
      <p:sp>
        <p:nvSpPr>
          <p:cNvPr id="1048618" name="Text Box 1036"/>
          <p:cNvSpPr txBox="1">
            <a:spLocks noChangeArrowheads="1"/>
          </p:cNvSpPr>
          <p:nvPr/>
        </p:nvSpPr>
        <p:spPr bwMode="auto">
          <a:xfrm>
            <a:off x="1396285" y="1833030"/>
            <a:ext cx="3657600" cy="406400"/>
          </a:xfrm>
          <a:prstGeom prst="rect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p>
            <a:pPr>
              <a:buFontTx/>
              <a:buChar char=" "/>
            </a:pPr>
            <a:r>
              <a:rPr sz="2000" lang="en-US">
                <a:latin typeface="Tahoma" panose="020B0604030504040204" pitchFamily="34" charset="0"/>
              </a:rPr>
              <a:t>Factorial = n!</a:t>
            </a:r>
          </a:p>
        </p:txBody>
      </p:sp>
      <p:sp>
        <p:nvSpPr>
          <p:cNvPr id="1048619" name="TextBox 4"/>
          <p:cNvSpPr txBox="1"/>
          <p:nvPr/>
        </p:nvSpPr>
        <p:spPr>
          <a:xfrm>
            <a:off x="2585295" y="2911222"/>
            <a:ext cx="3237964" cy="461665"/>
          </a:xfrm>
          <a:prstGeom prst="rec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wrap="square">
            <a:spAutoFit/>
          </a:bodyPr>
          <a:p>
            <a:r>
              <a:rPr dirty="0" sz="2400" lang="en-US">
                <a:solidFill>
                  <a:schemeClr val="tx1"/>
                </a:solidFill>
              </a:rPr>
              <a:t>n! = n(n-1)(n-2)…3.2.1</a:t>
            </a:r>
            <a:endParaRPr dirty="0" sz="2400"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0000" lnSpcReduction="10000"/>
          </a:bodyPr>
          <a:p>
            <a:pPr indent="0" marL="0">
              <a:buNone/>
            </a:pPr>
            <a:r>
              <a:rPr b="1" dirty="0" sz="2400" lang="id-ID"/>
              <a:t>3. </a:t>
            </a:r>
            <a:r>
              <a:rPr b="1" dirty="0" sz="2400" lang="en-US">
                <a:latin typeface="Arial" panose="020B0604020202020204" pitchFamily="34" charset="0"/>
              </a:rPr>
              <a:t>PERMUTASI</a:t>
            </a:r>
            <a:br>
              <a:rPr dirty="0" lang="en-US">
                <a:latin typeface="Arial" panose="020B0604020202020204" pitchFamily="34" charset="0"/>
              </a:rPr>
            </a:br>
            <a:r>
              <a:rPr dirty="0" lang="id-ID">
                <a:latin typeface="Arial" panose="020B0604020202020204" pitchFamily="34" charset="0"/>
              </a:rPr>
              <a:t>	</a:t>
            </a:r>
            <a:r>
              <a:rPr b="0" dirty="0" sz="2400" lang="en-US" err="1">
                <a:latin typeface="Arial" panose="020B0604020202020204" pitchFamily="34" charset="0"/>
              </a:rPr>
              <a:t>Adalah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penyusunan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atau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pengaturan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beberapa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objek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ke</a:t>
            </a:r>
            <a:r>
              <a:rPr b="0" dirty="0" sz="2400" lang="en-US">
                <a:latin typeface="Arial" panose="020B0604020202020204" pitchFamily="34" charset="0"/>
              </a:rPr>
              <a:t>  d</a:t>
            </a:r>
            <a:r>
              <a:rPr b="0" dirty="0" sz="2400" lang="id-ID">
                <a:latin typeface="Arial" panose="020B0604020202020204" pitchFamily="34" charset="0"/>
              </a:rPr>
              <a:t>a</a:t>
            </a:r>
            <a:r>
              <a:rPr b="0" dirty="0" sz="2400" lang="en-US">
                <a:latin typeface="Arial" panose="020B0604020202020204" pitchFamily="34" charset="0"/>
              </a:rPr>
              <a:t>l</a:t>
            </a:r>
            <a:r>
              <a:rPr b="0" dirty="0" sz="2400" lang="id-ID">
                <a:latin typeface="Arial" panose="020B0604020202020204" pitchFamily="34" charset="0"/>
              </a:rPr>
              <a:t>a</a:t>
            </a:r>
            <a:r>
              <a:rPr b="0" dirty="0" sz="2400" lang="en-US">
                <a:latin typeface="Arial" panose="020B0604020202020204" pitchFamily="34" charset="0"/>
              </a:rPr>
              <a:t>m </a:t>
            </a:r>
            <a:r>
              <a:rPr b="0" dirty="0" sz="2400" lang="en-US" err="1">
                <a:latin typeface="Arial" panose="020B0604020202020204" pitchFamily="34" charset="0"/>
              </a:rPr>
              <a:t>suatu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urutan</a:t>
            </a:r>
            <a:r>
              <a:rPr b="0" dirty="0" sz="2400" lang="en-US">
                <a:latin typeface="Arial" panose="020B0604020202020204" pitchFamily="34" charset="0"/>
              </a:rPr>
              <a:t> </a:t>
            </a:r>
            <a:r>
              <a:rPr b="0" dirty="0" sz="2400" lang="en-US" err="1">
                <a:latin typeface="Arial" panose="020B0604020202020204" pitchFamily="34" charset="0"/>
              </a:rPr>
              <a:t>tertentu</a:t>
            </a:r>
            <a:r>
              <a:rPr b="0" dirty="0" sz="2400" lang="en-US">
                <a:latin typeface="Arial" panose="020B0604020202020204" pitchFamily="34" charset="0"/>
              </a:rPr>
              <a:t>.</a:t>
            </a:r>
            <a:endParaRPr dirty="0" sz="2400" lang="id-ID">
              <a:latin typeface="Arial" panose="020B0604020202020204" pitchFamily="34" charset="0"/>
            </a:endParaRPr>
          </a:p>
          <a:p>
            <a:pPr indent="-457200" marL="457200">
              <a:buFont typeface="+mj-lt"/>
              <a:buAutoNum type="alphaLcParenR"/>
            </a:pPr>
            <a:r>
              <a:rPr b="1" dirty="0" sz="2400" lang="en-US" err="1">
                <a:latin typeface="Arial" panose="020B0604020202020204" pitchFamily="34" charset="0"/>
              </a:rPr>
              <a:t>Permutasi</a:t>
            </a:r>
            <a:r>
              <a:rPr b="1" dirty="0" sz="2400" lang="en-US">
                <a:latin typeface="Arial" panose="020B0604020202020204" pitchFamily="34" charset="0"/>
              </a:rPr>
              <a:t> </a:t>
            </a:r>
            <a:r>
              <a:rPr b="1" dirty="0" sz="2400" lang="en-US" err="1">
                <a:latin typeface="Arial" panose="020B0604020202020204" pitchFamily="34" charset="0"/>
              </a:rPr>
              <a:t>dari</a:t>
            </a:r>
            <a:r>
              <a:rPr b="1" dirty="0" sz="2400" lang="en-US">
                <a:latin typeface="Arial" panose="020B0604020202020204" pitchFamily="34" charset="0"/>
              </a:rPr>
              <a:t> n </a:t>
            </a:r>
            <a:r>
              <a:rPr b="1" dirty="0" sz="2400" lang="en-US" err="1">
                <a:latin typeface="Arial" panose="020B0604020202020204" pitchFamily="34" charset="0"/>
              </a:rPr>
              <a:t>objek</a:t>
            </a:r>
            <a:r>
              <a:rPr b="1" dirty="0" sz="2400" lang="en-US">
                <a:latin typeface="Arial" panose="020B0604020202020204" pitchFamily="34" charset="0"/>
              </a:rPr>
              <a:t> </a:t>
            </a:r>
            <a:r>
              <a:rPr b="1" dirty="0" sz="2400" lang="en-US" err="1">
                <a:latin typeface="Arial" panose="020B0604020202020204" pitchFamily="34" charset="0"/>
              </a:rPr>
              <a:t>seluruhnya</a:t>
            </a:r>
            <a:endParaRPr b="1" dirty="0" sz="2400" lang="id-ID">
              <a:latin typeface="Arial" panose="020B0604020202020204" pitchFamily="34" charset="0"/>
            </a:endParaRPr>
          </a:p>
          <a:p>
            <a:pPr indent="0" lvl="1" marL="457200">
              <a:buNone/>
            </a:pPr>
            <a:r>
              <a:rPr b="0" dirty="0" sz="2000" lang="en-US" err="1">
                <a:latin typeface="Arial" panose="020B0604020202020204" pitchFamily="34" charset="0"/>
              </a:rPr>
              <a:t>Permutasi</a:t>
            </a:r>
            <a:r>
              <a:rPr b="0" dirty="0" sz="2000" lang="en-US">
                <a:latin typeface="Arial" panose="020B0604020202020204" pitchFamily="34" charset="0"/>
              </a:rPr>
              <a:t> d</a:t>
            </a:r>
            <a:r>
              <a:rPr b="0" dirty="0" sz="2000" lang="id-ID">
                <a:latin typeface="Arial" panose="020B0604020202020204" pitchFamily="34" charset="0"/>
              </a:rPr>
              <a:t>a</a:t>
            </a:r>
            <a:r>
              <a:rPr b="0" dirty="0" sz="2000" lang="en-US">
                <a:latin typeface="Arial" panose="020B0604020202020204" pitchFamily="34" charset="0"/>
              </a:rPr>
              <a:t>r</a:t>
            </a:r>
            <a:r>
              <a:rPr b="0" dirty="0" sz="2000" lang="id-ID">
                <a:latin typeface="Arial" panose="020B0604020202020204" pitchFamily="34" charset="0"/>
              </a:rPr>
              <a:t>i</a:t>
            </a:r>
            <a:r>
              <a:rPr b="0" dirty="0" sz="2000" lang="en-US">
                <a:latin typeface="Arial" panose="020B0604020202020204" pitchFamily="34" charset="0"/>
              </a:rPr>
              <a:t> n </a:t>
            </a:r>
            <a:r>
              <a:rPr b="0" dirty="0" sz="2000" lang="en-US" err="1">
                <a:latin typeface="Arial" panose="020B0604020202020204" pitchFamily="34" charset="0"/>
              </a:rPr>
              <a:t>objek</a:t>
            </a:r>
            <a:r>
              <a:rPr b="0" dirty="0" sz="2000" lang="en-US">
                <a:latin typeface="Arial" panose="020B0604020202020204" pitchFamily="34" charset="0"/>
              </a:rPr>
              <a:t> </a:t>
            </a:r>
            <a:r>
              <a:rPr b="0" dirty="0" sz="2000" lang="en-US" err="1">
                <a:latin typeface="Arial" panose="020B0604020202020204" pitchFamily="34" charset="0"/>
              </a:rPr>
              <a:t>seluruhnya</a:t>
            </a:r>
            <a:r>
              <a:rPr b="0" dirty="0" sz="2000" lang="en-US">
                <a:latin typeface="Arial" panose="020B0604020202020204" pitchFamily="34" charset="0"/>
              </a:rPr>
              <a:t> </a:t>
            </a:r>
            <a:r>
              <a:rPr b="0" dirty="0" sz="2000" lang="en-US" err="1">
                <a:latin typeface="Arial" panose="020B0604020202020204" pitchFamily="34" charset="0"/>
              </a:rPr>
              <a:t>tanpa</a:t>
            </a:r>
            <a:r>
              <a:rPr b="0" dirty="0" sz="2000" lang="en-US">
                <a:latin typeface="Arial" panose="020B0604020202020204" pitchFamily="34" charset="0"/>
              </a:rPr>
              <a:t> </a:t>
            </a:r>
            <a:r>
              <a:rPr b="0" dirty="0" sz="2000" lang="en-US" err="1">
                <a:latin typeface="Arial" panose="020B0604020202020204" pitchFamily="34" charset="0"/>
              </a:rPr>
              <a:t>pengembalian</a:t>
            </a:r>
            <a:r>
              <a:rPr b="0" dirty="0" sz="2000" lang="id-ID">
                <a:latin typeface="Arial" panose="020B0604020202020204" pitchFamily="34" charset="0"/>
              </a:rPr>
              <a:t>.</a:t>
            </a:r>
            <a:endParaRPr b="0" dirty="0" sz="2000" lang="en-US">
              <a:latin typeface="Arial" panose="020B0604020202020204" pitchFamily="34" charset="0"/>
            </a:endParaRPr>
          </a:p>
          <a:p>
            <a:pPr indent="0" marL="50800">
              <a:buNone/>
              <a:tabLst>
                <a:tab algn="l" pos="420688"/>
              </a:tabLst>
            </a:pPr>
            <a:endParaRPr dirty="0" sz="4000" lang="id-ID">
              <a:latin typeface="Arial" panose="020B0604020202020204" pitchFamily="34" charset="0"/>
            </a:endParaRPr>
          </a:p>
          <a:p>
            <a:pPr indent="0" marL="50800">
              <a:buNone/>
              <a:tabLst>
                <a:tab algn="l" pos="420688"/>
              </a:tabLst>
            </a:pPr>
            <a:r>
              <a:rPr dirty="0" sz="2400" lang="id-ID">
                <a:latin typeface="Arial" panose="020B0604020202020204" pitchFamily="34" charset="0"/>
              </a:rPr>
              <a:t>	Contoh :</a:t>
            </a:r>
            <a:endParaRPr dirty="0" sz="2400" lang="en-US">
              <a:latin typeface="Arial" panose="020B0604020202020204" pitchFamily="34" charset="0"/>
            </a:endParaRPr>
          </a:p>
          <a:p>
            <a:pPr indent="0" lvl="0" marL="0">
              <a:buNone/>
            </a:pPr>
            <a:r>
              <a:rPr dirty="0" sz="2200" lang="en-US" err="1">
                <a:latin typeface="Arial" pitchFamily="34" charset="0"/>
                <a:cs typeface="Arial" pitchFamily="34" charset="0"/>
              </a:rPr>
              <a:t>Untuk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menyambut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sebuah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pertemuan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delegasi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negara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yang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dihadiri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oleh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lima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negara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,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panitia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akan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memasang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kelima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bendera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dari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lima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negara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yang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hadir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.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Banyak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cara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panitia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menyusun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kelima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bendera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tersebut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adalah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…</a:t>
            </a:r>
            <a:endParaRPr dirty="0" sz="2200" lang="id-ID">
              <a:latin typeface="Arial" pitchFamily="34" charset="0"/>
              <a:cs typeface="Arial" pitchFamily="34" charset="0"/>
            </a:endParaRPr>
          </a:p>
          <a:p>
            <a:pPr indent="0" marL="0">
              <a:buNone/>
            </a:pPr>
            <a:r>
              <a:rPr b="1" dirty="0" sz="2200" lang="en-US" err="1">
                <a:latin typeface="Arial" pitchFamily="34" charset="0"/>
                <a:cs typeface="Arial" pitchFamily="34" charset="0"/>
              </a:rPr>
              <a:t>Jawab</a:t>
            </a:r>
            <a:r>
              <a:rPr b="1" dirty="0" sz="2200" lang="en-US">
                <a:latin typeface="Arial" pitchFamily="34" charset="0"/>
                <a:cs typeface="Arial" pitchFamily="34" charset="0"/>
              </a:rPr>
              <a:t>:</a:t>
            </a:r>
            <a:endParaRPr b="1" dirty="0" sz="2200" lang="id-ID">
              <a:latin typeface="Arial" pitchFamily="34" charset="0"/>
              <a:cs typeface="Arial" pitchFamily="34" charset="0"/>
            </a:endParaRPr>
          </a:p>
          <a:p>
            <a:pPr indent="0" marL="0">
              <a:buNone/>
            </a:pPr>
            <a:r>
              <a:rPr dirty="0" sz="2200" lang="en-US">
                <a:latin typeface="Arial" pitchFamily="34" charset="0"/>
                <a:cs typeface="Arial" pitchFamily="34" charset="0"/>
              </a:rPr>
              <a:t>Dari lima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bendera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yang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ada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,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berarti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n = 5,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maka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banyak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susunan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bendera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yang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mungkin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yaitu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:</a:t>
            </a:r>
            <a:endParaRPr dirty="0" sz="2200" lang="id-ID">
              <a:latin typeface="Arial" pitchFamily="34" charset="0"/>
              <a:cs typeface="Arial" pitchFamily="34" charset="0"/>
            </a:endParaRPr>
          </a:p>
          <a:p>
            <a:pPr indent="0" marL="0">
              <a:buNone/>
            </a:pPr>
            <a:r>
              <a:rPr dirty="0" sz="2200" lang="en-US">
                <a:latin typeface="Arial" pitchFamily="34" charset="0"/>
                <a:cs typeface="Arial" pitchFamily="34" charset="0"/>
              </a:rPr>
              <a:t>5! = 5.4.3.2.1 = 120 </a:t>
            </a:r>
            <a:r>
              <a:rPr dirty="0" sz="2200" lang="en-US" err="1">
                <a:latin typeface="Arial" pitchFamily="34" charset="0"/>
                <a:cs typeface="Arial" pitchFamily="34" charset="0"/>
              </a:rPr>
              <a:t>cara</a:t>
            </a:r>
            <a:r>
              <a:rPr dirty="0" sz="2200" lang="en-US">
                <a:latin typeface="Arial" pitchFamily="34" charset="0"/>
                <a:cs typeface="Arial" pitchFamily="34" charset="0"/>
              </a:rPr>
              <a:t>.</a:t>
            </a:r>
            <a:endParaRPr dirty="0" sz="2200" lang="id-ID">
              <a:latin typeface="Arial" pitchFamily="34" charset="0"/>
              <a:cs typeface="Arial" pitchFamily="34" charset="0"/>
            </a:endParaRPr>
          </a:p>
          <a:p>
            <a:pPr indent="0" marL="0">
              <a:buNone/>
            </a:pPr>
            <a:endParaRPr dirty="0" sz="2400" lang="id-ID"/>
          </a:p>
        </p:txBody>
      </p:sp>
      <p:sp>
        <p:nvSpPr>
          <p:cNvPr id="1048621" name="TextBox 3"/>
          <p:cNvSpPr txBox="1"/>
          <p:nvPr/>
        </p:nvSpPr>
        <p:spPr>
          <a:xfrm>
            <a:off x="2137892" y="2608917"/>
            <a:ext cx="1455313" cy="523220"/>
          </a:xfrm>
          <a:prstGeom prst="rect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wrap="square">
            <a:spAutoFit/>
          </a:bodyPr>
          <a:p>
            <a:r>
              <a:rPr baseline="-21000" dirty="0" sz="2800" lang="en-US" err="1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dirty="0" sz="2800" lang="en-US" err="1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  <a:r>
              <a:rPr baseline="-21000" dirty="0" sz="2800" lang="en-US" err="1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baseline="-21000" dirty="0" sz="2800" lang="en-US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dirty="0" sz="2800" lang="en-US">
                <a:solidFill>
                  <a:schemeClr val="tx1"/>
                </a:solidFill>
                <a:latin typeface="Arial" panose="020B0604020202020204" pitchFamily="34" charset="0"/>
              </a:rPr>
              <a:t>= n!</a:t>
            </a:r>
            <a:endParaRPr dirty="0" sz="2800"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838200" y="901520"/>
            <a:ext cx="10515600" cy="5615189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sz="2400" lang="id-ID"/>
              <a:t>b) </a:t>
            </a:r>
            <a:r>
              <a:rPr b="1" dirty="0" sz="2400" lang="en-US" err="1">
                <a:latin typeface="Arial" panose="020B0604020202020204" pitchFamily="34" charset="0"/>
              </a:rPr>
              <a:t>Permutasi</a:t>
            </a:r>
            <a:r>
              <a:rPr b="1" dirty="0" sz="2400" lang="en-US">
                <a:latin typeface="Arial" panose="020B0604020202020204" pitchFamily="34" charset="0"/>
              </a:rPr>
              <a:t> </a:t>
            </a:r>
            <a:r>
              <a:rPr b="1" dirty="0" sz="2400" lang="en-US" err="1">
                <a:latin typeface="Arial" panose="020B0604020202020204" pitchFamily="34" charset="0"/>
              </a:rPr>
              <a:t>sebanyak</a:t>
            </a:r>
            <a:r>
              <a:rPr b="1" dirty="0" sz="2400" lang="en-US">
                <a:latin typeface="Arial" panose="020B0604020202020204" pitchFamily="34" charset="0"/>
              </a:rPr>
              <a:t> r </a:t>
            </a:r>
            <a:r>
              <a:rPr b="1" dirty="0" sz="2400" lang="en-US" err="1">
                <a:latin typeface="Arial" panose="020B0604020202020204" pitchFamily="34" charset="0"/>
              </a:rPr>
              <a:t>dari</a:t>
            </a:r>
            <a:r>
              <a:rPr b="1" dirty="0" sz="2400" lang="en-US">
                <a:latin typeface="Arial" panose="020B0604020202020204" pitchFamily="34" charset="0"/>
              </a:rPr>
              <a:t> n </a:t>
            </a:r>
            <a:r>
              <a:rPr b="1" dirty="0" sz="2400" lang="en-US" err="1">
                <a:latin typeface="Arial" panose="020B0604020202020204" pitchFamily="34" charset="0"/>
              </a:rPr>
              <a:t>objek</a:t>
            </a:r>
            <a:endParaRPr b="1" dirty="0" sz="2400" lang="id-ID">
              <a:latin typeface="Arial" panose="020B0604020202020204" pitchFamily="34" charset="0"/>
            </a:endParaRPr>
          </a:p>
          <a:p>
            <a:pPr indent="0" marL="0">
              <a:buNone/>
            </a:pPr>
            <a:r>
              <a:rPr b="1" sz="2400" lang="id-ID" noProof="1" spc="-5">
                <a:latin typeface="Arial" panose="020B0604020202020204" pitchFamily="34" charset="0"/>
                <a:cs typeface="Arial" panose="020B0604020202020204"/>
              </a:rPr>
              <a:t>    </a:t>
            </a:r>
            <a:r>
              <a:rPr sz="1800" lang="pt-BR" noProof="1" spc="-5">
                <a:latin typeface="Arial" panose="020B0604020202020204"/>
                <a:cs typeface="Arial" panose="020B0604020202020204"/>
              </a:rPr>
              <a:t>Permutasi </a:t>
            </a:r>
            <a:r>
              <a:rPr sz="1800" lang="pt-BR" noProof="1" spc="-10">
                <a:latin typeface="Arial" panose="020B0604020202020204"/>
                <a:cs typeface="Arial" panose="020B0604020202020204"/>
              </a:rPr>
              <a:t>sebanyak </a:t>
            </a:r>
            <a:r>
              <a:rPr sz="1800" lang="pt-BR" noProof="1">
                <a:latin typeface="Arial" panose="020B0604020202020204"/>
                <a:cs typeface="Arial" panose="020B0604020202020204"/>
              </a:rPr>
              <a:t>r </a:t>
            </a:r>
            <a:r>
              <a:rPr sz="1800" lang="pt-BR" noProof="1" spc="-10">
                <a:latin typeface="Arial" panose="020B0604020202020204"/>
                <a:cs typeface="Arial" panose="020B0604020202020204"/>
              </a:rPr>
              <a:t>dari </a:t>
            </a:r>
            <a:r>
              <a:rPr sz="1800" lang="pt-BR" noProof="1" spc="-5">
                <a:latin typeface="Arial" panose="020B0604020202020204"/>
                <a:cs typeface="Arial" panose="020B0604020202020204"/>
              </a:rPr>
              <a:t>n </a:t>
            </a:r>
            <a:r>
              <a:rPr sz="1800" lang="pt-BR" noProof="1">
                <a:latin typeface="Arial" panose="020B0604020202020204"/>
                <a:cs typeface="Arial" panose="020B0604020202020204"/>
              </a:rPr>
              <a:t>objek </a:t>
            </a:r>
            <a:r>
              <a:rPr sz="1800" lang="pt-BR" noProof="1" spc="-10">
                <a:latin typeface="Arial" panose="020B0604020202020204"/>
                <a:cs typeface="Arial" panose="020B0604020202020204"/>
              </a:rPr>
              <a:t>tanpa</a:t>
            </a:r>
            <a:r>
              <a:rPr sz="1800" lang="pt-BR" noProof="1" spc="215">
                <a:latin typeface="Arial" panose="020B0604020202020204"/>
                <a:cs typeface="Arial" panose="020B0604020202020204"/>
              </a:rPr>
              <a:t> </a:t>
            </a:r>
            <a:r>
              <a:rPr sz="1800" lang="pt-BR" noProof="1" spc="-10">
                <a:latin typeface="Arial" panose="020B0604020202020204"/>
                <a:cs typeface="Arial" panose="020B0604020202020204"/>
              </a:rPr>
              <a:t>pengembalian</a:t>
            </a:r>
            <a:r>
              <a:rPr sz="1800" lang="id-ID" noProof="1" spc="-10">
                <a:latin typeface="Arial" panose="020B0604020202020204"/>
                <a:cs typeface="Arial" panose="020B0604020202020204"/>
              </a:rPr>
              <a:t>.</a:t>
            </a:r>
          </a:p>
          <a:p>
            <a:pPr indent="0" marL="0">
              <a:buNone/>
            </a:pPr>
            <a:endParaRPr sz="2000" lang="id-ID" noProof="1" spc="-10">
              <a:latin typeface="Arial" panose="020B0604020202020204"/>
              <a:cs typeface="Arial" panose="020B0604020202020204"/>
            </a:endParaRPr>
          </a:p>
          <a:p>
            <a:pPr indent="0" marL="0">
              <a:buNone/>
            </a:pPr>
            <a:endParaRPr sz="2000" lang="id-ID" noProof="1" spc="-10">
              <a:latin typeface="Arial" panose="020B0604020202020204"/>
              <a:cs typeface="Arial" panose="020B0604020202020204"/>
            </a:endParaRPr>
          </a:p>
          <a:p>
            <a:pPr indent="0" marL="0">
              <a:buNone/>
            </a:pPr>
            <a:endParaRPr sz="1200" lang="id-ID" noProof="1" spc="-10">
              <a:latin typeface="Arial" panose="020B0604020202020204"/>
              <a:cs typeface="Arial" panose="020B0604020202020204"/>
            </a:endParaRPr>
          </a:p>
          <a:p>
            <a:pPr indent="0" marL="0">
              <a:buNone/>
            </a:pPr>
            <a:r>
              <a:rPr sz="2400" lang="id-ID" noProof="1" spc="-10">
                <a:latin typeface="Arial" panose="020B0604020202020204"/>
                <a:cs typeface="Arial" panose="020B0604020202020204"/>
              </a:rPr>
              <a:t>  	</a:t>
            </a:r>
            <a:r>
              <a:rPr sz="1600" lang="id-ID" noProof="1" spc="-10">
                <a:latin typeface="Arial" panose="020B0604020202020204"/>
                <a:cs typeface="Arial" panose="020B0604020202020204"/>
              </a:rPr>
              <a:t>*Syarat : urutan diperhatikan</a:t>
            </a:r>
          </a:p>
          <a:p>
            <a:pPr indent="0" marL="0">
              <a:buNone/>
            </a:pPr>
            <a:r>
              <a:rPr sz="2400" lang="id-ID" noProof="1" spc="-10">
                <a:latin typeface="Arial" panose="020B0604020202020204"/>
                <a:cs typeface="Arial" panose="020B0604020202020204"/>
              </a:rPr>
              <a:t>     </a:t>
            </a:r>
            <a:r>
              <a:rPr lang="id-ID" noProof="1"/>
              <a:t>Contoh :</a:t>
            </a:r>
          </a:p>
          <a:p>
            <a:pPr indent="0" lvl="0" marL="0">
              <a:buNone/>
            </a:pPr>
            <a:r>
              <a:rPr dirty="0" sz="1800" lang="en-US" err="1"/>
              <a:t>Banyak</a:t>
            </a:r>
            <a:r>
              <a:rPr dirty="0" sz="1800" lang="en-US"/>
              <a:t> </a:t>
            </a:r>
            <a:r>
              <a:rPr dirty="0" sz="1800" lang="en-US" err="1"/>
              <a:t>cara</a:t>
            </a:r>
            <a:r>
              <a:rPr dirty="0" sz="1800" lang="en-US"/>
              <a:t> </a:t>
            </a:r>
            <a:r>
              <a:rPr dirty="0" sz="1800" lang="en-US" err="1"/>
              <a:t>untuk</a:t>
            </a:r>
            <a:r>
              <a:rPr dirty="0" sz="1800" lang="en-US"/>
              <a:t> </a:t>
            </a:r>
            <a:r>
              <a:rPr dirty="0" sz="1800" lang="en-US" err="1"/>
              <a:t>memilih</a:t>
            </a:r>
            <a:r>
              <a:rPr dirty="0" sz="1800" lang="en-US"/>
              <a:t> </a:t>
            </a:r>
            <a:r>
              <a:rPr dirty="0" sz="1800" lang="en-US" err="1"/>
              <a:t>seorang</a:t>
            </a:r>
            <a:r>
              <a:rPr dirty="0" sz="1800" lang="en-US"/>
              <a:t> </a:t>
            </a:r>
            <a:r>
              <a:rPr dirty="0" sz="1800" lang="en-US" err="1"/>
              <a:t>ketua</a:t>
            </a:r>
            <a:r>
              <a:rPr dirty="0" sz="1800" lang="en-US"/>
              <a:t>, </a:t>
            </a:r>
            <a:r>
              <a:rPr dirty="0" sz="1800" lang="en-US" err="1"/>
              <a:t>sekertaris</a:t>
            </a:r>
            <a:r>
              <a:rPr dirty="0" sz="1800" lang="en-US"/>
              <a:t> </a:t>
            </a:r>
            <a:r>
              <a:rPr dirty="0" sz="1800" lang="en-US" err="1"/>
              <a:t>dan</a:t>
            </a:r>
            <a:r>
              <a:rPr dirty="0" sz="1800" lang="en-US"/>
              <a:t> </a:t>
            </a:r>
            <a:r>
              <a:rPr dirty="0" sz="1800" lang="en-US" err="1"/>
              <a:t>bendahara</a:t>
            </a:r>
            <a:r>
              <a:rPr dirty="0" sz="1800" lang="en-US"/>
              <a:t> </a:t>
            </a:r>
            <a:r>
              <a:rPr dirty="0" sz="1800" lang="en-US" err="1"/>
              <a:t>dari</a:t>
            </a:r>
            <a:r>
              <a:rPr dirty="0" sz="1800" lang="en-US"/>
              <a:t> 8 </a:t>
            </a:r>
            <a:r>
              <a:rPr dirty="0" sz="1800" lang="en-US" err="1"/>
              <a:t>siswa</a:t>
            </a:r>
            <a:r>
              <a:rPr dirty="0" sz="1800" lang="en-US"/>
              <a:t> yang </a:t>
            </a:r>
            <a:r>
              <a:rPr dirty="0" sz="1800" lang="en-US" err="1"/>
              <a:t>tersedia</a:t>
            </a:r>
            <a:r>
              <a:rPr dirty="0" sz="1800" lang="en-US"/>
              <a:t> </a:t>
            </a:r>
            <a:r>
              <a:rPr dirty="0" sz="1800" lang="en-US" err="1"/>
              <a:t>adalah</a:t>
            </a:r>
            <a:r>
              <a:rPr dirty="0" sz="1800" lang="en-US"/>
              <a:t>…</a:t>
            </a:r>
            <a:endParaRPr dirty="0" sz="1800" lang="id-ID"/>
          </a:p>
          <a:p>
            <a:pPr indent="0" marL="0">
              <a:buNone/>
            </a:pPr>
            <a:r>
              <a:rPr b="1" dirty="0" sz="1800" lang="en-US" err="1"/>
              <a:t>Jawab</a:t>
            </a:r>
            <a:r>
              <a:rPr b="1" dirty="0" sz="1800" lang="en-US"/>
              <a:t>:</a:t>
            </a:r>
            <a:endParaRPr b="1" dirty="0" sz="1800" lang="id-ID"/>
          </a:p>
          <a:p>
            <a:pPr indent="0" marL="0">
              <a:buNone/>
            </a:pPr>
            <a:r>
              <a:rPr dirty="0" sz="1800" lang="en-US" err="1"/>
              <a:t>Banyak</a:t>
            </a:r>
            <a:r>
              <a:rPr dirty="0" sz="1800" lang="en-US"/>
              <a:t> </a:t>
            </a:r>
            <a:r>
              <a:rPr dirty="0" sz="1800" lang="en-US" err="1"/>
              <a:t>siswa</a:t>
            </a:r>
            <a:r>
              <a:rPr dirty="0" sz="1800" lang="en-US"/>
              <a:t>, n = 8</a:t>
            </a:r>
            <a:endParaRPr dirty="0" sz="1800" lang="id-ID"/>
          </a:p>
          <a:p>
            <a:pPr indent="0" marL="0">
              <a:buNone/>
            </a:pPr>
            <a:r>
              <a:rPr dirty="0" sz="1800" lang="en-US" err="1"/>
              <a:t>Ketua</a:t>
            </a:r>
            <a:r>
              <a:rPr dirty="0" sz="1800" lang="en-US"/>
              <a:t>, </a:t>
            </a:r>
            <a:r>
              <a:rPr dirty="0" sz="1800" lang="en-US" err="1"/>
              <a:t>sekretaris</a:t>
            </a:r>
            <a:r>
              <a:rPr dirty="0" sz="1800" lang="en-US"/>
              <a:t> dan </a:t>
            </a:r>
            <a:r>
              <a:rPr dirty="0" sz="1800" lang="en-US" err="1"/>
              <a:t>bendahara</a:t>
            </a:r>
            <a:r>
              <a:rPr dirty="0" sz="1800" lang="en-US"/>
              <a:t> (</a:t>
            </a:r>
            <a:r>
              <a:rPr dirty="0" sz="1800" lang="en-US" err="1"/>
              <a:t>banyak</a:t>
            </a:r>
            <a:r>
              <a:rPr dirty="0" sz="1800" lang="en-US"/>
              <a:t> </a:t>
            </a:r>
          </a:p>
          <a:p>
            <a:pPr indent="0" marL="0">
              <a:buNone/>
            </a:pPr>
            <a:r>
              <a:rPr dirty="0" sz="1800" lang="en-US" err="1"/>
              <a:t>pilihan</a:t>
            </a:r>
            <a:r>
              <a:rPr dirty="0" sz="1800" lang="en-US"/>
              <a:t> </a:t>
            </a:r>
            <a:r>
              <a:rPr dirty="0" sz="1800" lang="en-US" err="1"/>
              <a:t>objek</a:t>
            </a:r>
            <a:r>
              <a:rPr dirty="0" sz="1800" lang="en-US"/>
              <a:t>), r = 3</a:t>
            </a:r>
            <a:r>
              <a:rPr dirty="0" sz="1800" lang="id-ID"/>
              <a:t>. Maka,</a:t>
            </a:r>
          </a:p>
          <a:p>
            <a:pPr indent="0" marL="0">
              <a:buNone/>
            </a:pPr>
            <a:endParaRPr lang="id-ID" noProof="1"/>
          </a:p>
          <a:p>
            <a:pPr indent="0" marL="0">
              <a:buNone/>
            </a:pPr>
            <a:endParaRPr lang="id-ID" noProof="1" spc="-1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48623" name="TextBox 3"/>
          <p:cNvSpPr txBox="1"/>
          <p:nvPr/>
        </p:nvSpPr>
        <p:spPr>
          <a:xfrm>
            <a:off x="1416676" y="1865974"/>
            <a:ext cx="7903867" cy="1123951"/>
          </a:xfrm>
          <a:prstGeom prst="rect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wrap="square">
            <a:spAutoFit/>
          </a:bodyPr>
          <a:p>
            <a:endParaRPr dirty="0" sz="2800" lang="id-ID"/>
          </a:p>
        </p:txBody>
      </p:sp>
      <p:sp>
        <p:nvSpPr>
          <p:cNvPr id="1048624" name="object 14"/>
          <p:cNvSpPr txBox="1"/>
          <p:nvPr/>
        </p:nvSpPr>
        <p:spPr>
          <a:xfrm>
            <a:off x="8128330" y="2216565"/>
            <a:ext cx="1192213" cy="444994"/>
          </a:xfrm>
          <a:prstGeom prst="rect"/>
        </p:spPr>
        <p:txBody>
          <a:bodyPr bIns="0" lIns="0" rIns="0" tIns="13970">
            <a:spAutoFit/>
          </a:bodyPr>
          <a:p>
            <a:pPr fontAlgn="auto">
              <a:spcBef>
                <a:spcPts val="110"/>
              </a:spcBef>
            </a:pPr>
            <a:r>
              <a:rPr sz="2800" noProof="1" spc="10">
                <a:latin typeface="Times New Roman" panose="02020603050405020304"/>
                <a:cs typeface="Times New Roman" panose="02020603050405020304"/>
              </a:rPr>
              <a:t>, </a:t>
            </a:r>
            <a:r>
              <a:rPr sz="2800" noProof="1" spc="50">
                <a:latin typeface="Times New Roman" panose="02020603050405020304"/>
                <a:cs typeface="Times New Roman" panose="02020603050405020304"/>
              </a:rPr>
              <a:t>(n </a:t>
            </a:r>
            <a:r>
              <a:rPr sz="2800" noProof="1" spc="20">
                <a:latin typeface="Symbol" panose="05050102010706020507"/>
                <a:cs typeface="Symbol" panose="05050102010706020507"/>
              </a:rPr>
              <a:t></a:t>
            </a:r>
            <a:r>
              <a:rPr sz="2800" noProof="1" spc="-459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noProof="1" spc="75">
                <a:latin typeface="Times New Roman" panose="02020603050405020304"/>
                <a:cs typeface="Times New Roman" panose="02020603050405020304"/>
              </a:rPr>
              <a:t>r)</a:t>
            </a:r>
            <a:endParaRPr sz="280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25" name="object 15"/>
          <p:cNvSpPr txBox="1"/>
          <p:nvPr/>
        </p:nvSpPr>
        <p:spPr>
          <a:xfrm>
            <a:off x="6993267" y="1865974"/>
            <a:ext cx="1135063" cy="984821"/>
          </a:xfrm>
          <a:prstGeom prst="rect"/>
        </p:spPr>
        <p:txBody>
          <a:bodyPr bIns="0" lIns="0" rIns="0" tIns="12065">
            <a:spAutoFit/>
          </a:bodyPr>
          <a:p>
            <a:pPr fontAlgn="auto" indent="386715" marR="5080">
              <a:lnSpc>
                <a:spcPct val="118000"/>
              </a:lnSpc>
              <a:spcBef>
                <a:spcPts val="95"/>
              </a:spcBef>
            </a:pPr>
            <a:r>
              <a:rPr sz="2800" noProof="1" spc="95">
                <a:latin typeface="Times New Roman" panose="02020603050405020304"/>
                <a:cs typeface="Times New Roman" panose="02020603050405020304"/>
              </a:rPr>
              <a:t>n!  </a:t>
            </a:r>
            <a:r>
              <a:rPr sz="2800" noProof="1" spc="45">
                <a:latin typeface="Times New Roman" panose="02020603050405020304"/>
                <a:cs typeface="Times New Roman" panose="02020603050405020304"/>
              </a:rPr>
              <a:t>(n </a:t>
            </a:r>
            <a:r>
              <a:rPr sz="2800" noProof="1" spc="20">
                <a:latin typeface="Symbol" panose="05050102010706020507"/>
                <a:cs typeface="Symbol" panose="05050102010706020507"/>
              </a:rPr>
              <a:t></a:t>
            </a:r>
            <a:r>
              <a:rPr sz="2800" noProof="1" spc="-445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noProof="1" spc="70">
                <a:latin typeface="Times New Roman" panose="02020603050405020304"/>
                <a:cs typeface="Times New Roman" panose="02020603050405020304"/>
              </a:rPr>
              <a:t>r)!</a:t>
            </a:r>
            <a:endParaRPr sz="2800" noProof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48626" name="object 16"/>
          <p:cNvSpPr txBox="1"/>
          <p:nvPr/>
        </p:nvSpPr>
        <p:spPr>
          <a:xfrm>
            <a:off x="1519707" y="2193000"/>
            <a:ext cx="5798396" cy="444994"/>
          </a:xfrm>
          <a:prstGeom prst="rect"/>
        </p:spPr>
        <p:txBody>
          <a:bodyPr bIns="0" lIns="0" rIns="0" tIns="13970" wrap="square">
            <a:spAutoFit/>
          </a:bodyPr>
          <a:lstStyle>
            <a:lvl1pPr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algn="l" pos="387350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13"/>
              </a:spcBef>
            </a:pPr>
            <a:r>
              <a:rPr dirty="0" sz="2800" lang="en-US">
                <a:latin typeface="Times New Roman" panose="02020603050405020304" pitchFamily="18" charset="0"/>
              </a:rPr>
              <a:t>P</a:t>
            </a:r>
            <a:r>
              <a:rPr dirty="0" sz="2000" lang="id-ID">
                <a:latin typeface="Times New Roman" panose="02020603050405020304" pitchFamily="18" charset="0"/>
              </a:rPr>
              <a:t>(n,r)</a:t>
            </a:r>
            <a:r>
              <a:rPr dirty="0" sz="2800" lang="en-US">
                <a:latin typeface="Times New Roman" panose="02020603050405020304" pitchFamily="18" charset="0"/>
              </a:rPr>
              <a:t>	</a:t>
            </a:r>
            <a:r>
              <a:rPr dirty="0" sz="2800" lang="en-US">
                <a:latin typeface="Symbol" panose="05050102010706020507" pitchFamily="18" charset="2"/>
              </a:rPr>
              <a:t></a:t>
            </a:r>
            <a:r>
              <a:rPr dirty="0" sz="2800" lang="en-US">
                <a:latin typeface="Times New Roman" panose="02020603050405020304" pitchFamily="18" charset="0"/>
              </a:rPr>
              <a:t> n(n </a:t>
            </a:r>
            <a:r>
              <a:rPr dirty="0" sz="2800" lang="en-US">
                <a:latin typeface="Symbol" panose="05050102010706020507" pitchFamily="18" charset="2"/>
              </a:rPr>
              <a:t></a:t>
            </a:r>
            <a:r>
              <a:rPr dirty="0" sz="2800" lang="en-US">
                <a:latin typeface="Times New Roman" panose="02020603050405020304" pitchFamily="18" charset="0"/>
              </a:rPr>
              <a:t>1)(n </a:t>
            </a:r>
            <a:r>
              <a:rPr dirty="0" sz="2800" lang="en-US">
                <a:latin typeface="Symbol" panose="05050102010706020507" pitchFamily="18" charset="2"/>
              </a:rPr>
              <a:t></a:t>
            </a:r>
            <a:r>
              <a:rPr dirty="0" sz="2800" lang="en-US">
                <a:latin typeface="Times New Roman" panose="02020603050405020304" pitchFamily="18" charset="0"/>
              </a:rPr>
              <a:t> 2)....(n </a:t>
            </a:r>
            <a:r>
              <a:rPr dirty="0" sz="2800" lang="en-US">
                <a:latin typeface="Symbol" panose="05050102010706020507" pitchFamily="18" charset="2"/>
              </a:rPr>
              <a:t></a:t>
            </a:r>
            <a:r>
              <a:rPr dirty="0" sz="2800" lang="en-US">
                <a:latin typeface="Times New Roman" panose="02020603050405020304" pitchFamily="18" charset="0"/>
              </a:rPr>
              <a:t> r </a:t>
            </a:r>
            <a:r>
              <a:rPr dirty="0" sz="2800" lang="en-US">
                <a:latin typeface="Symbol" panose="05050102010706020507" pitchFamily="18" charset="2"/>
              </a:rPr>
              <a:t></a:t>
            </a:r>
            <a:r>
              <a:rPr dirty="0" sz="2800" lang="en-US">
                <a:latin typeface="Times New Roman" panose="02020603050405020304" pitchFamily="18" charset="0"/>
              </a:rPr>
              <a:t> 1) </a:t>
            </a:r>
            <a:r>
              <a:rPr dirty="0" sz="2800" lang="en-US">
                <a:latin typeface="Symbol" panose="05050102010706020507" pitchFamily="18" charset="2"/>
              </a:rPr>
              <a:t></a:t>
            </a:r>
          </a:p>
        </p:txBody>
      </p:sp>
      <p:cxnSp>
        <p:nvCxnSpPr>
          <p:cNvPr id="3145730" name="Straight Connector 19"/>
          <p:cNvCxnSpPr>
            <a:cxnSpLocks/>
          </p:cNvCxnSpPr>
          <p:nvPr/>
        </p:nvCxnSpPr>
        <p:spPr>
          <a:xfrm>
            <a:off x="6947012" y="2427949"/>
            <a:ext cx="1123950" cy="11113"/>
          </a:xfrm>
          <a:prstGeom prst="line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5751442" y="5026564"/>
            <a:ext cx="4055165" cy="1203127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dir="t" rig="brightRoom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PROBABILITAS</dc:title>
  <dc:creator>Windows User</dc:creator>
  <cp:lastModifiedBy>acer</cp:lastModifiedBy>
  <dcterms:created xsi:type="dcterms:W3CDTF">2020-04-02T20:21:45Z</dcterms:created>
  <dcterms:modified xsi:type="dcterms:W3CDTF">2020-04-07T05:03:32Z</dcterms:modified>
</cp:coreProperties>
</file>