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66" r:id="rId7"/>
    <p:sldId id="258" r:id="rId8"/>
    <p:sldId id="259" r:id="rId9"/>
    <p:sldId id="272" r:id="rId10"/>
    <p:sldId id="267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>
        <p:scale>
          <a:sx n="50" d="100"/>
          <a:sy n="50" d="100"/>
        </p:scale>
        <p:origin x="-1416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2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1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1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5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1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1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9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6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1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A069-8C29-4DB3-8B1C-DF111549C56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18F0-F990-4E5B-9638-E8A7946C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rausah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entrausaha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12116" y="1622232"/>
            <a:ext cx="590257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B10F13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MENUMBUHKAN </a:t>
            </a:r>
          </a:p>
          <a:p>
            <a:pPr algn="ctr"/>
            <a:r>
              <a:rPr lang="en-US" sz="60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B10F13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IDE WIRAUSAHA</a:t>
            </a:r>
            <a:endParaRPr lang="en-US" sz="60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B10F13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232443" y="3931265"/>
            <a:ext cx="4261923" cy="92391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id-ID" sz="3600" b="1" dirty="0" smtClean="0">
                <a:solidFill>
                  <a:srgbClr val="002060"/>
                </a:solidFill>
              </a:rPr>
              <a:t>TIM PENGAMPU KWU UNS</a:t>
            </a:r>
          </a:p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Dr. </a:t>
            </a:r>
            <a:r>
              <a:rPr lang="id-ID" sz="3600" b="1" dirty="0" smtClean="0">
                <a:solidFill>
                  <a:srgbClr val="002060"/>
                </a:solidFill>
              </a:rPr>
              <a:t>Ir. Musyawaroh, MT.</a:t>
            </a:r>
          </a:p>
          <a:p>
            <a:pPr algn="l"/>
            <a:r>
              <a:rPr lang="id-ID" sz="3600" b="1" dirty="0" smtClean="0">
                <a:solidFill>
                  <a:srgbClr val="002060"/>
                </a:solidFill>
              </a:rPr>
              <a:t>Dr. Murtanti, MT</a:t>
            </a:r>
            <a:endParaRPr lang="en-US" sz="3600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359" y="3931265"/>
            <a:ext cx="853514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0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Jenis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industri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menurut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id-ID" sz="4000" b="1" dirty="0" smtClean="0">
                <a:solidFill>
                  <a:srgbClr val="FF0000"/>
                </a:solidFill>
              </a:rPr>
              <a:t>pedoman </a:t>
            </a:r>
            <a:br>
              <a:rPr lang="id-ID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P</a:t>
            </a:r>
            <a:r>
              <a:rPr lang="id-ID" sz="4000" b="1" dirty="0" smtClean="0">
                <a:solidFill>
                  <a:srgbClr val="FF0000"/>
                </a:solidFill>
              </a:rPr>
              <a:t>ROGRAM </a:t>
            </a:r>
            <a:r>
              <a:rPr lang="en-US" sz="4000" b="1" dirty="0" smtClean="0">
                <a:solidFill>
                  <a:srgbClr val="FF0000"/>
                </a:solidFill>
              </a:rPr>
              <a:t>K</a:t>
            </a:r>
            <a:r>
              <a:rPr lang="id-ID" sz="4000" b="1" dirty="0" smtClean="0">
                <a:solidFill>
                  <a:srgbClr val="FF0000"/>
                </a:solidFill>
              </a:rPr>
              <a:t>REATIVITAS </a:t>
            </a:r>
            <a:r>
              <a:rPr lang="en-US" sz="4000" b="1" dirty="0" smtClean="0">
                <a:solidFill>
                  <a:srgbClr val="FF0000"/>
                </a:solidFill>
              </a:rPr>
              <a:t>M</a:t>
            </a:r>
            <a:r>
              <a:rPr lang="id-ID" sz="4000" b="1" dirty="0" smtClean="0">
                <a:solidFill>
                  <a:srgbClr val="FF0000"/>
                </a:solidFill>
              </a:rPr>
              <a:t>AHASISWA  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450" y="1905138"/>
            <a:ext cx="104393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1. </a:t>
            </a:r>
            <a:r>
              <a:rPr lang="en-US" sz="4400" dirty="0" err="1"/>
              <a:t>Industri</a:t>
            </a:r>
            <a:r>
              <a:rPr lang="en-US" sz="4400" dirty="0"/>
              <a:t> </a:t>
            </a:r>
            <a:r>
              <a:rPr lang="en-US" sz="4400" dirty="0" err="1"/>
              <a:t>makanan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minuman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2. </a:t>
            </a:r>
            <a:r>
              <a:rPr lang="en-US" sz="4400" dirty="0" err="1"/>
              <a:t>Industri</a:t>
            </a:r>
            <a:r>
              <a:rPr lang="en-US" sz="4400" dirty="0"/>
              <a:t> </a:t>
            </a:r>
            <a:r>
              <a:rPr lang="en-US" sz="4400" dirty="0" err="1"/>
              <a:t>Jasa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Perdagangan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3. </a:t>
            </a:r>
            <a:r>
              <a:rPr lang="en-US" sz="4400" dirty="0" err="1"/>
              <a:t>Industri</a:t>
            </a:r>
            <a:r>
              <a:rPr lang="en-US" sz="4400" dirty="0"/>
              <a:t> </a:t>
            </a:r>
            <a:r>
              <a:rPr lang="en-US" sz="4400" dirty="0" err="1"/>
              <a:t>kreatif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4. </a:t>
            </a:r>
            <a:r>
              <a:rPr lang="en-US" sz="4400" dirty="0" err="1"/>
              <a:t>Industri</a:t>
            </a:r>
            <a:r>
              <a:rPr lang="en-US" sz="4400" dirty="0"/>
              <a:t> </a:t>
            </a:r>
            <a:r>
              <a:rPr lang="en-US" sz="4400" dirty="0" err="1"/>
              <a:t>berbasis</a:t>
            </a:r>
            <a:r>
              <a:rPr lang="en-US" sz="4400" dirty="0"/>
              <a:t> </a:t>
            </a:r>
            <a:r>
              <a:rPr lang="en-US" sz="4400" dirty="0" err="1"/>
              <a:t>teknologi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5. </a:t>
            </a:r>
            <a:r>
              <a:rPr lang="en-US" sz="4400" dirty="0" err="1"/>
              <a:t>Industri</a:t>
            </a:r>
            <a:r>
              <a:rPr lang="en-US" sz="4400" dirty="0"/>
              <a:t> </a:t>
            </a:r>
            <a:r>
              <a:rPr lang="en-US" sz="4400" dirty="0" err="1"/>
              <a:t>produksi</a:t>
            </a:r>
            <a:r>
              <a:rPr lang="en-US" sz="4400" dirty="0"/>
              <a:t>/</a:t>
            </a:r>
            <a:r>
              <a:rPr lang="en-US" sz="4400" dirty="0" err="1"/>
              <a:t>budidaya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823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71550" y="357188"/>
            <a:ext cx="10325100" cy="80486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</a:rPr>
              <a:t>MENILAI PELUANG USAHA </a:t>
            </a:r>
            <a:endParaRPr lang="id-ID" sz="4000" b="1" dirty="0">
              <a:solidFill>
                <a:srgbClr val="FF0000"/>
              </a:solidFill>
            </a:endParaRPr>
          </a:p>
        </p:txBody>
      </p:sp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971550" y="1467611"/>
            <a:ext cx="1032509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mengubah</a:t>
            </a:r>
            <a:r>
              <a:rPr lang="en-US" sz="4000" dirty="0"/>
              <a:t> </a:t>
            </a:r>
            <a:r>
              <a:rPr lang="en-US" sz="4000" dirty="0" err="1"/>
              <a:t>peluang</a:t>
            </a:r>
            <a:r>
              <a:rPr lang="en-US" sz="4000" dirty="0"/>
              <a:t> yang </a:t>
            </a:r>
            <a:r>
              <a:rPr lang="en-US" sz="4000" dirty="0" err="1"/>
              <a:t>mampu</a:t>
            </a:r>
            <a:r>
              <a:rPr lang="en-US" sz="4000" dirty="0"/>
              <a:t> </a:t>
            </a:r>
            <a:r>
              <a:rPr lang="en-US" sz="4000" dirty="0" err="1"/>
              <a:t>Anda</a:t>
            </a:r>
            <a:r>
              <a:rPr lang="en-US" sz="4000" dirty="0"/>
              <a:t> </a:t>
            </a:r>
            <a:r>
              <a:rPr lang="en-US" sz="4000" dirty="0" err="1"/>
              <a:t>lihat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sebuah</a:t>
            </a:r>
            <a:r>
              <a:rPr lang="en-US" sz="4000" dirty="0"/>
              <a:t> </a:t>
            </a:r>
            <a:r>
              <a:rPr lang="en-US" sz="4000" dirty="0" err="1"/>
              <a:t>peluang</a:t>
            </a:r>
            <a:r>
              <a:rPr lang="en-US" sz="4000" dirty="0"/>
              <a:t> </a:t>
            </a:r>
            <a:r>
              <a:rPr lang="en-US" sz="4000" dirty="0" err="1"/>
              <a:t>emas</a:t>
            </a:r>
            <a:r>
              <a:rPr lang="en-US" sz="4000" dirty="0"/>
              <a:t>, </a:t>
            </a:r>
            <a:r>
              <a:rPr lang="en-US" sz="4000" dirty="0" err="1"/>
              <a:t>Anda</a:t>
            </a:r>
            <a:r>
              <a:rPr lang="en-US" sz="4000" dirty="0"/>
              <a:t> </a:t>
            </a:r>
            <a:r>
              <a:rPr lang="en-US" sz="4000" dirty="0" err="1"/>
              <a:t>harus</a:t>
            </a:r>
            <a:r>
              <a:rPr lang="en-US" sz="4000" dirty="0"/>
              <a:t> </a:t>
            </a:r>
            <a:r>
              <a:rPr lang="en-US" sz="4000" dirty="0" err="1"/>
              <a:t>menganalisis</a:t>
            </a:r>
            <a:r>
              <a:rPr lang="en-US" sz="4000" dirty="0"/>
              <a:t> </a:t>
            </a:r>
            <a:r>
              <a:rPr lang="en-US" sz="4000" dirty="0" err="1"/>
              <a:t>peluang</a:t>
            </a:r>
            <a:r>
              <a:rPr lang="en-US" sz="4000" dirty="0"/>
              <a:t> </a:t>
            </a:r>
            <a:r>
              <a:rPr lang="en-US" sz="4000" dirty="0" err="1"/>
              <a:t>tersebut</a:t>
            </a:r>
            <a:r>
              <a:rPr lang="en-US" sz="4000" dirty="0"/>
              <a:t>. </a:t>
            </a:r>
            <a:r>
              <a:rPr lang="en-US" sz="4000" dirty="0" err="1"/>
              <a:t>Sejauh</a:t>
            </a:r>
            <a:r>
              <a:rPr lang="en-US" sz="4000" dirty="0"/>
              <a:t> </a:t>
            </a:r>
            <a:r>
              <a:rPr lang="en-US" sz="4000" dirty="0" err="1"/>
              <a:t>mana</a:t>
            </a:r>
            <a:r>
              <a:rPr lang="en-US" sz="4000" dirty="0"/>
              <a:t> </a:t>
            </a:r>
            <a:r>
              <a:rPr lang="en-US" sz="4000" dirty="0" err="1"/>
              <a:t>tingkat</a:t>
            </a:r>
            <a:r>
              <a:rPr lang="en-US" sz="4000" dirty="0"/>
              <a:t> </a:t>
            </a:r>
            <a:r>
              <a:rPr lang="en-US" sz="4000" dirty="0" err="1"/>
              <a:t>keberhasilan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gagasannya</a:t>
            </a:r>
            <a:r>
              <a:rPr lang="en-US" sz="4000" dirty="0"/>
              <a:t> </a:t>
            </a:r>
            <a:r>
              <a:rPr lang="en-US" sz="4000" dirty="0" err="1"/>
              <a:t>dipasar</a:t>
            </a:r>
            <a:r>
              <a:rPr lang="en-US" sz="4000" dirty="0"/>
              <a:t> </a:t>
            </a:r>
            <a:r>
              <a:rPr lang="en-US" sz="4000" dirty="0" err="1"/>
              <a:t>sangat</a:t>
            </a:r>
            <a:r>
              <a:rPr lang="en-US" sz="4000" dirty="0"/>
              <a:t> </a:t>
            </a:r>
            <a:r>
              <a:rPr lang="en-US" sz="4000" dirty="0" err="1"/>
              <a:t>tergantung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penggabungan</a:t>
            </a:r>
            <a:r>
              <a:rPr lang="en-US" sz="4000" dirty="0"/>
              <a:t> </a:t>
            </a:r>
            <a:r>
              <a:rPr lang="en-US" sz="4000" dirty="0" err="1"/>
              <a:t>empat</a:t>
            </a:r>
            <a:r>
              <a:rPr lang="en-US" sz="4000" dirty="0"/>
              <a:t> </a:t>
            </a:r>
            <a:r>
              <a:rPr lang="en-US" sz="4000" dirty="0" err="1"/>
              <a:t>hal</a:t>
            </a:r>
            <a:r>
              <a:rPr lang="en-US" sz="4000" dirty="0"/>
              <a:t>, </a:t>
            </a:r>
            <a:r>
              <a:rPr lang="en-US" sz="4000" dirty="0" err="1"/>
              <a:t>yaitu</a:t>
            </a:r>
            <a:r>
              <a:rPr lang="en-US" sz="4000" dirty="0"/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persaingan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pesaing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b="1" dirty="0" err="1">
                <a:solidFill>
                  <a:srgbClr val="FF0000"/>
                </a:solidFill>
              </a:rPr>
              <a:t>perubahan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arah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persaingan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dan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kebutuhan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pelanggan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20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559904" y="171450"/>
            <a:ext cx="11022496" cy="81687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marL="609600" indent="-609600" algn="ctr">
              <a:lnSpc>
                <a:spcPct val="80000"/>
              </a:lnSpc>
            </a:pPr>
            <a:r>
              <a:rPr lang="id-ID" sz="3200" b="1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ASPEK-ASPEK PENTING DALAM MEMILIH USAHA</a:t>
            </a:r>
            <a:r>
              <a:rPr lang="en-US" sz="32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 </a:t>
            </a:r>
            <a:endParaRPr lang="en-US" sz="3200" dirty="0">
              <a:solidFill>
                <a:srgbClr val="FF0000"/>
              </a:solidFill>
              <a:sym typeface="Wingdings 2" panose="05020102010507070707" pitchFamily="18" charset="2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59904" y="1288912"/>
            <a:ext cx="11208026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buFont typeface="+mj-lt"/>
              <a:buAutoNum type="arabicPeriod"/>
            </a:pPr>
            <a:r>
              <a:rPr lang="sv-SE" sz="3200" b="1" dirty="0" smtClean="0">
                <a:sym typeface="Wingdings 2" panose="05020102010507070707" pitchFamily="18" charset="2"/>
              </a:rPr>
              <a:t>Jenis usaha</a:t>
            </a:r>
            <a:r>
              <a:rPr lang="sv-SE" sz="3200" dirty="0" smtClean="0">
                <a:sym typeface="Wingdings 2" panose="05020102010507070707" pitchFamily="18" charset="2"/>
              </a:rPr>
              <a:t> yang secara realistis  akan memberikan laba </a:t>
            </a:r>
            <a:r>
              <a:rPr lang="sv-SE" sz="3200" b="1" dirty="0" smtClean="0">
                <a:sym typeface="Wingdings 2" panose="05020102010507070707" pitchFamily="18" charset="2"/>
              </a:rPr>
              <a:t>(faktor keuntungan)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+mj-lt"/>
              <a:buAutoNum type="arabicPeriod"/>
            </a:pPr>
            <a:r>
              <a:rPr lang="sv-SE" sz="3200" b="1" dirty="0" smtClean="0">
                <a:sym typeface="Wingdings 2" panose="05020102010507070707" pitchFamily="18" charset="2"/>
              </a:rPr>
              <a:t>Jenis usaha</a:t>
            </a:r>
            <a:r>
              <a:rPr lang="sv-SE" sz="3200" dirty="0" smtClean="0">
                <a:sym typeface="Wingdings 2" panose="05020102010507070707" pitchFamily="18" charset="2"/>
              </a:rPr>
              <a:t> yang dikuasai, mudah mengurus, mengerjakan &amp; memeliharanya </a:t>
            </a:r>
            <a:r>
              <a:rPr lang="sv-SE" sz="3200" b="1" dirty="0" smtClean="0">
                <a:sym typeface="Wingdings 2" panose="05020102010507070707" pitchFamily="18" charset="2"/>
              </a:rPr>
              <a:t>(faktor pengusahaan teknis &amp; manajemen)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b="1" dirty="0" err="1" smtClean="0">
                <a:sym typeface="Wingdings 2" panose="05020102010507070707" pitchFamily="18" charset="2"/>
              </a:rPr>
              <a:t>Jenis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usaha</a:t>
            </a:r>
            <a:r>
              <a:rPr lang="en-US" sz="3200" dirty="0" smtClean="0">
                <a:sym typeface="Wingdings 2" panose="05020102010507070707" pitchFamily="18" charset="2"/>
              </a:rPr>
              <a:t> yang </a:t>
            </a:r>
            <a:r>
              <a:rPr lang="en-US" sz="3200" dirty="0" err="1" smtClean="0">
                <a:sym typeface="Wingdings 2" panose="05020102010507070707" pitchFamily="18" charset="2"/>
              </a:rPr>
              <a:t>produknya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disenangi</a:t>
            </a:r>
            <a:r>
              <a:rPr lang="en-US" sz="3200" dirty="0" smtClean="0">
                <a:sym typeface="Wingdings 2" panose="05020102010507070707" pitchFamily="18" charset="2"/>
              </a:rPr>
              <a:t> &amp; </a:t>
            </a:r>
            <a:r>
              <a:rPr lang="en-US" sz="3200" dirty="0" err="1" smtClean="0">
                <a:sym typeface="Wingdings 2" panose="05020102010507070707" pitchFamily="18" charset="2"/>
              </a:rPr>
              <a:t>mudah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memasarkan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produknya&amp;sedikit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pesaingnya</a:t>
            </a:r>
            <a:r>
              <a:rPr lang="en-US" sz="3200" b="1" dirty="0" smtClean="0">
                <a:sym typeface="Wingdings 2" panose="05020102010507070707" pitchFamily="18" charset="2"/>
              </a:rPr>
              <a:t>(</a:t>
            </a:r>
            <a:r>
              <a:rPr lang="en-US" sz="3200" b="1" dirty="0" err="1" smtClean="0">
                <a:sym typeface="Wingdings 2" panose="05020102010507070707" pitchFamily="18" charset="2"/>
              </a:rPr>
              <a:t>faktor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pemasaran</a:t>
            </a:r>
            <a:r>
              <a:rPr lang="en-US" sz="3200" b="1" dirty="0" smtClean="0">
                <a:sym typeface="Wingdings 2" panose="05020102010507070707" pitchFamily="18" charset="2"/>
              </a:rPr>
              <a:t> &amp; </a:t>
            </a:r>
            <a:r>
              <a:rPr lang="en-US" sz="3200" b="1" dirty="0" err="1" smtClean="0">
                <a:sym typeface="Wingdings 2" panose="05020102010507070707" pitchFamily="18" charset="2"/>
              </a:rPr>
              <a:t>persaingan</a:t>
            </a:r>
            <a:r>
              <a:rPr lang="en-US" sz="3200" b="1" dirty="0" smtClean="0">
                <a:sym typeface="Wingdings 2" panose="05020102010507070707" pitchFamily="18" charset="2"/>
              </a:rPr>
              <a:t>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b="1" dirty="0" err="1" smtClean="0">
                <a:sym typeface="Wingdings 2" panose="05020102010507070707" pitchFamily="18" charset="2"/>
              </a:rPr>
              <a:t>Jenis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usaha</a:t>
            </a:r>
            <a:r>
              <a:rPr lang="en-US" sz="3200" dirty="0" smtClean="0">
                <a:sym typeface="Wingdings 2" panose="05020102010507070707" pitchFamily="18" charset="2"/>
              </a:rPr>
              <a:t> yang </a:t>
            </a:r>
            <a:r>
              <a:rPr lang="en-US" sz="3200" dirty="0" err="1" smtClean="0">
                <a:sym typeface="Wingdings 2" panose="05020102010507070707" pitchFamily="18" charset="2"/>
              </a:rPr>
              <a:t>modalnya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mampu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disediakan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smtClean="0">
                <a:sym typeface="Wingdings 2" panose="05020102010507070707" pitchFamily="18" charset="2"/>
              </a:rPr>
              <a:t>(</a:t>
            </a:r>
            <a:r>
              <a:rPr lang="en-US" sz="3200" b="1" dirty="0" err="1" smtClean="0">
                <a:sym typeface="Wingdings 2" panose="05020102010507070707" pitchFamily="18" charset="2"/>
              </a:rPr>
              <a:t>faktor</a:t>
            </a:r>
            <a:r>
              <a:rPr lang="en-US" sz="3200" b="1" dirty="0" smtClean="0">
                <a:sym typeface="Wingdings 2" panose="05020102010507070707" pitchFamily="18" charset="2"/>
              </a:rPr>
              <a:t> modal)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b="1" dirty="0" err="1" smtClean="0">
                <a:sym typeface="Wingdings 2" panose="05020102010507070707" pitchFamily="18" charset="2"/>
              </a:rPr>
              <a:t>Jenis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usaha</a:t>
            </a:r>
            <a:r>
              <a:rPr lang="en-US" sz="3200" dirty="0" smtClean="0">
                <a:sym typeface="Wingdings 2" panose="05020102010507070707" pitchFamily="18" charset="2"/>
              </a:rPr>
              <a:t> yang </a:t>
            </a:r>
            <a:r>
              <a:rPr lang="en-US" sz="3200" dirty="0" err="1" smtClean="0">
                <a:sym typeface="Wingdings 2" panose="05020102010507070707" pitchFamily="18" charset="2"/>
              </a:rPr>
              <a:t>bahan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baku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dan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tenaga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kerjanya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mudah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didapat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smtClean="0">
                <a:sym typeface="Wingdings 2" panose="05020102010507070707" pitchFamily="18" charset="2"/>
              </a:rPr>
              <a:t>(</a:t>
            </a:r>
            <a:r>
              <a:rPr lang="en-US" sz="3200" b="1" dirty="0" err="1" smtClean="0">
                <a:sym typeface="Wingdings 2" panose="05020102010507070707" pitchFamily="18" charset="2"/>
              </a:rPr>
              <a:t>faktor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bahan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baku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dan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tenaga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kerja</a:t>
            </a:r>
            <a:r>
              <a:rPr lang="en-US" sz="3200" b="1" dirty="0" smtClean="0">
                <a:sym typeface="Wingdings 2" panose="05020102010507070707" pitchFamily="18" charset="2"/>
              </a:rPr>
              <a:t>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3200" b="1" dirty="0" err="1" smtClean="0">
                <a:sym typeface="Wingdings 2" panose="05020102010507070707" pitchFamily="18" charset="2"/>
              </a:rPr>
              <a:t>Jenis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usaha</a:t>
            </a:r>
            <a:r>
              <a:rPr lang="en-US" sz="3200" dirty="0" smtClean="0">
                <a:sym typeface="Wingdings 2" panose="05020102010507070707" pitchFamily="18" charset="2"/>
              </a:rPr>
              <a:t> yang </a:t>
            </a:r>
            <a:r>
              <a:rPr lang="en-US" sz="3200" dirty="0" err="1" smtClean="0">
                <a:sym typeface="Wingdings 2" panose="05020102010507070707" pitchFamily="18" charset="2"/>
              </a:rPr>
              <a:t>mampu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diukur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dirty="0" err="1" smtClean="0">
                <a:sym typeface="Wingdings 2" panose="05020102010507070707" pitchFamily="18" charset="2"/>
              </a:rPr>
              <a:t>risikonya</a:t>
            </a:r>
            <a:r>
              <a:rPr lang="en-US" sz="3200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smtClean="0">
                <a:sym typeface="Wingdings 2" panose="05020102010507070707" pitchFamily="18" charset="2"/>
              </a:rPr>
              <a:t>(</a:t>
            </a:r>
            <a:r>
              <a:rPr lang="en-US" sz="3200" b="1" dirty="0" err="1" smtClean="0">
                <a:sym typeface="Wingdings 2" panose="05020102010507070707" pitchFamily="18" charset="2"/>
              </a:rPr>
              <a:t>faktor</a:t>
            </a:r>
            <a:r>
              <a:rPr lang="en-US" sz="3200" b="1" dirty="0" smtClean="0"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ym typeface="Wingdings 2" panose="05020102010507070707" pitchFamily="18" charset="2"/>
              </a:rPr>
              <a:t>risiko</a:t>
            </a:r>
            <a:r>
              <a:rPr lang="en-US" sz="3200" b="1" dirty="0" smtClean="0">
                <a:sym typeface="Wingdings 2" panose="05020102010507070707" pitchFamily="18" charset="2"/>
              </a:rPr>
              <a:t>)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buFont typeface="+mj-lt"/>
              <a:buAutoNum type="arabicPeriod"/>
            </a:pPr>
            <a:r>
              <a:rPr lang="sv-SE" sz="3200" b="1" dirty="0" smtClean="0">
                <a:sym typeface="Wingdings 2" panose="05020102010507070707" pitchFamily="18" charset="2"/>
              </a:rPr>
              <a:t>Jenis usaha</a:t>
            </a:r>
            <a:r>
              <a:rPr lang="sv-SE" sz="3200" dirty="0" smtClean="0">
                <a:sym typeface="Wingdings 2" panose="05020102010507070707" pitchFamily="18" charset="2"/>
              </a:rPr>
              <a:t> yang mendapat dukungan serta perlindungan pemerintah </a:t>
            </a:r>
            <a:r>
              <a:rPr lang="sv-SE" sz="3200" b="1" dirty="0" smtClean="0">
                <a:sym typeface="Wingdings 2" panose="05020102010507070707" pitchFamily="18" charset="2"/>
              </a:rPr>
              <a:t>(faktor fasilitas dan kemudahan)</a:t>
            </a:r>
            <a:endParaRPr lang="en-US" sz="3200" b="1" dirty="0" smtClean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72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DAFTAR PUSTAKA</a:t>
            </a:r>
            <a:endParaRPr lang="en-US" b="1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440"/>
            <a:ext cx="11188149" cy="4351338"/>
          </a:xfrm>
        </p:spPr>
        <p:txBody>
          <a:bodyPr/>
          <a:lstStyle/>
          <a:p>
            <a:r>
              <a:rPr lang="en-US" smtClean="0"/>
              <a:t>Diharjo, K., dkk., 2014, </a:t>
            </a:r>
            <a:r>
              <a:rPr lang="en-US" i="1" smtClean="0"/>
              <a:t>Kewirausahaan Berbasis Teknologi, Technopreneurship</a:t>
            </a:r>
            <a:r>
              <a:rPr lang="en-US" smtClean="0"/>
              <a:t>, UNS Press, Surakarta.</a:t>
            </a:r>
          </a:p>
          <a:p>
            <a:r>
              <a:rPr lang="en-US"/>
              <a:t>Peluang usaha yang Memiliki Prospek </a:t>
            </a:r>
            <a:r>
              <a:rPr lang="en-US" smtClean="0"/>
              <a:t>Menjanjikan, </a:t>
            </a:r>
            <a:r>
              <a:rPr lang="en-US" u="sng" smtClean="0">
                <a:hlinkClick r:id="rId2"/>
              </a:rPr>
              <a:t>https</a:t>
            </a:r>
            <a:r>
              <a:rPr lang="en-US" u="sng">
                <a:hlinkClick r:id="rId2"/>
              </a:rPr>
              <a:t>://centrausaha.com</a:t>
            </a:r>
            <a:r>
              <a:rPr lang="en-US"/>
              <a:t> </a:t>
            </a:r>
            <a:r>
              <a:rPr lang="en-US" smtClean="0"/>
              <a:t>2017</a:t>
            </a:r>
          </a:p>
          <a:p>
            <a:pPr lvl="0"/>
            <a:r>
              <a:rPr lang="en-US"/>
              <a:t>Drucker P.F. (1985). </a:t>
            </a:r>
            <a:r>
              <a:rPr lang="en-US" i="1"/>
              <a:t>Innovation and Entrepreneurship</a:t>
            </a:r>
            <a:r>
              <a:rPr lang="en-US"/>
              <a:t>. London: Pan Books Ltd</a:t>
            </a:r>
            <a:r>
              <a:rPr lang="en-US" smtClean="0"/>
              <a:t>.</a:t>
            </a:r>
          </a:p>
          <a:p>
            <a:r>
              <a:rPr lang="en-US"/>
              <a:t>Okpara, F.O. (2007). The Value of Creativity and Innovation in Entrepreneurship. </a:t>
            </a:r>
            <a:r>
              <a:rPr lang="en-US" i="1"/>
              <a:t>Journal of Asia Entrepreneurship and Sustainability.</a:t>
            </a:r>
            <a:r>
              <a:rPr lang="en-US"/>
              <a:t> Volume III, Issue 2, September 2007. Diakses pada 8 Februari 2017 di www.asiaentrepreneurshipjournal.com/AJESIII2Okpara.pdf. </a:t>
            </a:r>
          </a:p>
          <a:p>
            <a:pPr marL="0" lv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4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3760" y="1009640"/>
            <a:ext cx="1032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2800">
                <a:ea typeface="Calibri" panose="020F0502020204030204" pitchFamily="34" charset="0"/>
                <a:cs typeface="Times New Roman" panose="02020603050405020304" pitchFamily="18" charset="0"/>
              </a:rPr>
              <a:t>Drucker (1985) menyatakan bahwa inovasi merupakan alat dalam kewirausahaan, dan keduanya (inovasi dan kewirausahaan) memerlukan kreatifitas. </a:t>
            </a:r>
            <a:endParaRPr lang="en-ID" sz="280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D" sz="2800" smtClean="0">
                <a:ea typeface="Calibri" panose="020F0502020204030204" pitchFamily="34" charset="0"/>
                <a:cs typeface="Times New Roman" panose="02020603050405020304" pitchFamily="18" charset="0"/>
              </a:rPr>
              <a:t>Kreatifitas </a:t>
            </a:r>
            <a:r>
              <a:rPr lang="en-ID" sz="2800">
                <a:ea typeface="Calibri" panose="020F0502020204030204" pitchFamily="34" charset="0"/>
                <a:cs typeface="Times New Roman" panose="02020603050405020304" pitchFamily="18" charset="0"/>
              </a:rPr>
              <a:t>merupakan kemampuan untuk menghasilkan sesuatu yang baru, dapat berupa solusi baru dalam memecahkan masalah, produk/jasa baru untuk memenuhi kebutuhan masyarakat, metode baru, alat baru untuk menghasilkan/melakukan sesuatu, atau bentuk baru yang artistik dari suatu produk (Okpara, 2007).</a:t>
            </a:r>
            <a:endParaRPr lang="en-US" sz="28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8236" y="224136"/>
            <a:ext cx="5213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r>
              <a:rPr lang="id-I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RAINSTORMING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985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951367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ID" b="1" dirty="0" err="1" smtClean="0"/>
              <a:t>Manfaat</a:t>
            </a:r>
            <a:r>
              <a:rPr lang="en-ID" b="1" dirty="0" smtClean="0"/>
              <a:t> </a:t>
            </a:r>
            <a:r>
              <a:rPr lang="en-ID" b="1" dirty="0" err="1" smtClean="0"/>
              <a:t>berfikir</a:t>
            </a:r>
            <a:r>
              <a:rPr lang="en-ID" b="1" dirty="0" smtClean="0"/>
              <a:t> </a:t>
            </a:r>
            <a:r>
              <a:rPr lang="en-ID" b="1" dirty="0" err="1"/>
              <a:t>kreatif</a:t>
            </a:r>
            <a:r>
              <a:rPr lang="en-ID" b="1" dirty="0"/>
              <a:t> </a:t>
            </a:r>
            <a:r>
              <a:rPr lang="en-ID" b="1" dirty="0" err="1" smtClean="0"/>
              <a:t>bagi</a:t>
            </a:r>
            <a:r>
              <a:rPr lang="en-ID" b="1" dirty="0" smtClean="0"/>
              <a:t> </a:t>
            </a:r>
            <a:r>
              <a:rPr lang="en-ID" b="1" dirty="0" err="1" smtClean="0"/>
              <a:t>wirausaha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D" sz="3200" dirty="0" err="1" smtClean="0"/>
              <a:t>Menemukan</a:t>
            </a:r>
            <a:r>
              <a:rPr lang="en-ID" sz="3200" dirty="0" smtClean="0"/>
              <a:t> </a:t>
            </a:r>
            <a:r>
              <a:rPr lang="en-ID" sz="3200" dirty="0" err="1"/>
              <a:t>gagasan</a:t>
            </a:r>
            <a:r>
              <a:rPr lang="en-ID" sz="3200" dirty="0"/>
              <a:t>, ide, </a:t>
            </a:r>
            <a:r>
              <a:rPr lang="id-ID" sz="3200" dirty="0">
                <a:solidFill>
                  <a:srgbClr val="FF0000"/>
                </a:solidFill>
              </a:rPr>
              <a:t>P</a:t>
            </a:r>
            <a:r>
              <a:rPr lang="id-ID" sz="3200" dirty="0" smtClean="0">
                <a:solidFill>
                  <a:srgbClr val="FF0000"/>
                </a:solidFill>
              </a:rPr>
              <a:t>ELUANG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/>
              <a:t>inspirasi</a:t>
            </a:r>
            <a:r>
              <a:rPr lang="en-ID" sz="3200" dirty="0"/>
              <a:t> </a:t>
            </a:r>
            <a:r>
              <a:rPr lang="en-ID" sz="3200" dirty="0" err="1"/>
              <a:t>baru</a:t>
            </a:r>
            <a:endParaRPr lang="en-US" sz="3200" dirty="0"/>
          </a:p>
          <a:p>
            <a:pPr lvl="0"/>
            <a:r>
              <a:rPr lang="en-ID" sz="3200" dirty="0" err="1"/>
              <a:t>Mengubah</a:t>
            </a:r>
            <a:r>
              <a:rPr lang="en-ID" sz="3200" dirty="0"/>
              <a:t> </a:t>
            </a:r>
            <a:r>
              <a:rPr lang="en-ID" sz="3200" dirty="0" err="1"/>
              <a:t>masalah</a:t>
            </a:r>
            <a:r>
              <a:rPr lang="en-ID" sz="3200" dirty="0"/>
              <a:t>, </a:t>
            </a:r>
            <a:r>
              <a:rPr lang="en-ID" sz="3200" dirty="0" err="1"/>
              <a:t>kesulitan</a:t>
            </a:r>
            <a:r>
              <a:rPr lang="en-ID" sz="3200" dirty="0"/>
              <a:t>, </a:t>
            </a:r>
            <a:r>
              <a:rPr lang="en-ID" sz="3200" dirty="0" err="1"/>
              <a:t>atau</a:t>
            </a:r>
            <a:r>
              <a:rPr lang="en-ID" sz="3200" dirty="0"/>
              <a:t> </a:t>
            </a:r>
            <a:r>
              <a:rPr lang="en-ID" sz="3200" dirty="0" err="1"/>
              <a:t>kegagalan</a:t>
            </a:r>
            <a:r>
              <a:rPr lang="en-ID" sz="3200" dirty="0"/>
              <a:t>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sebuah</a:t>
            </a:r>
            <a:r>
              <a:rPr lang="en-ID" sz="3200" dirty="0"/>
              <a:t> </a:t>
            </a:r>
            <a:r>
              <a:rPr lang="en-ID" sz="3200" dirty="0" err="1"/>
              <a:t>pemikiran</a:t>
            </a:r>
            <a:r>
              <a:rPr lang="en-ID" sz="3200" dirty="0"/>
              <a:t> yang </a:t>
            </a:r>
            <a:r>
              <a:rPr lang="en-ID" sz="3200" dirty="0" err="1"/>
              <a:t>cemerlang</a:t>
            </a:r>
            <a:r>
              <a:rPr lang="en-ID" sz="3200" dirty="0"/>
              <a:t> </a:t>
            </a:r>
            <a:r>
              <a:rPr lang="en-ID" sz="3200" dirty="0" err="1"/>
              <a:t>sebagai</a:t>
            </a:r>
            <a:r>
              <a:rPr lang="en-ID" sz="3200" dirty="0"/>
              <a:t> </a:t>
            </a:r>
            <a:r>
              <a:rPr lang="en-ID" sz="3200" dirty="0" err="1"/>
              <a:t>langkah</a:t>
            </a:r>
            <a:r>
              <a:rPr lang="en-ID" sz="3200" dirty="0"/>
              <a:t>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kesuksesan</a:t>
            </a:r>
            <a:endParaRPr lang="en-US" sz="3200" dirty="0"/>
          </a:p>
          <a:p>
            <a:pPr lvl="0"/>
            <a:r>
              <a:rPr lang="en-ID" sz="3200" dirty="0" err="1"/>
              <a:t>Menemukan</a:t>
            </a:r>
            <a:r>
              <a:rPr lang="en-ID" sz="3200" dirty="0"/>
              <a:t> </a:t>
            </a:r>
            <a:r>
              <a:rPr lang="en-ID" sz="3200" dirty="0" err="1"/>
              <a:t>solusi</a:t>
            </a:r>
            <a:r>
              <a:rPr lang="en-ID" sz="3200" dirty="0"/>
              <a:t> yang </a:t>
            </a:r>
            <a:r>
              <a:rPr lang="en-ID" sz="3200" dirty="0" err="1"/>
              <a:t>inovatif</a:t>
            </a:r>
            <a:endParaRPr lang="en-US" sz="3200" dirty="0"/>
          </a:p>
          <a:p>
            <a:pPr lvl="0"/>
            <a:r>
              <a:rPr lang="en-ID" sz="3200" dirty="0" err="1"/>
              <a:t>Menemukan</a:t>
            </a:r>
            <a:r>
              <a:rPr lang="en-ID" sz="3200" dirty="0"/>
              <a:t> </a:t>
            </a:r>
            <a:r>
              <a:rPr lang="en-ID" sz="3200" dirty="0" err="1"/>
              <a:t>penemuan</a:t>
            </a:r>
            <a:r>
              <a:rPr lang="en-ID" sz="3200" dirty="0"/>
              <a:t> </a:t>
            </a:r>
            <a:r>
              <a:rPr lang="en-ID" sz="3200" dirty="0" err="1"/>
              <a:t>baru</a:t>
            </a:r>
            <a:r>
              <a:rPr lang="en-ID" sz="3200" dirty="0"/>
              <a:t>: </a:t>
            </a:r>
            <a:r>
              <a:rPr lang="en-ID" sz="3200" dirty="0" err="1"/>
              <a:t>teknologi</a:t>
            </a:r>
            <a:r>
              <a:rPr lang="en-ID" sz="3200" dirty="0"/>
              <a:t> </a:t>
            </a:r>
            <a:r>
              <a:rPr lang="en-ID" sz="3200" dirty="0" err="1"/>
              <a:t>baru</a:t>
            </a:r>
            <a:r>
              <a:rPr lang="en-ID" sz="3200" dirty="0"/>
              <a:t>, </a:t>
            </a:r>
            <a:r>
              <a:rPr lang="en-ID" sz="3200" dirty="0" err="1"/>
              <a:t>metode</a:t>
            </a:r>
            <a:r>
              <a:rPr lang="en-ID" sz="3200" dirty="0"/>
              <a:t> </a:t>
            </a:r>
            <a:r>
              <a:rPr lang="en-ID" sz="3200" dirty="0" err="1"/>
              <a:t>baru</a:t>
            </a:r>
            <a:r>
              <a:rPr lang="en-ID" sz="3200" dirty="0"/>
              <a:t>, </a:t>
            </a:r>
            <a:r>
              <a:rPr lang="en-ID" sz="3200" dirty="0" err="1"/>
              <a:t>produk</a:t>
            </a:r>
            <a:r>
              <a:rPr lang="en-ID" sz="3200" dirty="0"/>
              <a:t>/</a:t>
            </a:r>
            <a:r>
              <a:rPr lang="en-ID" sz="3200" dirty="0" err="1"/>
              <a:t>jasa</a:t>
            </a:r>
            <a:r>
              <a:rPr lang="en-ID" sz="3200" dirty="0"/>
              <a:t> </a:t>
            </a:r>
            <a:r>
              <a:rPr lang="en-ID" sz="3200" dirty="0" err="1"/>
              <a:t>baru</a:t>
            </a:r>
            <a:r>
              <a:rPr lang="en-ID" sz="3200" dirty="0"/>
              <a:t> </a:t>
            </a:r>
            <a:r>
              <a:rPr lang="en-ID" sz="3200" dirty="0" err="1"/>
              <a:t>dan</a:t>
            </a:r>
            <a:r>
              <a:rPr lang="en-ID" sz="3200" dirty="0"/>
              <a:t> lain-lain.</a:t>
            </a:r>
            <a:endParaRPr lang="en-US" sz="3200" dirty="0"/>
          </a:p>
          <a:p>
            <a:pPr lvl="0"/>
            <a:r>
              <a:rPr lang="en-ID" sz="3200" dirty="0" err="1"/>
              <a:t>Mengubah</a:t>
            </a:r>
            <a:r>
              <a:rPr lang="en-ID" sz="3200" dirty="0"/>
              <a:t> </a:t>
            </a:r>
            <a:r>
              <a:rPr lang="en-ID" sz="3200" dirty="0" err="1"/>
              <a:t>keterbatasan</a:t>
            </a:r>
            <a:r>
              <a:rPr lang="en-ID" sz="3200" dirty="0"/>
              <a:t>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kekuatan</a:t>
            </a:r>
            <a:r>
              <a:rPr lang="en-ID" sz="3200" dirty="0"/>
              <a:t> </a:t>
            </a:r>
            <a:r>
              <a:rPr lang="en-ID" sz="3200" dirty="0" err="1"/>
              <a:t>atau</a:t>
            </a:r>
            <a:r>
              <a:rPr lang="en-ID" sz="3200" dirty="0"/>
              <a:t> </a:t>
            </a:r>
            <a:r>
              <a:rPr lang="en-ID" sz="3200" dirty="0" err="1"/>
              <a:t>keunggulan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378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142" y="1257972"/>
            <a:ext cx="1095828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800" dirty="0" err="1">
                <a:ea typeface="Calibri" panose="020F0502020204030204" pitchFamily="34" charset="0"/>
              </a:rPr>
              <a:t>Peluang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adalah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sesuatu</a:t>
            </a:r>
            <a:r>
              <a:rPr lang="en-ID" sz="2800" dirty="0">
                <a:ea typeface="Calibri" panose="020F0502020204030204" pitchFamily="34" charset="0"/>
              </a:rPr>
              <a:t> yang </a:t>
            </a:r>
            <a:r>
              <a:rPr lang="en-ID" sz="2800" dirty="0" err="1">
                <a:ea typeface="Calibri" panose="020F0502020204030204" pitchFamily="34" charset="0"/>
              </a:rPr>
              <a:t>ditemukan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wirausaha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untuk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memecahkan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masalah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dalam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kehidupan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atau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untuk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meningkatkan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nilai</a:t>
            </a:r>
            <a:r>
              <a:rPr lang="en-ID" sz="2800" dirty="0">
                <a:ea typeface="Calibri" panose="020F0502020204030204" pitchFamily="34" charset="0"/>
              </a:rPr>
              <a:t> </a:t>
            </a:r>
            <a:r>
              <a:rPr lang="en-ID" sz="2800" dirty="0" err="1">
                <a:ea typeface="Calibri" panose="020F0502020204030204" pitchFamily="34" charset="0"/>
              </a:rPr>
              <a:t>tambah</a:t>
            </a:r>
            <a:r>
              <a:rPr lang="en-ID" sz="2800" dirty="0">
                <a:ea typeface="Calibri" panose="020F0502020204030204" pitchFamily="34" charset="0"/>
              </a:rPr>
              <a:t> (Frederick, </a:t>
            </a:r>
            <a:r>
              <a:rPr lang="en-ID" sz="2800" dirty="0" err="1">
                <a:ea typeface="Calibri" panose="020F0502020204030204" pitchFamily="34" charset="0"/>
              </a:rPr>
              <a:t>Kuratko</a:t>
            </a:r>
            <a:r>
              <a:rPr lang="en-ID" sz="2800" dirty="0">
                <a:ea typeface="Calibri" panose="020F0502020204030204" pitchFamily="34" charset="0"/>
              </a:rPr>
              <a:t>, </a:t>
            </a:r>
            <a:r>
              <a:rPr lang="en-ID" sz="2800" dirty="0" err="1">
                <a:ea typeface="Calibri" panose="020F0502020204030204" pitchFamily="34" charset="0"/>
              </a:rPr>
              <a:t>Hodgetts</a:t>
            </a:r>
            <a:r>
              <a:rPr lang="en-ID" sz="2800" dirty="0">
                <a:ea typeface="Calibri" panose="020F0502020204030204" pitchFamily="34" charset="0"/>
              </a:rPr>
              <a:t>, 2006). </a:t>
            </a:r>
            <a:endParaRPr lang="en-ID" sz="2800" dirty="0" smtClean="0">
              <a:ea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800" dirty="0" err="1"/>
              <a:t>P</a:t>
            </a:r>
            <a:r>
              <a:rPr lang="en-ID" sz="2800" dirty="0" err="1" smtClean="0"/>
              <a:t>roduk</a:t>
            </a:r>
            <a:r>
              <a:rPr lang="en-ID" sz="2800" dirty="0" smtClean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jasa</a:t>
            </a:r>
            <a:r>
              <a:rPr lang="en-ID" sz="2800" dirty="0"/>
              <a:t> yang </a:t>
            </a:r>
            <a:r>
              <a:rPr lang="en-ID" sz="2800" dirty="0" err="1"/>
              <a:t>spesifik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inovatif</a:t>
            </a:r>
            <a:r>
              <a:rPr lang="en-ID" sz="2800" dirty="0"/>
              <a:t>,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b="1" dirty="0" err="1" smtClean="0"/>
              <a:t>nilai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tambah</a:t>
            </a:r>
            <a:r>
              <a:rPr lang="en-ID" sz="2400" b="1" dirty="0" smtClean="0"/>
              <a:t> 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D" sz="2400" dirty="0" err="1"/>
              <a:t>Tambahan</a:t>
            </a:r>
            <a:r>
              <a:rPr lang="en-ID" sz="2400" dirty="0"/>
              <a:t> </a:t>
            </a:r>
            <a:r>
              <a:rPr lang="en-ID" sz="2400" dirty="0" err="1"/>
              <a:t>kegunaan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D" sz="2400" dirty="0" err="1"/>
              <a:t>Kemudahan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D" sz="2400" dirty="0" err="1"/>
              <a:t>Keceriaan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D" sz="2400" dirty="0" err="1"/>
              <a:t>Keindahan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D" sz="2400" dirty="0" err="1"/>
              <a:t>Harga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D" sz="2400" dirty="0" err="1"/>
              <a:t>Risiko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rendah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D" sz="2400" dirty="0" err="1"/>
              <a:t>Kebanggaan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ID" sz="2400" dirty="0"/>
              <a:t>Ramah </a:t>
            </a:r>
            <a:r>
              <a:rPr lang="en-ID" sz="2400" dirty="0" err="1"/>
              <a:t>lingkungan</a:t>
            </a:r>
            <a:r>
              <a:rPr lang="en-ID" sz="2400" dirty="0" smtClean="0"/>
              <a:t>.</a:t>
            </a:r>
            <a:endParaRPr lang="en-ID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53143" y="274320"/>
            <a:ext cx="10958286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C00000"/>
                </a:solidFill>
              </a:rPr>
              <a:t>PELUANG USAHA</a:t>
            </a:r>
            <a:endParaRPr lang="en-US" sz="40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4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Ide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usaha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r>
              <a:rPr lang="id-ID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</a:t>
            </a:r>
            <a:r>
              <a:rPr lang="en-US" sz="5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 </a:t>
            </a:r>
            <a:r>
              <a:rPr lang="en-US" sz="5400" b="1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diinginkan</a:t>
            </a:r>
            <a:endParaRPr lang="en-US" sz="54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089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smtClean="0"/>
              <a:t>ide </a:t>
            </a:r>
            <a:r>
              <a:rPr lang="en-US" sz="3600" dirty="0" err="1" smtClean="0"/>
              <a:t>usaha</a:t>
            </a:r>
            <a:r>
              <a:rPr lang="en-US" sz="3600" dirty="0" smtClean="0"/>
              <a:t> yang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inginkan</a:t>
            </a:r>
            <a:r>
              <a:rPr lang="en-US" sz="3600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alasannya</a:t>
            </a:r>
            <a:r>
              <a:rPr lang="en-US" sz="3600" dirty="0" smtClean="0"/>
              <a:t>?</a:t>
            </a:r>
          </a:p>
          <a:p>
            <a:pPr marL="971550" lvl="1" indent="-454025">
              <a:buFont typeface="+mj-lt"/>
              <a:buAutoNum type="alphaLcPeriod"/>
            </a:pPr>
            <a:r>
              <a:rPr lang="en-US" sz="3200" dirty="0" err="1" smtClean="0"/>
              <a:t>Sesuai</a:t>
            </a:r>
            <a:r>
              <a:rPr lang="en-US" sz="3200" dirty="0" smtClean="0"/>
              <a:t> hobby </a:t>
            </a:r>
            <a:r>
              <a:rPr lang="en-US" sz="3200" dirty="0" err="1" smtClean="0"/>
              <a:t>anda</a:t>
            </a:r>
            <a:endParaRPr lang="en-US" sz="3200" dirty="0" smtClean="0"/>
          </a:p>
          <a:p>
            <a:pPr marL="971550" lvl="1" indent="-454025">
              <a:buFont typeface="+mj-lt"/>
              <a:buAutoNum type="alphaLcPeriod"/>
            </a:pPr>
            <a:r>
              <a:rPr lang="en-US" sz="3200" dirty="0" err="1" smtClean="0"/>
              <a:t>Persaingannya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endParaRPr lang="en-US" sz="3200" dirty="0" smtClean="0"/>
          </a:p>
          <a:p>
            <a:pPr marL="971550" lvl="1" indent="-454025">
              <a:buFont typeface="+mj-lt"/>
              <a:buAutoNum type="alphaLcPeriod"/>
            </a:pP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dibutuhkan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konsumen</a:t>
            </a:r>
            <a:endParaRPr lang="en-US" sz="3200" dirty="0" smtClean="0"/>
          </a:p>
          <a:p>
            <a:pPr marL="971550" lvl="1" indent="-454025">
              <a:buFont typeface="+mj-lt"/>
              <a:buAutoNum type="alphaLcPeriod"/>
            </a:pPr>
            <a:r>
              <a:rPr lang="en-US" sz="3200" dirty="0" err="1" smtClean="0"/>
              <a:t>Prospek</a:t>
            </a:r>
            <a:r>
              <a:rPr lang="en-US" sz="3200" dirty="0" smtClean="0"/>
              <a:t> </a:t>
            </a:r>
            <a:r>
              <a:rPr lang="en-US" sz="3200" dirty="0" err="1" smtClean="0"/>
              <a:t>keberlanjutannya</a:t>
            </a:r>
            <a:r>
              <a:rPr lang="en-US" sz="3200" dirty="0" smtClean="0"/>
              <a:t> </a:t>
            </a:r>
            <a:r>
              <a:rPr lang="en-US" sz="3200" dirty="0" err="1" smtClean="0"/>
              <a:t>bagus</a:t>
            </a:r>
            <a:endParaRPr lang="en-US" sz="3200" dirty="0" smtClean="0"/>
          </a:p>
          <a:p>
            <a:pPr marL="971550" lvl="1" indent="-454025">
              <a:buFont typeface="+mj-lt"/>
              <a:buAutoNum type="alphaLcPeriod"/>
            </a:pPr>
            <a:r>
              <a:rPr lang="en-US" sz="3200" dirty="0" err="1" smtClean="0"/>
              <a:t>Warisan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 smtClean="0"/>
              <a:t>keluarga</a:t>
            </a:r>
            <a:endParaRPr lang="id-ID" sz="3200" dirty="0" smtClean="0"/>
          </a:p>
          <a:p>
            <a:pPr marL="971550" lvl="1" indent="-454025">
              <a:buFont typeface="+mj-lt"/>
              <a:buAutoNum type="alphaLcPeriod"/>
            </a:pPr>
            <a:r>
              <a:rPr lang="id-ID" sz="3200" dirty="0" smtClean="0"/>
              <a:t>Trending dst</a:t>
            </a:r>
            <a:endParaRPr lang="en-US" sz="3200" dirty="0" smtClean="0"/>
          </a:p>
          <a:p>
            <a:pPr marL="971550" lvl="1" indent="-454025">
              <a:buFont typeface="+mj-lt"/>
              <a:buAutoNum type="alphaL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048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7321" y="145140"/>
            <a:ext cx="11072508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>
                <a:solidFill>
                  <a:srgbClr val="FF0000"/>
                </a:solidFill>
                <a:latin typeface="+mj-lt"/>
                <a:cs typeface="Arial" charset="0"/>
              </a:rPr>
              <a:t>Sumber-sumber</a:t>
            </a:r>
            <a:r>
              <a:rPr lang="en-US" sz="4000" b="1" dirty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cs typeface="Arial" charset="0"/>
              </a:rPr>
              <a:t>peluang</a:t>
            </a:r>
            <a:r>
              <a:rPr lang="en-US" sz="4000" b="1" dirty="0">
                <a:solidFill>
                  <a:srgbClr val="FF0000"/>
                </a:solidFill>
                <a:latin typeface="+mj-lt"/>
                <a:cs typeface="Arial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+mj-lt"/>
                <a:cs typeface="Arial" charset="0"/>
              </a:rPr>
              <a:t>usaha</a:t>
            </a:r>
            <a:endParaRPr lang="en-US" sz="4000" b="1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321" y="1027194"/>
            <a:ext cx="1117410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 err="1">
                <a:cs typeface="Arial" charset="0"/>
              </a:rPr>
              <a:t>Diri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Anda</a:t>
            </a:r>
            <a:r>
              <a:rPr lang="en-US" sz="2400" b="1" dirty="0">
                <a:cs typeface="Arial" charset="0"/>
              </a:rPr>
              <a:t> </a:t>
            </a:r>
            <a:r>
              <a:rPr lang="en-US" sz="2400" b="1" dirty="0" err="1">
                <a:cs typeface="Arial" charset="0"/>
              </a:rPr>
              <a:t>Sendiri</a:t>
            </a:r>
            <a:endParaRPr lang="en-US" sz="2400" b="1" dirty="0">
              <a:cs typeface="Arial" charset="0"/>
            </a:endParaRPr>
          </a:p>
          <a:p>
            <a:pPr>
              <a:defRPr/>
            </a:pPr>
            <a:r>
              <a:rPr lang="en-US" sz="2400" b="1" dirty="0">
                <a:cs typeface="Arial" charset="0"/>
              </a:rPr>
              <a:t>	</a:t>
            </a:r>
            <a:r>
              <a:rPr lang="en-US" sz="2400" dirty="0">
                <a:cs typeface="Arial" charset="0"/>
              </a:rPr>
              <a:t>- </a:t>
            </a:r>
            <a:r>
              <a:rPr lang="en-US" sz="2400" dirty="0" err="1">
                <a:cs typeface="Arial" charset="0"/>
              </a:rPr>
              <a:t>Hobi</a:t>
            </a:r>
            <a:endParaRPr lang="en-US" sz="2400" dirty="0">
              <a:cs typeface="Arial" charset="0"/>
            </a:endParaRPr>
          </a:p>
          <a:p>
            <a:pPr>
              <a:defRPr/>
            </a:pPr>
            <a:r>
              <a:rPr lang="en-US" sz="2400" dirty="0">
                <a:cs typeface="Arial" charset="0"/>
              </a:rPr>
              <a:t>	- </a:t>
            </a:r>
            <a:r>
              <a:rPr lang="en-US" sz="2400" dirty="0" err="1">
                <a:cs typeface="Arial" charset="0"/>
              </a:rPr>
              <a:t>Keahlian</a:t>
            </a:r>
            <a:endParaRPr lang="en-US" sz="2400" dirty="0">
              <a:cs typeface="Arial" charset="0"/>
            </a:endParaRPr>
          </a:p>
          <a:p>
            <a:pPr>
              <a:defRPr/>
            </a:pPr>
            <a:r>
              <a:rPr lang="en-US" sz="2400" dirty="0">
                <a:cs typeface="Arial" charset="0"/>
              </a:rPr>
              <a:t>	- </a:t>
            </a:r>
            <a:r>
              <a:rPr lang="da-DK" sz="2400" dirty="0">
                <a:cs typeface="Arial" charset="0"/>
              </a:rPr>
              <a:t>Peluang dari Pengetahuan dan Latar Belakang Pendidikan</a:t>
            </a:r>
            <a:endParaRPr lang="en-US" sz="2400" dirty="0"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 err="1">
                <a:cs typeface="Arial" charset="0"/>
              </a:rPr>
              <a:t>Lingkungan</a:t>
            </a:r>
            <a:endParaRPr lang="en-US" sz="2400" b="1" dirty="0">
              <a:cs typeface="Arial" charset="0"/>
            </a:endParaRPr>
          </a:p>
          <a:p>
            <a:pPr>
              <a:defRPr/>
            </a:pPr>
            <a:r>
              <a:rPr lang="en-US" sz="2400" b="1" dirty="0">
                <a:cs typeface="Arial" charset="0"/>
              </a:rPr>
              <a:t>	</a:t>
            </a:r>
            <a:r>
              <a:rPr lang="en-US" sz="2400" dirty="0">
                <a:cs typeface="Arial" charset="0"/>
              </a:rPr>
              <a:t>- Usaha </a:t>
            </a:r>
            <a:r>
              <a:rPr lang="en-US" sz="2400" dirty="0" err="1">
                <a:cs typeface="Arial" charset="0"/>
              </a:rPr>
              <a:t>Keluarga</a:t>
            </a:r>
            <a:endParaRPr lang="en-US" sz="2400" dirty="0">
              <a:cs typeface="Arial" charset="0"/>
            </a:endParaRPr>
          </a:p>
          <a:p>
            <a:pPr>
              <a:defRPr/>
            </a:pPr>
            <a:r>
              <a:rPr lang="en-US" sz="2400" dirty="0">
                <a:cs typeface="Arial" charset="0"/>
              </a:rPr>
              <a:t>	- </a:t>
            </a:r>
            <a:r>
              <a:rPr lang="en-US" sz="2400" dirty="0" err="1">
                <a:cs typeface="Arial" charset="0"/>
              </a:rPr>
              <a:t>Lingkungan</a:t>
            </a:r>
            <a:r>
              <a:rPr lang="en-US" sz="2400" dirty="0">
                <a:cs typeface="Arial" charset="0"/>
              </a:rPr>
              <a:t> </a:t>
            </a:r>
          </a:p>
          <a:p>
            <a:pPr>
              <a:defRPr/>
            </a:pPr>
            <a:r>
              <a:rPr lang="en-US" sz="2400" dirty="0">
                <a:cs typeface="Arial" charset="0"/>
              </a:rPr>
              <a:t>	- </a:t>
            </a:r>
            <a:r>
              <a:rPr lang="en-US" sz="2400" dirty="0" err="1">
                <a:cs typeface="Arial" charset="0"/>
              </a:rPr>
              <a:t>Kebiasaan</a:t>
            </a:r>
            <a:endParaRPr lang="en-US" sz="2400" dirty="0"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 err="1">
                <a:cs typeface="Arial" charset="0"/>
              </a:rPr>
              <a:t>Perubahan</a:t>
            </a:r>
            <a:r>
              <a:rPr lang="en-US" sz="2400" b="1" dirty="0">
                <a:cs typeface="Arial" charset="0"/>
              </a:rPr>
              <a:t> Yang </a:t>
            </a:r>
            <a:r>
              <a:rPr lang="en-US" sz="2400" b="1" dirty="0" err="1">
                <a:cs typeface="Arial" charset="0"/>
              </a:rPr>
              <a:t>Terjadi</a:t>
            </a:r>
            <a:endParaRPr lang="en-US" sz="2400" b="1" dirty="0">
              <a:cs typeface="Arial" charset="0"/>
            </a:endParaRPr>
          </a:p>
          <a:p>
            <a:pPr>
              <a:defRPr/>
            </a:pPr>
            <a:r>
              <a:rPr lang="en-US" sz="2400" b="1" dirty="0">
                <a:cs typeface="Arial" charset="0"/>
              </a:rPr>
              <a:t>	</a:t>
            </a:r>
            <a:r>
              <a:rPr lang="en-US" sz="2400" dirty="0">
                <a:cs typeface="Arial" charset="0"/>
              </a:rPr>
              <a:t>- </a:t>
            </a:r>
            <a:r>
              <a:rPr lang="en-US" sz="2400" dirty="0" err="1">
                <a:cs typeface="Arial" charset="0"/>
              </a:rPr>
              <a:t>Perubahan</a:t>
            </a:r>
            <a:r>
              <a:rPr lang="en-US" sz="2400" dirty="0">
                <a:cs typeface="Arial" charset="0"/>
              </a:rPr>
              <a:t> Global</a:t>
            </a:r>
          </a:p>
          <a:p>
            <a:pPr>
              <a:defRPr/>
            </a:pPr>
            <a:r>
              <a:rPr lang="en-US" sz="2400" dirty="0">
                <a:cs typeface="Arial" charset="0"/>
              </a:rPr>
              <a:t>	- </a:t>
            </a:r>
            <a:r>
              <a:rPr lang="en-US" sz="2400" dirty="0" err="1">
                <a:cs typeface="Arial" charset="0"/>
              </a:rPr>
              <a:t>Perubahan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Peraturan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Pemerintah</a:t>
            </a:r>
            <a:endParaRPr lang="en-US" sz="2400" dirty="0"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 err="1">
                <a:cs typeface="Arial" charset="0"/>
              </a:rPr>
              <a:t>Konsumen</a:t>
            </a:r>
            <a:endParaRPr lang="en-US" sz="2400" b="1" dirty="0"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 err="1">
                <a:cs typeface="Arial" charset="0"/>
              </a:rPr>
              <a:t>Gagasan</a:t>
            </a:r>
            <a:r>
              <a:rPr lang="en-US" sz="2400" b="1" dirty="0">
                <a:cs typeface="Arial" charset="0"/>
              </a:rPr>
              <a:t> Orang Lain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b="1" dirty="0" err="1">
                <a:cs typeface="Arial" charset="0"/>
              </a:rPr>
              <a:t>Informasi</a:t>
            </a:r>
            <a:r>
              <a:rPr lang="en-US" sz="2400" b="1" dirty="0">
                <a:cs typeface="Arial" charset="0"/>
              </a:rPr>
              <a:t> Yang </a:t>
            </a:r>
            <a:r>
              <a:rPr lang="en-US" sz="2400" b="1" dirty="0" err="1">
                <a:cs typeface="Arial" charset="0"/>
              </a:rPr>
              <a:t>Diperoleh</a:t>
            </a:r>
            <a:endParaRPr lang="en-US" sz="24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4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9144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/>
            </a:r>
            <a:br>
              <a:rPr lang="id-ID" sz="3200" b="1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Peluang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usaha</a:t>
            </a:r>
            <a:r>
              <a:rPr lang="en-US" sz="3200" b="1" dirty="0">
                <a:solidFill>
                  <a:srgbClr val="FF0000"/>
                </a:solidFill>
              </a:rPr>
              <a:t> yang </a:t>
            </a:r>
            <a:r>
              <a:rPr lang="en-US" sz="3200" b="1" dirty="0" err="1">
                <a:solidFill>
                  <a:srgbClr val="FF0000"/>
                </a:solidFill>
              </a:rPr>
              <a:t>Memiliki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Prospek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Menjanjikan</a:t>
            </a:r>
            <a:r>
              <a:rPr lang="en-US" sz="3200" b="1" dirty="0">
                <a:solidFill>
                  <a:srgbClr val="FF0000"/>
                </a:solidFill>
              </a:rPr>
              <a:t> (</a:t>
            </a:r>
            <a:r>
              <a:rPr lang="en-US" sz="3200" b="1" u="sng" dirty="0">
                <a:solidFill>
                  <a:srgbClr val="FF0000"/>
                </a:solidFill>
                <a:hlinkClick r:id="rId2"/>
              </a:rPr>
              <a:t>https://centrausaha.com</a:t>
            </a:r>
            <a:r>
              <a:rPr lang="en-US" sz="3200" b="1" dirty="0">
                <a:solidFill>
                  <a:srgbClr val="FF0000"/>
                </a:solidFill>
              </a:rPr>
              <a:t> 2017).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904" y="1348548"/>
            <a:ext cx="11009244" cy="4351338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600" smtClean="0"/>
              <a:t>Bisnis </a:t>
            </a:r>
            <a:r>
              <a:rPr lang="en-US" sz="3600"/>
              <a:t>online (internet marketer)</a:t>
            </a:r>
          </a:p>
          <a:p>
            <a:pPr marL="576263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/>
              <a:t>Bisnis online atau internet marketer (IM) menduduki posisi teratas yang potensial untuk ditekuni</a:t>
            </a:r>
            <a:r>
              <a:rPr lang="en-US" sz="3200" smtClean="0"/>
              <a:t>.</a:t>
            </a:r>
          </a:p>
          <a:p>
            <a:pPr marL="576263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smtClean="0"/>
              <a:t>Contoh : Bukalapak, bli-bli.com dll. </a:t>
            </a:r>
            <a:endParaRPr lang="en-US" sz="320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600"/>
              <a:t>Usaha waralaba – Franchise terbaru untuk pemula</a:t>
            </a:r>
          </a:p>
          <a:p>
            <a:pPr marL="576263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/>
              <a:t>Ingin memulai usaha namun terkendala dengan kurangnya ide, belum memiliki pengalaman, atau kurang yakin untuk merintisnya sendiri, maka jenis bisnis waralaba menjadi solusinya.</a:t>
            </a:r>
          </a:p>
          <a:p>
            <a:pPr marL="576263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/>
              <a:t>Contoh : Martabak simsons, kebab </a:t>
            </a:r>
            <a:r>
              <a:rPr lang="en-US" sz="3200" smtClean="0"/>
              <a:t>turkey, barber shop </a:t>
            </a:r>
            <a:r>
              <a:rPr lang="en-US" sz="3200"/>
              <a:t>dll.</a:t>
            </a:r>
          </a:p>
        </p:txBody>
      </p:sp>
    </p:spTree>
    <p:extLst>
      <p:ext uri="{BB962C8B-B14F-4D97-AF65-F5344CB8AC3E}">
        <p14:creationId xmlns:p14="http://schemas.microsoft.com/office/powerpoint/2010/main" val="80314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269" y="255241"/>
            <a:ext cx="11327296" cy="435133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600" dirty="0" err="1"/>
              <a:t>Industri</a:t>
            </a:r>
            <a:r>
              <a:rPr lang="en-US" sz="3600" dirty="0"/>
              <a:t> </a:t>
            </a:r>
            <a:r>
              <a:rPr lang="en-US" sz="3600" dirty="0" err="1"/>
              <a:t>kreatif</a:t>
            </a:r>
            <a:r>
              <a:rPr lang="en-US" sz="3600" dirty="0"/>
              <a:t> </a:t>
            </a:r>
          </a:p>
          <a:p>
            <a:pPr marL="576263" lvl="1" indent="0">
              <a:buNone/>
            </a:pPr>
            <a:r>
              <a:rPr lang="en-US" sz="3200" dirty="0" err="1"/>
              <a:t>Membutuhkan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</a:t>
            </a:r>
            <a:r>
              <a:rPr lang="en-US" sz="3200" dirty="0" err="1"/>
              <a:t>kreatifitas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tangan</a:t>
            </a:r>
            <a:r>
              <a:rPr lang="en-US" sz="3200" dirty="0"/>
              <a:t> </a:t>
            </a:r>
            <a:r>
              <a:rPr lang="en-US" sz="3200" dirty="0" err="1"/>
              <a:t>tangan</a:t>
            </a:r>
            <a:r>
              <a:rPr lang="en-US" sz="3200" dirty="0"/>
              <a:t> </a:t>
            </a:r>
            <a:r>
              <a:rPr lang="en-US" sz="3200" dirty="0" err="1"/>
              <a:t>terampil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produk</a:t>
            </a:r>
            <a:r>
              <a:rPr lang="en-US" sz="3200" dirty="0"/>
              <a:t> yang </a:t>
            </a:r>
            <a:r>
              <a:rPr lang="en-US" sz="3200" dirty="0" err="1"/>
              <a:t>bernilai</a:t>
            </a:r>
            <a:r>
              <a:rPr lang="en-US" sz="3200" dirty="0"/>
              <a:t> </a:t>
            </a:r>
            <a:r>
              <a:rPr lang="en-US" sz="3200" dirty="0" err="1"/>
              <a:t>jual</a:t>
            </a:r>
            <a:r>
              <a:rPr lang="en-US" sz="3200" dirty="0"/>
              <a:t>.</a:t>
            </a:r>
          </a:p>
          <a:p>
            <a:pPr marL="576263" lvl="1" indent="0">
              <a:buNone/>
            </a:pPr>
            <a:r>
              <a:rPr lang="en-US" sz="3200" dirty="0" err="1"/>
              <a:t>Contoh</a:t>
            </a:r>
            <a:r>
              <a:rPr lang="en-US" sz="3200" dirty="0"/>
              <a:t> : </a:t>
            </a:r>
            <a:r>
              <a:rPr lang="en-US" sz="3200" dirty="0" err="1"/>
              <a:t>desain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, </a:t>
            </a:r>
            <a:r>
              <a:rPr lang="en-US" sz="3200" dirty="0" err="1"/>
              <a:t>daur</a:t>
            </a:r>
            <a:r>
              <a:rPr lang="en-US" sz="3200" dirty="0"/>
              <a:t> </a:t>
            </a:r>
            <a:r>
              <a:rPr lang="en-US" sz="3200" dirty="0" err="1"/>
              <a:t>ulang</a:t>
            </a:r>
            <a:r>
              <a:rPr lang="en-US" sz="3200" dirty="0"/>
              <a:t>, </a:t>
            </a:r>
            <a:r>
              <a:rPr lang="en-US" sz="3200" dirty="0" err="1"/>
              <a:t>kuliner</a:t>
            </a:r>
            <a:r>
              <a:rPr lang="en-US" sz="3200" dirty="0"/>
              <a:t>.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n-US" sz="3600" dirty="0" err="1"/>
              <a:t>Industri</a:t>
            </a:r>
            <a:r>
              <a:rPr lang="en-US" sz="3600" dirty="0"/>
              <a:t> </a:t>
            </a:r>
            <a:r>
              <a:rPr lang="en-US" sz="3600" dirty="0" err="1"/>
              <a:t>hiburan</a:t>
            </a:r>
            <a:endParaRPr lang="en-US" sz="3600" dirty="0"/>
          </a:p>
          <a:p>
            <a:pPr marL="576263" lvl="1" indent="0">
              <a:buNone/>
            </a:pPr>
            <a:r>
              <a:rPr lang="en-US" sz="3200" dirty="0" err="1"/>
              <a:t>Peluang</a:t>
            </a:r>
            <a:r>
              <a:rPr lang="en-US" sz="3200" dirty="0"/>
              <a:t> </a:t>
            </a:r>
            <a:r>
              <a:rPr lang="en-US" sz="3200" dirty="0" err="1"/>
              <a:t>bisnis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entertainment </a:t>
            </a:r>
            <a:r>
              <a:rPr lang="en-US" sz="3200" dirty="0" err="1"/>
              <a:t>berkembang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pesat</a:t>
            </a:r>
            <a:r>
              <a:rPr lang="en-US" sz="3200" dirty="0"/>
              <a:t> </a:t>
            </a:r>
            <a:r>
              <a:rPr lang="en-US" sz="3200" dirty="0" err="1"/>
              <a:t>lagi</a:t>
            </a:r>
            <a:r>
              <a:rPr lang="en-US" sz="3200" dirty="0"/>
              <a:t> </a:t>
            </a:r>
            <a:r>
              <a:rPr lang="en-US" sz="3200" dirty="0" err="1"/>
              <a:t>seiring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pertumbuhan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negeri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melibatkan</a:t>
            </a:r>
            <a:r>
              <a:rPr lang="en-US" sz="3200" dirty="0"/>
              <a:t> orang orang </a:t>
            </a:r>
            <a:r>
              <a:rPr lang="en-US" sz="3200" dirty="0" err="1"/>
              <a:t>berduit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konsumennya</a:t>
            </a:r>
            <a:r>
              <a:rPr lang="en-US" sz="3200" dirty="0" smtClean="0"/>
              <a:t>.</a:t>
            </a:r>
          </a:p>
          <a:p>
            <a:pPr marL="576263" lvl="1" indent="0">
              <a:buNone/>
            </a:pPr>
            <a:r>
              <a:rPr lang="en-US" sz="3200" dirty="0" err="1" smtClean="0"/>
              <a:t>Contoh</a:t>
            </a:r>
            <a:r>
              <a:rPr lang="en-US" sz="3200" dirty="0" smtClean="0"/>
              <a:t> : </a:t>
            </a:r>
            <a:r>
              <a:rPr lang="id-ID" sz="3200" dirty="0" smtClean="0"/>
              <a:t>Wedding Organizer, Event Organizer dll </a:t>
            </a:r>
            <a:endParaRPr lang="en-US" sz="3200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US" sz="3600" dirty="0"/>
              <a:t>Usaha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jasa</a:t>
            </a:r>
            <a:r>
              <a:rPr lang="en-US" sz="3600" dirty="0"/>
              <a:t> : </a:t>
            </a:r>
            <a:r>
              <a:rPr lang="en-US" sz="3600" dirty="0" err="1"/>
              <a:t>Cuci</a:t>
            </a:r>
            <a:r>
              <a:rPr lang="en-US" sz="3600" dirty="0"/>
              <a:t> motor, laundry, </a:t>
            </a:r>
            <a:r>
              <a:rPr lang="en-US" sz="3600" dirty="0" err="1"/>
              <a:t>bimbel</a:t>
            </a:r>
            <a:r>
              <a:rPr lang="en-US" sz="3600" dirty="0"/>
              <a:t>, </a:t>
            </a:r>
            <a:r>
              <a:rPr lang="en-US" sz="3600" dirty="0" err="1" smtClean="0"/>
              <a:t>percetakan</a:t>
            </a:r>
            <a:r>
              <a:rPr lang="en-US" sz="3600" dirty="0"/>
              <a:t> </a:t>
            </a:r>
            <a:r>
              <a:rPr lang="en-US" sz="3600" dirty="0" err="1" smtClean="0"/>
              <a:t>dll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260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930275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id-ID" b="1" dirty="0" smtClean="0"/>
              <a:t>JENIS USAHA YANG MENJADI PELUANG USAHA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50673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USAHA DI BIDANG PERDAGANGAN ATAU DISTRIBUSI (TOKO ECERAN, AGEN): KEGIATAN USAHA YANG MENINDAHKAN BARANG DARI PENJUAL KE KONSUMEN. HASIL LABA USAHA ADALAH SELISIH HARGA JUAL PRODUK DENGAN HARGA BELI DITAMBAH LABA</a:t>
            </a:r>
          </a:p>
          <a:p>
            <a:pPr marL="514350" indent="-514350">
              <a:buAutoNum type="arabicPeriod"/>
            </a:pPr>
            <a:r>
              <a:rPr lang="id-ID" dirty="0" smtClean="0"/>
              <a:t> USAHA DI BIDANG PRODUKSI, INDUSTRI, MANUFAKTUR (PABRIK): USAHA MERUBAH SUATU BAHAN MENJADI BARANG/BAHAN LAIN YANG MEMPUNYAI NILAI TAMBAH. HASIL LABA USAHA ADALAH SELISIH HARGA JUAL PRODUKSI DENGAN BIAYA PRODUKSI, BIAYA PEMASARAN DITAMBAH LABA</a:t>
            </a:r>
          </a:p>
          <a:p>
            <a:pPr marL="514350" indent="-514350">
              <a:buAutoNum type="arabicPeriod"/>
            </a:pPr>
            <a:r>
              <a:rPr lang="id-ID" dirty="0" smtClean="0"/>
              <a:t>USAHA DI BIDANG JASA KOMERSIAL (PERHOTELAN) : KEGIATAN USAHA YANG MENJUAL JASA ATAU LAYANAN KEPADA KONSUMEN/PELANGGAN. HASIL LABA USAHA ADALAH SELISIH DARI HARGA JUAL JASA KEPADA KONSUMEN DENGAN BIAYA OPERASIONAL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759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755</Words>
  <Application>Microsoft Office PowerPoint</Application>
  <PresentationFormat>Custom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Manfaat berfikir kreatif bagi wirausaha</vt:lpstr>
      <vt:lpstr>PowerPoint Presentation</vt:lpstr>
      <vt:lpstr>Ide usaha yang diinginkan</vt:lpstr>
      <vt:lpstr>PowerPoint Presentation</vt:lpstr>
      <vt:lpstr> Peluang usaha yang Memiliki Prospek Menjanjikan (https://centrausaha.com 2017). </vt:lpstr>
      <vt:lpstr>PowerPoint Presentation</vt:lpstr>
      <vt:lpstr>JENIS USAHA YANG MENJADI PELUANG USAHA</vt:lpstr>
      <vt:lpstr>Jenis industri menurut pedoman  PROGRAM KREATIVITAS MAHASISWA   </vt:lpstr>
      <vt:lpstr>PowerPoint Presentation</vt:lpstr>
      <vt:lpstr>PowerPoint Presentation</vt:lpstr>
      <vt:lpstr>DAFTAR PUSTAKA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Ir. Musyawaroh, MT</dc:creator>
  <cp:lastModifiedBy>USER</cp:lastModifiedBy>
  <cp:revision>27</cp:revision>
  <dcterms:created xsi:type="dcterms:W3CDTF">2018-08-20T13:04:45Z</dcterms:created>
  <dcterms:modified xsi:type="dcterms:W3CDTF">2020-04-06T20:19:58Z</dcterms:modified>
</cp:coreProperties>
</file>