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39"/>
  </p:notes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384" autoAdjust="0"/>
  </p:normalViewPr>
  <p:slideViewPr>
    <p:cSldViewPr snapToGrid="0">
      <p:cViewPr varScale="1">
        <p:scale>
          <a:sx n="63" d="100"/>
          <a:sy n="63" d="100"/>
        </p:scale>
        <p:origin x="4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A2FDA-66C9-479C-B6D1-76437D0E195F}" type="datetimeFigureOut">
              <a:rPr lang="en-US" smtClean="0"/>
              <a:t>25-Mar-21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75E3E-0ADF-4F10-A194-AF78DF395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 err="1">
                <a:latin typeface="Arial" panose="020B0604020202020204" pitchFamily="34" charset="0"/>
              </a:rPr>
              <a:t>Maknyanya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populasi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merupakan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sekumpulan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objek</a:t>
            </a:r>
            <a:r>
              <a:rPr lang="en-US" altLang="en-US" dirty="0">
                <a:latin typeface="Arial" panose="020B0604020202020204" pitchFamily="34" charset="0"/>
              </a:rPr>
              <a:t> yang </a:t>
            </a:r>
            <a:r>
              <a:rPr lang="en-US" altLang="en-US" dirty="0" err="1">
                <a:latin typeface="Arial" panose="020B0604020202020204" pitchFamily="34" charset="0"/>
              </a:rPr>
              <a:t>diamati</a:t>
            </a:r>
            <a:endParaRPr lang="en-US" altLang="en-US" dirty="0">
              <a:latin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en-US" altLang="en-US" dirty="0" err="1">
                <a:latin typeface="Arial" panose="020B0604020202020204" pitchFamily="34" charset="0"/>
              </a:rPr>
              <a:t>Contoh</a:t>
            </a:r>
            <a:r>
              <a:rPr lang="en-US" altLang="en-US" dirty="0">
                <a:latin typeface="Arial" panose="020B0604020202020204" pitchFamily="34" charset="0"/>
              </a:rPr>
              <a:t> : Orang2 di </a:t>
            </a:r>
            <a:r>
              <a:rPr lang="en-US" altLang="en-US" dirty="0" err="1">
                <a:latin typeface="Arial" panose="020B0604020202020204" pitchFamily="34" charset="0"/>
              </a:rPr>
              <a:t>sekolah</a:t>
            </a:r>
            <a:r>
              <a:rPr lang="en-US" altLang="en-US" dirty="0">
                <a:latin typeface="Arial" panose="020B0604020202020204" pitchFamily="34" charset="0"/>
              </a:rPr>
              <a:t> X </a:t>
            </a:r>
            <a:r>
              <a:rPr lang="en-US" altLang="en-US" dirty="0" err="1">
                <a:latin typeface="Arial" panose="020B0604020202020204" pitchFamily="34" charset="0"/>
              </a:rPr>
              <a:t>mempunyai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motivasi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kerja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disiplin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kerja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Kepemimpinan</a:t>
            </a:r>
            <a:r>
              <a:rPr lang="en-US" altLang="en-US" dirty="0">
                <a:latin typeface="Arial" panose="020B0604020202020204" pitchFamily="34" charset="0"/>
              </a:rPr>
              <a:t>. Bisa </a:t>
            </a:r>
            <a:r>
              <a:rPr lang="en-US" altLang="en-US" dirty="0" err="1">
                <a:latin typeface="Arial" panose="020B0604020202020204" pitchFamily="34" charset="0"/>
              </a:rPr>
              <a:t>saja</a:t>
            </a:r>
            <a:r>
              <a:rPr lang="en-US" altLang="en-US" dirty="0">
                <a:latin typeface="Arial" panose="020B0604020202020204" pitchFamily="34" charset="0"/>
              </a:rPr>
              <a:t> sampling </a:t>
            </a:r>
            <a:r>
              <a:rPr lang="en-US" altLang="en-US" dirty="0" err="1">
                <a:latin typeface="Arial" panose="020B0604020202020204" pitchFamily="34" charset="0"/>
              </a:rPr>
              <a:t>mengambil</a:t>
            </a:r>
            <a:r>
              <a:rPr lang="en-US" altLang="en-US" dirty="0">
                <a:latin typeface="Arial" panose="020B0604020202020204" pitchFamily="34" charset="0"/>
              </a:rPr>
              <a:t> salah </a:t>
            </a:r>
            <a:r>
              <a:rPr lang="en-US" altLang="en-US" dirty="0" err="1">
                <a:latin typeface="Arial" panose="020B0604020202020204" pitchFamily="34" charset="0"/>
              </a:rPr>
              <a:t>satu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dari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sekian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karakteristik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tersebut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untuk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kemudian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digeneralisasi</a:t>
            </a:r>
            <a:r>
              <a:rPr lang="en-US" altLang="en-US" dirty="0">
                <a:latin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75E3E-0ADF-4F10-A194-AF78DF3956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7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Garis </a:t>
            </a:r>
            <a:r>
              <a:rPr lang="en-US" altLang="en-US" dirty="0" err="1">
                <a:latin typeface="Arial" panose="020B0604020202020204" pitchFamily="34" charset="0"/>
                <a:sym typeface="Wingdings" panose="05000000000000000000" pitchFamily="2" charset="2"/>
              </a:rPr>
              <a:t>tengah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anose="05000000000000000000" pitchFamily="2" charset="2"/>
              </a:rPr>
              <a:t>adalah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 rata2</a:t>
            </a:r>
          </a:p>
          <a:p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1S = 1 </a:t>
            </a:r>
            <a:r>
              <a:rPr lang="en-US" altLang="en-US" dirty="0" err="1">
                <a:latin typeface="Arial" panose="020B0604020202020204" pitchFamily="34" charset="0"/>
                <a:sym typeface="Wingdings" panose="05000000000000000000" pitchFamily="2" charset="2"/>
              </a:rPr>
              <a:t>standar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anose="05000000000000000000" pitchFamily="2" charset="2"/>
              </a:rPr>
              <a:t>deviasi</a:t>
            </a:r>
            <a:endParaRPr lang="en-US" altLang="en-US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......</a:t>
            </a:r>
          </a:p>
          <a:p>
            <a:r>
              <a:rPr lang="en-US" altLang="en-US" dirty="0" err="1">
                <a:latin typeface="Arial" panose="020B0604020202020204" pitchFamily="34" charset="0"/>
                <a:sym typeface="Wingdings" panose="05000000000000000000" pitchFamily="2" charset="2"/>
              </a:rPr>
              <a:t>Jumlahannya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anose="05000000000000000000" pitchFamily="2" charset="2"/>
              </a:rPr>
              <a:t>tidak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anose="05000000000000000000" pitchFamily="2" charset="2"/>
              </a:rPr>
              <a:t>pernah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 100%, </a:t>
            </a:r>
            <a:r>
              <a:rPr lang="en-US" altLang="en-US" dirty="0" err="1">
                <a:latin typeface="Arial" panose="020B0604020202020204" pitchFamily="34" charset="0"/>
                <a:sym typeface="Wingdings" panose="05000000000000000000" pitchFamily="2" charset="2"/>
              </a:rPr>
              <a:t>hanya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 99.9999% (</a:t>
            </a:r>
            <a:r>
              <a:rPr lang="en-US" altLang="en-US" dirty="0" err="1">
                <a:latin typeface="Arial" panose="020B0604020202020204" pitchFamily="34" charset="0"/>
                <a:sym typeface="Wingdings" panose="05000000000000000000" pitchFamily="2" charset="2"/>
              </a:rPr>
              <a:t>asimtot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endParaRPr lang="en-US" altLang="en-US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dirty="0" err="1">
                <a:latin typeface="Arial" panose="020B0604020202020204" pitchFamily="34" charset="0"/>
                <a:sym typeface="Wingdings" panose="05000000000000000000" pitchFamily="2" charset="2"/>
              </a:rPr>
              <a:t>Prakteknya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anose="05000000000000000000" pitchFamily="2" charset="2"/>
              </a:rPr>
              <a:t>langsung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anose="05000000000000000000" pitchFamily="2" charset="2"/>
              </a:rPr>
              <a:t>dinyatakan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 50 : 50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75E3E-0ADF-4F10-A194-AF78DF3956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16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Harga z </a:t>
            </a:r>
            <a:r>
              <a:rPr lang="en-US" altLang="en-US" dirty="0" err="1">
                <a:latin typeface="Arial" panose="020B0604020202020204" pitchFamily="34" charset="0"/>
                <a:sym typeface="Wingdings" panose="05000000000000000000" pitchFamily="2" charset="2"/>
              </a:rPr>
              <a:t>terkait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anose="05000000000000000000" pitchFamily="2" charset="2"/>
              </a:rPr>
              <a:t>prosentase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anose="05000000000000000000" pitchFamily="2" charset="2"/>
              </a:rPr>
              <a:t>daerah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anose="05000000000000000000" pitchFamily="2" charset="2"/>
              </a:rPr>
              <a:t>kurva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r>
              <a:rPr lang="en-US" altLang="en-US" dirty="0" err="1">
                <a:latin typeface="Arial" panose="020B0604020202020204" pitchFamily="34" charset="0"/>
                <a:sym typeface="Wingdings" panose="05000000000000000000" pitchFamily="2" charset="2"/>
              </a:rPr>
              <a:t>Misal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 z =-1 </a:t>
            </a:r>
            <a:r>
              <a:rPr lang="en-US" altLang="en-US" dirty="0" err="1">
                <a:latin typeface="Arial" panose="020B0604020202020204" pitchFamily="34" charset="0"/>
                <a:sym typeface="Wingdings" panose="05000000000000000000" pitchFamily="2" charset="2"/>
              </a:rPr>
              <a:t>maka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anose="05000000000000000000" pitchFamily="2" charset="2"/>
              </a:rPr>
              <a:t>luas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anose="05000000000000000000" pitchFamily="2" charset="2"/>
              </a:rPr>
              <a:t>kurva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anose="05000000000000000000" pitchFamily="2" charset="2"/>
              </a:rPr>
              <a:t>dari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 0 </a:t>
            </a:r>
            <a:r>
              <a:rPr lang="en-US" altLang="en-US" dirty="0" err="1">
                <a:latin typeface="Arial" panose="020B0604020202020204" pitchFamily="34" charset="0"/>
                <a:sym typeface="Wingdings" panose="05000000000000000000" pitchFamily="2" charset="2"/>
              </a:rPr>
              <a:t>sampai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 1 = 34.13%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75E3E-0ADF-4F10-A194-AF78DF3956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92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75E3E-0ADF-4F10-A194-AF78DF3956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2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75E3E-0ADF-4F10-A194-AF78DF39560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03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F = </a:t>
            </a:r>
            <a:r>
              <a:rPr lang="en-US" altLang="en-US" dirty="0" err="1">
                <a:latin typeface="Arial" panose="020B0604020202020204" pitchFamily="34" charset="0"/>
              </a:rPr>
              <a:t>frekuensi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observasi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 err="1">
                <a:latin typeface="Arial" panose="020B0604020202020204" pitchFamily="34" charset="0"/>
              </a:rPr>
              <a:t>Fh</a:t>
            </a:r>
            <a:r>
              <a:rPr lang="en-US" altLang="en-US" dirty="0">
                <a:latin typeface="Arial" panose="020B0604020202020204" pitchFamily="34" charset="0"/>
              </a:rPr>
              <a:t> = </a:t>
            </a:r>
            <a:r>
              <a:rPr lang="en-US" altLang="en-US" dirty="0" err="1">
                <a:latin typeface="Arial" panose="020B0604020202020204" pitchFamily="34" charset="0"/>
              </a:rPr>
              <a:t>frekuensi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harapan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75E3E-0ADF-4F10-A194-AF78DF39560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35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derajat</a:t>
            </a:r>
            <a:r>
              <a:rPr lang="en-US" b="1" dirty="0"/>
              <a:t> </a:t>
            </a:r>
            <a:r>
              <a:rPr lang="en-US" b="1" dirty="0" err="1"/>
              <a:t>kebebasan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pengamatan</a:t>
            </a:r>
            <a:r>
              <a:rPr lang="en-US" dirty="0"/>
              <a:t> </a:t>
            </a:r>
            <a:r>
              <a:rPr lang="en-US" b="1" dirty="0" err="1"/>
              <a:t>bebas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total </a:t>
            </a:r>
            <a:r>
              <a:rPr lang="en-US" dirty="0" err="1"/>
              <a:t>pengamatan</a:t>
            </a:r>
            <a:r>
              <a:rPr lang="en-US" dirty="0"/>
              <a:t> N.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b="1" dirty="0" err="1"/>
              <a:t>menentukan</a:t>
            </a:r>
            <a:r>
              <a:rPr lang="en-US" b="1" dirty="0"/>
              <a:t> </a:t>
            </a:r>
            <a:r>
              <a:rPr lang="en-US" b="1" dirty="0" err="1"/>
              <a:t>derajat</a:t>
            </a:r>
            <a:r>
              <a:rPr lang="en-US" b="1" dirty="0"/>
              <a:t> </a:t>
            </a:r>
            <a:r>
              <a:rPr lang="en-US" b="1" dirty="0" err="1"/>
              <a:t>kebebasan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total </a:t>
            </a:r>
            <a:r>
              <a:rPr lang="en-US" dirty="0" err="1"/>
              <a:t>pengamatan</a:t>
            </a:r>
            <a:r>
              <a:rPr lang="en-US" dirty="0"/>
              <a:t> (N) </a:t>
            </a:r>
            <a:r>
              <a:rPr lang="en-US" dirty="0" err="1"/>
              <a:t>dikurangi</a:t>
            </a:r>
            <a:r>
              <a:rPr lang="en-US" dirty="0"/>
              <a:t> </a:t>
            </a:r>
            <a:r>
              <a:rPr lang="en-US" dirty="0" err="1"/>
              <a:t>banyaknya</a:t>
            </a:r>
            <a:r>
              <a:rPr lang="en-US" dirty="0"/>
              <a:t> parameter yang </a:t>
            </a:r>
            <a:r>
              <a:rPr lang="en-US" dirty="0" err="1"/>
              <a:t>ditaksir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Toleransi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keinginan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75E3E-0ADF-4F10-A194-AF78DF39560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29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75E3E-0ADF-4F10-A194-AF78DF39560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34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err="1"/>
              <a:t>Merupakan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teknik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pengambilan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sampel</a:t>
            </a:r>
            <a:r>
              <a:rPr lang="en-US" altLang="en-US" sz="1200" dirty="0"/>
              <a:t>.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>
                <a:latin typeface="Arial" panose="020B0604020202020204" pitchFamily="34" charset="0"/>
              </a:rPr>
              <a:t>Probability sampling – </a:t>
            </a:r>
            <a:r>
              <a:rPr lang="en-US" altLang="en-US" dirty="0" err="1">
                <a:latin typeface="Arial" panose="020B0604020202020204" pitchFamily="34" charset="0"/>
              </a:rPr>
              <a:t>teknik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pengambilan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sampel</a:t>
            </a:r>
            <a:r>
              <a:rPr lang="en-US" altLang="en-US" dirty="0">
                <a:latin typeface="Arial" panose="020B0604020202020204" pitchFamily="34" charset="0"/>
              </a:rPr>
              <a:t> yang </a:t>
            </a:r>
            <a:r>
              <a:rPr lang="en-US" altLang="en-US" dirty="0" err="1">
                <a:latin typeface="Arial" panose="020B0604020202020204" pitchFamily="34" charset="0"/>
              </a:rPr>
              <a:t>memberikan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peluang</a:t>
            </a:r>
            <a:r>
              <a:rPr lang="en-US" altLang="en-US" dirty="0">
                <a:latin typeface="Arial" panose="020B0604020202020204" pitchFamily="34" charset="0"/>
              </a:rPr>
              <a:t> yang </a:t>
            </a:r>
            <a:r>
              <a:rPr lang="en-US" altLang="en-US" dirty="0" err="1">
                <a:latin typeface="Arial" panose="020B0604020202020204" pitchFamily="34" charset="0"/>
              </a:rPr>
              <a:t>sama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bagi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setiap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unsur</a:t>
            </a:r>
            <a:endParaRPr lang="en-US" altLang="en-US" dirty="0">
              <a:latin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en-US" altLang="en-US" dirty="0">
                <a:latin typeface="Arial" panose="020B0604020202020204" pitchFamily="34" charset="0"/>
              </a:rPr>
              <a:t>Non – </a:t>
            </a:r>
            <a:r>
              <a:rPr lang="en-US" altLang="en-US" dirty="0" err="1">
                <a:latin typeface="Arial" panose="020B0604020202020204" pitchFamily="34" charset="0"/>
              </a:rPr>
              <a:t>tidak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memberi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peluang</a:t>
            </a:r>
            <a:r>
              <a:rPr lang="en-US" altLang="en-US" dirty="0">
                <a:latin typeface="Arial" panose="020B0604020202020204" pitchFamily="34" charset="0"/>
              </a:rPr>
              <a:t> / </a:t>
            </a:r>
            <a:r>
              <a:rPr lang="en-US" altLang="en-US" dirty="0" err="1">
                <a:latin typeface="Arial" panose="020B0604020202020204" pitchFamily="34" charset="0"/>
              </a:rPr>
              <a:t>kesempatan</a:t>
            </a:r>
            <a:r>
              <a:rPr lang="en-US" altLang="en-US" dirty="0">
                <a:latin typeface="Arial" panose="020B0604020202020204" pitchFamily="34" charset="0"/>
              </a:rPr>
              <a:t> yang </a:t>
            </a:r>
            <a:r>
              <a:rPr lang="en-US" altLang="en-US" dirty="0" err="1">
                <a:latin typeface="Arial" panose="020B0604020202020204" pitchFamily="34" charset="0"/>
              </a:rPr>
              <a:t>sama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bagi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unsur</a:t>
            </a:r>
            <a:r>
              <a:rPr lang="en-US" altLang="en-US" dirty="0">
                <a:latin typeface="Arial" panose="020B0604020202020204" pitchFamily="34" charset="0"/>
              </a:rPr>
              <a:t>/</a:t>
            </a:r>
            <a:r>
              <a:rPr lang="en-US" altLang="en-US" dirty="0" err="1">
                <a:latin typeface="Arial" panose="020B0604020202020204" pitchFamily="34" charset="0"/>
              </a:rPr>
              <a:t>anggota</a:t>
            </a:r>
            <a:endParaRPr lang="en-US" altLang="en-US" dirty="0">
              <a:latin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75E3E-0ADF-4F10-A194-AF78DF3956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12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75E3E-0ADF-4F10-A194-AF78DF3956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99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75E3E-0ADF-4F10-A194-AF78DF3956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70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75E3E-0ADF-4F10-A194-AF78DF3956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83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2 stages : Di Indonesia </a:t>
            </a:r>
            <a:r>
              <a:rPr lang="en-US" altLang="en-US" dirty="0" err="1">
                <a:latin typeface="Arial" panose="020B0604020202020204" pitchFamily="34" charset="0"/>
              </a:rPr>
              <a:t>terdapat</a:t>
            </a:r>
            <a:r>
              <a:rPr lang="en-US" altLang="en-US" dirty="0">
                <a:latin typeface="Arial" panose="020B0604020202020204" pitchFamily="34" charset="0"/>
              </a:rPr>
              <a:t> 30 </a:t>
            </a:r>
            <a:r>
              <a:rPr lang="en-US" altLang="en-US" dirty="0" err="1">
                <a:latin typeface="Arial" panose="020B0604020202020204" pitchFamily="34" charset="0"/>
              </a:rPr>
              <a:t>Provinsi</a:t>
            </a:r>
            <a:r>
              <a:rPr lang="en-US" altLang="en-US" dirty="0">
                <a:latin typeface="Arial" panose="020B0604020202020204" pitchFamily="34" charset="0"/>
              </a:rPr>
              <a:t>, dan </a:t>
            </a:r>
            <a:r>
              <a:rPr lang="en-US" altLang="en-US" dirty="0" err="1">
                <a:latin typeface="Arial" panose="020B0604020202020204" pitchFamily="34" charset="0"/>
              </a:rPr>
              <a:t>sampelnya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akan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menggunakan</a:t>
            </a:r>
            <a:r>
              <a:rPr lang="en-US" altLang="en-US" dirty="0">
                <a:latin typeface="Arial" panose="020B0604020202020204" pitchFamily="34" charset="0"/>
              </a:rPr>
              <a:t> 5 </a:t>
            </a:r>
            <a:r>
              <a:rPr lang="en-US" altLang="en-US" dirty="0" err="1">
                <a:latin typeface="Arial" panose="020B0604020202020204" pitchFamily="34" charset="0"/>
              </a:rPr>
              <a:t>provinsi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maka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pengambilan</a:t>
            </a:r>
            <a:r>
              <a:rPr lang="en-US" altLang="en-US" dirty="0">
                <a:latin typeface="Arial" panose="020B0604020202020204" pitchFamily="34" charset="0"/>
              </a:rPr>
              <a:t> 5 </a:t>
            </a:r>
            <a:r>
              <a:rPr lang="en-US" altLang="en-US" dirty="0" err="1">
                <a:latin typeface="Arial" panose="020B0604020202020204" pitchFamily="34" charset="0"/>
              </a:rPr>
              <a:t>provinsi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itu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diambil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secara</a:t>
            </a:r>
            <a:r>
              <a:rPr lang="en-US" altLang="en-US" dirty="0">
                <a:latin typeface="Arial" panose="020B0604020202020204" pitchFamily="34" charset="0"/>
              </a:rPr>
              <a:t> random. Karena </a:t>
            </a:r>
            <a:r>
              <a:rPr lang="en-US" altLang="en-US" dirty="0" err="1">
                <a:latin typeface="Arial" panose="020B0604020202020204" pitchFamily="34" charset="0"/>
              </a:rPr>
              <a:t>provinsi-provinsi</a:t>
            </a:r>
            <a:r>
              <a:rPr lang="en-US" altLang="en-US" dirty="0">
                <a:latin typeface="Arial" panose="020B0604020202020204" pitchFamily="34" charset="0"/>
              </a:rPr>
              <a:t> di Indonesia </a:t>
            </a:r>
            <a:r>
              <a:rPr lang="en-US" altLang="en-US" dirty="0" err="1">
                <a:latin typeface="Arial" panose="020B0604020202020204" pitchFamily="34" charset="0"/>
              </a:rPr>
              <a:t>itu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berstrata</a:t>
            </a:r>
            <a:r>
              <a:rPr lang="en-US" altLang="en-US" dirty="0">
                <a:latin typeface="Arial" panose="020B0604020202020204" pitchFamily="34" charset="0"/>
              </a:rPr>
              <a:t> (</a:t>
            </a:r>
            <a:r>
              <a:rPr lang="en-US" altLang="en-US" dirty="0" err="1">
                <a:latin typeface="Arial" panose="020B0604020202020204" pitchFamily="34" charset="0"/>
              </a:rPr>
              <a:t>tidak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sama</a:t>
            </a:r>
            <a:r>
              <a:rPr lang="en-US" altLang="en-US" dirty="0">
                <a:latin typeface="Arial" panose="020B0604020202020204" pitchFamily="34" charset="0"/>
              </a:rPr>
              <a:t>) </a:t>
            </a:r>
            <a:r>
              <a:rPr lang="en-US" altLang="en-US" dirty="0" err="1">
                <a:latin typeface="Arial" panose="020B0604020202020204" pitchFamily="34" charset="0"/>
              </a:rPr>
              <a:t>maka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pengambilan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sampelnya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perlu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menggunakan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stratifield</a:t>
            </a:r>
            <a:r>
              <a:rPr lang="en-US" altLang="en-US" dirty="0">
                <a:latin typeface="Arial" panose="020B0604020202020204" pitchFamily="34" charset="0"/>
              </a:rPr>
              <a:t> random sampling. </a:t>
            </a:r>
            <a:r>
              <a:rPr lang="en-US" altLang="en-US" dirty="0" err="1">
                <a:latin typeface="Arial" panose="020B0604020202020204" pitchFamily="34" charset="0"/>
              </a:rPr>
              <a:t>Propinsi</a:t>
            </a:r>
            <a:r>
              <a:rPr lang="en-US" altLang="en-US" dirty="0">
                <a:latin typeface="Arial" panose="020B0604020202020204" pitchFamily="34" charset="0"/>
              </a:rPr>
              <a:t> di Indonesia </a:t>
            </a:r>
            <a:r>
              <a:rPr lang="en-US" altLang="en-US" dirty="0" err="1">
                <a:latin typeface="Arial" panose="020B0604020202020204" pitchFamily="34" charset="0"/>
              </a:rPr>
              <a:t>ada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penduduknya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padat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ada</a:t>
            </a:r>
            <a:r>
              <a:rPr lang="en-US" altLang="en-US" dirty="0">
                <a:latin typeface="Arial" panose="020B0604020202020204" pitchFamily="34" charset="0"/>
              </a:rPr>
              <a:t> yang kaya </a:t>
            </a:r>
            <a:r>
              <a:rPr lang="en-US" altLang="en-US" dirty="0" err="1">
                <a:latin typeface="Arial" panose="020B0604020202020204" pitchFamily="34" charset="0"/>
              </a:rPr>
              <a:t>bahan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tambangada</a:t>
            </a:r>
            <a:r>
              <a:rPr lang="en-US" altLang="en-US" dirty="0">
                <a:latin typeface="Arial" panose="020B0604020202020204" pitchFamily="34" charset="0"/>
              </a:rPr>
              <a:t> yang </a:t>
            </a:r>
            <a:r>
              <a:rPr lang="en-US" altLang="en-US" dirty="0" err="1">
                <a:latin typeface="Arial" panose="020B0604020202020204" pitchFamily="34" charset="0"/>
              </a:rPr>
              <a:t>mempunyai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hutan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banyak</a:t>
            </a:r>
            <a:r>
              <a:rPr lang="en-US" altLang="en-US" dirty="0">
                <a:latin typeface="Arial" panose="020B0604020202020204" pitchFamily="34" charset="0"/>
              </a:rPr>
              <a:t>. </a:t>
            </a:r>
            <a:r>
              <a:rPr lang="en-US" altLang="en-US" dirty="0" err="1">
                <a:latin typeface="Arial" panose="020B0604020202020204" pitchFamily="34" charset="0"/>
              </a:rPr>
              <a:t>Karakteristik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semacam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ini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perlu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diperhatikan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sehingga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pengambilan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sampel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menurut</a:t>
            </a:r>
            <a:r>
              <a:rPr lang="en-US" altLang="en-US" dirty="0">
                <a:latin typeface="Arial" panose="020B0604020202020204" pitchFamily="34" charset="0"/>
              </a:rPr>
              <a:t> strata </a:t>
            </a:r>
            <a:r>
              <a:rPr lang="en-US" altLang="en-US" dirty="0" err="1">
                <a:latin typeface="Arial" panose="020B0604020202020204" pitchFamily="34" charset="0"/>
              </a:rPr>
              <a:t>populasi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itu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dapat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ditetapkan</a:t>
            </a:r>
            <a:r>
              <a:rPr lang="en-US" altLang="en-US" dirty="0">
                <a:latin typeface="Arial" panose="020B0604020202020204" pitchFamily="34" charset="0"/>
              </a:rPr>
              <a:t>. Teknik sampling </a:t>
            </a:r>
            <a:r>
              <a:rPr lang="en-US" altLang="en-US" dirty="0" err="1">
                <a:latin typeface="Arial" panose="020B0604020202020204" pitchFamily="34" charset="0"/>
              </a:rPr>
              <a:t>daerah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ini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sering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digunakan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melalui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dua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tahap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yaitu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tahap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pertama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mementukan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sampel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daerah</a:t>
            </a:r>
            <a:r>
              <a:rPr lang="en-US" altLang="en-US" dirty="0">
                <a:latin typeface="Arial" panose="020B0604020202020204" pitchFamily="34" charset="0"/>
              </a:rPr>
              <a:t>, dan </a:t>
            </a:r>
            <a:r>
              <a:rPr lang="en-US" altLang="en-US" dirty="0" err="1">
                <a:latin typeface="Arial" panose="020B0604020202020204" pitchFamily="34" charset="0"/>
              </a:rPr>
              <a:t>tahap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kedua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menentukan</a:t>
            </a:r>
            <a:r>
              <a:rPr lang="en-US" altLang="en-US" dirty="0">
                <a:latin typeface="Arial" panose="020B0604020202020204" pitchFamily="34" charset="0"/>
              </a:rPr>
              <a:t> orang-orang yang </a:t>
            </a:r>
            <a:r>
              <a:rPr lang="en-US" altLang="en-US" dirty="0" err="1">
                <a:latin typeface="Arial" panose="020B0604020202020204" pitchFamily="34" charset="0"/>
              </a:rPr>
              <a:t>ada</a:t>
            </a:r>
            <a:r>
              <a:rPr lang="en-US" altLang="en-US" dirty="0">
                <a:latin typeface="Arial" panose="020B0604020202020204" pitchFamily="34" charset="0"/>
              </a:rPr>
              <a:t> pada </a:t>
            </a:r>
            <a:r>
              <a:rPr lang="en-US" altLang="en-US" dirty="0" err="1">
                <a:latin typeface="Arial" panose="020B0604020202020204" pitchFamily="34" charset="0"/>
              </a:rPr>
              <a:t>daerah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itu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secara</a:t>
            </a:r>
            <a:r>
              <a:rPr lang="en-US" altLang="en-US" dirty="0">
                <a:latin typeface="Arial" panose="020B0604020202020204" pitchFamily="34" charset="0"/>
              </a:rPr>
              <a:t> sampling juga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800"/>
              </a:spcAft>
            </a:pP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multiple stage cluster sampling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sebuah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perusahaan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ingin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melakukan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survei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mengenai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literasi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digital di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Jawa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Barat. </a:t>
            </a: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Peneliti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dapat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membagi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keseluruhan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populasi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Jawa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Barat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dalam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kelompok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kota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cluster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). Langkah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berikutnya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adalah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memilih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kota-kota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dengan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populasi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tertinggi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memfilter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populasi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berdasarkan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kepemilikan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akses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internet.</a:t>
            </a:r>
            <a:endParaRPr lang="en-US" dirty="0">
              <a:effectLst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75E3E-0ADF-4F10-A194-AF78DF3956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70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75E3E-0ADF-4F10-A194-AF78DF3956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10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75E3E-0ADF-4F10-A194-AF78DF3956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96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Karena </a:t>
            </a:r>
            <a:r>
              <a:rPr lang="en-US" altLang="en-US" dirty="0" err="1">
                <a:latin typeface="Arial" panose="020B0604020202020204" pitchFamily="34" charset="0"/>
              </a:rPr>
              <a:t>populasi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berstrata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maka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sampel</a:t>
            </a:r>
            <a:r>
              <a:rPr lang="en-US" altLang="en-US" dirty="0">
                <a:latin typeface="Arial" panose="020B0604020202020204" pitchFamily="34" charset="0"/>
              </a:rPr>
              <a:t> juga </a:t>
            </a:r>
            <a:r>
              <a:rPr lang="en-US" altLang="en-US" dirty="0" err="1">
                <a:latin typeface="Arial" panose="020B0604020202020204" pitchFamily="34" charset="0"/>
              </a:rPr>
              <a:t>berstrata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75E3E-0ADF-4F10-A194-AF78DF3956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5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25-Mar-21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25-Mar-21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25-Mar-21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25-Mar-21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25-Mar-21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25-Mar-21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25-Mar-21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25-Mar-21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25-Mar-21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25-Mar-21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25-Mar-21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25-Mar-21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dirty="0" err="1"/>
              <a:t>Teori</a:t>
            </a:r>
            <a:r>
              <a:rPr lang="en-US" dirty="0"/>
              <a:t> sampling dan </a:t>
            </a:r>
            <a:r>
              <a:rPr lang="en-US" dirty="0" err="1"/>
              <a:t>normalitas</a:t>
            </a:r>
            <a:br>
              <a:rPr lang="en-US" dirty="0"/>
            </a:br>
            <a:r>
              <a:rPr lang="en-US" dirty="0"/>
              <a:t>STATISTIK TERAPAN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r>
              <a:rPr lang="en-US" dirty="0"/>
              <a:t>PTIK UNS 2021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457BF-A554-4532-BAF4-AC97EFBF4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Quota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2865A-A9A0-4652-96C1-0BE664FDC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463040"/>
            <a:ext cx="4710136" cy="5230368"/>
          </a:xfrm>
        </p:spPr>
        <p:txBody>
          <a:bodyPr>
            <a:normAutofit/>
          </a:bodyPr>
          <a:lstStyle/>
          <a:p>
            <a:r>
              <a:rPr lang="en-US" altLang="en-US" dirty="0"/>
              <a:t>Teknik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menentukan</a:t>
            </a:r>
            <a:r>
              <a:rPr lang="en-US" altLang="en-US" dirty="0"/>
              <a:t> </a:t>
            </a:r>
            <a:r>
              <a:rPr lang="en-US" altLang="en-US" dirty="0" err="1"/>
              <a:t>sampel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populasi</a:t>
            </a:r>
            <a:r>
              <a:rPr lang="en-US" altLang="en-US" dirty="0"/>
              <a:t> yang </a:t>
            </a:r>
            <a:r>
              <a:rPr lang="en-US" altLang="en-US" dirty="0" err="1"/>
              <a:t>mempunyai</a:t>
            </a:r>
            <a:r>
              <a:rPr lang="en-US" altLang="en-US" dirty="0"/>
              <a:t> </a:t>
            </a:r>
            <a:r>
              <a:rPr lang="en-US" altLang="en-US" dirty="0" err="1"/>
              <a:t>ciri-ciri</a:t>
            </a:r>
            <a:r>
              <a:rPr lang="en-US" altLang="en-US" dirty="0"/>
              <a:t> </a:t>
            </a:r>
            <a:r>
              <a:rPr lang="en-US" altLang="en-US" dirty="0" err="1"/>
              <a:t>tertentu</a:t>
            </a:r>
            <a:r>
              <a:rPr lang="en-US" altLang="en-US" dirty="0"/>
              <a:t> </a:t>
            </a:r>
            <a:r>
              <a:rPr lang="en-US" altLang="en-US" dirty="0" err="1"/>
              <a:t>sampai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(</a:t>
            </a:r>
            <a:r>
              <a:rPr lang="en-US" altLang="en-US" dirty="0" err="1"/>
              <a:t>kuota</a:t>
            </a:r>
            <a:r>
              <a:rPr lang="en-US" altLang="en-US" dirty="0"/>
              <a:t>) yang </a:t>
            </a:r>
            <a:r>
              <a:rPr lang="en-US" altLang="en-US" dirty="0" err="1"/>
              <a:t>diinginkan</a:t>
            </a:r>
            <a:r>
              <a:rPr lang="en-US" altLang="en-US" dirty="0"/>
              <a:t>.</a:t>
            </a:r>
          </a:p>
          <a:p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populasi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diperhitungkan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tetapi</a:t>
            </a:r>
            <a:r>
              <a:rPr lang="en-US" altLang="en-US" dirty="0"/>
              <a:t> </a:t>
            </a:r>
            <a:r>
              <a:rPr lang="en-US" altLang="en-US" dirty="0" err="1"/>
              <a:t>diklasifikasikan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beberapa</a:t>
            </a:r>
            <a:r>
              <a:rPr lang="en-US" altLang="en-US" dirty="0"/>
              <a:t> </a:t>
            </a:r>
            <a:r>
              <a:rPr lang="en-US" altLang="en-US" dirty="0" err="1"/>
              <a:t>kelompok</a:t>
            </a:r>
            <a:r>
              <a:rPr lang="en-US" altLang="en-US" dirty="0"/>
              <a:t>. </a:t>
            </a:r>
            <a:r>
              <a:rPr lang="en-US" altLang="en-US" dirty="0" err="1"/>
              <a:t>Sampel</a:t>
            </a:r>
            <a:r>
              <a:rPr lang="en-US" altLang="en-US" dirty="0"/>
              <a:t> </a:t>
            </a:r>
            <a:r>
              <a:rPr lang="en-US" altLang="en-US" dirty="0" err="1"/>
              <a:t>diambil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memberikan</a:t>
            </a:r>
            <a:r>
              <a:rPr lang="en-US" altLang="en-US" dirty="0"/>
              <a:t> </a:t>
            </a:r>
            <a:r>
              <a:rPr lang="en-US" altLang="en-US" dirty="0" err="1"/>
              <a:t>jatah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quorum </a:t>
            </a:r>
            <a:r>
              <a:rPr lang="en-US" altLang="en-US" dirty="0" err="1"/>
              <a:t>tertentu</a:t>
            </a:r>
            <a:r>
              <a:rPr lang="en-US" altLang="en-US" dirty="0"/>
              <a:t> </a:t>
            </a:r>
            <a:r>
              <a:rPr lang="en-US" altLang="en-US" dirty="0" err="1"/>
              <a:t>terhadap</a:t>
            </a:r>
            <a:r>
              <a:rPr lang="en-US" altLang="en-US" dirty="0"/>
              <a:t> </a:t>
            </a:r>
            <a:r>
              <a:rPr lang="en-US" altLang="en-US" dirty="0" err="1"/>
              <a:t>kelompok</a:t>
            </a:r>
            <a:r>
              <a:rPr lang="en-US" altLang="en-US" dirty="0"/>
              <a:t>. </a:t>
            </a:r>
          </a:p>
          <a:p>
            <a:r>
              <a:rPr lang="en-US" altLang="en-US" dirty="0" err="1"/>
              <a:t>Pengumpulan</a:t>
            </a:r>
            <a:r>
              <a:rPr lang="en-US" altLang="en-US" dirty="0"/>
              <a:t> data </a:t>
            </a:r>
            <a:r>
              <a:rPr lang="en-US" altLang="en-US" dirty="0" err="1"/>
              <a:t>dilakukan</a:t>
            </a:r>
            <a:r>
              <a:rPr lang="en-US" altLang="en-US" dirty="0"/>
              <a:t> </a:t>
            </a:r>
            <a:r>
              <a:rPr lang="en-US" altLang="en-US" dirty="0" err="1"/>
              <a:t>langsung</a:t>
            </a:r>
            <a:r>
              <a:rPr lang="en-US" altLang="en-US" dirty="0"/>
              <a:t> pada unit sampling. Setelah </a:t>
            </a:r>
            <a:r>
              <a:rPr lang="en-US" altLang="en-US" dirty="0" err="1"/>
              <a:t>jatah</a:t>
            </a:r>
            <a:r>
              <a:rPr lang="en-US" altLang="en-US" dirty="0"/>
              <a:t> </a:t>
            </a:r>
            <a:r>
              <a:rPr lang="en-US" altLang="en-US" dirty="0" err="1"/>
              <a:t>terpenuhi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pengumpulan</a:t>
            </a:r>
            <a:r>
              <a:rPr lang="en-US" altLang="en-US" dirty="0"/>
              <a:t> data </a:t>
            </a:r>
            <a:r>
              <a:rPr lang="en-US" altLang="en-US" dirty="0" err="1"/>
              <a:t>dihentikan</a:t>
            </a:r>
            <a:r>
              <a:rPr lang="en-US" altLang="en-US" dirty="0"/>
              <a:t>.</a:t>
            </a:r>
          </a:p>
        </p:txBody>
      </p:sp>
      <p:pic>
        <p:nvPicPr>
          <p:cNvPr id="1026" name="Picture 2" descr="Apa yang dimaksud dengan Quota Sampling? - Ilmu Ekonomi - Dictio Community">
            <a:extLst>
              <a:ext uri="{FF2B5EF4-FFF2-40B4-BE49-F238E27FC236}">
                <a16:creationId xmlns:a16="http://schemas.microsoft.com/office/drawing/2014/main" id="{6047830B-C7A2-4A3E-91A5-C53D078CE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170" y="2340864"/>
            <a:ext cx="6699885" cy="401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064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52DE6-3549-4957-ACED-D7F324D7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Insidental</a:t>
            </a:r>
            <a:r>
              <a:rPr lang="en-US" dirty="0"/>
              <a:t>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9B31C-DC79-4F5E-83CD-7D600C98F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5280660" cy="3634486"/>
          </a:xfrm>
        </p:spPr>
        <p:txBody>
          <a:bodyPr/>
          <a:lstStyle/>
          <a:p>
            <a:r>
              <a:rPr lang="en-US" altLang="en-US" dirty="0"/>
              <a:t>Teknik </a:t>
            </a:r>
            <a:r>
              <a:rPr lang="en-US" altLang="en-US" dirty="0" err="1"/>
              <a:t>penentuan</a:t>
            </a:r>
            <a:r>
              <a:rPr lang="en-US" altLang="en-US" dirty="0"/>
              <a:t> </a:t>
            </a:r>
            <a:r>
              <a:rPr lang="en-US" altLang="en-US" dirty="0" err="1"/>
              <a:t>sampel</a:t>
            </a:r>
            <a:r>
              <a:rPr lang="en-US" altLang="en-US" dirty="0"/>
              <a:t> </a:t>
            </a:r>
            <a:r>
              <a:rPr lang="en-US" altLang="en-US" dirty="0" err="1"/>
              <a:t>berdasarkan</a:t>
            </a:r>
            <a:r>
              <a:rPr lang="en-US" altLang="en-US" dirty="0"/>
              <a:t> </a:t>
            </a:r>
            <a:r>
              <a:rPr lang="en-US" altLang="en-US" dirty="0" err="1"/>
              <a:t>kebetulan</a:t>
            </a:r>
            <a:r>
              <a:rPr lang="en-US" altLang="en-US" dirty="0"/>
              <a:t>, </a:t>
            </a:r>
            <a:r>
              <a:rPr lang="en-US" altLang="en-US" dirty="0" err="1"/>
              <a:t>yaitu</a:t>
            </a:r>
            <a:r>
              <a:rPr lang="en-US" altLang="en-US" dirty="0"/>
              <a:t> </a:t>
            </a:r>
            <a:r>
              <a:rPr lang="en-US" altLang="en-US" dirty="0" err="1"/>
              <a:t>siapa</a:t>
            </a:r>
            <a:r>
              <a:rPr lang="en-US" altLang="en-US" dirty="0"/>
              <a:t> </a:t>
            </a:r>
            <a:r>
              <a:rPr lang="en-US" altLang="en-US" dirty="0" err="1"/>
              <a:t>saja</a:t>
            </a:r>
            <a:r>
              <a:rPr lang="en-US" altLang="en-US" dirty="0"/>
              <a:t> yang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kebetulan</a:t>
            </a:r>
            <a:r>
              <a:rPr lang="en-US" altLang="en-US" dirty="0"/>
              <a:t>/</a:t>
            </a:r>
            <a:r>
              <a:rPr lang="en-US" altLang="en-US" dirty="0" err="1"/>
              <a:t>insidental</a:t>
            </a:r>
            <a:r>
              <a:rPr lang="en-US" altLang="en-US" dirty="0"/>
              <a:t> </a:t>
            </a:r>
            <a:r>
              <a:rPr lang="en-US" altLang="en-US" dirty="0" err="1"/>
              <a:t>bertemu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peneliti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sampel</a:t>
            </a:r>
            <a:r>
              <a:rPr lang="en-US" altLang="en-US" dirty="0"/>
              <a:t>, </a:t>
            </a:r>
            <a:r>
              <a:rPr lang="en-US" altLang="en-US" dirty="0" err="1"/>
              <a:t>bila</a:t>
            </a:r>
            <a:r>
              <a:rPr lang="en-US" altLang="en-US" dirty="0"/>
              <a:t> </a:t>
            </a:r>
            <a:r>
              <a:rPr lang="en-US" altLang="en-US" dirty="0" err="1"/>
              <a:t>dipandang</a:t>
            </a:r>
            <a:r>
              <a:rPr lang="en-US" altLang="en-US" dirty="0"/>
              <a:t> orang yang </a:t>
            </a:r>
            <a:r>
              <a:rPr lang="en-US" altLang="en-US" dirty="0" err="1"/>
              <a:t>kebetulan</a:t>
            </a:r>
            <a:r>
              <a:rPr lang="en-US" altLang="en-US" dirty="0"/>
              <a:t> </a:t>
            </a:r>
            <a:r>
              <a:rPr lang="en-US" altLang="en-US" dirty="0" err="1"/>
              <a:t>ditemui</a:t>
            </a:r>
            <a:r>
              <a:rPr lang="en-US" altLang="en-US" dirty="0"/>
              <a:t> </a:t>
            </a:r>
            <a:r>
              <a:rPr lang="en-US" altLang="en-US" dirty="0" err="1"/>
              <a:t>itu</a:t>
            </a:r>
            <a:r>
              <a:rPr lang="en-US" altLang="en-US" dirty="0"/>
              <a:t> </a:t>
            </a:r>
            <a:r>
              <a:rPr lang="en-US" altLang="en-US" dirty="0" err="1"/>
              <a:t>sesuai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sumber</a:t>
            </a:r>
            <a:r>
              <a:rPr lang="en-US" altLang="en-US" dirty="0"/>
              <a:t> data.</a:t>
            </a:r>
          </a:p>
          <a:p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teknik</a:t>
            </a:r>
            <a:r>
              <a:rPr lang="en-US" altLang="en-US" dirty="0"/>
              <a:t> sampling </a:t>
            </a:r>
            <a:r>
              <a:rPr lang="en-US" altLang="en-US" dirty="0" err="1"/>
              <a:t>insidental</a:t>
            </a:r>
            <a:r>
              <a:rPr lang="en-US" altLang="en-US" dirty="0"/>
              <a:t>, </a:t>
            </a:r>
            <a:r>
              <a:rPr lang="en-US" altLang="en-US" dirty="0" err="1"/>
              <a:t>pengambilan</a:t>
            </a:r>
            <a:r>
              <a:rPr lang="en-US" altLang="en-US" dirty="0"/>
              <a:t> </a:t>
            </a:r>
            <a:r>
              <a:rPr lang="en-US" altLang="en-US" dirty="0" err="1"/>
              <a:t>sampel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ditetapkan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dahulu</a:t>
            </a:r>
            <a:r>
              <a:rPr lang="en-US" altLang="en-US" dirty="0"/>
              <a:t>. </a:t>
            </a:r>
            <a:r>
              <a:rPr lang="en-US" altLang="en-US" dirty="0" err="1"/>
              <a:t>Peneliti</a:t>
            </a:r>
            <a:r>
              <a:rPr lang="en-US" altLang="en-US" dirty="0"/>
              <a:t> </a:t>
            </a:r>
            <a:r>
              <a:rPr lang="en-US" altLang="en-US" dirty="0" err="1"/>
              <a:t>langsung</a:t>
            </a:r>
            <a:r>
              <a:rPr lang="en-US" altLang="en-US" dirty="0"/>
              <a:t> </a:t>
            </a:r>
            <a:r>
              <a:rPr lang="en-US" altLang="en-US" dirty="0" err="1"/>
              <a:t>saja</a:t>
            </a:r>
            <a:r>
              <a:rPr lang="en-US" altLang="en-US" dirty="0"/>
              <a:t> </a:t>
            </a:r>
            <a:r>
              <a:rPr lang="en-US" altLang="en-US" dirty="0" err="1"/>
              <a:t>mengumpulkan</a:t>
            </a:r>
            <a:r>
              <a:rPr lang="en-US" altLang="en-US" dirty="0"/>
              <a:t> data </a:t>
            </a:r>
            <a:r>
              <a:rPr lang="en-US" altLang="en-US" dirty="0" err="1"/>
              <a:t>dari</a:t>
            </a:r>
            <a:r>
              <a:rPr lang="en-US" altLang="en-US" dirty="0"/>
              <a:t> unit sampling yang </a:t>
            </a:r>
            <a:r>
              <a:rPr lang="en-US" altLang="en-US" dirty="0" err="1"/>
              <a:t>ditemui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72DC7B-ECD9-4809-9346-593335FD5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40864"/>
            <a:ext cx="5280660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5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44217-CA29-4A3D-93F1-C5135C257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Purposive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1472B-2208-4510-9A97-E7D154BC3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4832055" cy="4517136"/>
          </a:xfrm>
        </p:spPr>
        <p:txBody>
          <a:bodyPr/>
          <a:lstStyle/>
          <a:p>
            <a:r>
              <a:rPr lang="en-US" altLang="en-US" dirty="0" err="1"/>
              <a:t>Disebut</a:t>
            </a:r>
            <a:r>
              <a:rPr lang="en-US" altLang="en-US" dirty="0"/>
              <a:t> juga Judgmental Sampling</a:t>
            </a:r>
          </a:p>
          <a:p>
            <a:r>
              <a:rPr lang="en-US" altLang="en-US" dirty="0"/>
              <a:t>Teknik </a:t>
            </a:r>
            <a:r>
              <a:rPr lang="en-US" altLang="en-US" dirty="0" err="1"/>
              <a:t>penentuan</a:t>
            </a:r>
            <a:r>
              <a:rPr lang="en-US" altLang="en-US" dirty="0"/>
              <a:t> </a:t>
            </a:r>
            <a:r>
              <a:rPr lang="en-US" altLang="en-US" dirty="0" err="1"/>
              <a:t>sampel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pertimbangan</a:t>
            </a:r>
            <a:r>
              <a:rPr lang="en-US" altLang="en-US" dirty="0"/>
              <a:t> </a:t>
            </a:r>
            <a:r>
              <a:rPr lang="en-US" altLang="en-US" dirty="0" err="1"/>
              <a:t>tertentu</a:t>
            </a:r>
            <a:r>
              <a:rPr lang="en-US" altLang="en-US" dirty="0"/>
              <a:t>. </a:t>
            </a:r>
          </a:p>
          <a:p>
            <a:r>
              <a:rPr lang="en-US" altLang="en-US" dirty="0" err="1"/>
              <a:t>Pemilihan</a:t>
            </a:r>
            <a:r>
              <a:rPr lang="en-US" altLang="en-US" dirty="0"/>
              <a:t> </a:t>
            </a:r>
            <a:r>
              <a:rPr lang="en-US" altLang="en-US" dirty="0" err="1"/>
              <a:t>sekelompok</a:t>
            </a:r>
            <a:r>
              <a:rPr lang="en-US" altLang="en-US" dirty="0"/>
              <a:t> </a:t>
            </a:r>
            <a:r>
              <a:rPr lang="en-US" altLang="en-US" dirty="0" err="1"/>
              <a:t>subjek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purposive sampling </a:t>
            </a:r>
            <a:r>
              <a:rPr lang="en-US" altLang="en-US" dirty="0" err="1"/>
              <a:t>didasarkan</a:t>
            </a:r>
            <a:r>
              <a:rPr lang="en-US" altLang="en-US" dirty="0"/>
              <a:t> </a:t>
            </a:r>
            <a:r>
              <a:rPr lang="en-US" altLang="en-US" dirty="0" err="1"/>
              <a:t>atas</a:t>
            </a:r>
            <a:r>
              <a:rPr lang="en-US" altLang="en-US" dirty="0"/>
              <a:t> </a:t>
            </a:r>
            <a:r>
              <a:rPr lang="en-US" altLang="en-US" dirty="0" err="1"/>
              <a:t>ciri-ciri</a:t>
            </a:r>
            <a:r>
              <a:rPr lang="en-US" altLang="en-US" dirty="0"/>
              <a:t> </a:t>
            </a:r>
            <a:r>
              <a:rPr lang="en-US" altLang="en-US" dirty="0" err="1"/>
              <a:t>tertentu</a:t>
            </a:r>
            <a:r>
              <a:rPr lang="en-US" altLang="en-US" dirty="0"/>
              <a:t> yang </a:t>
            </a:r>
            <a:r>
              <a:rPr lang="en-US" altLang="en-US" dirty="0" err="1"/>
              <a:t>dipandang</a:t>
            </a:r>
            <a:r>
              <a:rPr lang="en-US" altLang="en-US" dirty="0"/>
              <a:t> </a:t>
            </a:r>
            <a:r>
              <a:rPr lang="en-US" altLang="en-US" dirty="0" err="1"/>
              <a:t>mempunyai</a:t>
            </a:r>
            <a:r>
              <a:rPr lang="en-US" altLang="en-US" dirty="0"/>
              <a:t> </a:t>
            </a:r>
            <a:r>
              <a:rPr lang="en-US" altLang="en-US" dirty="0" err="1"/>
              <a:t>sangkut</a:t>
            </a:r>
            <a:r>
              <a:rPr lang="en-US" altLang="en-US" dirty="0"/>
              <a:t> </a:t>
            </a:r>
            <a:r>
              <a:rPr lang="en-US" altLang="en-US" dirty="0" err="1"/>
              <a:t>paut</a:t>
            </a:r>
            <a:r>
              <a:rPr lang="en-US" altLang="en-US" dirty="0"/>
              <a:t> yang </a:t>
            </a:r>
            <a:r>
              <a:rPr lang="en-US" altLang="en-US" dirty="0" err="1"/>
              <a:t>erat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ciri-ciri</a:t>
            </a:r>
            <a:r>
              <a:rPr lang="en-US" altLang="en-US" dirty="0"/>
              <a:t> </a:t>
            </a:r>
            <a:r>
              <a:rPr lang="en-US" altLang="en-US" dirty="0" err="1"/>
              <a:t>populasi</a:t>
            </a:r>
            <a:r>
              <a:rPr lang="en-US" altLang="en-US" dirty="0"/>
              <a:t> yang </a:t>
            </a:r>
            <a:r>
              <a:rPr lang="en-US" altLang="en-US" dirty="0" err="1"/>
              <a:t>sudah</a:t>
            </a:r>
            <a:r>
              <a:rPr lang="en-US" altLang="en-US" dirty="0"/>
              <a:t> </a:t>
            </a:r>
            <a:r>
              <a:rPr lang="en-US" altLang="en-US" dirty="0" err="1"/>
              <a:t>diketahui</a:t>
            </a:r>
            <a:r>
              <a:rPr lang="en-US" altLang="en-US" dirty="0"/>
              <a:t> </a:t>
            </a:r>
            <a:r>
              <a:rPr lang="en-US" altLang="en-US" dirty="0" err="1"/>
              <a:t>sebelumnya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Unit </a:t>
            </a:r>
            <a:r>
              <a:rPr lang="en-US" altLang="en-US" dirty="0" err="1"/>
              <a:t>sampel</a:t>
            </a:r>
            <a:r>
              <a:rPr lang="en-US" altLang="en-US" dirty="0"/>
              <a:t> yang </a:t>
            </a:r>
            <a:r>
              <a:rPr lang="en-US" altLang="en-US" dirty="0" err="1"/>
              <a:t>dihubungi</a:t>
            </a:r>
            <a:r>
              <a:rPr lang="en-US" altLang="en-US" dirty="0"/>
              <a:t> </a:t>
            </a:r>
            <a:r>
              <a:rPr lang="en-US" altLang="en-US" dirty="0" err="1"/>
              <a:t>disesuaikan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kriteria-kriteria</a:t>
            </a:r>
            <a:r>
              <a:rPr lang="en-US" altLang="en-US" dirty="0"/>
              <a:t> </a:t>
            </a:r>
            <a:r>
              <a:rPr lang="en-US" altLang="en-US" dirty="0" err="1"/>
              <a:t>tertentu</a:t>
            </a:r>
            <a:r>
              <a:rPr lang="en-US" altLang="en-US" dirty="0"/>
              <a:t> yang </a:t>
            </a:r>
            <a:r>
              <a:rPr lang="en-US" altLang="en-US" dirty="0" err="1"/>
              <a:t>diterapkan</a:t>
            </a:r>
            <a:r>
              <a:rPr lang="en-US" altLang="en-US" dirty="0"/>
              <a:t> </a:t>
            </a:r>
            <a:r>
              <a:rPr lang="en-US" altLang="en-US" dirty="0" err="1"/>
              <a:t>berdasarkan</a:t>
            </a:r>
            <a:r>
              <a:rPr lang="en-US" altLang="en-US" dirty="0"/>
              <a:t> </a:t>
            </a:r>
            <a:r>
              <a:rPr lang="en-US" altLang="en-US" dirty="0" err="1"/>
              <a:t>tujuan</a:t>
            </a:r>
            <a:r>
              <a:rPr lang="en-US" altLang="en-US" dirty="0"/>
              <a:t> </a:t>
            </a:r>
            <a:r>
              <a:rPr lang="en-US" altLang="en-US" dirty="0" err="1"/>
              <a:t>penelitian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permasalahan</a:t>
            </a:r>
            <a:r>
              <a:rPr lang="en-US" altLang="en-US" dirty="0"/>
              <a:t> </a:t>
            </a:r>
            <a:r>
              <a:rPr lang="en-US" altLang="en-US" dirty="0" err="1"/>
              <a:t>penelitian</a:t>
            </a:r>
            <a:r>
              <a:rPr lang="en-US" alt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6491F-A0AA-41CD-B86F-90C0666A0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874" y="1792224"/>
            <a:ext cx="6566439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94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57E55-75EE-4414-9DE0-1FFF51D6A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</a:t>
            </a:r>
            <a:r>
              <a:rPr lang="en-US" dirty="0" err="1"/>
              <a:t>jenuh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09EFE-C8B8-4A87-A961-DA80950BA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3279648"/>
            <a:ext cx="4454103" cy="2876196"/>
          </a:xfrm>
        </p:spPr>
        <p:txBody>
          <a:bodyPr/>
          <a:lstStyle/>
          <a:p>
            <a:r>
              <a:rPr lang="en-US" altLang="en-US" dirty="0"/>
              <a:t>Sampling </a:t>
            </a:r>
            <a:r>
              <a:rPr lang="en-US" altLang="en-US" dirty="0" err="1"/>
              <a:t>jenuh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teknik</a:t>
            </a:r>
            <a:r>
              <a:rPr lang="en-US" altLang="en-US" dirty="0"/>
              <a:t> </a:t>
            </a:r>
            <a:r>
              <a:rPr lang="en-US" altLang="en-US" dirty="0" err="1"/>
              <a:t>penentuan</a:t>
            </a:r>
            <a:r>
              <a:rPr lang="en-US" altLang="en-US" dirty="0"/>
              <a:t> </a:t>
            </a:r>
            <a:r>
              <a:rPr lang="en-US" altLang="en-US" dirty="0" err="1"/>
              <a:t>sampel</a:t>
            </a:r>
            <a:r>
              <a:rPr lang="en-US" altLang="en-US" dirty="0"/>
              <a:t> </a:t>
            </a:r>
            <a:r>
              <a:rPr lang="en-US" altLang="en-US" dirty="0" err="1"/>
              <a:t>bila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anggota</a:t>
            </a:r>
            <a:r>
              <a:rPr lang="en-US" altLang="en-US" dirty="0"/>
              <a:t> </a:t>
            </a:r>
            <a:r>
              <a:rPr lang="en-US" altLang="en-US" dirty="0" err="1"/>
              <a:t>populasi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sampel</a:t>
            </a:r>
            <a:r>
              <a:rPr lang="en-US" altLang="en-US" dirty="0"/>
              <a:t>. </a:t>
            </a:r>
          </a:p>
          <a:p>
            <a:r>
              <a:rPr lang="en-US" altLang="en-US" dirty="0"/>
              <a:t>Hal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sering</a:t>
            </a:r>
            <a:r>
              <a:rPr lang="en-US" altLang="en-US" dirty="0"/>
              <a:t> </a:t>
            </a:r>
            <a:r>
              <a:rPr lang="en-US" altLang="en-US" dirty="0" err="1"/>
              <a:t>dilakukan</a:t>
            </a:r>
            <a:r>
              <a:rPr lang="en-US" altLang="en-US" dirty="0"/>
              <a:t> </a:t>
            </a:r>
            <a:r>
              <a:rPr lang="en-US" altLang="en-US" dirty="0" err="1"/>
              <a:t>bila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populasinya</a:t>
            </a:r>
            <a:r>
              <a:rPr lang="en-US" altLang="en-US" dirty="0"/>
              <a:t> </a:t>
            </a:r>
            <a:r>
              <a:rPr lang="en-US" altLang="en-US" dirty="0" err="1"/>
              <a:t>relatif</a:t>
            </a:r>
            <a:r>
              <a:rPr lang="en-US" altLang="en-US" dirty="0"/>
              <a:t> </a:t>
            </a:r>
            <a:r>
              <a:rPr lang="en-US" altLang="en-US" dirty="0" err="1"/>
              <a:t>kecil</a:t>
            </a:r>
            <a:r>
              <a:rPr lang="en-US" altLang="en-US" dirty="0"/>
              <a:t>, </a:t>
            </a:r>
            <a:r>
              <a:rPr lang="en-US" altLang="en-US" dirty="0" err="1"/>
              <a:t>kurang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30 orang. </a:t>
            </a:r>
            <a:r>
              <a:rPr lang="en-US" altLang="en-US" dirty="0" err="1"/>
              <a:t>Sampel</a:t>
            </a:r>
            <a:r>
              <a:rPr lang="en-US" altLang="en-US" dirty="0"/>
              <a:t> </a:t>
            </a:r>
            <a:r>
              <a:rPr lang="en-US" altLang="en-US" dirty="0" err="1"/>
              <a:t>jenuh</a:t>
            </a:r>
            <a:r>
              <a:rPr lang="en-US" altLang="en-US" dirty="0"/>
              <a:t> </a:t>
            </a:r>
            <a:r>
              <a:rPr lang="en-US" altLang="en-US" dirty="0" err="1"/>
              <a:t>disebut</a:t>
            </a:r>
            <a:r>
              <a:rPr lang="en-US" altLang="en-US" dirty="0"/>
              <a:t> juga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istilah</a:t>
            </a:r>
            <a:r>
              <a:rPr lang="en-US" altLang="en-US" dirty="0"/>
              <a:t> </a:t>
            </a:r>
            <a:r>
              <a:rPr lang="en-US" altLang="en-US" dirty="0" err="1"/>
              <a:t>sensus</a:t>
            </a:r>
            <a:r>
              <a:rPr lang="en-US" altLang="en-US" dirty="0"/>
              <a:t>, </a:t>
            </a:r>
            <a:r>
              <a:rPr lang="en-US" altLang="en-US" dirty="0" err="1"/>
              <a:t>dimana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anggota</a:t>
            </a:r>
            <a:r>
              <a:rPr lang="en-US" altLang="en-US" dirty="0"/>
              <a:t> </a:t>
            </a:r>
            <a:r>
              <a:rPr lang="en-US" altLang="en-US" dirty="0" err="1"/>
              <a:t>populasi</a:t>
            </a:r>
            <a:r>
              <a:rPr lang="en-US" altLang="en-US" dirty="0"/>
              <a:t> </a:t>
            </a:r>
            <a:r>
              <a:rPr lang="en-US" altLang="en-US" dirty="0" err="1"/>
              <a:t>dijadikan</a:t>
            </a:r>
            <a:r>
              <a:rPr lang="en-US" altLang="en-US" dirty="0"/>
              <a:t> </a:t>
            </a:r>
            <a:r>
              <a:rPr lang="en-US" altLang="en-US" dirty="0" err="1"/>
              <a:t>sampel</a:t>
            </a:r>
            <a:r>
              <a:rPr lang="en-US" alt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CFF66-C907-41AD-90DB-33FF60982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338" y="2402994"/>
            <a:ext cx="6667500" cy="3752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5E3869-3B22-4D7E-B8EC-274C6C7A967F}"/>
              </a:ext>
            </a:extLst>
          </p:cNvPr>
          <p:cNvSpPr txBox="1"/>
          <p:nvPr/>
        </p:nvSpPr>
        <p:spPr>
          <a:xfrm>
            <a:off x="816865" y="2524914"/>
            <a:ext cx="369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Teknik sampling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jenuh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6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8FD7E-63E1-40E0-B1D3-30F32DE87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Snowball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FDF16-384E-4FEF-8374-FA3A1174B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80032"/>
            <a:ext cx="11029615" cy="2755392"/>
          </a:xfrm>
        </p:spPr>
        <p:txBody>
          <a:bodyPr/>
          <a:lstStyle/>
          <a:p>
            <a:r>
              <a:rPr lang="en-US" altLang="en-US" dirty="0"/>
              <a:t>Snowball sampling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teknik</a:t>
            </a:r>
            <a:r>
              <a:rPr lang="en-US" altLang="en-US" dirty="0"/>
              <a:t> </a:t>
            </a:r>
            <a:r>
              <a:rPr lang="en-US" altLang="en-US" dirty="0" err="1"/>
              <a:t>penentuan</a:t>
            </a:r>
            <a:r>
              <a:rPr lang="en-US" altLang="en-US" dirty="0"/>
              <a:t> </a:t>
            </a:r>
            <a:r>
              <a:rPr lang="en-US" altLang="en-US" dirty="0" err="1"/>
              <a:t>sampel</a:t>
            </a:r>
            <a:r>
              <a:rPr lang="en-US" altLang="en-US" dirty="0"/>
              <a:t> yang </a:t>
            </a:r>
            <a:r>
              <a:rPr lang="en-US" altLang="en-US" dirty="0" err="1"/>
              <a:t>awal</a:t>
            </a:r>
            <a:r>
              <a:rPr lang="en-US" altLang="en-US" dirty="0"/>
              <a:t> </a:t>
            </a:r>
            <a:r>
              <a:rPr lang="en-US" altLang="en-US" dirty="0" err="1"/>
              <a:t>mula</a:t>
            </a:r>
            <a:r>
              <a:rPr lang="en-US" altLang="en-US" dirty="0"/>
              <a:t> </a:t>
            </a:r>
            <a:r>
              <a:rPr lang="en-US" altLang="en-US" dirty="0" err="1"/>
              <a:t>jumlahnya</a:t>
            </a:r>
            <a:r>
              <a:rPr lang="en-US" altLang="en-US" dirty="0"/>
              <a:t> </a:t>
            </a:r>
            <a:r>
              <a:rPr lang="en-US" altLang="en-US" dirty="0" err="1"/>
              <a:t>kecil</a:t>
            </a:r>
            <a:r>
              <a:rPr lang="en-US" altLang="en-US" dirty="0"/>
              <a:t>, </a:t>
            </a:r>
            <a:r>
              <a:rPr lang="en-US" altLang="en-US" dirty="0" err="1"/>
              <a:t>kemudian</a:t>
            </a:r>
            <a:r>
              <a:rPr lang="en-US" altLang="en-US" dirty="0"/>
              <a:t> </a:t>
            </a:r>
            <a:r>
              <a:rPr lang="en-US" altLang="en-US" dirty="0" err="1"/>
              <a:t>sampel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disuruh</a:t>
            </a:r>
            <a:r>
              <a:rPr lang="en-US" altLang="en-US" dirty="0"/>
              <a:t> </a:t>
            </a:r>
            <a:r>
              <a:rPr lang="en-US" altLang="en-US" dirty="0" err="1"/>
              <a:t>memilih</a:t>
            </a:r>
            <a:r>
              <a:rPr lang="en-US" altLang="en-US" dirty="0"/>
              <a:t> </a:t>
            </a:r>
            <a:r>
              <a:rPr lang="en-US" altLang="en-US" dirty="0" err="1"/>
              <a:t>teman-temannya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dijadikan</a:t>
            </a:r>
            <a:r>
              <a:rPr lang="en-US" altLang="en-US" dirty="0"/>
              <a:t> </a:t>
            </a:r>
            <a:r>
              <a:rPr lang="en-US" altLang="en-US" dirty="0" err="1"/>
              <a:t>sampel</a:t>
            </a:r>
            <a:r>
              <a:rPr lang="en-US" altLang="en-US" dirty="0"/>
              <a:t>. Dan </a:t>
            </a:r>
            <a:r>
              <a:rPr lang="en-US" altLang="en-US" dirty="0" err="1"/>
              <a:t>begitu</a:t>
            </a:r>
            <a:r>
              <a:rPr lang="en-US" altLang="en-US" dirty="0"/>
              <a:t> </a:t>
            </a:r>
            <a:r>
              <a:rPr lang="en-US" altLang="en-US" dirty="0" err="1"/>
              <a:t>seterusnya</a:t>
            </a:r>
            <a:r>
              <a:rPr lang="en-US" altLang="en-US" dirty="0"/>
              <a:t>,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sampel</a:t>
            </a:r>
            <a:r>
              <a:rPr lang="en-US" altLang="en-US" dirty="0"/>
              <a:t> </a:t>
            </a:r>
            <a:r>
              <a:rPr lang="en-US" altLang="en-US" dirty="0" err="1"/>
              <a:t>makin</a:t>
            </a:r>
            <a:r>
              <a:rPr lang="en-US" altLang="en-US" dirty="0"/>
              <a:t> lama </a:t>
            </a:r>
            <a:r>
              <a:rPr lang="en-US" altLang="en-US" dirty="0" err="1"/>
              <a:t>makin</a:t>
            </a:r>
            <a:r>
              <a:rPr lang="en-US" altLang="en-US" dirty="0"/>
              <a:t> </a:t>
            </a:r>
            <a:r>
              <a:rPr lang="en-US" altLang="en-US" dirty="0" err="1"/>
              <a:t>banyak</a:t>
            </a:r>
            <a:r>
              <a:rPr lang="en-US" altLang="en-US" dirty="0"/>
              <a:t>. </a:t>
            </a:r>
          </a:p>
          <a:p>
            <a:r>
              <a:rPr lang="en-US" altLang="en-US" dirty="0" err="1"/>
              <a:t>Ibaratkan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bola </a:t>
            </a:r>
            <a:r>
              <a:rPr lang="en-US" altLang="en-US" dirty="0" err="1"/>
              <a:t>salju</a:t>
            </a:r>
            <a:r>
              <a:rPr lang="en-US" altLang="en-US" dirty="0"/>
              <a:t> yang </a:t>
            </a:r>
            <a:r>
              <a:rPr lang="en-US" altLang="en-US" dirty="0" err="1"/>
              <a:t>menggelinding</a:t>
            </a:r>
            <a:r>
              <a:rPr lang="en-US" altLang="en-US" dirty="0"/>
              <a:t>, </a:t>
            </a:r>
            <a:r>
              <a:rPr lang="en-US" altLang="en-US" dirty="0" err="1"/>
              <a:t>makin</a:t>
            </a:r>
            <a:r>
              <a:rPr lang="en-US" altLang="en-US" dirty="0"/>
              <a:t> lama </a:t>
            </a:r>
            <a:r>
              <a:rPr lang="en-US" altLang="en-US" dirty="0" err="1"/>
              <a:t>semakin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. Pada </a:t>
            </a:r>
            <a:r>
              <a:rPr lang="en-US" altLang="en-US" dirty="0" err="1"/>
              <a:t>penelitian</a:t>
            </a:r>
            <a:r>
              <a:rPr lang="en-US" altLang="en-US" dirty="0"/>
              <a:t> </a:t>
            </a:r>
            <a:r>
              <a:rPr lang="en-US" altLang="en-US" dirty="0" err="1"/>
              <a:t>kualitatif</a:t>
            </a:r>
            <a:r>
              <a:rPr lang="en-US" altLang="en-US" dirty="0"/>
              <a:t> </a:t>
            </a:r>
            <a:r>
              <a:rPr lang="en-US" altLang="en-US" dirty="0" err="1"/>
              <a:t>banyak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sampel</a:t>
            </a:r>
            <a:r>
              <a:rPr lang="en-US" altLang="en-US" dirty="0"/>
              <a:t> purposive dan snowball.</a:t>
            </a:r>
          </a:p>
          <a:p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CA69354-0F30-4D9A-BE9B-CE5A451F7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632" y="3763074"/>
            <a:ext cx="5334000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58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9921F-1E49-495D-87C6-082537472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126132"/>
          </a:xfrm>
        </p:spPr>
        <p:txBody>
          <a:bodyPr/>
          <a:lstStyle/>
          <a:p>
            <a:pPr algn="ctr"/>
            <a:r>
              <a:rPr lang="en-US" dirty="0"/>
              <a:t>Mana yang paling </a:t>
            </a:r>
            <a:r>
              <a:rPr lang="en-US" dirty="0" err="1"/>
              <a:t>baik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2E1EA-BE3C-45F4-B7AE-9426C350E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88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5371-23F3-4AD5-BF48-1C9A916D2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by Isaac n </a:t>
            </a:r>
            <a:r>
              <a:rPr lang="en-US" dirty="0" err="1"/>
              <a:t>michael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D1F7BC5-C266-4302-B58D-017F24096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ketelitian</a:t>
            </a:r>
            <a:r>
              <a:rPr lang="en-US" dirty="0"/>
              <a:t> yang </a:t>
            </a:r>
            <a:r>
              <a:rPr lang="en-US" dirty="0" err="1"/>
              <a:t>dikehendaki</a:t>
            </a:r>
            <a:r>
              <a:rPr lang="en-US" dirty="0"/>
              <a:t> (1%, 5%, 10%)</a:t>
            </a:r>
          </a:p>
          <a:p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yang </a:t>
            </a:r>
            <a:r>
              <a:rPr lang="en-US" dirty="0" err="1"/>
              <a:t>dipilih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. Vice versa.</a:t>
            </a:r>
          </a:p>
          <a:p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ddikembangkan</a:t>
            </a:r>
            <a:r>
              <a:rPr lang="en-US" dirty="0"/>
              <a:t> oleh Isaac dan Michael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C949862A-E9DF-4BD7-90AE-7B9231B64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10" y="5174388"/>
            <a:ext cx="3220075" cy="11887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20FD366-5741-4D5E-9DE8-348077C39B48}"/>
              </a:ext>
            </a:extLst>
          </p:cNvPr>
          <p:cNvSpPr txBox="1"/>
          <p:nvPr/>
        </p:nvSpPr>
        <p:spPr>
          <a:xfrm>
            <a:off x="5021030" y="5070076"/>
            <a:ext cx="6589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/>
              <a:t>s = </a:t>
            </a:r>
            <a:r>
              <a:rPr lang="en-US" altLang="en-US" sz="1600" dirty="0" err="1"/>
              <a:t>Jumlah</a:t>
            </a:r>
            <a:r>
              <a:rPr lang="en-US" altLang="en-US" sz="1600" dirty="0"/>
              <a:t> 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/>
              <a:t>N = </a:t>
            </a:r>
            <a:r>
              <a:rPr lang="en-US" altLang="en-US" sz="1600" dirty="0" err="1"/>
              <a:t>Jumlah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populasi</a:t>
            </a:r>
            <a:endParaRPr lang="en-US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altLang="en-US" sz="1600" dirty="0"/>
              <a:t>λ2 = </a:t>
            </a:r>
            <a:r>
              <a:rPr lang="en-US" altLang="en-US" sz="1600" dirty="0"/>
              <a:t>Chi </a:t>
            </a:r>
            <a:r>
              <a:rPr lang="en-US" altLang="en-US" sz="1600" dirty="0" err="1"/>
              <a:t>Kuadrat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dengan</a:t>
            </a:r>
            <a:r>
              <a:rPr lang="en-US" altLang="en-US" sz="1600" dirty="0"/>
              <a:t> dk = 1, </a:t>
            </a:r>
            <a:r>
              <a:rPr lang="en-US" altLang="en-US" sz="1600" dirty="0" err="1"/>
              <a:t>taraf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kesalahan</a:t>
            </a:r>
            <a:r>
              <a:rPr lang="en-US" altLang="en-US" sz="1600" dirty="0"/>
              <a:t> 1%, 5% dan 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/>
              <a:t>d = 0,05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/>
              <a:t>P = Q = 0,5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802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4B250-801D-4A32-BB2D-71C35A0E0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by </a:t>
            </a:r>
            <a:r>
              <a:rPr lang="en-US" dirty="0" err="1"/>
              <a:t>slovin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ACCE5-9648-4687-BFB7-547D093F9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err="1"/>
              <a:t>Mirip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formula Isaac dan Michael, </a:t>
            </a:r>
            <a:r>
              <a:rPr lang="en-US" altLang="en-US" dirty="0" err="1"/>
              <a:t>langkah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 </a:t>
            </a:r>
            <a:r>
              <a:rPr lang="en-US" altLang="en-US" dirty="0" err="1"/>
              <a:t>ditentukan</a:t>
            </a:r>
            <a:r>
              <a:rPr lang="en-US" altLang="en-US" dirty="0"/>
              <a:t> </a:t>
            </a:r>
            <a:r>
              <a:rPr lang="en-US" altLang="en-US" dirty="0" err="1"/>
              <a:t>berapa</a:t>
            </a:r>
            <a:r>
              <a:rPr lang="en-US" altLang="en-US" dirty="0"/>
              <a:t> </a:t>
            </a:r>
            <a:r>
              <a:rPr lang="en-US" altLang="en-US" dirty="0" err="1"/>
              <a:t>batas</a:t>
            </a:r>
            <a:r>
              <a:rPr lang="en-US" altLang="en-US" dirty="0"/>
              <a:t> </a:t>
            </a:r>
            <a:r>
              <a:rPr lang="en-US" altLang="en-US" dirty="0" err="1"/>
              <a:t>toleransi</a:t>
            </a:r>
            <a:r>
              <a:rPr lang="en-US" altLang="en-US" dirty="0"/>
              <a:t> </a:t>
            </a:r>
            <a:r>
              <a:rPr lang="en-US" altLang="en-US" dirty="0" err="1"/>
              <a:t>kesalahan</a:t>
            </a:r>
            <a:r>
              <a:rPr lang="en-US" altLang="en-US" dirty="0"/>
              <a:t>. Batas </a:t>
            </a:r>
            <a:r>
              <a:rPr lang="en-US" altLang="en-US" dirty="0" err="1"/>
              <a:t>toleransi</a:t>
            </a:r>
            <a:r>
              <a:rPr lang="en-US" altLang="en-US" dirty="0"/>
              <a:t> </a:t>
            </a:r>
            <a:r>
              <a:rPr lang="en-US" altLang="en-US" dirty="0" err="1"/>
              <a:t>kesalahan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dinyatakan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persentase</a:t>
            </a:r>
            <a:r>
              <a:rPr lang="en-US" altLang="en-US" dirty="0"/>
              <a:t>. </a:t>
            </a:r>
            <a:r>
              <a:rPr lang="en-US" altLang="en-US" dirty="0" err="1"/>
              <a:t>Semakin</a:t>
            </a:r>
            <a:r>
              <a:rPr lang="en-US" altLang="en-US" dirty="0"/>
              <a:t> </a:t>
            </a:r>
            <a:r>
              <a:rPr lang="en-US" altLang="en-US" dirty="0" err="1"/>
              <a:t>kecil</a:t>
            </a:r>
            <a:r>
              <a:rPr lang="en-US" altLang="en-US" dirty="0"/>
              <a:t> </a:t>
            </a:r>
            <a:r>
              <a:rPr lang="en-US" altLang="en-US" dirty="0" err="1"/>
              <a:t>toleransi</a:t>
            </a:r>
            <a:r>
              <a:rPr lang="en-US" altLang="en-US" dirty="0"/>
              <a:t> </a:t>
            </a:r>
            <a:r>
              <a:rPr lang="en-US" altLang="en-US" dirty="0" err="1"/>
              <a:t>kesalahan</a:t>
            </a:r>
            <a:r>
              <a:rPr lang="en-US" altLang="en-US" dirty="0"/>
              <a:t>, </a:t>
            </a:r>
            <a:r>
              <a:rPr lang="en-US" altLang="en-US" dirty="0" err="1"/>
              <a:t>semakin</a:t>
            </a:r>
            <a:r>
              <a:rPr lang="en-US" altLang="en-US" dirty="0"/>
              <a:t> </a:t>
            </a:r>
            <a:r>
              <a:rPr lang="en-US" altLang="en-US" dirty="0" err="1"/>
              <a:t>akurat</a:t>
            </a:r>
            <a:r>
              <a:rPr lang="en-US" altLang="en-US" dirty="0"/>
              <a:t> </a:t>
            </a:r>
            <a:r>
              <a:rPr lang="en-US" altLang="en-US" dirty="0" err="1"/>
              <a:t>sampel</a:t>
            </a:r>
            <a:r>
              <a:rPr lang="en-US" altLang="en-US" dirty="0"/>
              <a:t> </a:t>
            </a:r>
            <a:r>
              <a:rPr lang="en-US" altLang="en-US" dirty="0" err="1"/>
              <a:t>menggambarkan</a:t>
            </a:r>
            <a:r>
              <a:rPr lang="en-US" altLang="en-US" dirty="0"/>
              <a:t> </a:t>
            </a:r>
            <a:r>
              <a:rPr lang="en-US" altLang="en-US" dirty="0" err="1"/>
              <a:t>populasi</a:t>
            </a:r>
            <a:r>
              <a:rPr lang="en-US" altLang="en-US" dirty="0"/>
              <a:t>. </a:t>
            </a:r>
            <a:r>
              <a:rPr lang="en-US" altLang="en-US" dirty="0" err="1"/>
              <a:t>Misalnya</a:t>
            </a:r>
            <a:r>
              <a:rPr lang="en-US" altLang="en-US" dirty="0"/>
              <a:t>, </a:t>
            </a:r>
            <a:r>
              <a:rPr lang="en-US" altLang="en-US" dirty="0" err="1"/>
              <a:t>penelitian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batas</a:t>
            </a:r>
            <a:r>
              <a:rPr lang="en-US" altLang="en-US" dirty="0"/>
              <a:t> </a:t>
            </a:r>
            <a:r>
              <a:rPr lang="en-US" altLang="en-US" dirty="0" err="1"/>
              <a:t>kesalahan</a:t>
            </a:r>
            <a:r>
              <a:rPr lang="en-US" altLang="en-US" dirty="0"/>
              <a:t> 5% </a:t>
            </a:r>
            <a:r>
              <a:rPr lang="en-US" altLang="en-US" dirty="0" err="1"/>
              <a:t>berarti</a:t>
            </a:r>
            <a:r>
              <a:rPr lang="en-US" altLang="en-US" dirty="0"/>
              <a:t> </a:t>
            </a:r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tingkat</a:t>
            </a:r>
            <a:r>
              <a:rPr lang="en-US" altLang="en-US" dirty="0"/>
              <a:t> </a:t>
            </a:r>
            <a:r>
              <a:rPr lang="en-US" altLang="en-US" dirty="0" err="1"/>
              <a:t>akurasi</a:t>
            </a:r>
            <a:r>
              <a:rPr lang="en-US" altLang="en-US" dirty="0"/>
              <a:t> 95%. </a:t>
            </a:r>
            <a:r>
              <a:rPr lang="en-US" altLang="en-US" dirty="0" err="1"/>
              <a:t>Penelitian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batas</a:t>
            </a:r>
            <a:r>
              <a:rPr lang="en-US" altLang="en-US" dirty="0"/>
              <a:t> </a:t>
            </a:r>
            <a:r>
              <a:rPr lang="en-US" altLang="en-US" dirty="0" err="1"/>
              <a:t>kesalahan</a:t>
            </a:r>
            <a:r>
              <a:rPr lang="en-US" altLang="en-US" dirty="0"/>
              <a:t> 2% </a:t>
            </a:r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tingkat</a:t>
            </a:r>
            <a:r>
              <a:rPr lang="en-US" altLang="en-US" dirty="0"/>
              <a:t> </a:t>
            </a:r>
            <a:r>
              <a:rPr lang="en-US" altLang="en-US" dirty="0" err="1"/>
              <a:t>akurasi</a:t>
            </a:r>
            <a:r>
              <a:rPr lang="en-US" altLang="en-US" dirty="0"/>
              <a:t> 98%. </a:t>
            </a:r>
          </a:p>
          <a:p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populasi</a:t>
            </a:r>
            <a:r>
              <a:rPr lang="en-US" altLang="en-US" dirty="0"/>
              <a:t> yang </a:t>
            </a:r>
            <a:r>
              <a:rPr lang="en-US" altLang="en-US" dirty="0" err="1"/>
              <a:t>sama</a:t>
            </a:r>
            <a:r>
              <a:rPr lang="en-US" altLang="en-US" dirty="0"/>
              <a:t>, </a:t>
            </a:r>
            <a:r>
              <a:rPr lang="en-US" altLang="en-US" dirty="0" err="1"/>
              <a:t>semakin</a:t>
            </a:r>
            <a:r>
              <a:rPr lang="en-US" altLang="en-US" dirty="0"/>
              <a:t> </a:t>
            </a:r>
            <a:r>
              <a:rPr lang="en-US" altLang="en-US" dirty="0" err="1"/>
              <a:t>kecil</a:t>
            </a:r>
            <a:r>
              <a:rPr lang="en-US" altLang="en-US" dirty="0"/>
              <a:t> </a:t>
            </a:r>
            <a:r>
              <a:rPr lang="en-US" altLang="en-US" dirty="0" err="1"/>
              <a:t>toleransi</a:t>
            </a:r>
            <a:r>
              <a:rPr lang="en-US" altLang="en-US" dirty="0"/>
              <a:t> </a:t>
            </a:r>
            <a:r>
              <a:rPr lang="en-US" altLang="en-US" dirty="0" err="1"/>
              <a:t>kesalahan</a:t>
            </a:r>
            <a:r>
              <a:rPr lang="en-US" altLang="en-US" dirty="0"/>
              <a:t>, </a:t>
            </a:r>
            <a:r>
              <a:rPr lang="en-US" altLang="en-US" dirty="0" err="1"/>
              <a:t>semakin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sampel</a:t>
            </a:r>
            <a:r>
              <a:rPr lang="en-US" altLang="en-US" dirty="0"/>
              <a:t> yang </a:t>
            </a:r>
            <a:r>
              <a:rPr lang="en-US" altLang="en-US" dirty="0" err="1"/>
              <a:t>dibutuhkan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33F402B-256E-46BB-8724-47438A059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440" y="4908550"/>
            <a:ext cx="22288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16F82B-58E4-43B9-A06A-AF00E8F09983}"/>
              </a:ext>
            </a:extLst>
          </p:cNvPr>
          <p:cNvSpPr txBox="1"/>
          <p:nvPr/>
        </p:nvSpPr>
        <p:spPr>
          <a:xfrm>
            <a:off x="6498336" y="4734342"/>
            <a:ext cx="48889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i="1" dirty="0"/>
              <a:t>n</a:t>
            </a:r>
            <a:r>
              <a:rPr lang="en-US" altLang="en-US" sz="1600" dirty="0"/>
              <a:t>: </a:t>
            </a:r>
            <a:r>
              <a:rPr lang="en-US" altLang="en-US" sz="1600" dirty="0" err="1"/>
              <a:t>jumlah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sampel</a:t>
            </a:r>
            <a:endParaRPr lang="en-US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/>
              <a:t>N: </a:t>
            </a:r>
            <a:r>
              <a:rPr lang="en-US" altLang="en-US" sz="1600" dirty="0" err="1"/>
              <a:t>jumlah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populasi</a:t>
            </a:r>
            <a:endParaRPr lang="en-US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/>
              <a:t>e: </a:t>
            </a:r>
            <a:r>
              <a:rPr lang="en-US" altLang="en-US" sz="1600" dirty="0" err="1"/>
              <a:t>batas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toleransi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kesalahan</a:t>
            </a:r>
            <a:r>
              <a:rPr lang="en-US" altLang="en-US" sz="1600" dirty="0"/>
              <a:t> (</a:t>
            </a:r>
            <a:r>
              <a:rPr lang="en-US" altLang="en-US" sz="1600" i="1" dirty="0"/>
              <a:t>error tolerance</a:t>
            </a:r>
            <a:r>
              <a:rPr lang="en-US" altLang="en-US" sz="1600" dirty="0"/>
              <a:t>)</a:t>
            </a:r>
          </a:p>
          <a:p>
            <a:br>
              <a:rPr lang="en-US" altLang="en-US" sz="1600" dirty="0"/>
            </a:br>
            <a:endParaRPr lang="en-US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7899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18E3-226B-40CB-82E9-F1934BC02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15C1A-036E-4175-B378-3C2958852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96306-B1B8-4A64-AADC-9122B31D7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618" y="0"/>
            <a:ext cx="5876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715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E923D-3116-4042-9234-6B443C675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6CFFF-DEDF-4929-B889-C4722AB15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Akan </a:t>
            </a:r>
            <a:r>
              <a:rPr lang="en-US" altLang="en-US" dirty="0" err="1"/>
              <a:t>dilakukan</a:t>
            </a:r>
            <a:r>
              <a:rPr lang="en-US" altLang="en-US" dirty="0"/>
              <a:t> </a:t>
            </a:r>
            <a:r>
              <a:rPr lang="en-US" altLang="en-US" dirty="0" err="1"/>
              <a:t>penelitian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mengetahui</a:t>
            </a:r>
            <a:r>
              <a:rPr lang="en-US" altLang="en-US" dirty="0"/>
              <a:t> </a:t>
            </a:r>
            <a:r>
              <a:rPr lang="en-US" altLang="en-US" dirty="0" err="1"/>
              <a:t>tanggapan</a:t>
            </a:r>
            <a:r>
              <a:rPr lang="en-US" altLang="en-US" dirty="0"/>
              <a:t> </a:t>
            </a:r>
            <a:r>
              <a:rPr lang="en-US" altLang="en-US" dirty="0" err="1"/>
              <a:t>kelompok</a:t>
            </a:r>
            <a:r>
              <a:rPr lang="en-US" altLang="en-US" dirty="0"/>
              <a:t> </a:t>
            </a:r>
            <a:r>
              <a:rPr lang="en-US" altLang="en-US" dirty="0" err="1"/>
              <a:t>masyarakat</a:t>
            </a:r>
            <a:r>
              <a:rPr lang="en-US" altLang="en-US" dirty="0"/>
              <a:t> </a:t>
            </a:r>
            <a:r>
              <a:rPr lang="en-US" altLang="en-US" dirty="0" err="1"/>
              <a:t>terhadap</a:t>
            </a:r>
            <a:r>
              <a:rPr lang="en-US" altLang="en-US" dirty="0"/>
              <a:t> </a:t>
            </a:r>
            <a:r>
              <a:rPr lang="en-US" altLang="en-US" dirty="0" err="1"/>
              <a:t>pelayanan</a:t>
            </a:r>
            <a:r>
              <a:rPr lang="en-US" altLang="en-US" dirty="0"/>
              <a:t> yang </a:t>
            </a:r>
            <a:r>
              <a:rPr lang="en-US" altLang="en-US" dirty="0" err="1"/>
              <a:t>diberikan</a:t>
            </a:r>
            <a:r>
              <a:rPr lang="en-US" altLang="en-US" dirty="0"/>
              <a:t> oleh </a:t>
            </a:r>
            <a:r>
              <a:rPr lang="en-US" altLang="en-US" dirty="0" err="1"/>
              <a:t>Pemerintah</a:t>
            </a:r>
            <a:r>
              <a:rPr lang="en-US" altLang="en-US" dirty="0"/>
              <a:t> </a:t>
            </a:r>
            <a:r>
              <a:rPr lang="en-US" altLang="en-US" dirty="0" err="1"/>
              <a:t>Asghard</a:t>
            </a:r>
            <a:r>
              <a:rPr lang="en-US" altLang="en-US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err="1"/>
              <a:t>Kelompok</a:t>
            </a:r>
            <a:r>
              <a:rPr lang="en-US" altLang="en-US" dirty="0"/>
              <a:t> </a:t>
            </a:r>
            <a:r>
              <a:rPr lang="en-US" altLang="en-US" dirty="0" err="1"/>
              <a:t>masyarakat</a:t>
            </a:r>
            <a:r>
              <a:rPr lang="en-US" altLang="en-US" dirty="0"/>
              <a:t> </a:t>
            </a:r>
            <a:r>
              <a:rPr lang="en-US" altLang="en-US" dirty="0" err="1"/>
              <a:t>terdiri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1000 orang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komposisi</a:t>
            </a:r>
            <a:r>
              <a:rPr lang="en-US" altLang="en-US" dirty="0"/>
              <a:t> </a:t>
            </a:r>
            <a:r>
              <a:rPr lang="en-US" altLang="en-US" dirty="0" err="1"/>
              <a:t>jenjang</a:t>
            </a:r>
            <a:r>
              <a:rPr lang="en-US" altLang="en-US" dirty="0"/>
              <a:t> </a:t>
            </a:r>
            <a:r>
              <a:rPr lang="en-US" altLang="en-US" dirty="0" err="1"/>
              <a:t>pendidikan</a:t>
            </a:r>
            <a:endParaRPr lang="en-US" altLang="en-US" dirty="0"/>
          </a:p>
          <a:p>
            <a:pPr lvl="1"/>
            <a:r>
              <a:rPr lang="en-US" altLang="en-US" sz="1600" dirty="0"/>
              <a:t>S2 = 50</a:t>
            </a:r>
          </a:p>
          <a:p>
            <a:pPr lvl="1"/>
            <a:r>
              <a:rPr lang="en-US" altLang="en-US" sz="1600" dirty="0"/>
              <a:t>S1 = 300</a:t>
            </a:r>
          </a:p>
          <a:p>
            <a:pPr lvl="1"/>
            <a:r>
              <a:rPr lang="en-US" altLang="en-US" sz="1600" dirty="0"/>
              <a:t>SMA = 500</a:t>
            </a:r>
          </a:p>
          <a:p>
            <a:pPr lvl="1"/>
            <a:r>
              <a:rPr lang="en-US" altLang="en-US" sz="1600" dirty="0"/>
              <a:t>SMP = 100</a:t>
            </a:r>
          </a:p>
          <a:p>
            <a:pPr lvl="1"/>
            <a:r>
              <a:rPr lang="en-US" altLang="en-US" sz="1600" dirty="0"/>
              <a:t>SD = 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9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80BDC-BD4D-429C-B0DC-7A52D7E7B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Populasi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DFE85-502E-4C4E-8748-212552FA0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1800" dirty="0">
                <a:sym typeface="Wingdings" panose="05000000000000000000" pitchFamily="2" charset="2"/>
              </a:rPr>
              <a:t>Pada </a:t>
            </a:r>
            <a:r>
              <a:rPr lang="en-US" altLang="en-US" sz="1800" dirty="0" err="1">
                <a:sym typeface="Wingdings" panose="05000000000000000000" pitchFamily="2" charset="2"/>
              </a:rPr>
              <a:t>teori</a:t>
            </a:r>
            <a:r>
              <a:rPr lang="en-US" altLang="en-US" sz="1800" dirty="0">
                <a:sym typeface="Wingdings" panose="05000000000000000000" pitchFamily="2" charset="2"/>
              </a:rPr>
              <a:t> sampling, </a:t>
            </a:r>
            <a:r>
              <a:rPr lang="en-US" altLang="en-US" sz="1800" dirty="0" err="1">
                <a:sym typeface="Wingdings" panose="05000000000000000000" pitchFamily="2" charset="2"/>
              </a:rPr>
              <a:t>populasi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dianggap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sebagai</a:t>
            </a:r>
            <a:r>
              <a:rPr lang="en-US" altLang="en-US" sz="1800" dirty="0">
                <a:sym typeface="Wingdings" panose="05000000000000000000" pitchFamily="2" charset="2"/>
              </a:rPr>
              <a:t> wilayah </a:t>
            </a:r>
            <a:r>
              <a:rPr lang="en-US" altLang="en-US" sz="1800" dirty="0" err="1">
                <a:sym typeface="Wingdings" panose="05000000000000000000" pitchFamily="2" charset="2"/>
              </a:rPr>
              <a:t>generalisasi</a:t>
            </a:r>
            <a:r>
              <a:rPr lang="en-US" altLang="en-US" sz="1800" dirty="0">
                <a:sym typeface="Wingdings" panose="05000000000000000000" pitchFamily="2" charset="2"/>
              </a:rPr>
              <a:t> yang </a:t>
            </a:r>
            <a:r>
              <a:rPr lang="en-US" altLang="en-US" sz="1800" dirty="0" err="1">
                <a:sym typeface="Wingdings" panose="05000000000000000000" pitchFamily="2" charset="2"/>
              </a:rPr>
              <a:t>terdiri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atas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objek</a:t>
            </a:r>
            <a:r>
              <a:rPr lang="en-US" altLang="en-US" sz="1800" dirty="0">
                <a:sym typeface="Wingdings" panose="05000000000000000000" pitchFamily="2" charset="2"/>
              </a:rPr>
              <a:t>/</a:t>
            </a:r>
            <a:r>
              <a:rPr lang="en-US" altLang="en-US" sz="1800" dirty="0" err="1">
                <a:sym typeface="Wingdings" panose="05000000000000000000" pitchFamily="2" charset="2"/>
              </a:rPr>
              <a:t>subjek</a:t>
            </a:r>
            <a:r>
              <a:rPr lang="en-US" altLang="en-US" sz="1800" dirty="0">
                <a:sym typeface="Wingdings" panose="05000000000000000000" pitchFamily="2" charset="2"/>
              </a:rPr>
              <a:t> yang </a:t>
            </a:r>
            <a:r>
              <a:rPr lang="en-US" altLang="en-US" sz="1800" dirty="0" err="1">
                <a:sym typeface="Wingdings" panose="05000000000000000000" pitchFamily="2" charset="2"/>
              </a:rPr>
              <a:t>mempunyai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kualitas</a:t>
            </a:r>
            <a:r>
              <a:rPr lang="en-US" altLang="en-US" sz="1800" dirty="0">
                <a:sym typeface="Wingdings" panose="05000000000000000000" pitchFamily="2" charset="2"/>
              </a:rPr>
              <a:t> dan </a:t>
            </a:r>
            <a:r>
              <a:rPr lang="en-US" altLang="en-US" sz="1800" dirty="0" err="1">
                <a:sym typeface="Wingdings" panose="05000000000000000000" pitchFamily="2" charset="2"/>
              </a:rPr>
              <a:t>karakteristik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tertentu</a:t>
            </a:r>
            <a:r>
              <a:rPr lang="en-US" altLang="en-US" sz="1800" dirty="0">
                <a:sym typeface="Wingdings" panose="05000000000000000000" pitchFamily="2" charset="2"/>
              </a:rPr>
              <a:t> yang </a:t>
            </a:r>
            <a:r>
              <a:rPr lang="en-US" altLang="en-US" sz="1800" dirty="0" err="1">
                <a:sym typeface="Wingdings" panose="05000000000000000000" pitchFamily="2" charset="2"/>
              </a:rPr>
              <a:t>ditetapkan</a:t>
            </a:r>
            <a:r>
              <a:rPr lang="en-US" altLang="en-US" sz="1800" dirty="0">
                <a:sym typeface="Wingdings" panose="05000000000000000000" pitchFamily="2" charset="2"/>
              </a:rPr>
              <a:t> oleh </a:t>
            </a:r>
            <a:r>
              <a:rPr lang="en-US" altLang="en-US" sz="1800" dirty="0" err="1">
                <a:sym typeface="Wingdings" panose="05000000000000000000" pitchFamily="2" charset="2"/>
              </a:rPr>
              <a:t>peneliti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untuk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dipelajari</a:t>
            </a:r>
            <a:r>
              <a:rPr lang="en-US" altLang="en-US" sz="1800" dirty="0">
                <a:sym typeface="Wingdings" panose="05000000000000000000" pitchFamily="2" charset="2"/>
              </a:rPr>
              <a:t> dan </a:t>
            </a:r>
            <a:r>
              <a:rPr lang="en-US" altLang="en-US" sz="1800" dirty="0" err="1">
                <a:sym typeface="Wingdings" panose="05000000000000000000" pitchFamily="2" charset="2"/>
              </a:rPr>
              <a:t>ditarik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kesimpulan</a:t>
            </a:r>
            <a:r>
              <a:rPr lang="en-US" altLang="en-US" sz="1800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en-US" sz="1800" dirty="0" err="1">
                <a:sym typeface="Wingdings" panose="05000000000000000000" pitchFamily="2" charset="2"/>
              </a:rPr>
              <a:t>Bukan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hanya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tentang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objek</a:t>
            </a:r>
            <a:r>
              <a:rPr lang="en-US" altLang="en-US" sz="1800" dirty="0">
                <a:sym typeface="Wingdings" panose="05000000000000000000" pitchFamily="2" charset="2"/>
              </a:rPr>
              <a:t> / orang, </a:t>
            </a:r>
            <a:r>
              <a:rPr lang="en-US" altLang="en-US" sz="1800" dirty="0" err="1">
                <a:sym typeface="Wingdings" panose="05000000000000000000" pitchFamily="2" charset="2"/>
              </a:rPr>
              <a:t>tapi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bisa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jadi</a:t>
            </a:r>
            <a:r>
              <a:rPr lang="en-US" altLang="en-US" sz="1800" dirty="0">
                <a:sym typeface="Wingdings" panose="05000000000000000000" pitchFamily="2" charset="2"/>
              </a:rPr>
              <a:t> juga </a:t>
            </a:r>
            <a:r>
              <a:rPr lang="en-US" altLang="en-US" sz="1800" dirty="0" err="1">
                <a:sym typeface="Wingdings" panose="05000000000000000000" pitchFamily="2" charset="2"/>
              </a:rPr>
              <a:t>meliputi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seluruh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karakteristik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sifat</a:t>
            </a:r>
            <a:r>
              <a:rPr lang="en-US" altLang="en-US" sz="1800" dirty="0">
                <a:sym typeface="Wingdings" panose="05000000000000000000" pitchFamily="2" charset="2"/>
              </a:rPr>
              <a:t> yang </a:t>
            </a:r>
            <a:r>
              <a:rPr lang="en-US" altLang="en-US" sz="1800" dirty="0" err="1">
                <a:sym typeface="Wingdings" panose="05000000000000000000" pitchFamily="2" charset="2"/>
              </a:rPr>
              <a:t>dimiliki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subjek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atau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objek</a:t>
            </a:r>
            <a:r>
              <a:rPr lang="en-US" altLang="en-US" sz="1800" dirty="0">
                <a:sym typeface="Wingdings" panose="05000000000000000000" pitchFamily="2" charset="2"/>
              </a:rPr>
              <a:t>.</a:t>
            </a:r>
          </a:p>
          <a:p>
            <a:pPr eaLnBrk="1" hangingPunct="1"/>
            <a:endParaRPr lang="en-US" altLang="en-US" sz="1800" dirty="0">
              <a:sym typeface="Wingdings" panose="05000000000000000000" pitchFamily="2" charset="2"/>
            </a:endParaRPr>
          </a:p>
          <a:p>
            <a:pPr eaLnBrk="1" hangingPunct="1"/>
            <a:endParaRPr lang="en-US" altLang="en-US" sz="1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76260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88B-B04C-45A0-A83D-2B386672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86633-268C-4833-A873-88715BEAE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z="2400" dirty="0" err="1"/>
              <a:t>Misal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tingkat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kesalahan</a:t>
            </a:r>
            <a:r>
              <a:rPr lang="en-US" altLang="en-US" sz="2400" dirty="0"/>
              <a:t> 5%, </a:t>
            </a:r>
            <a:r>
              <a:rPr lang="en-US" altLang="en-US" sz="2400" dirty="0" err="1"/>
              <a:t>populasi</a:t>
            </a:r>
            <a:r>
              <a:rPr lang="en-US" altLang="en-US" sz="2400" dirty="0"/>
              <a:t> 1000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memerlukan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sampel</a:t>
            </a:r>
            <a:r>
              <a:rPr lang="en-US" altLang="en-US" sz="2400" dirty="0"/>
              <a:t> MINIMAL </a:t>
            </a:r>
            <a:r>
              <a:rPr lang="en-US" altLang="en-US" sz="2400" dirty="0" err="1"/>
              <a:t>sebesar</a:t>
            </a:r>
            <a:r>
              <a:rPr lang="en-US" altLang="en-US" sz="2400" dirty="0"/>
              <a:t> 258.</a:t>
            </a:r>
          </a:p>
          <a:p>
            <a:r>
              <a:rPr lang="en-US" altLang="en-US" sz="2400" dirty="0"/>
              <a:t>Jawab</a:t>
            </a:r>
          </a:p>
          <a:p>
            <a:pPr lvl="1"/>
            <a:r>
              <a:rPr lang="en-US" altLang="en-US" sz="2000" dirty="0"/>
              <a:t>S2 = 50/1000 x 258 		= 12.9 =13</a:t>
            </a:r>
          </a:p>
          <a:p>
            <a:pPr lvl="1"/>
            <a:r>
              <a:rPr lang="en-US" altLang="en-US" sz="2000" dirty="0"/>
              <a:t>S1 = 300/1000 x 258 		= 77.4 = 78</a:t>
            </a:r>
          </a:p>
          <a:p>
            <a:pPr lvl="1"/>
            <a:r>
              <a:rPr lang="en-US" altLang="en-US" sz="2000" dirty="0"/>
              <a:t>SMA = 500/1000 x 258 	= 129</a:t>
            </a:r>
          </a:p>
          <a:p>
            <a:pPr lvl="1"/>
            <a:r>
              <a:rPr lang="en-US" altLang="en-US" sz="2000" dirty="0"/>
              <a:t>SMP = 100/1000 x 258 	= 25.8 = 26</a:t>
            </a:r>
          </a:p>
          <a:p>
            <a:pPr lvl="1"/>
            <a:r>
              <a:rPr lang="en-US" altLang="en-US" sz="2000" dirty="0"/>
              <a:t>SD = 50/1000 x 258 		= 12.9 = 13</a:t>
            </a:r>
          </a:p>
          <a:p>
            <a:pPr lvl="1"/>
            <a:endParaRPr lang="en-US" altLang="en-US" sz="2000" dirty="0"/>
          </a:p>
          <a:p>
            <a:r>
              <a:rPr lang="en-US" altLang="en-US" sz="2400" dirty="0"/>
              <a:t>Total = 259 </a:t>
            </a:r>
            <a:r>
              <a:rPr lang="en-US" altLang="en-US" sz="2400" dirty="0" err="1"/>
              <a:t>sampel</a:t>
            </a:r>
            <a:r>
              <a:rPr lang="en-US" alt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78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78A86-2671-4E64-8661-D143F628C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Sampel</a:t>
            </a:r>
            <a:r>
              <a:rPr lang="en-US" dirty="0"/>
              <a:t> yang </a:t>
            </a:r>
            <a:r>
              <a:rPr lang="en-US" dirty="0" err="1"/>
              <a:t>baik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4DB39-025A-4252-B93F-C14D9E7F1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Roscoe, Research Methods For Business (1982:253)</a:t>
            </a: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yang </a:t>
            </a:r>
            <a:r>
              <a:rPr lang="en-US" dirty="0" err="1"/>
              <a:t>layak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30 – 500</a:t>
            </a: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/ strata,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per </a:t>
            </a:r>
            <a:r>
              <a:rPr lang="en-US" dirty="0" err="1"/>
              <a:t>kategori</a:t>
            </a:r>
            <a:r>
              <a:rPr lang="en-US" dirty="0"/>
              <a:t> minimal 30</a:t>
            </a: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multivariate (</a:t>
            </a:r>
            <a:r>
              <a:rPr lang="en-US" dirty="0" err="1"/>
              <a:t>korelasi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regresi</a:t>
            </a:r>
            <a:r>
              <a:rPr lang="en-US" dirty="0"/>
              <a:t> </a:t>
            </a:r>
            <a:r>
              <a:rPr lang="en-US" dirty="0" err="1"/>
              <a:t>ganda</a:t>
            </a:r>
            <a:r>
              <a:rPr lang="en-US" dirty="0"/>
              <a:t>),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minimal 10x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yang </a:t>
            </a:r>
            <a:r>
              <a:rPr lang="en-US" dirty="0" err="1"/>
              <a:t>diteliti</a:t>
            </a:r>
            <a:r>
              <a:rPr lang="en-US" dirty="0"/>
              <a:t>. </a:t>
            </a:r>
            <a:r>
              <a:rPr lang="en-US" dirty="0" err="1"/>
              <a:t>Misal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5 (independent dan </a:t>
            </a:r>
            <a:r>
              <a:rPr lang="en-US" dirty="0" err="1"/>
              <a:t>dependen</a:t>
            </a:r>
            <a:r>
              <a:rPr lang="en-US" dirty="0"/>
              <a:t>),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minimal 50</a:t>
            </a: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eksperimen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,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eksperimen</a:t>
            </a:r>
            <a:r>
              <a:rPr lang="en-US" dirty="0"/>
              <a:t> dan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masing2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10-20</a:t>
            </a: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36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6DC4B-FFCB-4999-B4B8-68D58FC5B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Normalitas</a:t>
            </a:r>
            <a:r>
              <a:rPr lang="en-US" dirty="0"/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061DF-75D5-43A1-AFA4-D161400C9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3429000"/>
            <a:ext cx="11029615" cy="2546350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Pada statistic </a:t>
            </a:r>
            <a:r>
              <a:rPr lang="en-US" altLang="en-US" sz="2000" dirty="0" err="1"/>
              <a:t>parametris</a:t>
            </a:r>
            <a:r>
              <a:rPr lang="en-US" altLang="en-US" sz="2000" dirty="0"/>
              <a:t>, data </a:t>
            </a:r>
            <a:r>
              <a:rPr lang="en-US" altLang="en-US" sz="2000" dirty="0" err="1"/>
              <a:t>setiap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variabel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penelitian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dianalisis</a:t>
            </a:r>
            <a:r>
              <a:rPr lang="en-US" altLang="en-US" sz="2000" dirty="0"/>
              <a:t> WAJIB </a:t>
            </a:r>
            <a:r>
              <a:rPr lang="en-US" altLang="en-US" sz="2000" dirty="0" err="1"/>
              <a:t>membentuk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distribusi</a:t>
            </a:r>
            <a:r>
              <a:rPr lang="en-US" altLang="en-US" sz="2000" dirty="0"/>
              <a:t> normal.</a:t>
            </a:r>
          </a:p>
          <a:p>
            <a:r>
              <a:rPr lang="en-US" altLang="en-US" sz="2000" dirty="0" err="1"/>
              <a:t>Sebagai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gantinya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digunakan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teknik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statistik</a:t>
            </a:r>
            <a:r>
              <a:rPr lang="en-US" altLang="en-US" sz="2000" dirty="0"/>
              <a:t> lain yang </a:t>
            </a:r>
            <a:r>
              <a:rPr lang="en-US" altLang="en-US" sz="2000" dirty="0" err="1"/>
              <a:t>tidak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harus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berasumsi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bahwa</a:t>
            </a:r>
            <a:r>
              <a:rPr lang="en-US" altLang="en-US" sz="2000" dirty="0"/>
              <a:t> data normal </a:t>
            </a:r>
            <a:r>
              <a:rPr lang="en-US" altLang="en-US" sz="2000" dirty="0">
                <a:sym typeface="Wingdings" panose="05000000000000000000" pitchFamily="2" charset="2"/>
              </a:rPr>
              <a:t> </a:t>
            </a:r>
            <a:r>
              <a:rPr lang="en-US" altLang="en-US" sz="2000" dirty="0" err="1">
                <a:sym typeface="Wingdings" panose="05000000000000000000" pitchFamily="2" charset="2"/>
              </a:rPr>
              <a:t>nonparametris</a:t>
            </a:r>
            <a:r>
              <a:rPr lang="en-US" altLang="en-US" sz="2000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en-US" sz="2000" dirty="0"/>
              <a:t>Data </a:t>
            </a:r>
            <a:r>
              <a:rPr lang="en-US" altLang="en-US" sz="2000" dirty="0" err="1"/>
              <a:t>terdistribusi</a:t>
            </a:r>
            <a:r>
              <a:rPr lang="en-US" altLang="en-US" sz="2000" dirty="0"/>
              <a:t> normal </a:t>
            </a:r>
            <a:r>
              <a:rPr lang="en-US" altLang="en-US" sz="2000" dirty="0" err="1"/>
              <a:t>jika</a:t>
            </a:r>
            <a:r>
              <a:rPr lang="en-US" altLang="en-US" sz="2000" dirty="0"/>
              <a:t> data di </a:t>
            </a:r>
            <a:r>
              <a:rPr lang="en-US" altLang="en-US" sz="2000" dirty="0" err="1"/>
              <a:t>atas</a:t>
            </a:r>
            <a:r>
              <a:rPr lang="en-US" altLang="en-US" sz="2000" dirty="0"/>
              <a:t> dan di </a:t>
            </a:r>
            <a:r>
              <a:rPr lang="en-US" altLang="en-US" sz="2000" dirty="0" err="1"/>
              <a:t>bawah</a:t>
            </a:r>
            <a:r>
              <a:rPr lang="en-US" altLang="en-US" sz="2000" dirty="0"/>
              <a:t> rata-rata </a:t>
            </a:r>
            <a:r>
              <a:rPr lang="en-US" altLang="en-US" sz="2000" dirty="0" err="1"/>
              <a:t>adalah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sama</a:t>
            </a:r>
            <a:r>
              <a:rPr lang="en-US" altLang="en-US" sz="2000" dirty="0"/>
              <a:t>. (</a:t>
            </a:r>
            <a:r>
              <a:rPr lang="en-US" altLang="en-US" sz="2000" dirty="0" err="1"/>
              <a:t>kurva</a:t>
            </a:r>
            <a:r>
              <a:rPr lang="en-US" altLang="en-US" sz="2000" dirty="0"/>
              <a:t> normal </a:t>
            </a:r>
            <a:r>
              <a:rPr lang="en-US" altLang="en-US" sz="2000" dirty="0" err="1"/>
              <a:t>umum</a:t>
            </a:r>
            <a:r>
              <a:rPr lang="en-US" altLang="en-US" sz="2000" dirty="0"/>
              <a:t>)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976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F948E-485F-4FE1-8045-3ADF0C539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81A2-17B4-4710-8861-291EFDDB2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18FB317-DBAB-4E4E-96CB-E16FB46FE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" y="1210056"/>
            <a:ext cx="11725786" cy="549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297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05FA-C3BB-4E21-8969-6F64BA665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Kurva</a:t>
            </a:r>
            <a:r>
              <a:rPr lang="en-US" dirty="0"/>
              <a:t> normal Standard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D40F2-FE1E-499D-B7D0-44470E5EE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112" y="2540193"/>
            <a:ext cx="11029615" cy="1647190"/>
          </a:xfrm>
        </p:spPr>
        <p:txBody>
          <a:bodyPr>
            <a:normAutofit/>
          </a:bodyPr>
          <a:lstStyle/>
          <a:p>
            <a:r>
              <a:rPr lang="en-US" sz="2000" dirty="0" err="1"/>
              <a:t>Idealnya</a:t>
            </a:r>
            <a:r>
              <a:rPr lang="en-US" sz="2000" dirty="0"/>
              <a:t>,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kurva</a:t>
            </a:r>
            <a:r>
              <a:rPr lang="en-US" sz="2000" dirty="0"/>
              <a:t> normal </a:t>
            </a:r>
            <a:r>
              <a:rPr lang="en-US" sz="2000" dirty="0" err="1"/>
              <a:t>memiliki</a:t>
            </a:r>
            <a:r>
              <a:rPr lang="en-US" sz="2000" dirty="0"/>
              <a:t> rata-rata 0 dan </a:t>
            </a:r>
            <a:r>
              <a:rPr lang="en-US" sz="2000" dirty="0" err="1"/>
              <a:t>simpangan</a:t>
            </a:r>
            <a:r>
              <a:rPr lang="en-US" sz="2000" dirty="0"/>
              <a:t> </a:t>
            </a:r>
            <a:r>
              <a:rPr lang="en-US" sz="2000" dirty="0" err="1"/>
              <a:t>baku</a:t>
            </a:r>
            <a:r>
              <a:rPr lang="en-US" sz="2000" dirty="0"/>
              <a:t> = 1,2,3,...</a:t>
            </a:r>
          </a:p>
          <a:p>
            <a:r>
              <a:rPr lang="en-US" sz="2000" dirty="0"/>
              <a:t>Nilai </a:t>
            </a:r>
            <a:r>
              <a:rPr lang="en-US" sz="2000" dirty="0" err="1"/>
              <a:t>simpangan</a:t>
            </a:r>
            <a:r>
              <a:rPr lang="en-US" sz="2000" dirty="0"/>
              <a:t> </a:t>
            </a:r>
            <a:r>
              <a:rPr lang="en-US" sz="2000" dirty="0" err="1"/>
              <a:t>baku</a:t>
            </a:r>
            <a:r>
              <a:rPr lang="en-US" sz="2000" dirty="0"/>
              <a:t> </a:t>
            </a:r>
            <a:r>
              <a:rPr lang="en-US" sz="2000" dirty="0" err="1"/>
              <a:t>kurva</a:t>
            </a:r>
            <a:r>
              <a:rPr lang="en-US" sz="2000" dirty="0"/>
              <a:t> normal </a:t>
            </a:r>
            <a:r>
              <a:rPr lang="en-US" sz="2000" dirty="0" err="1"/>
              <a:t>dinyatakan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Z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7AE25-503E-4E93-AA59-ACE59AC2E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462" y="4601900"/>
            <a:ext cx="2551707" cy="1090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70584B-4F90-4E76-BB93-B89E2D6F4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269" y="4487652"/>
            <a:ext cx="4356242" cy="131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58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78EC9-9848-4341-9C9F-A115E799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7CCA70-6E45-45CC-8BC5-5E298BB917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3" y="2011680"/>
                <a:ext cx="11029615" cy="4047744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en-US" sz="2800" dirty="0"/>
                  <a:t>Ada 200 </a:t>
                </a:r>
                <a:r>
                  <a:rPr lang="en-US" sz="2800" dirty="0" err="1"/>
                  <a:t>mahasiswa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ikut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ujian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mata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kuliah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Statistika</a:t>
                </a:r>
                <a:r>
                  <a:rPr lang="en-US" sz="2800" dirty="0"/>
                  <a:t>. Nilai rata-rata 6 dan </a:t>
                </a:r>
                <a:r>
                  <a:rPr lang="en-US" sz="2800" dirty="0" err="1"/>
                  <a:t>simpangan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bakunya</a:t>
                </a:r>
                <a:r>
                  <a:rPr lang="en-US" sz="2800" dirty="0"/>
                  <a:t> 2. </a:t>
                </a:r>
                <a:r>
                  <a:rPr lang="en-US" sz="2800" dirty="0" err="1"/>
                  <a:t>Berapa</a:t>
                </a:r>
                <a:r>
                  <a:rPr lang="en-US" sz="2800" dirty="0"/>
                  <a:t> orang yang </a:t>
                </a:r>
                <a:r>
                  <a:rPr lang="en-US" sz="2800" dirty="0" err="1"/>
                  <a:t>mendapat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nilai</a:t>
                </a:r>
                <a:r>
                  <a:rPr lang="en-US" sz="2800" dirty="0"/>
                  <a:t> 8 </a:t>
                </a:r>
                <a:r>
                  <a:rPr lang="en-US" sz="2800" dirty="0" err="1"/>
                  <a:t>ke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atas</a:t>
                </a:r>
                <a:r>
                  <a:rPr lang="en-US" sz="2800" dirty="0"/>
                  <a:t> </a:t>
                </a:r>
                <a:r>
                  <a:rPr lang="en-US" sz="2800" dirty="0" err="1"/>
                  <a:t>apabila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distribusi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nilai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mahasiswa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membentuk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kurva</a:t>
                </a:r>
                <a:r>
                  <a:rPr lang="en-US" sz="2800" dirty="0"/>
                  <a:t> normal?</a:t>
                </a: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sz="2800" dirty="0"/>
              </a:p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2800" b="0" dirty="0"/>
              </a:p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800" b="0" dirty="0"/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7CCA70-6E45-45CC-8BC5-5E298BB917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3" y="2011680"/>
                <a:ext cx="11029615" cy="4047744"/>
              </a:xfrm>
              <a:blipFill>
                <a:blip r:embed="rId3"/>
                <a:stretch>
                  <a:fillRect l="-773" t="-602" r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2DD92B1-2374-440D-9F17-8C859308E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942" y="3842993"/>
            <a:ext cx="2825306" cy="335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6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BBB8F-C090-43A4-A86B-1A45032E4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3CE75-26F3-491B-92E2-C0BB2427F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/>
              <a:t>Dari </a:t>
            </a:r>
            <a:r>
              <a:rPr lang="en-US" altLang="en-US" sz="2000" dirty="0" err="1"/>
              <a:t>tabel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kurva</a:t>
            </a:r>
            <a:r>
              <a:rPr lang="en-US" altLang="en-US" sz="2000" dirty="0"/>
              <a:t> normal </a:t>
            </a:r>
            <a:r>
              <a:rPr lang="en-US" altLang="en-US" sz="2000" dirty="0" err="1"/>
              <a:t>dapat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dilihat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bahwa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daerah</a:t>
            </a:r>
            <a:r>
              <a:rPr lang="en-US" altLang="en-US" sz="2000" dirty="0"/>
              <a:t> 0 </a:t>
            </a:r>
            <a:r>
              <a:rPr lang="en-US" altLang="en-US" sz="2000" dirty="0" err="1"/>
              <a:t>sampai</a:t>
            </a:r>
            <a:r>
              <a:rPr lang="en-US" altLang="en-US" sz="2000" dirty="0"/>
              <a:t> 1 </a:t>
            </a:r>
            <a:r>
              <a:rPr lang="en-US" altLang="en-US" sz="2000" dirty="0" err="1"/>
              <a:t>luasnya</a:t>
            </a:r>
            <a:r>
              <a:rPr lang="en-US" altLang="en-US" sz="2000" dirty="0"/>
              <a:t> 34,13. </a:t>
            </a:r>
            <a:r>
              <a:rPr lang="en-US" altLang="en-US" sz="2000" dirty="0" err="1"/>
              <a:t>Ini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adalah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jarak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antara</a:t>
            </a:r>
            <a:r>
              <a:rPr lang="en-US" altLang="en-US" sz="2000" dirty="0"/>
              <a:t> mean </a:t>
            </a:r>
            <a:r>
              <a:rPr lang="en-US" altLang="en-US" sz="2000" dirty="0" err="1"/>
              <a:t>dengan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suatu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titik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jauhnya</a:t>
            </a:r>
            <a:r>
              <a:rPr lang="en-US" altLang="en-US" sz="2000" dirty="0"/>
              <a:t> 1 SD di </a:t>
            </a:r>
            <a:r>
              <a:rPr lang="en-US" altLang="en-US" sz="2000" dirty="0" err="1"/>
              <a:t>atas</a:t>
            </a:r>
            <a:r>
              <a:rPr lang="en-US" altLang="en-US" sz="2000" dirty="0"/>
              <a:t> mean.</a:t>
            </a:r>
          </a:p>
          <a:p>
            <a:r>
              <a:rPr lang="en-US" altLang="en-US" sz="2000" dirty="0"/>
              <a:t>Hal </a:t>
            </a:r>
            <a:r>
              <a:rPr lang="en-US" altLang="en-US" sz="2000" dirty="0" err="1"/>
              <a:t>ini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berarti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menunjukkan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persentase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jumlah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mahasiswa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memperoleh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nilai</a:t>
            </a:r>
            <a:r>
              <a:rPr lang="en-US" altLang="en-US" sz="2000" dirty="0"/>
              <a:t> 6 </a:t>
            </a:r>
            <a:r>
              <a:rPr lang="en-US" altLang="en-US" sz="2000" dirty="0" err="1"/>
              <a:t>sampai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nilai</a:t>
            </a:r>
            <a:r>
              <a:rPr lang="en-US" altLang="en-US" sz="2000" dirty="0"/>
              <a:t> 8.</a:t>
            </a:r>
          </a:p>
          <a:p>
            <a:r>
              <a:rPr lang="en-US" altLang="en-US" sz="2000" dirty="0" err="1"/>
              <a:t>Dengan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demikian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persentase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siswa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mendapat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nilai</a:t>
            </a:r>
            <a:r>
              <a:rPr lang="en-US" altLang="en-US" sz="2000" dirty="0"/>
              <a:t> 8 </a:t>
            </a:r>
            <a:r>
              <a:rPr lang="en-US" altLang="en-US" sz="2000" dirty="0" err="1"/>
              <a:t>ke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atas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adalah</a:t>
            </a:r>
            <a:r>
              <a:rPr lang="en-US" altLang="en-US" sz="2000" dirty="0"/>
              <a:t> ?</a:t>
            </a:r>
          </a:p>
          <a:p>
            <a:r>
              <a:rPr lang="en-US" altLang="en-US" sz="2000" dirty="0"/>
              <a:t>100% - (50% + 34,13%) = 15.87%</a:t>
            </a:r>
          </a:p>
          <a:p>
            <a:r>
              <a:rPr lang="en-US" altLang="en-US" sz="2000" dirty="0" err="1"/>
              <a:t>Jumlah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eksak</a:t>
            </a:r>
            <a:r>
              <a:rPr lang="en-US" altLang="en-US" sz="2000" dirty="0"/>
              <a:t> : 15.87% * 200 = 31,74 </a:t>
            </a:r>
            <a:r>
              <a:rPr lang="en-US" altLang="en-US" sz="2000" dirty="0" err="1"/>
              <a:t>siswa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38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978A5-3208-4164-90F3-D0CB953B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Uji </a:t>
            </a:r>
            <a:r>
              <a:rPr lang="en-US" dirty="0" err="1"/>
              <a:t>Normalitas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88292-D3E1-4437-A899-7E5079940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/>
              <a:t>Teknik </a:t>
            </a:r>
            <a:r>
              <a:rPr lang="en-US" sz="2800" dirty="0" err="1"/>
              <a:t>pengujian</a:t>
            </a:r>
            <a:r>
              <a:rPr lang="en-US" sz="2800" dirty="0"/>
              <a:t> </a:t>
            </a:r>
            <a:r>
              <a:rPr lang="en-US" sz="2800" dirty="0" err="1"/>
              <a:t>normalitas</a:t>
            </a:r>
            <a:r>
              <a:rPr lang="en-US" sz="2800" dirty="0"/>
              <a:t> data </a:t>
            </a:r>
            <a:r>
              <a:rPr lang="en-US" sz="2800" dirty="0" err="1"/>
              <a:t>dengan</a:t>
            </a:r>
            <a:r>
              <a:rPr lang="en-US" sz="2800" dirty="0"/>
              <a:t> Chi </a:t>
            </a:r>
            <a:r>
              <a:rPr lang="en-US" sz="2800" dirty="0" err="1"/>
              <a:t>Kuadrat</a:t>
            </a:r>
            <a:r>
              <a:rPr lang="en-US" sz="2800" dirty="0"/>
              <a:t> (</a:t>
            </a:r>
            <a:r>
              <a:rPr lang="en-US" sz="2800" i="1" dirty="0"/>
              <a:t>X</a:t>
            </a:r>
            <a:r>
              <a:rPr lang="en-US" sz="2800" i="1" baseline="30000" dirty="0"/>
              <a:t>2</a:t>
            </a:r>
            <a:r>
              <a:rPr lang="en-US" sz="2800" dirty="0"/>
              <a:t>), </a:t>
            </a:r>
            <a:r>
              <a:rPr lang="en-US" sz="2800" dirty="0" err="1"/>
              <a:t>yakni</a:t>
            </a:r>
            <a:r>
              <a:rPr lang="en-US" sz="2800" dirty="0"/>
              <a:t> </a:t>
            </a:r>
            <a:r>
              <a:rPr lang="en-US" sz="2800" dirty="0" err="1"/>
              <a:t>membandingkan</a:t>
            </a:r>
            <a:r>
              <a:rPr lang="en-US" sz="2800" dirty="0"/>
              <a:t> </a:t>
            </a:r>
            <a:r>
              <a:rPr lang="en-US" sz="2800" dirty="0" err="1"/>
              <a:t>kurva</a:t>
            </a:r>
            <a:r>
              <a:rPr lang="en-US" sz="2800" dirty="0"/>
              <a:t> normal yang </a:t>
            </a:r>
            <a:r>
              <a:rPr lang="en-US" sz="2800" dirty="0" err="1"/>
              <a:t>terbentuk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data yang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terkumpul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sampel</a:t>
            </a:r>
            <a:r>
              <a:rPr lang="en-US" sz="2800" dirty="0"/>
              <a:t> (B)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kurva</a:t>
            </a:r>
            <a:r>
              <a:rPr lang="en-US" sz="2800" dirty="0"/>
              <a:t> normal </a:t>
            </a:r>
            <a:r>
              <a:rPr lang="en-US" sz="2800" dirty="0" err="1"/>
              <a:t>standar</a:t>
            </a:r>
            <a:r>
              <a:rPr lang="en-US" sz="2800" dirty="0"/>
              <a:t> (A)</a:t>
            </a:r>
          </a:p>
          <a:p>
            <a:pPr marL="0" indent="0" algn="ctr">
              <a:buNone/>
            </a:pPr>
            <a:r>
              <a:rPr lang="en-US" sz="2800" b="1" dirty="0"/>
              <a:t>(B : A)</a:t>
            </a:r>
          </a:p>
          <a:p>
            <a:pPr algn="just"/>
            <a:r>
              <a:rPr lang="en-US" sz="2800" dirty="0"/>
              <a:t>Jika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berbeda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signifikan</a:t>
            </a:r>
            <a:r>
              <a:rPr lang="en-US" sz="2800" dirty="0"/>
              <a:t> </a:t>
            </a:r>
            <a:r>
              <a:rPr lang="en-US" sz="2800" dirty="0" err="1"/>
              <a:t>maka</a:t>
            </a:r>
            <a:r>
              <a:rPr lang="en-US" sz="2800" dirty="0"/>
              <a:t> B </a:t>
            </a:r>
            <a:r>
              <a:rPr lang="en-US" sz="2800" dirty="0" err="1"/>
              <a:t>merupakan</a:t>
            </a:r>
            <a:r>
              <a:rPr lang="en-US" sz="2800" dirty="0"/>
              <a:t> data yang </a:t>
            </a:r>
            <a:r>
              <a:rPr lang="en-US" sz="2800" dirty="0" err="1"/>
              <a:t>berdistribusi</a:t>
            </a:r>
            <a:r>
              <a:rPr lang="en-US" sz="2800" dirty="0"/>
              <a:t> normal</a:t>
            </a:r>
          </a:p>
        </p:txBody>
      </p:sp>
    </p:spTree>
    <p:extLst>
      <p:ext uri="{BB962C8B-B14F-4D97-AF65-F5344CB8AC3E}">
        <p14:creationId xmlns:p14="http://schemas.microsoft.com/office/powerpoint/2010/main" val="1978878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04FBC-D5C4-4A2A-99C5-CE16BFC6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49829-BA55-41CA-88CB-A6E599892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2564343" cy="3634486"/>
          </a:xfrm>
        </p:spPr>
        <p:txBody>
          <a:bodyPr>
            <a:normAutofit/>
          </a:bodyPr>
          <a:lstStyle/>
          <a:p>
            <a:pPr marL="342900" lvl="1" indent="0">
              <a:buFont typeface="Arial" panose="020B0604020202020204" pitchFamily="34" charset="0"/>
              <a:buNone/>
            </a:pPr>
            <a:r>
              <a:rPr lang="en-US" altLang="en-US" sz="2000" dirty="0"/>
              <a:t>Data </a:t>
            </a:r>
            <a:r>
              <a:rPr lang="en-US" altLang="en-US" sz="2000" dirty="0" err="1"/>
              <a:t>nilai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mata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kuliah</a:t>
            </a:r>
            <a:r>
              <a:rPr lang="en-US" altLang="en-US" sz="2000" dirty="0"/>
              <a:t> statistic 150 </a:t>
            </a:r>
            <a:r>
              <a:rPr lang="en-US" altLang="en-US" sz="2000" dirty="0" err="1"/>
              <a:t>mahasiswa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diuji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normalitasnya</a:t>
            </a:r>
            <a:r>
              <a:rPr lang="en-US" altLang="en-US" sz="2000" dirty="0"/>
              <a:t>.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en-US" altLang="en-US" sz="2000" dirty="0"/>
          </a:p>
          <a:p>
            <a:endParaRPr lang="en-US" sz="240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62FE0D0-856B-4340-A375-EDCEC8E93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582" y="882650"/>
            <a:ext cx="78962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07447AD-F702-44BD-B387-7A4DEFC77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582" y="3092450"/>
            <a:ext cx="78581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943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76153-DB22-4819-8103-608FC8754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A25BEA1-36D4-4B89-945B-C4E9DF670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8944169">
            <a:off x="7566283" y="3034464"/>
            <a:ext cx="4628314" cy="187492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60AA42-E6D8-4020-A289-0E3D78F28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81" y="1938292"/>
            <a:ext cx="7851648" cy="487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08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0F540-558B-4E17-9374-C8084D58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384" y="2969387"/>
            <a:ext cx="11029616" cy="1188720"/>
          </a:xfrm>
        </p:spPr>
        <p:txBody>
          <a:bodyPr/>
          <a:lstStyle/>
          <a:p>
            <a:r>
              <a:rPr lang="en-US" altLang="en-US" sz="2800" dirty="0" err="1"/>
              <a:t>Dapatkah</a:t>
            </a:r>
            <a:r>
              <a:rPr lang="en-US" altLang="en-US" sz="2800" dirty="0"/>
              <a:t> </a:t>
            </a:r>
            <a:r>
              <a:rPr lang="en-US" altLang="en-US" dirty="0"/>
              <a:t>1 orang </a:t>
            </a:r>
            <a:r>
              <a:rPr lang="en-US" altLang="en-US" dirty="0" err="1"/>
              <a:t>saja</a:t>
            </a:r>
            <a:r>
              <a:rPr lang="en-US" altLang="en-US" dirty="0"/>
              <a:t> </a:t>
            </a:r>
            <a:r>
              <a:rPr lang="en-US" altLang="en-US" sz="2800" dirty="0" err="1"/>
              <a:t>menjadi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populasi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penelitian</a:t>
            </a:r>
            <a:r>
              <a:rPr lang="en-US" altLang="en-US" sz="2800" dirty="0"/>
              <a:t>?</a:t>
            </a:r>
            <a:br>
              <a:rPr lang="en-US" altLang="en-US" sz="28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A9144-327C-4646-AADF-4DF892ED7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75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6B7D-CC5C-4E51-8217-F4631130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D4AB11-C112-4D6D-BD97-3833DAA977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18045"/>
              </p:ext>
            </p:extLst>
          </p:nvPr>
        </p:nvGraphicFramePr>
        <p:xfrm>
          <a:off x="877486" y="2097723"/>
          <a:ext cx="10733154" cy="390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859">
                  <a:extLst>
                    <a:ext uri="{9D8B030D-6E8A-4147-A177-3AD203B41FA5}">
                      <a16:colId xmlns:a16="http://schemas.microsoft.com/office/drawing/2014/main" val="3162417116"/>
                    </a:ext>
                  </a:extLst>
                </a:gridCol>
                <a:gridCol w="1788859">
                  <a:extLst>
                    <a:ext uri="{9D8B030D-6E8A-4147-A177-3AD203B41FA5}">
                      <a16:colId xmlns:a16="http://schemas.microsoft.com/office/drawing/2014/main" val="4266985997"/>
                    </a:ext>
                  </a:extLst>
                </a:gridCol>
                <a:gridCol w="1788859">
                  <a:extLst>
                    <a:ext uri="{9D8B030D-6E8A-4147-A177-3AD203B41FA5}">
                      <a16:colId xmlns:a16="http://schemas.microsoft.com/office/drawing/2014/main" val="3424769658"/>
                    </a:ext>
                  </a:extLst>
                </a:gridCol>
                <a:gridCol w="1788859">
                  <a:extLst>
                    <a:ext uri="{9D8B030D-6E8A-4147-A177-3AD203B41FA5}">
                      <a16:colId xmlns:a16="http://schemas.microsoft.com/office/drawing/2014/main" val="1771601831"/>
                    </a:ext>
                  </a:extLst>
                </a:gridCol>
                <a:gridCol w="1788859">
                  <a:extLst>
                    <a:ext uri="{9D8B030D-6E8A-4147-A177-3AD203B41FA5}">
                      <a16:colId xmlns:a16="http://schemas.microsoft.com/office/drawing/2014/main" val="4151316574"/>
                    </a:ext>
                  </a:extLst>
                </a:gridCol>
                <a:gridCol w="1788859">
                  <a:extLst>
                    <a:ext uri="{9D8B030D-6E8A-4147-A177-3AD203B41FA5}">
                      <a16:colId xmlns:a16="http://schemas.microsoft.com/office/drawing/2014/main" val="294572861"/>
                    </a:ext>
                  </a:extLst>
                </a:gridCol>
              </a:tblGrid>
              <a:tr h="51136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Interval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8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–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8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 –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8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 –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8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8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3810417508"/>
                  </a:ext>
                </a:extLst>
              </a:tr>
              <a:tr h="48475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13-26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916219087"/>
                  </a:ext>
                </a:extLst>
              </a:tr>
              <a:tr h="48475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27-40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3704882038"/>
                  </a:ext>
                </a:extLst>
              </a:tr>
              <a:tr h="48475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41-54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2097920711"/>
                  </a:ext>
                </a:extLst>
              </a:tr>
              <a:tr h="48475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55-68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308519799"/>
                  </a:ext>
                </a:extLst>
              </a:tr>
              <a:tr h="48475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69-82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2.45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4255023546"/>
                  </a:ext>
                </a:extLst>
              </a:tr>
              <a:tr h="48475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83-96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508426289"/>
                  </a:ext>
                </a:extLst>
              </a:tr>
              <a:tr h="48475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7,64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49316157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83544EC-7D44-471B-8303-95EF44236B69}"/>
              </a:ext>
            </a:extLst>
          </p:cNvPr>
          <p:cNvSpPr txBox="1"/>
          <p:nvPr/>
        </p:nvSpPr>
        <p:spPr>
          <a:xfrm>
            <a:off x="755904" y="6205728"/>
            <a:ext cx="1085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hitung</a:t>
            </a:r>
            <a:r>
              <a:rPr lang="en-US" dirty="0"/>
              <a:t> F dan </a:t>
            </a:r>
            <a:r>
              <a:rPr lang="en-US" dirty="0" err="1"/>
              <a:t>Fh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1582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1EF4-0CA6-4333-80BC-B02012D81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E9417-EB1C-4E9B-8C94-CAE560CD2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800" dirty="0" err="1"/>
              <a:t>Hitung</a:t>
            </a:r>
            <a:r>
              <a:rPr lang="en-US" sz="2800" dirty="0"/>
              <a:t> </a:t>
            </a:r>
            <a:r>
              <a:rPr lang="en-US" sz="2800" dirty="0" err="1"/>
              <a:t>F</a:t>
            </a:r>
            <a:r>
              <a:rPr lang="en-US" sz="2800" baseline="-25000" dirty="0" err="1"/>
              <a:t>h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persentase</a:t>
            </a:r>
            <a:r>
              <a:rPr lang="en-US" sz="2800" dirty="0"/>
              <a:t> </a:t>
            </a:r>
            <a:r>
              <a:rPr lang="en-US" sz="2800" dirty="0" err="1"/>
              <a:t>luas</a:t>
            </a:r>
            <a:r>
              <a:rPr lang="en-US" sz="2800" dirty="0"/>
              <a:t> </a:t>
            </a:r>
            <a:r>
              <a:rPr lang="en-US" sz="2800" dirty="0" err="1"/>
              <a:t>tiap</a:t>
            </a:r>
            <a:r>
              <a:rPr lang="en-US" sz="2800" dirty="0"/>
              <a:t>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kurva</a:t>
            </a:r>
            <a:r>
              <a:rPr lang="en-US" sz="2800" dirty="0"/>
              <a:t> normal </a:t>
            </a:r>
            <a:r>
              <a:rPr lang="en-US" sz="2800" dirty="0" err="1"/>
              <a:t>dikalikan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data </a:t>
            </a:r>
            <a:r>
              <a:rPr lang="en-US" sz="2800" dirty="0" err="1"/>
              <a:t>observasi</a:t>
            </a:r>
            <a:r>
              <a:rPr lang="en-US" sz="2800" dirty="0"/>
              <a:t>.</a:t>
            </a:r>
          </a:p>
          <a:p>
            <a:pPr>
              <a:defRPr/>
            </a:pPr>
            <a:endParaRPr lang="en-US" sz="2800" dirty="0"/>
          </a:p>
          <a:p>
            <a:pPr lvl="1">
              <a:defRPr/>
            </a:pPr>
            <a:r>
              <a:rPr lang="en-US" sz="2400" dirty="0"/>
              <a:t>Baris </a:t>
            </a:r>
            <a:r>
              <a:rPr lang="en-US" sz="2400" dirty="0" err="1"/>
              <a:t>pertama</a:t>
            </a:r>
            <a:r>
              <a:rPr lang="en-US" sz="2400" dirty="0"/>
              <a:t> 		2.7% x 150		= 4.05 		= 4</a:t>
            </a:r>
          </a:p>
          <a:p>
            <a:pPr lvl="1">
              <a:defRPr/>
            </a:pPr>
            <a:r>
              <a:rPr lang="en-US" sz="2400" dirty="0"/>
              <a:t>Baris </a:t>
            </a:r>
            <a:r>
              <a:rPr lang="en-US" sz="2400" dirty="0" err="1"/>
              <a:t>kedua</a:t>
            </a:r>
            <a:r>
              <a:rPr lang="en-US" sz="2400" dirty="0"/>
              <a:t> 		13.53% x 150 	= 20.29		= 20</a:t>
            </a:r>
          </a:p>
          <a:p>
            <a:pPr lvl="1">
              <a:defRPr/>
            </a:pPr>
            <a:r>
              <a:rPr lang="en-US" sz="2400" dirty="0"/>
              <a:t>Baris </a:t>
            </a:r>
            <a:r>
              <a:rPr lang="en-US" sz="2400" dirty="0" err="1"/>
              <a:t>ketiga</a:t>
            </a:r>
            <a:r>
              <a:rPr lang="en-US" sz="2400" dirty="0"/>
              <a:t> 		34.13% x 150 	= 51.19 		= 51</a:t>
            </a:r>
          </a:p>
          <a:p>
            <a:pPr lvl="1">
              <a:defRPr/>
            </a:pPr>
            <a:r>
              <a:rPr lang="en-US" sz="2400" dirty="0"/>
              <a:t>Baris </a:t>
            </a:r>
            <a:r>
              <a:rPr lang="en-US" sz="2400" dirty="0" err="1"/>
              <a:t>keempat</a:t>
            </a:r>
            <a:r>
              <a:rPr lang="en-US" sz="2400" dirty="0"/>
              <a:t> 		34.13% x 150 	= 51.19 		= 51</a:t>
            </a:r>
          </a:p>
          <a:p>
            <a:pPr lvl="1">
              <a:defRPr/>
            </a:pPr>
            <a:r>
              <a:rPr lang="en-US" sz="2400" dirty="0"/>
              <a:t>Baris </a:t>
            </a:r>
            <a:r>
              <a:rPr lang="en-US" sz="2400" dirty="0" err="1"/>
              <a:t>kelima</a:t>
            </a:r>
            <a:r>
              <a:rPr lang="en-US" sz="2400" dirty="0"/>
              <a:t> 		13.53% x 150 	= 20.29		= 20</a:t>
            </a:r>
          </a:p>
          <a:p>
            <a:pPr lvl="1">
              <a:defRPr/>
            </a:pPr>
            <a:r>
              <a:rPr lang="en-US" sz="2400" dirty="0"/>
              <a:t>Baris </a:t>
            </a:r>
            <a:r>
              <a:rPr lang="en-US" sz="2400" dirty="0" err="1"/>
              <a:t>keenam</a:t>
            </a:r>
            <a:r>
              <a:rPr lang="en-US" sz="2400" dirty="0"/>
              <a:t> 		2.7% x 150 		= 4.05 		= 4</a:t>
            </a:r>
          </a:p>
          <a:p>
            <a:pPr marL="342900" lvl="1" indent="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94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66C8-A1E7-4023-8B3C-92D3456E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Penarikan</a:t>
            </a:r>
            <a:r>
              <a:rPr lang="en-US" dirty="0"/>
              <a:t> </a:t>
            </a:r>
            <a:r>
              <a:rPr lang="en-US" dirty="0" err="1"/>
              <a:t>hasil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B2366B-88C1-46E0-909C-70DE05903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3" y="2340864"/>
                <a:ext cx="11029615" cy="3634486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en-US" sz="2800" dirty="0"/>
                  <a:t>Harga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𝑓h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𝑓h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merupakan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nilai</a:t>
                </a:r>
                <a:r>
                  <a:rPr lang="en-US" sz="2400" dirty="0"/>
                  <a:t> </a:t>
                </a:r>
                <a:r>
                  <a:rPr lang="en-US" sz="2400" b="1" dirty="0"/>
                  <a:t>chi </a:t>
                </a:r>
                <a:r>
                  <a:rPr lang="en-US" sz="2400" b="1" dirty="0" err="1"/>
                  <a:t>kuadrat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hitung</a:t>
                </a:r>
                <a:endParaRPr lang="en-US" sz="2400" b="1" dirty="0"/>
              </a:p>
              <a:p>
                <a:pPr>
                  <a:defRPr/>
                </a:pP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perhitungan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didapatkan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nilai</a:t>
                </a:r>
                <a:r>
                  <a:rPr lang="en-US" sz="2400" b="1" dirty="0"/>
                  <a:t> 7.64</a:t>
                </a:r>
              </a:p>
              <a:p>
                <a:pPr>
                  <a:defRPr/>
                </a:pPr>
                <a:r>
                  <a:rPr lang="en-US" sz="2400" dirty="0"/>
                  <a:t>Nilai </a:t>
                </a:r>
                <a:r>
                  <a:rPr lang="en-US" sz="2400" dirty="0" err="1"/>
                  <a:t>kemudian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dibandingkan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b="1" dirty="0"/>
                  <a:t>chi </a:t>
                </a:r>
                <a:r>
                  <a:rPr lang="en-US" sz="2400" b="1" dirty="0" err="1"/>
                  <a:t>kuadrat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tabel</a:t>
                </a:r>
                <a:r>
                  <a:rPr lang="en-US" sz="2400" b="1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derajat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kebebasan</a:t>
                </a:r>
                <a:r>
                  <a:rPr lang="en-US" sz="2400" dirty="0"/>
                  <a:t> </a:t>
                </a:r>
                <a:r>
                  <a:rPr lang="en-US" sz="2400" b="1" dirty="0"/>
                  <a:t>6-1=5. </a:t>
                </a:r>
              </a:p>
              <a:p>
                <a:pPr>
                  <a:defRPr/>
                </a:pPr>
                <a:r>
                  <a:rPr lang="en-US" sz="2400" dirty="0" err="1"/>
                  <a:t>Asumsikan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nilai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hendak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diuji</a:t>
                </a:r>
                <a:r>
                  <a:rPr lang="en-US" sz="2400" dirty="0"/>
                  <a:t> pada </a:t>
                </a:r>
                <a:r>
                  <a:rPr lang="en-US" sz="2400" dirty="0" err="1"/>
                  <a:t>toleransi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kesalahan</a:t>
                </a:r>
                <a:r>
                  <a:rPr lang="en-US" sz="2400" dirty="0"/>
                  <a:t> </a:t>
                </a:r>
                <a:r>
                  <a:rPr lang="en-US" sz="2400" b="1" dirty="0"/>
                  <a:t>5%.</a:t>
                </a:r>
              </a:p>
              <a:p>
                <a:pPr>
                  <a:defRPr/>
                </a:pPr>
                <a:endParaRPr lang="en-US" sz="24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B2366B-88C1-46E0-909C-70DE05903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3" y="2340864"/>
                <a:ext cx="11029615" cy="3634486"/>
              </a:xfrm>
              <a:blipFill>
                <a:blip r:embed="rId3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500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3720B-BE41-4215-867C-7107596E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Penarikan</a:t>
            </a:r>
            <a:r>
              <a:rPr lang="en-US" dirty="0"/>
              <a:t> </a:t>
            </a:r>
            <a:r>
              <a:rPr lang="en-US" dirty="0" err="1"/>
              <a:t>hasil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02E72-C597-4EE8-A866-32DB9F4D2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, </a:t>
            </a:r>
            <a:r>
              <a:rPr lang="en-US" sz="2400" dirty="0" err="1"/>
              <a:t>nilai</a:t>
            </a:r>
            <a:r>
              <a:rPr lang="en-US" sz="2400" dirty="0"/>
              <a:t> chi </a:t>
            </a:r>
            <a:r>
              <a:rPr lang="en-US" sz="2400" dirty="0" err="1"/>
              <a:t>kuadrat</a:t>
            </a:r>
            <a:r>
              <a:rPr lang="en-US" sz="2400" dirty="0"/>
              <a:t> pada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kebebasan</a:t>
            </a:r>
            <a:r>
              <a:rPr lang="en-US" sz="2400" dirty="0"/>
              <a:t> 5 dan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toleransi</a:t>
            </a:r>
            <a:r>
              <a:rPr lang="en-US" sz="2400" dirty="0"/>
              <a:t> </a:t>
            </a:r>
            <a:r>
              <a:rPr lang="en-US" sz="2400" dirty="0" err="1"/>
              <a:t>kesalahan</a:t>
            </a:r>
            <a:r>
              <a:rPr lang="en-US" sz="2400" dirty="0"/>
              <a:t> 5%,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b="1" dirty="0"/>
              <a:t>11.07</a:t>
            </a:r>
          </a:p>
          <a:p>
            <a:pPr>
              <a:defRPr/>
            </a:pPr>
            <a:r>
              <a:rPr lang="en-US" sz="2400" dirty="0"/>
              <a:t>7.64 &lt; 11.07 (chi </a:t>
            </a:r>
            <a:r>
              <a:rPr lang="en-US" sz="2400" dirty="0" err="1"/>
              <a:t>kuadrat</a:t>
            </a:r>
            <a:r>
              <a:rPr lang="en-US" sz="2400" dirty="0"/>
              <a:t> </a:t>
            </a:r>
            <a:r>
              <a:rPr lang="en-US" sz="2400" dirty="0" err="1"/>
              <a:t>hitung</a:t>
            </a:r>
            <a:r>
              <a:rPr lang="en-US" sz="2400" dirty="0"/>
              <a:t> &lt; chi </a:t>
            </a:r>
            <a:r>
              <a:rPr lang="en-US" sz="2400" dirty="0" err="1"/>
              <a:t>kuadrat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)</a:t>
            </a:r>
          </a:p>
          <a:p>
            <a:pPr marL="0" indent="0">
              <a:buNone/>
              <a:defRPr/>
            </a:pPr>
            <a:r>
              <a:rPr lang="en-US" sz="2400" b="1" dirty="0"/>
              <a:t>&gt;&gt;&gt;TERDISTRIBUSI NORMAL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8249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5398-9992-4352-B1C7-A845AD563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D34AF-8CC1-4B0C-B6F6-820E0A2AE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en-US" sz="1800" dirty="0" err="1"/>
              <a:t>Mengapa</a:t>
            </a:r>
            <a:r>
              <a:rPr lang="en-US" sz="1800" dirty="0"/>
              <a:t> statistic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mempelajari</a:t>
            </a:r>
            <a:r>
              <a:rPr lang="en-US" sz="1800" dirty="0"/>
              <a:t> </a:t>
            </a:r>
            <a:r>
              <a:rPr lang="en-US" sz="1800" dirty="0" err="1"/>
              <a:t>kurva</a:t>
            </a:r>
            <a:r>
              <a:rPr lang="en-US" sz="1800" dirty="0"/>
              <a:t> normal? Kapan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membuktikan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data yang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dianalisis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berdistribusi</a:t>
            </a:r>
            <a:r>
              <a:rPr lang="en-US" sz="1800" dirty="0"/>
              <a:t> normal?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en-US" altLang="en-US" sz="1800" dirty="0" err="1"/>
              <a:t>Seorang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siswa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memperoleh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nilai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ujian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matakuliah</a:t>
            </a:r>
            <a:r>
              <a:rPr lang="en-US" altLang="en-US" sz="1800" dirty="0"/>
              <a:t> A=60, </a:t>
            </a:r>
            <a:r>
              <a:rPr lang="en-US" altLang="en-US" sz="1800" dirty="0" err="1"/>
              <a:t>sedangkan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nilai</a:t>
            </a:r>
            <a:r>
              <a:rPr lang="en-US" altLang="en-US" sz="1800" dirty="0"/>
              <a:t> rata-rata </a:t>
            </a:r>
            <a:r>
              <a:rPr lang="en-US" altLang="en-US" sz="1800" dirty="0" err="1"/>
              <a:t>kelas</a:t>
            </a:r>
            <a:r>
              <a:rPr lang="en-US" altLang="en-US" sz="1800" dirty="0"/>
              <a:t>=65 dan standard </a:t>
            </a:r>
            <a:r>
              <a:rPr lang="en-US" altLang="en-US" sz="1800" dirty="0" err="1"/>
              <a:t>deviasi</a:t>
            </a:r>
            <a:r>
              <a:rPr lang="en-US" altLang="en-US" sz="1800" dirty="0"/>
              <a:t>=10.Pada </a:t>
            </a:r>
            <a:r>
              <a:rPr lang="en-US" altLang="en-US" sz="1800" dirty="0" err="1"/>
              <a:t>matakuliah</a:t>
            </a:r>
            <a:r>
              <a:rPr lang="en-US" altLang="en-US" sz="1800" dirty="0"/>
              <a:t> B </a:t>
            </a:r>
            <a:r>
              <a:rPr lang="en-US" altLang="en-US" sz="1800" dirty="0" err="1"/>
              <a:t>ia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memperoleh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nilai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ujian</a:t>
            </a:r>
            <a:r>
              <a:rPr lang="en-US" altLang="en-US" sz="1800" dirty="0"/>
              <a:t>=62, </a:t>
            </a:r>
            <a:r>
              <a:rPr lang="en-US" altLang="en-US" sz="1800" dirty="0" err="1"/>
              <a:t>sedangkan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nilai</a:t>
            </a:r>
            <a:r>
              <a:rPr lang="en-US" altLang="en-US" sz="1800" dirty="0"/>
              <a:t> rata-rata </a:t>
            </a:r>
            <a:r>
              <a:rPr lang="en-US" altLang="en-US" sz="1800" dirty="0" err="1"/>
              <a:t>kelas</a:t>
            </a:r>
            <a:r>
              <a:rPr lang="en-US" altLang="en-US" sz="1800" dirty="0"/>
              <a:t>=66 dan standard </a:t>
            </a:r>
            <a:r>
              <a:rPr lang="en-US" altLang="en-US" sz="1800" dirty="0" err="1"/>
              <a:t>deviasi</a:t>
            </a:r>
            <a:r>
              <a:rPr lang="en-US" altLang="en-US" sz="1800" dirty="0"/>
              <a:t>=5. Pada </a:t>
            </a:r>
            <a:r>
              <a:rPr lang="en-US" altLang="en-US" sz="1800" dirty="0" err="1"/>
              <a:t>matakuliah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manakah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siswa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tersebut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berada</a:t>
            </a:r>
            <a:r>
              <a:rPr lang="en-US" altLang="en-US" sz="1800" dirty="0"/>
              <a:t> pada </a:t>
            </a:r>
            <a:r>
              <a:rPr lang="en-US" altLang="en-US" sz="1800" dirty="0" err="1"/>
              <a:t>posisi</a:t>
            </a:r>
            <a:r>
              <a:rPr lang="en-US" altLang="en-US" sz="1800" dirty="0"/>
              <a:t> yang </a:t>
            </a:r>
            <a:r>
              <a:rPr lang="en-US" altLang="en-US" sz="1800" dirty="0" err="1"/>
              <a:t>lebih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baik</a:t>
            </a:r>
            <a:r>
              <a:rPr lang="en-US" altLang="en-US" sz="1800" dirty="0"/>
              <a:t> ?</a:t>
            </a: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r>
              <a:rPr lang="en-US" sz="1800" dirty="0" err="1"/>
              <a:t>Buktikan</a:t>
            </a:r>
            <a:r>
              <a:rPr lang="en-US" sz="1800" dirty="0"/>
              <a:t> </a:t>
            </a:r>
            <a:r>
              <a:rPr lang="en-US" sz="1800" dirty="0" err="1"/>
              <a:t>apakah</a:t>
            </a:r>
            <a:r>
              <a:rPr lang="en-US" sz="1800" dirty="0"/>
              <a:t> data </a:t>
            </a:r>
            <a:r>
              <a:rPr lang="en-US" sz="1800" dirty="0" err="1"/>
              <a:t>berikut</a:t>
            </a:r>
            <a:r>
              <a:rPr lang="en-US" sz="1800" dirty="0"/>
              <a:t> </a:t>
            </a:r>
            <a:r>
              <a:rPr lang="en-US" sz="1800" dirty="0" err="1"/>
              <a:t>membentuk</a:t>
            </a:r>
            <a:r>
              <a:rPr lang="en-US" sz="1800" dirty="0"/>
              <a:t> </a:t>
            </a:r>
            <a:r>
              <a:rPr lang="en-US" sz="1800" dirty="0" err="1"/>
              <a:t>kurva</a:t>
            </a:r>
            <a:r>
              <a:rPr lang="en-US" sz="1800" dirty="0"/>
              <a:t> normal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!</a:t>
            </a:r>
          </a:p>
          <a:p>
            <a:pPr marL="0" indent="0">
              <a:buNone/>
              <a:defRPr/>
            </a:pPr>
            <a:endParaRPr lang="en-US" sz="1800" dirty="0"/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800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016D280-6603-46A5-8B9D-A98F9F687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991391"/>
              </p:ext>
            </p:extLst>
          </p:nvPr>
        </p:nvGraphicFramePr>
        <p:xfrm>
          <a:off x="1979609" y="4529519"/>
          <a:ext cx="8232780" cy="22240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16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16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16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16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16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16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16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163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163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163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163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163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163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163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163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r>
                        <a:rPr lang="en-US" sz="1300" dirty="0"/>
                        <a:t>78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23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45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67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87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23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45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68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90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87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13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45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67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89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45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67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34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56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78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67</a:t>
                      </a:r>
                    </a:p>
                  </a:txBody>
                  <a:tcPr marL="91433" marR="91433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300" dirty="0"/>
                        <a:t>56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49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56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78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29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67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45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65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45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67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87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67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78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34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89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98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67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45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65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76</a:t>
                      </a:r>
                    </a:p>
                  </a:txBody>
                  <a:tcPr marL="91433" marR="91433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300" dirty="0"/>
                        <a:t>74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83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87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65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34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43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23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34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45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67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87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56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76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89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76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45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56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78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67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54</a:t>
                      </a:r>
                    </a:p>
                  </a:txBody>
                  <a:tcPr marL="91433" marR="91433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300" dirty="0"/>
                        <a:t>56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78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90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87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43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54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32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34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23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45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67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87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65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45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89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96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56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23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54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34</a:t>
                      </a:r>
                    </a:p>
                  </a:txBody>
                  <a:tcPr marL="91433" marR="91433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300" dirty="0"/>
                        <a:t>56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34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67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56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54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45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56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67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78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67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56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45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58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78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45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78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98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76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75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64</a:t>
                      </a:r>
                    </a:p>
                  </a:txBody>
                  <a:tcPr marL="91433" marR="91433" marT="45700" marB="457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300" dirty="0"/>
                        <a:t>56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33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33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45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56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78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45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78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89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76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56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45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89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70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98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87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65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25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36</a:t>
                      </a: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71</a:t>
                      </a:r>
                    </a:p>
                  </a:txBody>
                  <a:tcPr marL="91433" marR="91433" marT="45700" marB="457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92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6F329-48AE-49AE-8B53-5AF01365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Teknik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7D622-564A-46AC-AAA5-90328BDD9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768" y="1658112"/>
            <a:ext cx="11029615" cy="4401312"/>
          </a:xfrm>
        </p:spPr>
        <p:txBody>
          <a:bodyPr>
            <a:normAutofit fontScale="25000" lnSpcReduction="20000"/>
          </a:bodyPr>
          <a:lstStyle/>
          <a:p>
            <a:pPr lvl="1" eaLnBrk="1" hangingPunct="1">
              <a:defRPr/>
            </a:pPr>
            <a:r>
              <a:rPr lang="en-US" altLang="en-US" sz="8000" b="1" dirty="0"/>
              <a:t>Probability sampling</a:t>
            </a:r>
          </a:p>
          <a:p>
            <a:pPr marL="685800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8000" b="1" dirty="0"/>
              <a:t>	</a:t>
            </a:r>
            <a:r>
              <a:rPr lang="en-US" altLang="en-US" sz="8000" dirty="0"/>
              <a:t>Simple random sampling</a:t>
            </a:r>
          </a:p>
          <a:p>
            <a:pPr marL="685800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8000" dirty="0"/>
              <a:t>	Proportionate stratified random sampling</a:t>
            </a:r>
          </a:p>
          <a:p>
            <a:pPr marL="685800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8000" dirty="0"/>
              <a:t>	Disproportionate stratified random sampling</a:t>
            </a:r>
          </a:p>
          <a:p>
            <a:pPr marL="685800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8000" dirty="0"/>
              <a:t>	Area(cluster) sampling</a:t>
            </a:r>
          </a:p>
          <a:p>
            <a:pPr marL="342900" lvl="1" indent="0" eaLnBrk="1" hangingPunct="1">
              <a:buFont typeface="Arial" panose="020B0604020202020204" pitchFamily="34" charset="0"/>
              <a:buNone/>
              <a:defRPr/>
            </a:pPr>
            <a:endParaRPr lang="en-US" altLang="en-US" sz="8000" dirty="0"/>
          </a:p>
          <a:p>
            <a:pPr lvl="1" eaLnBrk="1" hangingPunct="1">
              <a:defRPr/>
            </a:pPr>
            <a:r>
              <a:rPr lang="en-US" altLang="en-US" sz="8000" b="1" dirty="0"/>
              <a:t>Nonprobability Sampling</a:t>
            </a:r>
          </a:p>
          <a:p>
            <a:pPr marL="685800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8000" dirty="0"/>
              <a:t>	Sampling </a:t>
            </a:r>
            <a:r>
              <a:rPr lang="en-US" altLang="en-US" sz="8000" dirty="0" err="1"/>
              <a:t>sistematis</a:t>
            </a:r>
            <a:endParaRPr lang="en-US" altLang="en-US" sz="8000" dirty="0"/>
          </a:p>
          <a:p>
            <a:pPr marL="685800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8000" dirty="0"/>
              <a:t>	Sampling </a:t>
            </a:r>
            <a:r>
              <a:rPr lang="en-US" altLang="en-US" sz="8000" dirty="0" err="1"/>
              <a:t>kuota</a:t>
            </a:r>
            <a:endParaRPr lang="en-US" altLang="en-US" sz="8000" dirty="0"/>
          </a:p>
          <a:p>
            <a:pPr marL="685800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8000" dirty="0"/>
              <a:t>	Sampling </a:t>
            </a:r>
            <a:r>
              <a:rPr lang="en-US" altLang="en-US" sz="8000" dirty="0" err="1"/>
              <a:t>Insidental</a:t>
            </a:r>
            <a:endParaRPr lang="en-US" altLang="en-US" sz="8000" dirty="0"/>
          </a:p>
          <a:p>
            <a:pPr marL="685800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8000" dirty="0"/>
              <a:t>	Purposive Sampling</a:t>
            </a:r>
          </a:p>
          <a:p>
            <a:pPr marL="685800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8000" dirty="0"/>
              <a:t>	Sampling </a:t>
            </a:r>
            <a:r>
              <a:rPr lang="en-US" altLang="en-US" sz="8000" dirty="0" err="1"/>
              <a:t>Jenuh</a:t>
            </a:r>
            <a:endParaRPr lang="en-US" altLang="en-US" sz="8000" dirty="0"/>
          </a:p>
          <a:p>
            <a:pPr marL="685800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8000" dirty="0"/>
              <a:t>	Snowball sampling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9AA625-0B58-4686-AEE9-6F9BE47C9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6832"/>
            <a:ext cx="5461469" cy="291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3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3F1E-852C-4269-B56F-FAD173342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random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C6638-DFAF-4A49-B94F-10365BFD3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001901"/>
            <a:ext cx="11029615" cy="2854198"/>
          </a:xfrm>
        </p:spPr>
        <p:txBody>
          <a:bodyPr/>
          <a:lstStyle/>
          <a:p>
            <a:pPr eaLnBrk="1" hangingPunct="1"/>
            <a:r>
              <a:rPr lang="en-US" altLang="en-US" sz="1800" dirty="0" err="1"/>
              <a:t>Pengambilan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anggota</a:t>
            </a:r>
            <a:r>
              <a:rPr lang="en-US" altLang="en-US" sz="1800" dirty="0"/>
              <a:t> sample </a:t>
            </a:r>
            <a:r>
              <a:rPr lang="en-US" altLang="en-US" sz="1800" dirty="0" err="1"/>
              <a:t>dari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populasi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dilakukan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secara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acak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tanpa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memperhatikan</a:t>
            </a:r>
            <a:r>
              <a:rPr lang="en-US" altLang="en-US" sz="1800" dirty="0"/>
              <a:t> strata yang </a:t>
            </a:r>
            <a:r>
              <a:rPr lang="en-US" altLang="en-US" sz="1800" dirty="0" err="1"/>
              <a:t>ada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dalam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populasi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itu</a:t>
            </a:r>
            <a:r>
              <a:rPr lang="en-US" altLang="en-US" sz="1800" dirty="0"/>
              <a:t>.</a:t>
            </a:r>
          </a:p>
          <a:p>
            <a:pPr eaLnBrk="1" hangingPunct="1"/>
            <a:r>
              <a:rPr lang="en-US" altLang="en-US" sz="1800" dirty="0" err="1"/>
              <a:t>Dilakukan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bila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populasi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dianggap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homogen</a:t>
            </a:r>
            <a:endParaRPr lang="en-US" altLang="en-US" sz="1800" dirty="0"/>
          </a:p>
          <a:p>
            <a:pPr eaLnBrk="1" hangingPunct="1"/>
            <a:r>
              <a:rPr lang="en-US" altLang="en-US" sz="1800" dirty="0"/>
              <a:t>Teknik </a:t>
            </a:r>
            <a:r>
              <a:rPr lang="en-US" altLang="en-US" sz="1800" dirty="0" err="1"/>
              <a:t>pengambilan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bisa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dengan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undian</a:t>
            </a:r>
            <a:endParaRPr lang="en-US" altLang="en-US" sz="1800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3A6DFF-BCD1-41B8-BBAA-756B28928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066" y="3214180"/>
            <a:ext cx="5954310" cy="355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51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567E9-A215-48A3-9B87-A0DB1447E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Proportionate Stratified Random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BB851-8ADC-4485-9A13-0766CFA72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852928"/>
            <a:ext cx="4124920" cy="281635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800" dirty="0"/>
              <a:t>Teknik sampling yang </a:t>
            </a:r>
            <a:r>
              <a:rPr lang="en-US" altLang="en-US" sz="1800" dirty="0" err="1"/>
              <a:t>dilakukan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bila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populasi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mempunyai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unsur</a:t>
            </a:r>
            <a:r>
              <a:rPr lang="en-US" altLang="en-US" sz="1800" dirty="0"/>
              <a:t> yang </a:t>
            </a:r>
            <a:r>
              <a:rPr lang="en-US" altLang="en-US" sz="1800" dirty="0" err="1"/>
              <a:t>tidak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homogen</a:t>
            </a:r>
            <a:r>
              <a:rPr lang="en-US" altLang="en-US" sz="1800" dirty="0"/>
              <a:t> dan </a:t>
            </a:r>
            <a:r>
              <a:rPr lang="en-US" altLang="en-US" sz="1800" dirty="0" err="1"/>
              <a:t>berstrata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secara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proporsional</a:t>
            </a:r>
            <a:endParaRPr lang="en-US" altLang="en-US" sz="1800" dirty="0"/>
          </a:p>
          <a:p>
            <a:pPr eaLnBrk="1" hangingPunct="1">
              <a:defRPr/>
            </a:pPr>
            <a:r>
              <a:rPr lang="en-US" altLang="en-US" sz="1800" dirty="0" err="1"/>
              <a:t>Contoh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sampel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dari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suatu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perusahaan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dengan</a:t>
            </a:r>
            <a:r>
              <a:rPr lang="en-US" altLang="en-US" sz="1800" dirty="0"/>
              <a:t> strata </a:t>
            </a:r>
            <a:r>
              <a:rPr lang="en-US" altLang="en-US" sz="1800" dirty="0" err="1"/>
              <a:t>pendidikan</a:t>
            </a:r>
            <a:r>
              <a:rPr lang="en-US" altLang="en-US" sz="1800" dirty="0"/>
              <a:t> S1, S2, SMA, SMP.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8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800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8EDA608-47C3-46CF-8E7D-42E298872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789" y="1890876"/>
            <a:ext cx="6318172" cy="479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652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DDA6-94E3-42E3-8442-43C896C34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disProportionate</a:t>
            </a:r>
            <a:r>
              <a:rPr lang="en-US" dirty="0"/>
              <a:t> Stratified Random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4366F-86D4-4E57-8F11-51A4451FC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18185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000" dirty="0"/>
              <a:t>Teknik sampling yang </a:t>
            </a:r>
            <a:r>
              <a:rPr lang="en-US" altLang="en-US" sz="2000" dirty="0" err="1"/>
              <a:t>dilakukan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bila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populasi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berstrata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tetapi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kurang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proporsional</a:t>
            </a:r>
            <a:r>
              <a:rPr lang="en-US" altLang="en-US" sz="2000" dirty="0"/>
              <a:t>.</a:t>
            </a:r>
          </a:p>
          <a:p>
            <a:pPr>
              <a:defRPr/>
            </a:pPr>
            <a:r>
              <a:rPr lang="en-US" sz="2000" dirty="0" err="1"/>
              <a:t>Pegawai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unit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</a:p>
          <a:p>
            <a:pPr lvl="1">
              <a:defRPr/>
            </a:pPr>
            <a:r>
              <a:rPr lang="en-US" sz="1700" dirty="0" err="1"/>
              <a:t>Lulusan</a:t>
            </a:r>
            <a:r>
              <a:rPr lang="en-US" sz="1700" dirty="0"/>
              <a:t> S3 : 6 orang </a:t>
            </a:r>
          </a:p>
          <a:p>
            <a:pPr lvl="1">
              <a:defRPr/>
            </a:pPr>
            <a:r>
              <a:rPr lang="en-US" sz="1700" dirty="0" err="1"/>
              <a:t>Lulusan</a:t>
            </a:r>
            <a:r>
              <a:rPr lang="en-US" sz="1700" dirty="0"/>
              <a:t> S2 : 9 orang </a:t>
            </a:r>
          </a:p>
          <a:p>
            <a:pPr lvl="1">
              <a:defRPr/>
            </a:pPr>
            <a:r>
              <a:rPr lang="en-US" sz="1700" dirty="0" err="1"/>
              <a:t>Lulusan</a:t>
            </a:r>
            <a:r>
              <a:rPr lang="en-US" sz="1700" dirty="0"/>
              <a:t> S1 : 96 orang </a:t>
            </a:r>
          </a:p>
          <a:p>
            <a:pPr lvl="1">
              <a:defRPr/>
            </a:pPr>
            <a:r>
              <a:rPr lang="en-US" sz="1700" dirty="0" err="1"/>
              <a:t>Lulusan</a:t>
            </a:r>
            <a:r>
              <a:rPr lang="en-US" sz="1700" dirty="0"/>
              <a:t> SMU : 850 orang </a:t>
            </a:r>
          </a:p>
          <a:p>
            <a:pPr lvl="1">
              <a:defRPr/>
            </a:pPr>
            <a:r>
              <a:rPr lang="en-US" sz="1700" dirty="0" err="1"/>
              <a:t>Lulusan</a:t>
            </a:r>
            <a:r>
              <a:rPr lang="en-US" sz="1700" dirty="0"/>
              <a:t> SMP : 900 orang </a:t>
            </a:r>
          </a:p>
          <a:p>
            <a:pPr>
              <a:defRPr/>
            </a:pP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tiga</a:t>
            </a:r>
            <a:r>
              <a:rPr lang="en-US" sz="2000" dirty="0"/>
              <a:t> orang </a:t>
            </a:r>
            <a:r>
              <a:rPr lang="en-US" sz="2000" dirty="0" err="1"/>
              <a:t>lulusan</a:t>
            </a:r>
            <a:r>
              <a:rPr lang="en-US" sz="2000" dirty="0"/>
              <a:t> S3 dan </a:t>
            </a:r>
            <a:r>
              <a:rPr lang="en-US" sz="2000" dirty="0" err="1"/>
              <a:t>empat</a:t>
            </a:r>
            <a:r>
              <a:rPr lang="en-US" sz="2000" dirty="0"/>
              <a:t> orang S2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diambil</a:t>
            </a:r>
            <a:r>
              <a:rPr lang="en-US" sz="2000" dirty="0"/>
              <a:t> </a:t>
            </a:r>
            <a:r>
              <a:rPr lang="en-US" sz="2000" dirty="0" err="1"/>
              <a:t>semuanya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sampel</a:t>
            </a:r>
            <a:r>
              <a:rPr lang="en-US" sz="2000" dirty="0"/>
              <a:t>. Karena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terlalu</a:t>
            </a:r>
            <a:r>
              <a:rPr lang="en-US" sz="2000" dirty="0"/>
              <a:t> </a:t>
            </a:r>
            <a:r>
              <a:rPr lang="en-US" sz="2000" dirty="0" err="1"/>
              <a:t>kecil</a:t>
            </a:r>
            <a:r>
              <a:rPr lang="en-US" sz="2000" dirty="0"/>
              <a:t> </a:t>
            </a:r>
            <a:r>
              <a:rPr lang="en-US" sz="2000" dirty="0" err="1"/>
              <a:t>bila</a:t>
            </a:r>
            <a:r>
              <a:rPr lang="en-US" sz="2000" dirty="0"/>
              <a:t> </a:t>
            </a:r>
            <a:r>
              <a:rPr lang="en-US" sz="2000" dirty="0" err="1"/>
              <a:t>dibandingkan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S1, SMU, dan SMP</a:t>
            </a:r>
            <a:endParaRPr lang="en-US" altLang="en-US" sz="20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7151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AB780-8C47-4D6A-A55B-B68D3A4AF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5581D-ECBA-41A0-BAAD-0A7007EB8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999488"/>
            <a:ext cx="4990552" cy="4656948"/>
          </a:xfrm>
        </p:spPr>
        <p:txBody>
          <a:bodyPr>
            <a:normAutofit/>
          </a:bodyPr>
          <a:lstStyle/>
          <a:p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menentukan</a:t>
            </a:r>
            <a:r>
              <a:rPr lang="en-US" altLang="en-US" dirty="0"/>
              <a:t> </a:t>
            </a:r>
            <a:r>
              <a:rPr lang="en-US" altLang="en-US" dirty="0" err="1"/>
              <a:t>sampel</a:t>
            </a:r>
            <a:r>
              <a:rPr lang="en-US" altLang="en-US" dirty="0"/>
              <a:t> </a:t>
            </a:r>
            <a:r>
              <a:rPr lang="en-US" altLang="en-US" dirty="0" err="1"/>
              <a:t>bila</a:t>
            </a:r>
            <a:r>
              <a:rPr lang="en-US" altLang="en-US" dirty="0"/>
              <a:t> </a:t>
            </a:r>
            <a:r>
              <a:rPr lang="en-US" altLang="en-US" dirty="0" err="1"/>
              <a:t>obyek</a:t>
            </a:r>
            <a:r>
              <a:rPr lang="en-US" altLang="en-US" dirty="0"/>
              <a:t> yang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diteliti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sumber</a:t>
            </a:r>
            <a:r>
              <a:rPr lang="en-US" altLang="en-US" dirty="0"/>
              <a:t> data </a:t>
            </a:r>
            <a:r>
              <a:rPr lang="en-US" altLang="en-US" dirty="0" err="1"/>
              <a:t>sangat</a:t>
            </a:r>
            <a:r>
              <a:rPr lang="en-US" altLang="en-US" dirty="0"/>
              <a:t> </a:t>
            </a:r>
            <a:r>
              <a:rPr lang="en-US" altLang="en-US" dirty="0" err="1"/>
              <a:t>luas</a:t>
            </a:r>
            <a:r>
              <a:rPr lang="en-US" altLang="en-US" dirty="0"/>
              <a:t>. </a:t>
            </a:r>
          </a:p>
          <a:p>
            <a:r>
              <a:rPr lang="en-US" altLang="en-US" i="1" dirty="0"/>
              <a:t>Mutually homogeneous yet internally heterogeneous groupings are evident in a statistical population</a:t>
            </a:r>
            <a:r>
              <a:rPr lang="en-US" altLang="en-US" dirty="0"/>
              <a:t>.</a:t>
            </a:r>
          </a:p>
          <a:p>
            <a:r>
              <a:rPr lang="en-US" altLang="en-US" dirty="0" err="1"/>
              <a:t>Biasanya</a:t>
            </a:r>
            <a:r>
              <a:rPr lang="en-US" altLang="en-US" dirty="0"/>
              <a:t> </a:t>
            </a:r>
            <a:r>
              <a:rPr lang="en-US" altLang="en-US" dirty="0" err="1"/>
              <a:t>terdiri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2 stages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.</a:t>
            </a:r>
          </a:p>
          <a:p>
            <a:r>
              <a:rPr lang="en-US" altLang="en-US" dirty="0" err="1"/>
              <a:t>Contoh</a:t>
            </a:r>
            <a:r>
              <a:rPr lang="en-US" altLang="en-US" dirty="0"/>
              <a:t> : </a:t>
            </a:r>
            <a:r>
              <a:rPr lang="en-US" altLang="en-US" dirty="0" err="1"/>
              <a:t>penduduk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Negara, </a:t>
            </a:r>
            <a:r>
              <a:rPr lang="en-US" altLang="en-US" dirty="0" err="1"/>
              <a:t>Provinsi</a:t>
            </a:r>
            <a:r>
              <a:rPr lang="en-US" altLang="en-US" dirty="0"/>
              <a:t>,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Kabupaten</a:t>
            </a:r>
            <a:r>
              <a:rPr lang="en-US" altLang="en-US" dirty="0"/>
              <a:t>.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menentukan</a:t>
            </a:r>
            <a:r>
              <a:rPr lang="en-US" altLang="en-US" dirty="0"/>
              <a:t> </a:t>
            </a:r>
            <a:r>
              <a:rPr lang="en-US" altLang="en-US" dirty="0" err="1"/>
              <a:t>penduduk</a:t>
            </a:r>
            <a:r>
              <a:rPr lang="en-US" altLang="en-US" dirty="0"/>
              <a:t> mana yang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dijadikan</a:t>
            </a:r>
            <a:r>
              <a:rPr lang="en-US" altLang="en-US" dirty="0"/>
              <a:t> </a:t>
            </a:r>
            <a:r>
              <a:rPr lang="en-US" altLang="en-US" dirty="0" err="1"/>
              <a:t>sumber</a:t>
            </a:r>
            <a:r>
              <a:rPr lang="en-US" altLang="en-US" dirty="0"/>
              <a:t> data,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pengambilan</a:t>
            </a:r>
            <a:r>
              <a:rPr lang="en-US" altLang="en-US" dirty="0"/>
              <a:t> </a:t>
            </a:r>
            <a:r>
              <a:rPr lang="en-US" altLang="en-US" dirty="0" err="1"/>
              <a:t>sampelnya</a:t>
            </a:r>
            <a:r>
              <a:rPr lang="en-US" altLang="en-US" dirty="0"/>
              <a:t> </a:t>
            </a:r>
            <a:r>
              <a:rPr lang="en-US" altLang="en-US" dirty="0" err="1"/>
              <a:t>berdasarkan</a:t>
            </a:r>
            <a:r>
              <a:rPr lang="en-US" altLang="en-US" dirty="0"/>
              <a:t> </a:t>
            </a:r>
            <a:r>
              <a:rPr lang="en-US" altLang="en-US" dirty="0" err="1"/>
              <a:t>daerah</a:t>
            </a:r>
            <a:r>
              <a:rPr lang="en-US" altLang="en-US" dirty="0"/>
              <a:t> </a:t>
            </a:r>
            <a:r>
              <a:rPr lang="en-US" altLang="en-US" dirty="0" err="1"/>
              <a:t>populasi</a:t>
            </a:r>
            <a:r>
              <a:rPr lang="en-US" altLang="en-US" dirty="0"/>
              <a:t> yang </a:t>
            </a:r>
            <a:r>
              <a:rPr lang="en-US" altLang="en-US" dirty="0" err="1"/>
              <a:t>telah</a:t>
            </a:r>
            <a:r>
              <a:rPr lang="en-US" altLang="en-US" dirty="0"/>
              <a:t> </a:t>
            </a:r>
            <a:r>
              <a:rPr lang="en-US" altLang="en-US" dirty="0" err="1"/>
              <a:t>ditetapkan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7403CC4-8A8F-4D5B-B43A-F87A9A34B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208" y="2830767"/>
            <a:ext cx="5471160" cy="296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142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D49D7-29A8-44E4-B8A9-9793D6ED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EECA1-4FF4-4A0D-9B88-4E84B2152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1987296"/>
          </a:xfrm>
        </p:spPr>
        <p:txBody>
          <a:bodyPr/>
          <a:lstStyle/>
          <a:p>
            <a:r>
              <a:rPr lang="en-US" altLang="en-US" dirty="0"/>
              <a:t>Sampling </a:t>
            </a:r>
            <a:r>
              <a:rPr lang="en-US" altLang="en-US" dirty="0" err="1"/>
              <a:t>sistematis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teknik</a:t>
            </a:r>
            <a:r>
              <a:rPr lang="en-US" altLang="en-US" dirty="0"/>
              <a:t> </a:t>
            </a:r>
            <a:r>
              <a:rPr lang="en-US" altLang="en-US" dirty="0" err="1"/>
              <a:t>penentuan</a:t>
            </a:r>
            <a:r>
              <a:rPr lang="en-US" altLang="en-US" dirty="0"/>
              <a:t> </a:t>
            </a:r>
            <a:r>
              <a:rPr lang="en-US" altLang="en-US" dirty="0" err="1"/>
              <a:t>sampel</a:t>
            </a:r>
            <a:r>
              <a:rPr lang="en-US" altLang="en-US" dirty="0"/>
              <a:t> </a:t>
            </a:r>
            <a:r>
              <a:rPr lang="en-US" altLang="en-US" dirty="0" err="1"/>
              <a:t>berdasarkan</a:t>
            </a:r>
            <a:r>
              <a:rPr lang="en-US" altLang="en-US" dirty="0"/>
              <a:t> </a:t>
            </a:r>
            <a:r>
              <a:rPr lang="en-US" altLang="en-US" dirty="0" err="1"/>
              <a:t>urutan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anggota</a:t>
            </a:r>
            <a:r>
              <a:rPr lang="en-US" altLang="en-US" dirty="0"/>
              <a:t> </a:t>
            </a:r>
            <a:r>
              <a:rPr lang="en-US" altLang="en-US" dirty="0" err="1"/>
              <a:t>populasi</a:t>
            </a:r>
            <a:r>
              <a:rPr lang="en-US" altLang="en-US" dirty="0"/>
              <a:t> yang </a:t>
            </a:r>
            <a:r>
              <a:rPr lang="en-US" altLang="en-US" dirty="0" err="1"/>
              <a:t>telah</a:t>
            </a:r>
            <a:r>
              <a:rPr lang="en-US" altLang="en-US" dirty="0"/>
              <a:t> </a:t>
            </a:r>
            <a:r>
              <a:rPr lang="en-US" altLang="en-US" dirty="0" err="1"/>
              <a:t>diberi</a:t>
            </a:r>
            <a:r>
              <a:rPr lang="en-US" altLang="en-US" dirty="0"/>
              <a:t> </a:t>
            </a:r>
            <a:r>
              <a:rPr lang="en-US" altLang="en-US" dirty="0" err="1"/>
              <a:t>nomor</a:t>
            </a:r>
            <a:r>
              <a:rPr lang="en-US" altLang="en-US" dirty="0"/>
              <a:t> </a:t>
            </a:r>
            <a:r>
              <a:rPr lang="en-US" altLang="en-US" dirty="0" err="1"/>
              <a:t>urut</a:t>
            </a:r>
            <a:r>
              <a:rPr lang="en-US" altLang="en-US" dirty="0"/>
              <a:t>.</a:t>
            </a:r>
          </a:p>
          <a:p>
            <a:r>
              <a:rPr lang="en-US" altLang="en-US" dirty="0" err="1"/>
              <a:t>Biasanya</a:t>
            </a:r>
            <a:r>
              <a:rPr lang="en-US" altLang="en-US" dirty="0"/>
              <a:t> </a:t>
            </a:r>
            <a:r>
              <a:rPr lang="en-US" altLang="en-US" dirty="0" err="1"/>
              <a:t>berdasarkan</a:t>
            </a:r>
            <a:r>
              <a:rPr lang="en-US" altLang="en-US" dirty="0"/>
              <a:t> </a:t>
            </a:r>
            <a:r>
              <a:rPr lang="en-US" altLang="en-US" dirty="0" err="1"/>
              <a:t>kelipatan</a:t>
            </a:r>
            <a:r>
              <a:rPr lang="en-US" altLang="en-US" dirty="0"/>
              <a:t> </a:t>
            </a:r>
            <a:r>
              <a:rPr lang="en-US" altLang="en-US" dirty="0" err="1"/>
              <a:t>angka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4" name="Picture 2" descr="Hasil gambar untuk systematic sampling">
            <a:extLst>
              <a:ext uri="{FF2B5EF4-FFF2-40B4-BE49-F238E27FC236}">
                <a16:creationId xmlns:a16="http://schemas.microsoft.com/office/drawing/2014/main" id="{D7029397-6960-48C2-BA19-2C9E574AB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26" y="3701442"/>
            <a:ext cx="5959548" cy="297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21575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{006B89AD-A474-4B36-A707-CE5871E376A5}tf33552983_win32</Template>
  <TotalTime>253</TotalTime>
  <Words>2097</Words>
  <Application>Microsoft Office PowerPoint</Application>
  <PresentationFormat>Widescreen</PresentationFormat>
  <Paragraphs>367</Paragraphs>
  <Slides>34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Cambria Math</vt:lpstr>
      <vt:lpstr>Corbel</vt:lpstr>
      <vt:lpstr>Franklin Gothic Book</vt:lpstr>
      <vt:lpstr>Franklin Gothic Demi</vt:lpstr>
      <vt:lpstr>Wingdings</vt:lpstr>
      <vt:lpstr>Wingdings 2</vt:lpstr>
      <vt:lpstr>DividendVTI</vt:lpstr>
      <vt:lpstr>Teori sampling dan normalitas STATISTIK TERAPAN </vt:lpstr>
      <vt:lpstr>Populasi</vt:lpstr>
      <vt:lpstr>Dapatkah 1 orang saja menjadi populasi penelitian? </vt:lpstr>
      <vt:lpstr>Teknik sampling</vt:lpstr>
      <vt:lpstr>Simple random sampling</vt:lpstr>
      <vt:lpstr>Proportionate Stratified Random Sampling</vt:lpstr>
      <vt:lpstr>disProportionate Stratified Random Sampling</vt:lpstr>
      <vt:lpstr>Cluster sampling</vt:lpstr>
      <vt:lpstr>Systematic Sampling</vt:lpstr>
      <vt:lpstr>Quota Sampling</vt:lpstr>
      <vt:lpstr>Insidental sampling</vt:lpstr>
      <vt:lpstr>Purposive sampling</vt:lpstr>
      <vt:lpstr>Sampling jenuh</vt:lpstr>
      <vt:lpstr>Snowball sampling</vt:lpstr>
      <vt:lpstr>Mana yang paling baik?</vt:lpstr>
      <vt:lpstr>Jumlah sampel by Isaac n michael</vt:lpstr>
      <vt:lpstr>Jumlah sampel by slovin</vt:lpstr>
      <vt:lpstr>PowerPoint Presentation</vt:lpstr>
      <vt:lpstr>Contoh</vt:lpstr>
      <vt:lpstr>Contoh</vt:lpstr>
      <vt:lpstr>Sampel yang baik</vt:lpstr>
      <vt:lpstr>Normalitas Data</vt:lpstr>
      <vt:lpstr>PowerPoint Presentation</vt:lpstr>
      <vt:lpstr>Kurva normal Standard </vt:lpstr>
      <vt:lpstr>Contoh</vt:lpstr>
      <vt:lpstr>Contoh</vt:lpstr>
      <vt:lpstr>Uji Normalitas</vt:lpstr>
      <vt:lpstr>Contoh</vt:lpstr>
      <vt:lpstr>contoh</vt:lpstr>
      <vt:lpstr>contoh</vt:lpstr>
      <vt:lpstr>Contoh</vt:lpstr>
      <vt:lpstr>Penarikan hasil</vt:lpstr>
      <vt:lpstr>Penarikan hasil</vt:lpstr>
      <vt:lpstr>Tugas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PROBABILITAS – STATISTIK TERAPAN</dc:title>
  <dc:creator>nurcahya.pradana@gmail.com</dc:creator>
  <cp:lastModifiedBy>nurcahya.pradana@gmail.com</cp:lastModifiedBy>
  <cp:revision>28</cp:revision>
  <dcterms:created xsi:type="dcterms:W3CDTF">2021-03-18T14:33:02Z</dcterms:created>
  <dcterms:modified xsi:type="dcterms:W3CDTF">2021-03-25T16:28:09Z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