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8" r:id="rId3"/>
    <p:sldMasterId id="2147483710" r:id="rId4"/>
  </p:sldMasterIdLst>
  <p:notesMasterIdLst>
    <p:notesMasterId r:id="rId34"/>
  </p:notesMasterIdLst>
  <p:sldIdLst>
    <p:sldId id="256" r:id="rId5"/>
    <p:sldId id="257" r:id="rId6"/>
    <p:sldId id="262" r:id="rId7"/>
    <p:sldId id="263" r:id="rId8"/>
    <p:sldId id="265" r:id="rId9"/>
    <p:sldId id="266" r:id="rId10"/>
    <p:sldId id="267" r:id="rId11"/>
    <p:sldId id="268" r:id="rId12"/>
    <p:sldId id="269" r:id="rId13"/>
    <p:sldId id="270" r:id="rId14"/>
    <p:sldId id="272" r:id="rId15"/>
    <p:sldId id="273" r:id="rId16"/>
    <p:sldId id="275" r:id="rId17"/>
    <p:sldId id="277" r:id="rId18"/>
    <p:sldId id="313" r:id="rId19"/>
    <p:sldId id="343" r:id="rId20"/>
    <p:sldId id="347" r:id="rId21"/>
    <p:sldId id="344" r:id="rId22"/>
    <p:sldId id="305" r:id="rId23"/>
    <p:sldId id="345" r:id="rId24"/>
    <p:sldId id="306" r:id="rId25"/>
    <p:sldId id="309" r:id="rId26"/>
    <p:sldId id="310" r:id="rId27"/>
    <p:sldId id="348" r:id="rId28"/>
    <p:sldId id="311" r:id="rId29"/>
    <p:sldId id="350" r:id="rId30"/>
    <p:sldId id="351" r:id="rId31"/>
    <p:sldId id="346"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0" autoAdjust="0"/>
    <p:restoredTop sz="94660"/>
  </p:normalViewPr>
  <p:slideViewPr>
    <p:cSldViewPr snapToGrid="0">
      <p:cViewPr>
        <p:scale>
          <a:sx n="70" d="100"/>
          <a:sy n="70" d="100"/>
        </p:scale>
        <p:origin x="-72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DC4E0-8437-4874-BCB7-EEEFB4009DBF}"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23078-D8FF-4050-953B-05507731F317}" type="slidenum">
              <a:rPr lang="en-US" smtClean="0"/>
              <a:t>‹#›</a:t>
            </a:fld>
            <a:endParaRPr lang="en-US"/>
          </a:p>
        </p:txBody>
      </p:sp>
    </p:spTree>
    <p:extLst>
      <p:ext uri="{BB962C8B-B14F-4D97-AF65-F5344CB8AC3E}">
        <p14:creationId xmlns:p14="http://schemas.microsoft.com/office/powerpoint/2010/main" val="246935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83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510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794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94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29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944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09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377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1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85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441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03CB42-2483-408F-A5D6-DD4BDC0F415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49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A869E-5D71-432F-8BDF-B04515342D3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70944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60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998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150024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42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264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6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767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p:nvPr/>
        </p:nvSpPr>
        <p:spPr>
          <a:xfrm>
            <a:off x="156267" y="153633"/>
            <a:ext cx="11879411" cy="6550699"/>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6"/>
          <p:cNvSpPr txBox="1">
            <a:spLocks noGrp="1"/>
          </p:cNvSpPr>
          <p:nvPr>
            <p:ph type="title"/>
          </p:nvPr>
        </p:nvSpPr>
        <p:spPr>
          <a:xfrm>
            <a:off x="1187067" y="274633"/>
            <a:ext cx="9818000" cy="11432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1187067" y="1600200"/>
            <a:ext cx="4480800" cy="4213600"/>
          </a:xfrm>
          <a:prstGeom prst="rect">
            <a:avLst/>
          </a:prstGeom>
        </p:spPr>
        <p:txBody>
          <a:bodyPr spcFirstLastPara="1" wrap="square" lIns="91425" tIns="91425" rIns="91425" bIns="91425" anchor="t" anchorCtr="0"/>
          <a:lstStyle>
            <a:lvl1pPr marL="609585" lvl="0" indent="-474121">
              <a:spcBef>
                <a:spcPts val="800"/>
              </a:spcBef>
              <a:spcAft>
                <a:spcPts val="0"/>
              </a:spcAft>
              <a:buClr>
                <a:srgbClr val="F0C3A3"/>
              </a:buClr>
              <a:buSzPts val="2000"/>
              <a:buChar char="‐"/>
              <a:defRPr sz="2667"/>
            </a:lvl1pPr>
            <a:lvl2pPr marL="1219170" lvl="1" indent="-474121">
              <a:spcBef>
                <a:spcPts val="0"/>
              </a:spcBef>
              <a:spcAft>
                <a:spcPts val="0"/>
              </a:spcAft>
              <a:buClr>
                <a:srgbClr val="F0C3A3"/>
              </a:buClr>
              <a:buSzPts val="2000"/>
              <a:buChar char="‐"/>
              <a:defRPr sz="2667"/>
            </a:lvl2pPr>
            <a:lvl3pPr marL="1828754" lvl="2" indent="-474121">
              <a:spcBef>
                <a:spcPts val="0"/>
              </a:spcBef>
              <a:spcAft>
                <a:spcPts val="0"/>
              </a:spcAft>
              <a:buClr>
                <a:srgbClr val="F0C3A3"/>
              </a:buClr>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3" name="Google Shape;33;p6"/>
          <p:cNvSpPr txBox="1">
            <a:spLocks noGrp="1"/>
          </p:cNvSpPr>
          <p:nvPr>
            <p:ph type="body" idx="2"/>
          </p:nvPr>
        </p:nvSpPr>
        <p:spPr>
          <a:xfrm>
            <a:off x="6524283" y="1600200"/>
            <a:ext cx="4480800" cy="4213600"/>
          </a:xfrm>
          <a:prstGeom prst="rect">
            <a:avLst/>
          </a:prstGeom>
        </p:spPr>
        <p:txBody>
          <a:bodyPr spcFirstLastPara="1" wrap="square" lIns="91425" tIns="91425" rIns="91425" bIns="91425" anchor="t" anchorCtr="0"/>
          <a:lstStyle>
            <a:lvl1pPr marL="609585" lvl="0" indent="-474121">
              <a:spcBef>
                <a:spcPts val="800"/>
              </a:spcBef>
              <a:spcAft>
                <a:spcPts val="0"/>
              </a:spcAft>
              <a:buClr>
                <a:srgbClr val="F0C3A3"/>
              </a:buClr>
              <a:buSzPts val="2000"/>
              <a:buChar char="‐"/>
              <a:defRPr sz="2667"/>
            </a:lvl1pPr>
            <a:lvl2pPr marL="1219170" lvl="1" indent="-474121">
              <a:spcBef>
                <a:spcPts val="0"/>
              </a:spcBef>
              <a:spcAft>
                <a:spcPts val="0"/>
              </a:spcAft>
              <a:buClr>
                <a:srgbClr val="F0C3A3"/>
              </a:buClr>
              <a:buSzPts val="2000"/>
              <a:buChar char="‐"/>
              <a:defRPr sz="2667"/>
            </a:lvl2pPr>
            <a:lvl3pPr marL="1828754" lvl="2" indent="-474121">
              <a:spcBef>
                <a:spcPts val="0"/>
              </a:spcBef>
              <a:spcAft>
                <a:spcPts val="0"/>
              </a:spcAft>
              <a:buClr>
                <a:srgbClr val="F0C3A3"/>
              </a:buClr>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4" name="Google Shape;34;p6"/>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39037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p:nvPr/>
        </p:nvSpPr>
        <p:spPr>
          <a:xfrm>
            <a:off x="139201" y="209501"/>
            <a:ext cx="11913495" cy="6438943"/>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7"/>
          <p:cNvSpPr txBox="1">
            <a:spLocks noGrp="1"/>
          </p:cNvSpPr>
          <p:nvPr>
            <p:ph type="title"/>
          </p:nvPr>
        </p:nvSpPr>
        <p:spPr>
          <a:xfrm>
            <a:off x="1187067" y="274633"/>
            <a:ext cx="9818000" cy="1143200"/>
          </a:xfrm>
          <a:prstGeom prst="rect">
            <a:avLst/>
          </a:prstGeom>
        </p:spPr>
        <p:txBody>
          <a:bodyPr spcFirstLastPara="1" wrap="square" lIns="91425" tIns="91425" rIns="91425" bIns="91425" anchor="b" anchorCtr="0"/>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Google Shape;38;p7"/>
          <p:cNvSpPr txBox="1">
            <a:spLocks noGrp="1"/>
          </p:cNvSpPr>
          <p:nvPr>
            <p:ph type="body" idx="1"/>
          </p:nvPr>
        </p:nvSpPr>
        <p:spPr>
          <a:xfrm>
            <a:off x="1101367" y="1600200"/>
            <a:ext cx="3192000" cy="43632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C9E4B4"/>
              </a:buClr>
              <a:buSzPts val="1600"/>
              <a:buChar char="‐"/>
              <a:defRPr sz="2133"/>
            </a:lvl1pPr>
            <a:lvl2pPr marL="1219170" lvl="1" indent="-440256" rtl="0">
              <a:spcBef>
                <a:spcPts val="0"/>
              </a:spcBef>
              <a:spcAft>
                <a:spcPts val="0"/>
              </a:spcAft>
              <a:buClr>
                <a:srgbClr val="C9E4B4"/>
              </a:buClr>
              <a:buSzPts val="1600"/>
              <a:buChar char="‐"/>
              <a:defRPr sz="2133"/>
            </a:lvl2pPr>
            <a:lvl3pPr marL="1828754" lvl="2" indent="-440256" rtl="0">
              <a:spcBef>
                <a:spcPts val="0"/>
              </a:spcBef>
              <a:spcAft>
                <a:spcPts val="0"/>
              </a:spcAft>
              <a:buClr>
                <a:srgbClr val="C9E4B4"/>
              </a:buClr>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9" name="Google Shape;39;p7"/>
          <p:cNvSpPr txBox="1">
            <a:spLocks noGrp="1"/>
          </p:cNvSpPr>
          <p:nvPr>
            <p:ph type="body" idx="2"/>
          </p:nvPr>
        </p:nvSpPr>
        <p:spPr>
          <a:xfrm>
            <a:off x="4457125" y="1600200"/>
            <a:ext cx="3192000" cy="43632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C9E4B4"/>
              </a:buClr>
              <a:buSzPts val="1600"/>
              <a:buChar char="‐"/>
              <a:defRPr sz="2133"/>
            </a:lvl1pPr>
            <a:lvl2pPr marL="1219170" lvl="1" indent="-440256" rtl="0">
              <a:spcBef>
                <a:spcPts val="0"/>
              </a:spcBef>
              <a:spcAft>
                <a:spcPts val="0"/>
              </a:spcAft>
              <a:buClr>
                <a:srgbClr val="C9E4B4"/>
              </a:buClr>
              <a:buSzPts val="1600"/>
              <a:buChar char="‐"/>
              <a:defRPr sz="2133"/>
            </a:lvl2pPr>
            <a:lvl3pPr marL="1828754" lvl="2" indent="-440256" rtl="0">
              <a:spcBef>
                <a:spcPts val="0"/>
              </a:spcBef>
              <a:spcAft>
                <a:spcPts val="0"/>
              </a:spcAft>
              <a:buClr>
                <a:srgbClr val="C9E4B4"/>
              </a:buClr>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0" name="Google Shape;40;p7"/>
          <p:cNvSpPr txBox="1">
            <a:spLocks noGrp="1"/>
          </p:cNvSpPr>
          <p:nvPr>
            <p:ph type="body" idx="3"/>
          </p:nvPr>
        </p:nvSpPr>
        <p:spPr>
          <a:xfrm>
            <a:off x="7812883" y="1600200"/>
            <a:ext cx="3192000" cy="43632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C9E4B4"/>
              </a:buClr>
              <a:buSzPts val="1600"/>
              <a:buChar char="‐"/>
              <a:defRPr sz="2133"/>
            </a:lvl1pPr>
            <a:lvl2pPr marL="1219170" lvl="1" indent="-440256" rtl="0">
              <a:spcBef>
                <a:spcPts val="0"/>
              </a:spcBef>
              <a:spcAft>
                <a:spcPts val="0"/>
              </a:spcAft>
              <a:buClr>
                <a:srgbClr val="C9E4B4"/>
              </a:buClr>
              <a:buSzPts val="1600"/>
              <a:buChar char="‐"/>
              <a:defRPr sz="2133"/>
            </a:lvl2pPr>
            <a:lvl3pPr marL="1828754" lvl="2" indent="-440256" rtl="0">
              <a:spcBef>
                <a:spcPts val="0"/>
              </a:spcBef>
              <a:spcAft>
                <a:spcPts val="0"/>
              </a:spcAft>
              <a:buClr>
                <a:srgbClr val="C9E4B4"/>
              </a:buClr>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1" name="Google Shape;41;p7"/>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9234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299770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8"/>
          <p:cNvSpPr/>
          <p:nvPr/>
        </p:nvSpPr>
        <p:spPr>
          <a:xfrm>
            <a:off x="192301" y="209501"/>
            <a:ext cx="11807273" cy="643892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8"/>
          <p:cNvSpPr txBox="1">
            <a:spLocks noGrp="1"/>
          </p:cNvSpPr>
          <p:nvPr>
            <p:ph type="title"/>
          </p:nvPr>
        </p:nvSpPr>
        <p:spPr>
          <a:xfrm>
            <a:off x="1187067" y="274633"/>
            <a:ext cx="9818000" cy="1143200"/>
          </a:xfrm>
          <a:prstGeom prst="rect">
            <a:avLst/>
          </a:prstGeom>
        </p:spPr>
        <p:txBody>
          <a:bodyPr spcFirstLastPara="1" wrap="square" lIns="91425" tIns="91425" rIns="91425" bIns="91425" anchor="b" anchorCtr="0"/>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a:endParaRPr/>
          </a:p>
        </p:txBody>
      </p:sp>
      <p:sp>
        <p:nvSpPr>
          <p:cNvPr id="45" name="Google Shape;45;p8"/>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940207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209801" y="167601"/>
            <a:ext cx="11772247" cy="6522868"/>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10"/>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778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4776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1324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9922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242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018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6087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881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18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869E-5D71-432F-8BDF-B04515342D3E}"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3CB42-2483-408F-A5D6-DD4BDC0F415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486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6811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6590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708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90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69772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327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05251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187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06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5957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BA869E-5D71-432F-8BDF-B04515342D3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3849686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398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8794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28051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6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67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8122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65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265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116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12BAE-320E-4647-94ED-1DCDB31597B4}" type="datetimeFigureOut">
              <a:rPr lang="id-ID" smtClean="0">
                <a:solidFill>
                  <a:prstClr val="black">
                    <a:tint val="75000"/>
                  </a:prstClr>
                </a:solidFill>
              </a:rPr>
              <a:pPr/>
              <a:t>30/03/2020</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0A606E1-AF52-4760-AABE-D5E2EFBE8B71}" type="slidenum">
              <a:rPr lang="id-ID" smtClean="0">
                <a:solidFill>
                  <a:prstClr val="black">
                    <a:tint val="75000"/>
                  </a:prstClr>
                </a:solidFill>
              </a:rPr>
              <a:pPr/>
              <a:t>‹#›</a:t>
            </a:fld>
            <a:endParaRPr lang="id-ID">
              <a:solidFill>
                <a:prstClr val="black">
                  <a:tint val="75000"/>
                </a:prstClr>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94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BA869E-5D71-432F-8BDF-B04515342D3E}"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3CB42-2483-408F-A5D6-DD4BDC0F415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07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BA869E-5D71-432F-8BDF-B04515342D3E}"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3CB42-2483-408F-A5D6-DD4BDC0F41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99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869E-5D71-432F-8BDF-B04515342D3E}"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75071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A869E-5D71-432F-8BDF-B04515342D3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3CB42-2483-408F-A5D6-DD4BDC0F415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61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A869E-5D71-432F-8BDF-B04515342D3E}"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3CB42-2483-408F-A5D6-DD4BDC0F4155}" type="slidenum">
              <a:rPr lang="en-US" smtClean="0"/>
              <a:t>‹#›</a:t>
            </a:fld>
            <a:endParaRPr lang="en-US"/>
          </a:p>
        </p:txBody>
      </p:sp>
    </p:spTree>
    <p:extLst>
      <p:ext uri="{BB962C8B-B14F-4D97-AF65-F5344CB8AC3E}">
        <p14:creationId xmlns:p14="http://schemas.microsoft.com/office/powerpoint/2010/main" val="33038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36260">
              <a:schemeClr val="accent3">
                <a:lumMod val="20000"/>
                <a:lumOff val="80000"/>
              </a:schemeClr>
            </a:gs>
            <a:gs pos="74000">
              <a:schemeClr val="accent3">
                <a:lumMod val="20000"/>
                <a:lumOff val="80000"/>
              </a:schemeClr>
            </a:gs>
            <a:gs pos="83000">
              <a:schemeClr val="accent3">
                <a:lumMod val="40000"/>
                <a:lumOff val="60000"/>
              </a:schemeClr>
            </a:gs>
            <a:gs pos="59281">
              <a:srgbClr val="E8F0D8"/>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BA869E-5D71-432F-8BDF-B04515342D3E}" type="datetimeFigureOut">
              <a:rPr lang="en-US" smtClean="0"/>
              <a:t>3/30/2020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03CB42-2483-408F-A5D6-DD4BDC0F4155}" type="slidenum">
              <a:rPr lang="en-US" smtClean="0"/>
              <a:t>‹#›</a:t>
            </a:fld>
            <a:endParaRPr lang="en-US"/>
          </a:p>
        </p:txBody>
      </p:sp>
    </p:spTree>
    <p:extLst>
      <p:ext uri="{BB962C8B-B14F-4D97-AF65-F5344CB8AC3E}">
        <p14:creationId xmlns:p14="http://schemas.microsoft.com/office/powerpoint/2010/main" val="1435388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36260">
              <a:schemeClr val="accent3">
                <a:lumMod val="20000"/>
                <a:lumOff val="80000"/>
              </a:schemeClr>
            </a:gs>
            <a:gs pos="74000">
              <a:schemeClr val="accent3">
                <a:lumMod val="20000"/>
                <a:lumOff val="80000"/>
              </a:schemeClr>
            </a:gs>
            <a:gs pos="83000">
              <a:schemeClr val="accent3">
                <a:lumMod val="40000"/>
                <a:lumOff val="60000"/>
              </a:schemeClr>
            </a:gs>
            <a:gs pos="59281">
              <a:srgbClr val="E8F0D8"/>
            </a:gs>
            <a:gs pos="100000">
              <a:schemeClr val="accent3">
                <a:lumMod val="20000"/>
                <a:lumOff val="8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7067" y="274633"/>
            <a:ext cx="9818000" cy="11432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7067" y="1600199"/>
            <a:ext cx="9818000" cy="4028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0" y="6028333"/>
            <a:ext cx="12192000" cy="524800"/>
          </a:xfrm>
          <a:prstGeom prst="rect">
            <a:avLst/>
          </a:prstGeom>
          <a:noFill/>
          <a:ln>
            <a:noFill/>
          </a:ln>
        </p:spPr>
        <p:txBody>
          <a:bodyPr spcFirstLastPara="1" wrap="square" lIns="91425" tIns="91425" rIns="91425" bIns="91425" anchor="ctr" anchorCtr="0">
            <a:noAutofit/>
          </a:bodyPr>
          <a:lstStyle>
            <a:lvl1pPr lvl="0" algn="ctr">
              <a:buNone/>
              <a:defRPr sz="1600">
                <a:solidFill>
                  <a:srgbClr val="7C7F91"/>
                </a:solidFill>
                <a:latin typeface="Muli Light"/>
                <a:ea typeface="Muli Light"/>
                <a:cs typeface="Muli Light"/>
                <a:sym typeface="Muli Light"/>
              </a:defRPr>
            </a:lvl1pPr>
            <a:lvl2pPr lvl="1" algn="ctr">
              <a:buNone/>
              <a:defRPr sz="1600">
                <a:solidFill>
                  <a:srgbClr val="7C7F91"/>
                </a:solidFill>
                <a:latin typeface="Muli Light"/>
                <a:ea typeface="Muli Light"/>
                <a:cs typeface="Muli Light"/>
                <a:sym typeface="Muli Light"/>
              </a:defRPr>
            </a:lvl2pPr>
            <a:lvl3pPr lvl="2" algn="ctr">
              <a:buNone/>
              <a:defRPr sz="1600">
                <a:solidFill>
                  <a:srgbClr val="7C7F91"/>
                </a:solidFill>
                <a:latin typeface="Muli Light"/>
                <a:ea typeface="Muli Light"/>
                <a:cs typeface="Muli Light"/>
                <a:sym typeface="Muli Light"/>
              </a:defRPr>
            </a:lvl3pPr>
            <a:lvl4pPr lvl="3" algn="ctr">
              <a:buNone/>
              <a:defRPr sz="1600">
                <a:solidFill>
                  <a:srgbClr val="7C7F91"/>
                </a:solidFill>
                <a:latin typeface="Muli Light"/>
                <a:ea typeface="Muli Light"/>
                <a:cs typeface="Muli Light"/>
                <a:sym typeface="Muli Light"/>
              </a:defRPr>
            </a:lvl4pPr>
            <a:lvl5pPr lvl="4" algn="ctr">
              <a:buNone/>
              <a:defRPr sz="1600">
                <a:solidFill>
                  <a:srgbClr val="7C7F91"/>
                </a:solidFill>
                <a:latin typeface="Muli Light"/>
                <a:ea typeface="Muli Light"/>
                <a:cs typeface="Muli Light"/>
                <a:sym typeface="Muli Light"/>
              </a:defRPr>
            </a:lvl5pPr>
            <a:lvl6pPr lvl="5" algn="ctr">
              <a:buNone/>
              <a:defRPr sz="1600">
                <a:solidFill>
                  <a:srgbClr val="7C7F91"/>
                </a:solidFill>
                <a:latin typeface="Muli Light"/>
                <a:ea typeface="Muli Light"/>
                <a:cs typeface="Muli Light"/>
                <a:sym typeface="Muli Light"/>
              </a:defRPr>
            </a:lvl6pPr>
            <a:lvl7pPr lvl="6" algn="ctr">
              <a:buNone/>
              <a:defRPr sz="1600">
                <a:solidFill>
                  <a:srgbClr val="7C7F91"/>
                </a:solidFill>
                <a:latin typeface="Muli Light"/>
                <a:ea typeface="Muli Light"/>
                <a:cs typeface="Muli Light"/>
                <a:sym typeface="Muli Light"/>
              </a:defRPr>
            </a:lvl7pPr>
            <a:lvl8pPr lvl="7" algn="ctr">
              <a:buNone/>
              <a:defRPr sz="1600">
                <a:solidFill>
                  <a:srgbClr val="7C7F91"/>
                </a:solidFill>
                <a:latin typeface="Muli Light"/>
                <a:ea typeface="Muli Light"/>
                <a:cs typeface="Muli Light"/>
                <a:sym typeface="Muli Light"/>
              </a:defRPr>
            </a:lvl8pPr>
            <a:lvl9pPr lvl="8" algn="ctr">
              <a:buNone/>
              <a:defRPr sz="1600">
                <a:solidFill>
                  <a:srgbClr val="7C7F91"/>
                </a:solidFill>
                <a:latin typeface="Muli Light"/>
                <a:ea typeface="Muli Light"/>
                <a:cs typeface="Muli Light"/>
                <a:sym typeface="Muli Light"/>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751872494"/>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36260">
              <a:schemeClr val="accent3">
                <a:lumMod val="20000"/>
                <a:lumOff val="80000"/>
              </a:schemeClr>
            </a:gs>
            <a:gs pos="74000">
              <a:schemeClr val="accent3">
                <a:lumMod val="20000"/>
                <a:lumOff val="80000"/>
              </a:schemeClr>
            </a:gs>
            <a:gs pos="83000">
              <a:schemeClr val="accent3">
                <a:lumMod val="40000"/>
                <a:lumOff val="60000"/>
              </a:schemeClr>
            </a:gs>
            <a:gs pos="59281">
              <a:srgbClr val="E8F0D8"/>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1211-3C9C-4917-8493-44BDE7E47C8E}" type="datetimeFigureOut">
              <a:rPr lang="en-US" smtClean="0">
                <a:solidFill>
                  <a:prstClr val="white">
                    <a:tint val="75000"/>
                  </a:prstClr>
                </a:solidFill>
              </a:rPr>
              <a:pPr/>
              <a:t>3/30/2020</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1BAF-F9CE-470A-A92E-63D0FCDEEE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6112827"/>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36260">
              <a:schemeClr val="accent3">
                <a:lumMod val="20000"/>
                <a:lumOff val="80000"/>
              </a:schemeClr>
            </a:gs>
            <a:gs pos="74000">
              <a:schemeClr val="accent3">
                <a:lumMod val="20000"/>
                <a:lumOff val="80000"/>
              </a:schemeClr>
            </a:gs>
            <a:gs pos="83000">
              <a:schemeClr val="accent3">
                <a:lumMod val="40000"/>
                <a:lumOff val="60000"/>
              </a:schemeClr>
            </a:gs>
            <a:gs pos="59281">
              <a:srgbClr val="E8F0D8"/>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BA869E-5D71-432F-8BDF-B04515342D3E}" type="datetimeFigureOut">
              <a:rPr lang="en-US" smtClean="0"/>
              <a:t>3/30/2020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03CB42-2483-408F-A5D6-DD4BDC0F4155}" type="slidenum">
              <a:rPr lang="en-US" smtClean="0"/>
              <a:t>‹#›</a:t>
            </a:fld>
            <a:endParaRPr lang="en-US"/>
          </a:p>
        </p:txBody>
      </p:sp>
    </p:spTree>
    <p:extLst>
      <p:ext uri="{BB962C8B-B14F-4D97-AF65-F5344CB8AC3E}">
        <p14:creationId xmlns:p14="http://schemas.microsoft.com/office/powerpoint/2010/main" val="41664723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thegorbalsla.com/contoh-analisis-swot/" TargetMode="External"/><Relationship Id="rId2" Type="http://schemas.openxmlformats.org/officeDocument/2006/relationships/hyperlink" Target="https://www.jurnal.id/id/blog/2017/manfaat-faktor-yang-memengaruhi-dan-contoh-analisis-swot" TargetMode="External"/><Relationship Id="rId1" Type="http://schemas.openxmlformats.org/officeDocument/2006/relationships/slideLayout" Target="../slideLayouts/slideLayout23.xml"/><Relationship Id="rId6" Type="http://schemas.openxmlformats.org/officeDocument/2006/relationships/hyperlink" Target="https://id.wikipedia.org/" TargetMode="External"/><Relationship Id="rId5" Type="http://schemas.openxmlformats.org/officeDocument/2006/relationships/hyperlink" Target="https://www.psychologymania.com/2013/04/teori-johari%20-window.html" TargetMode="External"/><Relationship Id="rId4" Type="http://schemas.openxmlformats.org/officeDocument/2006/relationships/hyperlink" Target="https://karinov.co.id/contoh-analisis-swot-perusaha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ANALISIS </a:t>
            </a:r>
            <a:br>
              <a:rPr lang="en-US" smtClean="0"/>
            </a:br>
            <a:r>
              <a:rPr lang="en-US" smtClean="0"/>
              <a:t>POTENSI DIRI</a:t>
            </a:r>
            <a:endParaRPr lang="en-US"/>
          </a:p>
        </p:txBody>
      </p:sp>
      <p:sp>
        <p:nvSpPr>
          <p:cNvPr id="3" name="Subtitle 2"/>
          <p:cNvSpPr>
            <a:spLocks noGrp="1"/>
          </p:cNvSpPr>
          <p:nvPr>
            <p:ph type="subTitle" idx="1"/>
          </p:nvPr>
        </p:nvSpPr>
        <p:spPr/>
        <p:txBody>
          <a:bodyPr>
            <a:normAutofit lnSpcReduction="10000"/>
          </a:bodyPr>
          <a:lstStyle/>
          <a:p>
            <a:r>
              <a:rPr lang="id-ID" dirty="0" smtClean="0"/>
              <a:t>TIM </a:t>
            </a:r>
            <a:r>
              <a:rPr lang="en-US" dirty="0" smtClean="0"/>
              <a:t>PENGAMPU</a:t>
            </a:r>
            <a:r>
              <a:rPr lang="id-ID" dirty="0" smtClean="0"/>
              <a:t> KWU</a:t>
            </a:r>
            <a:endParaRPr lang="en-US" dirty="0" smtClean="0"/>
          </a:p>
          <a:p>
            <a:r>
              <a:rPr lang="en-US" dirty="0" smtClean="0"/>
              <a:t>D</a:t>
            </a:r>
            <a:r>
              <a:rPr lang="id-ID" dirty="0" smtClean="0"/>
              <a:t>r</a:t>
            </a:r>
            <a:r>
              <a:rPr lang="en-US" dirty="0" smtClean="0"/>
              <a:t>. I</a:t>
            </a:r>
            <a:r>
              <a:rPr lang="id-ID" dirty="0" smtClean="0"/>
              <a:t>r</a:t>
            </a:r>
            <a:r>
              <a:rPr lang="en-US" dirty="0" smtClean="0"/>
              <a:t>. M</a:t>
            </a:r>
            <a:r>
              <a:rPr lang="id-ID" dirty="0" smtClean="0"/>
              <a:t>usyawaroh</a:t>
            </a:r>
            <a:r>
              <a:rPr lang="en-US" dirty="0" smtClean="0"/>
              <a:t>, MT</a:t>
            </a:r>
            <a:endParaRPr lang="id-ID" dirty="0" smtClean="0"/>
          </a:p>
          <a:p>
            <a:r>
              <a:rPr lang="id-ID" dirty="0" smtClean="0"/>
              <a:t>Dr. Murtanti JR, MT</a:t>
            </a:r>
            <a:endParaRPr lang="en-US" dirty="0" smtClean="0"/>
          </a:p>
        </p:txBody>
      </p:sp>
    </p:spTree>
    <p:extLst>
      <p:ext uri="{BB962C8B-B14F-4D97-AF65-F5344CB8AC3E}">
        <p14:creationId xmlns:p14="http://schemas.microsoft.com/office/powerpoint/2010/main" val="421103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 name="Rectangle 6"/>
          <p:cNvSpPr/>
          <p:nvPr/>
        </p:nvSpPr>
        <p:spPr>
          <a:xfrm>
            <a:off x="550318" y="494280"/>
            <a:ext cx="11094537" cy="707886"/>
          </a:xfrm>
          <a:prstGeom prst="rect">
            <a:avLst/>
          </a:prstGeom>
        </p:spPr>
        <p:txBody>
          <a:bodyPr wrap="square">
            <a:spAutoFit/>
          </a:bodyPr>
          <a:lstStyle/>
          <a:p>
            <a:pPr algn="just">
              <a:buClr>
                <a:srgbClr val="000000"/>
              </a:buClr>
              <a:buFont typeface="Arial"/>
              <a:buNone/>
            </a:pPr>
            <a:r>
              <a:rPr lang="id-ID" sz="2000" kern="0" dirty="0">
                <a:latin typeface="Muli Light" panose="020B0604020202020204" charset="0"/>
                <a:cs typeface="Times New Roman" panose="02020603050405020304" pitchFamily="18" charset="0"/>
                <a:sym typeface="Arial"/>
              </a:rPr>
              <a:t>	</a:t>
            </a:r>
            <a:r>
              <a:rPr lang="en-US" sz="2000" kern="0" dirty="0">
                <a:latin typeface="Muli Light" panose="020B0604020202020204" charset="0"/>
                <a:cs typeface="Times New Roman" panose="02020603050405020304" pitchFamily="18" charset="0"/>
                <a:sym typeface="Arial"/>
              </a:rPr>
              <a:t>Proses </a:t>
            </a:r>
            <a:r>
              <a:rPr lang="en-US" sz="2000" i="1" kern="0" dirty="0">
                <a:latin typeface="Muli Light" panose="020B0604020202020204" charset="0"/>
                <a:cs typeface="Times New Roman" panose="02020603050405020304" pitchFamily="18" charset="0"/>
                <a:sym typeface="Arial"/>
              </a:rPr>
              <a:t>self disclosure </a:t>
            </a:r>
            <a:r>
              <a:rPr lang="en-US" sz="2000" kern="0" dirty="0" err="1">
                <a:latin typeface="Muli Light" panose="020B0604020202020204" charset="0"/>
                <a:cs typeface="Times New Roman" panose="02020603050405020304" pitchFamily="18" charset="0"/>
                <a:sym typeface="Arial"/>
              </a:rPr>
              <a:t>sendiri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memiliki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fungsi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terkait</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penggunaanya</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selain</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untuk</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meningkatkan</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komunikasi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Derlega</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dan</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Grzelak</a:t>
            </a:r>
            <a:r>
              <a:rPr lang="en-US" sz="2000" kern="0" dirty="0">
                <a:latin typeface="Muli Light" panose="020B0604020202020204" charset="0"/>
                <a:cs typeface="Times New Roman" panose="02020603050405020304" pitchFamily="18" charset="0"/>
                <a:sym typeface="Arial"/>
              </a:rPr>
              <a:t>)</a:t>
            </a:r>
            <a:r>
              <a:rPr lang="en-US" sz="2000" i="1" kern="0" dirty="0">
                <a:latin typeface="Muli Light" panose="020B0604020202020204" charset="0"/>
                <a:cs typeface="Times New Roman" panose="02020603050405020304" pitchFamily="18" charset="0"/>
                <a:sym typeface="Arial"/>
              </a:rPr>
              <a:t>, </a:t>
            </a:r>
            <a:r>
              <a:rPr lang="en-US" sz="2000" i="1" kern="0" dirty="0" err="1">
                <a:latin typeface="Muli Light" panose="020B0604020202020204" charset="0"/>
                <a:cs typeface="Times New Roman" panose="02020603050405020304" pitchFamily="18" charset="0"/>
                <a:sym typeface="Arial"/>
              </a:rPr>
              <a:t>yakni</a:t>
            </a:r>
            <a:r>
              <a:rPr lang="en-US" sz="2000" i="1" kern="0" dirty="0">
                <a:latin typeface="Muli Light" panose="020B0604020202020204" charset="0"/>
                <a:cs typeface="Times New Roman" panose="02020603050405020304" pitchFamily="18" charset="0"/>
                <a:sym typeface="Arial"/>
              </a:rPr>
              <a:t> : </a:t>
            </a:r>
            <a:endParaRPr lang="en-US" sz="2000" kern="0" dirty="0">
              <a:latin typeface="Muli Light" panose="020B0604020202020204" charset="0"/>
              <a:cs typeface="Times New Roman" panose="02020603050405020304" pitchFamily="18" charset="0"/>
              <a:sym typeface="Arial"/>
            </a:endParaRPr>
          </a:p>
        </p:txBody>
      </p:sp>
      <p:sp>
        <p:nvSpPr>
          <p:cNvPr id="8" name="Rectangle 7"/>
          <p:cNvSpPr/>
          <p:nvPr/>
        </p:nvSpPr>
        <p:spPr>
          <a:xfrm>
            <a:off x="519286" y="1490336"/>
            <a:ext cx="2808782" cy="379656"/>
          </a:xfrm>
          <a:prstGeom prst="rect">
            <a:avLst/>
          </a:prstGeom>
          <a:solidFill>
            <a:schemeClr val="accent5">
              <a:lumMod val="20000"/>
              <a:lumOff val="80000"/>
            </a:schemeClr>
          </a:solidFill>
        </p:spPr>
        <p:txBody>
          <a:bodyPr wrap="none">
            <a:spAutoFit/>
          </a:bodyPr>
          <a:lstStyle/>
          <a:p>
            <a:pPr algn="just">
              <a:buClr>
                <a:srgbClr val="000000"/>
              </a:buClr>
              <a:buFont typeface="Arial"/>
              <a:buNone/>
            </a:pP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Ekspresi</a:t>
            </a:r>
            <a:r>
              <a:rPr lang="en-US" sz="1867" b="1" kern="0" dirty="0">
                <a:solidFill>
                  <a:srgbClr val="666666"/>
                </a:solidFill>
                <a:latin typeface="Muli Light" panose="020B0604020202020204" charset="0"/>
                <a:cs typeface="Times New Roman" panose="02020603050405020304" pitchFamily="18" charset="0"/>
                <a:sym typeface="Arial"/>
              </a:rPr>
              <a:t> (expression) </a:t>
            </a:r>
          </a:p>
        </p:txBody>
      </p:sp>
      <p:sp>
        <p:nvSpPr>
          <p:cNvPr id="9" name="Rectangle 8"/>
          <p:cNvSpPr/>
          <p:nvPr/>
        </p:nvSpPr>
        <p:spPr>
          <a:xfrm>
            <a:off x="4456058" y="1417558"/>
            <a:ext cx="7213087" cy="625684"/>
          </a:xfrm>
          <a:prstGeom prst="rect">
            <a:avLst/>
          </a:prstGeom>
        </p:spPr>
        <p:txBody>
          <a:bodyPr wrap="square">
            <a:spAutoFit/>
          </a:bodyPr>
          <a:lstStyle/>
          <a:p>
            <a:pPr>
              <a:buClr>
                <a:srgbClr val="000000"/>
              </a:buClr>
              <a:buFont typeface="Arial"/>
              <a:buNone/>
            </a:pPr>
            <a:r>
              <a:rPr lang="en-US" sz="1733" kern="0" dirty="0" err="1">
                <a:latin typeface="Muli Light" panose="020B0604020202020204" charset="0"/>
                <a:cs typeface="Times New Roman" panose="02020603050405020304" pitchFamily="18" charset="0"/>
                <a:sym typeface="Arial"/>
              </a:rPr>
              <a:t>Kecenderungan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pengungkapan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diri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terhadap</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permasalahan</a:t>
            </a:r>
            <a:r>
              <a:rPr lang="en-US" sz="1733" kern="0" dirty="0">
                <a:latin typeface="Muli Light" panose="020B0604020202020204" charset="0"/>
                <a:cs typeface="Times New Roman" panose="02020603050405020304" pitchFamily="18" charset="0"/>
                <a:sym typeface="Arial"/>
              </a:rPr>
              <a:t> yang </a:t>
            </a:r>
            <a:r>
              <a:rPr lang="en-US" sz="1733" kern="0" dirty="0" err="1">
                <a:latin typeface="Muli Light" panose="020B0604020202020204" charset="0"/>
                <a:cs typeface="Times New Roman" panose="02020603050405020304" pitchFamily="18" charset="0"/>
                <a:sym typeface="Arial"/>
              </a:rPr>
              <a:t>dihadapi</a:t>
            </a:r>
            <a:endParaRPr lang="en-US" sz="1733" kern="0" dirty="0">
              <a:latin typeface="Muli Light" panose="020B0604020202020204" charset="0"/>
              <a:cs typeface="Times New Roman" panose="02020603050405020304" pitchFamily="18" charset="0"/>
              <a:sym typeface="Arial"/>
            </a:endParaRPr>
          </a:p>
        </p:txBody>
      </p:sp>
      <p:cxnSp>
        <p:nvCxnSpPr>
          <p:cNvPr id="10" name="Straight Arrow Connector 9"/>
          <p:cNvCxnSpPr/>
          <p:nvPr/>
        </p:nvCxnSpPr>
        <p:spPr>
          <a:xfrm>
            <a:off x="3454210" y="1695520"/>
            <a:ext cx="95250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5819" y="2375011"/>
            <a:ext cx="2252540" cy="666977"/>
          </a:xfrm>
          <a:prstGeom prst="rect">
            <a:avLst/>
          </a:prstGeom>
          <a:solidFill>
            <a:schemeClr val="accent5">
              <a:lumMod val="20000"/>
              <a:lumOff val="80000"/>
            </a:schemeClr>
          </a:solidFill>
        </p:spPr>
        <p:txBody>
          <a:bodyPr wrap="none">
            <a:spAutoFit/>
          </a:bodyPr>
          <a:lstStyle/>
          <a:p>
            <a:pPr algn="just">
              <a:buClr>
                <a:srgbClr val="000000"/>
              </a:buClr>
              <a:buFont typeface="Arial"/>
              <a:buNone/>
            </a:pPr>
            <a:r>
              <a:rPr lang="en-US" sz="1867" b="1" kern="0" dirty="0" err="1">
                <a:solidFill>
                  <a:srgbClr val="666666"/>
                </a:solidFill>
                <a:latin typeface="Muli Light" panose="020B0604020202020204" charset="0"/>
                <a:cs typeface="Times New Roman" panose="02020603050405020304" pitchFamily="18" charset="0"/>
                <a:sym typeface="Arial"/>
              </a:rPr>
              <a:t>Penjernihan</a:t>
            </a: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diri</a:t>
            </a:r>
            <a:endParaRPr lang="en-US" sz="1867" b="1" kern="0" dirty="0">
              <a:solidFill>
                <a:srgbClr val="666666"/>
              </a:solidFill>
              <a:latin typeface="Muli Light" panose="020B0604020202020204" charset="0"/>
              <a:cs typeface="Times New Roman" panose="02020603050405020304" pitchFamily="18" charset="0"/>
              <a:sym typeface="Arial"/>
            </a:endParaRPr>
          </a:p>
          <a:p>
            <a:pPr algn="just">
              <a:buClr>
                <a:srgbClr val="000000"/>
              </a:buClr>
              <a:buFont typeface="Arial"/>
              <a:buNone/>
            </a:pPr>
            <a:r>
              <a:rPr lang="en-US" sz="1867" b="1" kern="0" dirty="0">
                <a:solidFill>
                  <a:srgbClr val="666666"/>
                </a:solidFill>
                <a:latin typeface="Muli Light" panose="020B0604020202020204" charset="0"/>
                <a:cs typeface="Times New Roman" panose="02020603050405020304" pitchFamily="18" charset="0"/>
                <a:sym typeface="Arial"/>
              </a:rPr>
              <a:t>(self-clarification) </a:t>
            </a:r>
          </a:p>
        </p:txBody>
      </p:sp>
      <p:sp>
        <p:nvSpPr>
          <p:cNvPr id="12" name="Rectangle 11"/>
          <p:cNvSpPr/>
          <p:nvPr/>
        </p:nvSpPr>
        <p:spPr>
          <a:xfrm>
            <a:off x="4691179" y="2167665"/>
            <a:ext cx="7056340" cy="1159035"/>
          </a:xfrm>
          <a:prstGeom prst="rect">
            <a:avLst/>
          </a:prstGeom>
        </p:spPr>
        <p:txBody>
          <a:bodyPr wrap="square">
            <a:spAutoFit/>
          </a:bodyPr>
          <a:lstStyle/>
          <a:p>
            <a:pPr algn="just">
              <a:buClr>
                <a:srgbClr val="000000"/>
              </a:buClr>
              <a:buFont typeface="Arial"/>
              <a:buNone/>
            </a:pPr>
            <a:r>
              <a:rPr lang="en-US" sz="1733" kern="0" dirty="0" err="1">
                <a:latin typeface="Muli Light" panose="020B0604020202020204" charset="0"/>
                <a:cs typeface="Times New Roman" panose="02020603050405020304" pitchFamily="18" charset="0"/>
                <a:sym typeface="Arial"/>
              </a:rPr>
              <a:t>Kecenderungan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memperoleh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penjelasan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pemahaman</a:t>
            </a:r>
            <a:r>
              <a:rPr lang="en-US" sz="1733" kern="0" dirty="0">
                <a:latin typeface="Muli Light" panose="020B0604020202020204" charset="0"/>
                <a:cs typeface="Times New Roman" panose="02020603050405020304" pitchFamily="18" charset="0"/>
                <a:sym typeface="Arial"/>
              </a:rPr>
              <a:t> orang lain </a:t>
            </a:r>
            <a:r>
              <a:rPr lang="en-US" sz="1733" kern="0" dirty="0" err="1">
                <a:latin typeface="Muli Light" panose="020B0604020202020204" charset="0"/>
                <a:cs typeface="Times New Roman" panose="02020603050405020304" pitchFamily="18" charset="0"/>
                <a:sym typeface="Arial"/>
              </a:rPr>
              <a:t>akan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masalah</a:t>
            </a:r>
            <a:r>
              <a:rPr lang="en-US" sz="1733" kern="0" dirty="0">
                <a:latin typeface="Muli Light" panose="020B0604020202020204" charset="0"/>
                <a:cs typeface="Times New Roman" panose="02020603050405020304" pitchFamily="18" charset="0"/>
                <a:sym typeface="Arial"/>
              </a:rPr>
              <a:t> yang </a:t>
            </a:r>
            <a:r>
              <a:rPr lang="en-US" sz="1733" kern="0" dirty="0" err="1">
                <a:latin typeface="Muli Light" panose="020B0604020202020204" charset="0"/>
                <a:cs typeface="Times New Roman" panose="02020603050405020304" pitchFamily="18" charset="0"/>
                <a:sym typeface="Arial"/>
              </a:rPr>
              <a:t>dihadapi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sehingga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pikiran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akan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menjadi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lebih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jernih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melihat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pemecahan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persoalan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lebih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baik</a:t>
            </a:r>
            <a:r>
              <a:rPr lang="en-US" sz="1733" kern="0" dirty="0">
                <a:latin typeface="Muli Light" panose="020B0604020202020204" charset="0"/>
                <a:cs typeface="Times New Roman" panose="02020603050405020304" pitchFamily="18" charset="0"/>
                <a:sym typeface="Arial"/>
              </a:rPr>
              <a:t>. </a:t>
            </a:r>
          </a:p>
        </p:txBody>
      </p:sp>
      <p:cxnSp>
        <p:nvCxnSpPr>
          <p:cNvPr id="13" name="Straight Arrow Connector 12"/>
          <p:cNvCxnSpPr/>
          <p:nvPr/>
        </p:nvCxnSpPr>
        <p:spPr>
          <a:xfrm>
            <a:off x="3017648" y="2723755"/>
            <a:ext cx="1637507"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8452" y="3596164"/>
            <a:ext cx="3583032" cy="379656"/>
          </a:xfrm>
          <a:prstGeom prst="rect">
            <a:avLst/>
          </a:prstGeom>
          <a:solidFill>
            <a:schemeClr val="accent5">
              <a:lumMod val="20000"/>
              <a:lumOff val="80000"/>
            </a:schemeClr>
          </a:solidFill>
        </p:spPr>
        <p:txBody>
          <a:bodyPr wrap="none">
            <a:spAutoFit/>
          </a:bodyPr>
          <a:lstStyle/>
          <a:p>
            <a:pPr algn="just">
              <a:buClr>
                <a:srgbClr val="000000"/>
              </a:buClr>
              <a:buFont typeface="Arial"/>
              <a:buNone/>
            </a:pPr>
            <a:r>
              <a:rPr lang="en-US" sz="1867" b="1" kern="0" dirty="0" err="1">
                <a:solidFill>
                  <a:srgbClr val="666666"/>
                </a:solidFill>
                <a:latin typeface="Muli Light" panose="020B0604020202020204" charset="0"/>
                <a:cs typeface="Times New Roman" panose="02020603050405020304" pitchFamily="18" charset="0"/>
                <a:sym typeface="Arial"/>
              </a:rPr>
              <a:t>Kendali</a:t>
            </a: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sosial</a:t>
            </a: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sosial</a:t>
            </a:r>
            <a:r>
              <a:rPr lang="en-US" sz="1867" b="1" kern="0" dirty="0">
                <a:solidFill>
                  <a:srgbClr val="666666"/>
                </a:solidFill>
                <a:latin typeface="Muli Light" panose="020B0604020202020204" charset="0"/>
                <a:cs typeface="Times New Roman" panose="02020603050405020304" pitchFamily="18" charset="0"/>
                <a:sym typeface="Arial"/>
              </a:rPr>
              <a:t> control)</a:t>
            </a:r>
          </a:p>
        </p:txBody>
      </p:sp>
      <p:sp>
        <p:nvSpPr>
          <p:cNvPr id="15" name="Rectangle 14"/>
          <p:cNvSpPr/>
          <p:nvPr/>
        </p:nvSpPr>
        <p:spPr>
          <a:xfrm>
            <a:off x="5144899" y="3455830"/>
            <a:ext cx="6602621" cy="892360"/>
          </a:xfrm>
          <a:prstGeom prst="rect">
            <a:avLst/>
          </a:prstGeom>
        </p:spPr>
        <p:txBody>
          <a:bodyPr wrap="square">
            <a:spAutoFit/>
          </a:bodyPr>
          <a:lstStyle/>
          <a:p>
            <a:pPr algn="just">
              <a:buClr>
                <a:srgbClr val="000000"/>
              </a:buClr>
              <a:buFont typeface="Arial"/>
              <a:buNone/>
            </a:pPr>
            <a:r>
              <a:rPr lang="id-ID" sz="1733" kern="0" dirty="0" err="1">
                <a:latin typeface="Muli Light" panose="020B0604020202020204" charset="0"/>
                <a:cs typeface="Times New Roman" panose="02020603050405020304" pitchFamily="18" charset="0"/>
                <a:sym typeface="Arial"/>
              </a:rPr>
              <a:t>M</a:t>
            </a:r>
            <a:r>
              <a:rPr lang="en-US" sz="1733" kern="0" dirty="0" err="1">
                <a:latin typeface="Muli Light" panose="020B0604020202020204" charset="0"/>
                <a:cs typeface="Times New Roman" panose="02020603050405020304" pitchFamily="18" charset="0"/>
                <a:sym typeface="Arial"/>
              </a:rPr>
              <a:t>engadakan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kontrol</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sosial</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misalnya</a:t>
            </a:r>
            <a:r>
              <a:rPr lang="en-US" sz="1733" kern="0" dirty="0">
                <a:latin typeface="Muli Light" panose="020B0604020202020204" charset="0"/>
                <a:cs typeface="Times New Roman" panose="02020603050405020304" pitchFamily="18" charset="0"/>
                <a:sym typeface="Arial"/>
              </a:rPr>
              <a:t> orang </a:t>
            </a:r>
            <a:r>
              <a:rPr lang="en-US" sz="1733" kern="0" dirty="0" err="1">
                <a:latin typeface="Muli Light" panose="020B0604020202020204" charset="0"/>
                <a:cs typeface="Times New Roman" panose="02020603050405020304" pitchFamily="18" charset="0"/>
                <a:sym typeface="Arial"/>
              </a:rPr>
              <a:t>cenderung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mengatakan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sesuatu</a:t>
            </a:r>
            <a:r>
              <a:rPr lang="en-US" sz="1733" kern="0" dirty="0">
                <a:latin typeface="Muli Light" panose="020B0604020202020204" charset="0"/>
                <a:cs typeface="Times New Roman" panose="02020603050405020304" pitchFamily="18" charset="0"/>
                <a:sym typeface="Arial"/>
              </a:rPr>
              <a:t> yang </a:t>
            </a:r>
            <a:r>
              <a:rPr lang="en-US" sz="1733" kern="0" dirty="0" err="1">
                <a:latin typeface="Muli Light" panose="020B0604020202020204" charset="0"/>
                <a:cs typeface="Times New Roman" panose="02020603050405020304" pitchFamily="18" charset="0"/>
                <a:sym typeface="Arial"/>
              </a:rPr>
              <a:t>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menimbulkan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kesan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baik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tentang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dirinya</a:t>
            </a:r>
            <a:r>
              <a:rPr lang="en-US" sz="1733" kern="0" dirty="0">
                <a:latin typeface="Muli Light" panose="020B0604020202020204" charset="0"/>
                <a:cs typeface="Times New Roman" panose="02020603050405020304" pitchFamily="18" charset="0"/>
                <a:sym typeface="Arial"/>
              </a:rPr>
              <a:t>. </a:t>
            </a:r>
          </a:p>
        </p:txBody>
      </p:sp>
      <p:cxnSp>
        <p:nvCxnSpPr>
          <p:cNvPr id="16" name="Straight Arrow Connector 15"/>
          <p:cNvCxnSpPr/>
          <p:nvPr/>
        </p:nvCxnSpPr>
        <p:spPr>
          <a:xfrm>
            <a:off x="4165413" y="3845680"/>
            <a:ext cx="979487"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4787" y="4471798"/>
            <a:ext cx="3313728" cy="666977"/>
          </a:xfrm>
          <a:prstGeom prst="rect">
            <a:avLst/>
          </a:prstGeom>
          <a:solidFill>
            <a:schemeClr val="accent5">
              <a:lumMod val="20000"/>
              <a:lumOff val="80000"/>
            </a:schemeClr>
          </a:solidFill>
        </p:spPr>
        <p:txBody>
          <a:bodyPr wrap="none">
            <a:spAutoFit/>
          </a:bodyPr>
          <a:lstStyle/>
          <a:p>
            <a:pPr algn="just">
              <a:buClr>
                <a:srgbClr val="000000"/>
              </a:buClr>
              <a:buFont typeface="Arial"/>
              <a:buNone/>
            </a:pPr>
            <a:r>
              <a:rPr lang="en-US" sz="1867" b="1" kern="0" dirty="0" err="1">
                <a:solidFill>
                  <a:srgbClr val="666666"/>
                </a:solidFill>
                <a:latin typeface="Muli Light" panose="020B0604020202020204" charset="0"/>
                <a:cs typeface="Times New Roman" panose="02020603050405020304" pitchFamily="18" charset="0"/>
                <a:sym typeface="Arial"/>
              </a:rPr>
              <a:t>Perkembangan</a:t>
            </a: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hubungan</a:t>
            </a:r>
            <a:endParaRPr lang="en-US" sz="1867" b="1" kern="0" dirty="0">
              <a:solidFill>
                <a:srgbClr val="666666"/>
              </a:solidFill>
              <a:latin typeface="Muli Light" panose="020B0604020202020204" charset="0"/>
              <a:cs typeface="Times New Roman" panose="02020603050405020304" pitchFamily="18" charset="0"/>
              <a:sym typeface="Arial"/>
            </a:endParaRPr>
          </a:p>
          <a:p>
            <a:pPr algn="just">
              <a:buClr>
                <a:srgbClr val="000000"/>
              </a:buClr>
              <a:buFont typeface="Arial"/>
              <a:buNone/>
            </a:pPr>
            <a:r>
              <a:rPr lang="en-US" sz="1867" b="1" kern="0" dirty="0">
                <a:solidFill>
                  <a:srgbClr val="666666"/>
                </a:solidFill>
                <a:latin typeface="Muli Light" panose="020B0604020202020204" charset="0"/>
                <a:cs typeface="Times New Roman" panose="02020603050405020304" pitchFamily="18" charset="0"/>
                <a:sym typeface="Arial"/>
              </a:rPr>
              <a:t>(relationship development) </a:t>
            </a:r>
          </a:p>
        </p:txBody>
      </p:sp>
      <p:sp>
        <p:nvSpPr>
          <p:cNvPr id="18" name="Rectangle 17"/>
          <p:cNvSpPr/>
          <p:nvPr/>
        </p:nvSpPr>
        <p:spPr>
          <a:xfrm>
            <a:off x="5329049" y="4574390"/>
            <a:ext cx="6418471" cy="625684"/>
          </a:xfrm>
          <a:prstGeom prst="rect">
            <a:avLst/>
          </a:prstGeom>
        </p:spPr>
        <p:txBody>
          <a:bodyPr wrap="square">
            <a:spAutoFit/>
          </a:bodyPr>
          <a:lstStyle/>
          <a:p>
            <a:pPr algn="just">
              <a:buClr>
                <a:srgbClr val="000000"/>
              </a:buClr>
              <a:buFont typeface="Arial"/>
              <a:buNone/>
            </a:pPr>
            <a:r>
              <a:rPr lang="en-US" sz="1733" kern="0" dirty="0" err="1">
                <a:latin typeface="Muli Light" panose="020B0604020202020204" charset="0"/>
                <a:cs typeface="Times New Roman" panose="02020603050405020304" pitchFamily="18" charset="0"/>
                <a:sym typeface="Arial"/>
              </a:rPr>
              <a:t>Saling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berbagi</a:t>
            </a:r>
            <a:r>
              <a:rPr lang="en-US" sz="1733" kern="0" dirty="0">
                <a:latin typeface="Muli Light" panose="020B0604020202020204" charset="0"/>
                <a:cs typeface="Times New Roman" panose="02020603050405020304" pitchFamily="18" charset="0"/>
                <a:sym typeface="Arial"/>
              </a:rPr>
              <a:t> rasa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informasi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semakin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meningkatkan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derajat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keakraban</a:t>
            </a:r>
            <a:endParaRPr lang="en-US" sz="1733" kern="0" dirty="0">
              <a:latin typeface="Muli Light" panose="020B0604020202020204" charset="0"/>
              <a:cs typeface="Times New Roman" panose="02020603050405020304" pitchFamily="18" charset="0"/>
              <a:sym typeface="Arial"/>
            </a:endParaRPr>
          </a:p>
        </p:txBody>
      </p:sp>
      <p:cxnSp>
        <p:nvCxnSpPr>
          <p:cNvPr id="19" name="Straight Arrow Connector 18"/>
          <p:cNvCxnSpPr/>
          <p:nvPr/>
        </p:nvCxnSpPr>
        <p:spPr>
          <a:xfrm>
            <a:off x="3982733" y="4804832"/>
            <a:ext cx="1162166"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5917" y="5671473"/>
            <a:ext cx="2274982" cy="379656"/>
          </a:xfrm>
          <a:prstGeom prst="rect">
            <a:avLst/>
          </a:prstGeom>
          <a:solidFill>
            <a:schemeClr val="accent5">
              <a:lumMod val="20000"/>
              <a:lumOff val="80000"/>
            </a:schemeClr>
          </a:solidFill>
        </p:spPr>
        <p:txBody>
          <a:bodyPr wrap="none">
            <a:spAutoFit/>
          </a:bodyPr>
          <a:lstStyle/>
          <a:p>
            <a:pPr algn="just">
              <a:buClr>
                <a:srgbClr val="000000"/>
              </a:buClr>
              <a:buFont typeface="Arial"/>
              <a:buNone/>
            </a:pPr>
            <a:r>
              <a:rPr lang="en-US" sz="1867" b="1" kern="0" dirty="0" err="1">
                <a:solidFill>
                  <a:srgbClr val="666666"/>
                </a:solidFill>
                <a:latin typeface="Muli Light" panose="020B0604020202020204" charset="0"/>
                <a:cs typeface="Times New Roman" panose="02020603050405020304" pitchFamily="18" charset="0"/>
                <a:sym typeface="Arial"/>
              </a:rPr>
              <a:t>Keabsahan</a:t>
            </a:r>
            <a:r>
              <a:rPr lang="en-US" sz="1867" b="1" kern="0" dirty="0">
                <a:solidFill>
                  <a:srgbClr val="666666"/>
                </a:solidFill>
                <a:latin typeface="Muli Light" panose="020B0604020202020204" charset="0"/>
                <a:cs typeface="Times New Roman" panose="02020603050405020304" pitchFamily="18" charset="0"/>
                <a:sym typeface="Arial"/>
              </a:rPr>
              <a:t> </a:t>
            </a:r>
            <a:r>
              <a:rPr lang="en-US" sz="1867" b="1" kern="0" dirty="0" err="1">
                <a:solidFill>
                  <a:srgbClr val="666666"/>
                </a:solidFill>
                <a:latin typeface="Muli Light" panose="020B0604020202020204" charset="0"/>
                <a:cs typeface="Times New Roman" panose="02020603050405020304" pitchFamily="18" charset="0"/>
                <a:sym typeface="Arial"/>
              </a:rPr>
              <a:t>sosial</a:t>
            </a:r>
            <a:r>
              <a:rPr lang="en-US" sz="1867" b="1" kern="0" dirty="0">
                <a:solidFill>
                  <a:srgbClr val="666666"/>
                </a:solidFill>
                <a:latin typeface="Muli Light" panose="020B0604020202020204" charset="0"/>
                <a:cs typeface="Times New Roman" panose="02020603050405020304" pitchFamily="18" charset="0"/>
                <a:sym typeface="Arial"/>
              </a:rPr>
              <a:t> </a:t>
            </a:r>
          </a:p>
        </p:txBody>
      </p:sp>
      <p:sp>
        <p:nvSpPr>
          <p:cNvPr id="21" name="Rectangle 20"/>
          <p:cNvSpPr/>
          <p:nvPr/>
        </p:nvSpPr>
        <p:spPr>
          <a:xfrm>
            <a:off x="4612805" y="5395514"/>
            <a:ext cx="7056340" cy="892360"/>
          </a:xfrm>
          <a:prstGeom prst="rect">
            <a:avLst/>
          </a:prstGeom>
        </p:spPr>
        <p:txBody>
          <a:bodyPr wrap="square">
            <a:spAutoFit/>
          </a:bodyPr>
          <a:lstStyle/>
          <a:p>
            <a:pPr algn="just">
              <a:buClr>
                <a:srgbClr val="000000"/>
              </a:buClr>
              <a:buFont typeface="Arial"/>
              <a:buNone/>
            </a:pP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mengamati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bagaimana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reaksi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pendengar</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sewaktu</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kita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sedang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mengungkapkan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diri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kita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memperoleh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informasi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tentang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ketepatan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pandangan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kita</a:t>
            </a:r>
            <a:endParaRPr lang="en-US" sz="1733" kern="0" dirty="0">
              <a:latin typeface="Muli Light" panose="020B0604020202020204" charset="0"/>
              <a:cs typeface="Times New Roman" panose="02020603050405020304" pitchFamily="18" charset="0"/>
              <a:sym typeface="Arial"/>
            </a:endParaRPr>
          </a:p>
        </p:txBody>
      </p:sp>
      <p:cxnSp>
        <p:nvCxnSpPr>
          <p:cNvPr id="22" name="Straight Arrow Connector 21"/>
          <p:cNvCxnSpPr/>
          <p:nvPr/>
        </p:nvCxnSpPr>
        <p:spPr>
          <a:xfrm>
            <a:off x="3017648" y="5857179"/>
            <a:ext cx="1254101" cy="4122"/>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26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7" name="Content Placeholder 2"/>
          <p:cNvSpPr txBox="1">
            <a:spLocks/>
          </p:cNvSpPr>
          <p:nvPr/>
        </p:nvSpPr>
        <p:spPr>
          <a:xfrm>
            <a:off x="788020" y="956180"/>
            <a:ext cx="10705171" cy="481271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0C3A3"/>
              </a:buClr>
              <a:buSzPts val="2000"/>
              <a:buFont typeface="Muli Light"/>
              <a:buChar char="‐"/>
              <a:defRPr sz="2000" b="0" i="0" u="none" strike="noStrike" cap="none">
                <a:solidFill>
                  <a:srgbClr val="7C7F91"/>
                </a:solidFill>
                <a:latin typeface="Muli Light"/>
                <a:ea typeface="Muli Light"/>
                <a:cs typeface="Muli Light"/>
                <a:sym typeface="Muli Light"/>
              </a:defRPr>
            </a:lvl1pPr>
            <a:lvl2pPr marL="914400" marR="0" lvl="1" indent="-355600" algn="l" rtl="0">
              <a:lnSpc>
                <a:spcPct val="100000"/>
              </a:lnSpc>
              <a:spcBef>
                <a:spcPts val="0"/>
              </a:spcBef>
              <a:spcAft>
                <a:spcPts val="0"/>
              </a:spcAft>
              <a:buClr>
                <a:srgbClr val="F0C3A3"/>
              </a:buClr>
              <a:buSzPts val="2000"/>
              <a:buFont typeface="Muli Light"/>
              <a:buChar char="‐"/>
              <a:defRPr sz="2000" b="0" i="0" u="none" strike="noStrike" cap="none">
                <a:solidFill>
                  <a:srgbClr val="7C7F91"/>
                </a:solidFill>
                <a:latin typeface="Muli Light"/>
                <a:ea typeface="Muli Light"/>
                <a:cs typeface="Muli Light"/>
                <a:sym typeface="Muli Light"/>
              </a:defRPr>
            </a:lvl2pPr>
            <a:lvl3pPr marL="1371600" marR="0" lvl="2" indent="-355600" algn="l" rtl="0">
              <a:lnSpc>
                <a:spcPct val="100000"/>
              </a:lnSpc>
              <a:spcBef>
                <a:spcPts val="0"/>
              </a:spcBef>
              <a:spcAft>
                <a:spcPts val="0"/>
              </a:spcAft>
              <a:buClr>
                <a:srgbClr val="F0C3A3"/>
              </a:buClr>
              <a:buSzPts val="2000"/>
              <a:buFont typeface="Muli Light"/>
              <a:buChar char="‐"/>
              <a:defRPr sz="2000" b="0" i="0" u="none" strike="noStrike" cap="none">
                <a:solidFill>
                  <a:srgbClr val="7C7F91"/>
                </a:solidFill>
                <a:latin typeface="Muli Light"/>
                <a:ea typeface="Muli Light"/>
                <a:cs typeface="Muli Light"/>
                <a:sym typeface="Muli Light"/>
              </a:defRPr>
            </a:lvl3pPr>
            <a:lvl4pPr marL="1828800" marR="0" lvl="3"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4pPr>
            <a:lvl5pPr marL="2286000" marR="0" lvl="4"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5pPr>
            <a:lvl6pPr marL="2743200" marR="0" lvl="5"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6pPr>
            <a:lvl7pPr marL="3200400" marR="0" lvl="6"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7pPr>
            <a:lvl8pPr marL="3657600" marR="0" lvl="7"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8pPr>
            <a:lvl9pPr marL="4114800" marR="0" lvl="8" indent="-355600" algn="l" rtl="0">
              <a:lnSpc>
                <a:spcPct val="100000"/>
              </a:lnSpc>
              <a:spcBef>
                <a:spcPts val="0"/>
              </a:spcBef>
              <a:spcAft>
                <a:spcPts val="0"/>
              </a:spcAft>
              <a:buClr>
                <a:srgbClr val="7C7F91"/>
              </a:buClr>
              <a:buSzPts val="2000"/>
              <a:buFont typeface="Muli Light"/>
              <a:buChar char="‐"/>
              <a:defRPr sz="2000" b="0" i="0" u="none" strike="noStrike" cap="none">
                <a:solidFill>
                  <a:srgbClr val="7C7F91"/>
                </a:solidFill>
                <a:latin typeface="Muli Light"/>
                <a:ea typeface="Muli Light"/>
                <a:cs typeface="Muli Light"/>
                <a:sym typeface="Muli Light"/>
              </a:defRPr>
            </a:lvl9pPr>
          </a:lstStyle>
          <a:p>
            <a:pPr marL="0" indent="0" algn="just">
              <a:buNone/>
            </a:pPr>
            <a:r>
              <a:rPr lang="id-ID" sz="2133" kern="0" dirty="0">
                <a:solidFill>
                  <a:schemeClr val="tx1"/>
                </a:solidFill>
              </a:rPr>
              <a:t>Tes Jendela Johari dilakukan dengan memberi daftar 55 kata sifat, antara lain : able, accepting, adaptable, bold, brave, calm, caring, cheerful, clever, complex, confident, dependable, dignified, energetic, extroverted, friendly, giving, happy, helpful, idealistic, independent, ingenious, intelligent, introverted, kind, knowledgeable, logical, loving, mature, modest, nervous, observant, organized, patient, powerful, proud, quiet, reflective, relaxed, religious, responsive, searching, self-assertive, self-conscious, sensible, sentimental, shy, silly, spontaneous, sympathetic, tense, trustworthy, warm, wise, dan witty</a:t>
            </a:r>
          </a:p>
          <a:p>
            <a:pPr marL="0" indent="0" algn="just">
              <a:buNone/>
            </a:pPr>
            <a:endParaRPr lang="id-ID" sz="2133" kern="0" dirty="0">
              <a:solidFill>
                <a:schemeClr val="tx1"/>
              </a:solidFill>
            </a:endParaRPr>
          </a:p>
          <a:p>
            <a:pPr marL="0" indent="0" algn="just">
              <a:buNone/>
            </a:pPr>
            <a:r>
              <a:rPr lang="id-ID" sz="2133" kern="0" dirty="0">
                <a:solidFill>
                  <a:schemeClr val="tx1"/>
                </a:solidFill>
              </a:rPr>
              <a:t>Terdapat 2 tahap dalam pengisian jendela Johari, antara lain :</a:t>
            </a:r>
          </a:p>
          <a:p>
            <a:pPr marL="0" indent="0">
              <a:buNone/>
            </a:pPr>
            <a:r>
              <a:rPr lang="id-ID" sz="2133" kern="0" dirty="0">
                <a:solidFill>
                  <a:schemeClr val="tx1"/>
                </a:solidFill>
              </a:rPr>
              <a:t>1. Tahap </a:t>
            </a:r>
            <a:r>
              <a:rPr lang="en-US" sz="2133" kern="0" dirty="0" err="1">
                <a:solidFill>
                  <a:schemeClr val="tx1"/>
                </a:solidFill>
              </a:rPr>
              <a:t>pengungkapan</a:t>
            </a:r>
            <a:r>
              <a:rPr lang="en-US" sz="2133" kern="0" dirty="0">
                <a:solidFill>
                  <a:schemeClr val="tx1"/>
                </a:solidFill>
              </a:rPr>
              <a:t> </a:t>
            </a:r>
            <a:r>
              <a:rPr lang="en-US" sz="2133" kern="0" dirty="0" err="1">
                <a:solidFill>
                  <a:schemeClr val="tx1"/>
                </a:solidFill>
              </a:rPr>
              <a:t>diri</a:t>
            </a:r>
            <a:r>
              <a:rPr lang="en-US" sz="2133" kern="0" dirty="0">
                <a:solidFill>
                  <a:schemeClr val="tx1"/>
                </a:solidFill>
              </a:rPr>
              <a:t> (</a:t>
            </a:r>
            <a:r>
              <a:rPr lang="en-US" sz="2133" i="1" kern="0" dirty="0">
                <a:solidFill>
                  <a:schemeClr val="tx1"/>
                </a:solidFill>
              </a:rPr>
              <a:t>self- disclosure</a:t>
            </a:r>
            <a:r>
              <a:rPr lang="en-US" sz="2133" kern="0" dirty="0">
                <a:solidFill>
                  <a:schemeClr val="tx1"/>
                </a:solidFill>
              </a:rPr>
              <a:t>) </a:t>
            </a:r>
            <a:endParaRPr lang="id-ID" sz="2133" kern="0" dirty="0">
              <a:solidFill>
                <a:schemeClr val="tx1"/>
              </a:solidFill>
            </a:endParaRPr>
          </a:p>
          <a:p>
            <a:pPr marL="0" indent="0">
              <a:buNone/>
            </a:pPr>
            <a:r>
              <a:rPr lang="id-ID" sz="2133" kern="0" dirty="0">
                <a:solidFill>
                  <a:schemeClr val="tx1"/>
                </a:solidFill>
              </a:rPr>
              <a:t>2. Tahap </a:t>
            </a:r>
            <a:r>
              <a:rPr lang="en-US" sz="2133" kern="0" dirty="0" err="1">
                <a:solidFill>
                  <a:schemeClr val="tx1"/>
                </a:solidFill>
              </a:rPr>
              <a:t>menerima</a:t>
            </a:r>
            <a:r>
              <a:rPr lang="en-US" sz="2133" kern="0" dirty="0">
                <a:solidFill>
                  <a:schemeClr val="tx1"/>
                </a:solidFill>
              </a:rPr>
              <a:t> </a:t>
            </a:r>
            <a:r>
              <a:rPr lang="en-US" sz="2133" kern="0" dirty="0" err="1">
                <a:solidFill>
                  <a:schemeClr val="tx1"/>
                </a:solidFill>
              </a:rPr>
              <a:t>umpan</a:t>
            </a:r>
            <a:r>
              <a:rPr lang="en-US" sz="2133" kern="0" dirty="0">
                <a:solidFill>
                  <a:schemeClr val="tx1"/>
                </a:solidFill>
              </a:rPr>
              <a:t> </a:t>
            </a:r>
            <a:r>
              <a:rPr lang="en-US" sz="2133" kern="0" dirty="0" err="1">
                <a:solidFill>
                  <a:schemeClr val="tx1"/>
                </a:solidFill>
              </a:rPr>
              <a:t>balik</a:t>
            </a:r>
            <a:endParaRPr lang="id-ID" sz="2133" kern="0" dirty="0">
              <a:solidFill>
                <a:schemeClr val="tx1"/>
              </a:solidFill>
            </a:endParaRPr>
          </a:p>
          <a:p>
            <a:pPr marL="685783" indent="-685783">
              <a:buFont typeface="Muli Light"/>
              <a:buAutoNum type="arabicPeriod"/>
            </a:pPr>
            <a:endParaRPr lang="id-ID" sz="2133" kern="0" dirty="0">
              <a:solidFill>
                <a:schemeClr val="tx1"/>
              </a:solidFill>
            </a:endParaRPr>
          </a:p>
        </p:txBody>
      </p:sp>
    </p:spTree>
    <p:extLst>
      <p:ext uri="{BB962C8B-B14F-4D97-AF65-F5344CB8AC3E}">
        <p14:creationId xmlns:p14="http://schemas.microsoft.com/office/powerpoint/2010/main" val="393604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3" name="Title 1"/>
          <p:cNvSpPr txBox="1">
            <a:spLocks/>
          </p:cNvSpPr>
          <p:nvPr/>
        </p:nvSpPr>
        <p:spPr>
          <a:xfrm>
            <a:off x="535559" y="289492"/>
            <a:ext cx="10696547" cy="70679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4000" b="1" kern="0" dirty="0">
                <a:solidFill>
                  <a:schemeClr val="tx1"/>
                </a:solidFill>
                <a:latin typeface="Amatic SC" panose="020B0604020202020204" charset="-79"/>
                <a:cs typeface="Amatic SC" panose="020B0604020202020204" charset="-79"/>
              </a:rPr>
              <a:t>1. Tahap Pengungkapan Diri</a:t>
            </a:r>
            <a:endParaRPr lang="en-US" sz="4000" b="1" kern="0" dirty="0">
              <a:solidFill>
                <a:schemeClr val="tx1"/>
              </a:solidFill>
              <a:latin typeface="Amatic SC" panose="020B0604020202020204" charset="-79"/>
              <a:cs typeface="Amatic SC" panose="020B0604020202020204" charset="-79"/>
            </a:endParaRPr>
          </a:p>
        </p:txBody>
      </p:sp>
      <p:sp>
        <p:nvSpPr>
          <p:cNvPr id="24" name="Content Placeholder 2"/>
          <p:cNvSpPr txBox="1">
            <a:spLocks/>
          </p:cNvSpPr>
          <p:nvPr/>
        </p:nvSpPr>
        <p:spPr>
          <a:xfrm>
            <a:off x="550129" y="986832"/>
            <a:ext cx="10794380" cy="408512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09585"/>
            <a:r>
              <a:rPr lang="id-ID"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Pengungkapan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didefinisikan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sebagai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aktivitas</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mengungkapkan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bagaimana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anda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sedang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bereaksi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suatu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situasi</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terjadi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saat</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itu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memberikan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informasi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mengenai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pengalaman</a:t>
            </a:r>
            <a:r>
              <a:rPr lang="en-US" sz="2133" kern="0" dirty="0">
                <a:solidFill>
                  <a:schemeClr val="tx1"/>
                </a:solidFill>
                <a:latin typeface="Muli Light" panose="020B0604020202020204" charset="0"/>
              </a:rPr>
              <a:t> masa </a:t>
            </a:r>
            <a:r>
              <a:rPr lang="en-US" sz="2133" kern="0" dirty="0" err="1">
                <a:solidFill>
                  <a:schemeClr val="tx1"/>
                </a:solidFill>
                <a:latin typeface="Muli Light" panose="020B0604020202020204" charset="0"/>
              </a:rPr>
              <a:t>lalu</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masih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relevan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untuk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memahami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reaksi</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terjadi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saat</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itu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Reaksi-reaksi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orang </a:t>
            </a:r>
            <a:r>
              <a:rPr lang="en-US" sz="2133" kern="0" dirty="0" err="1">
                <a:solidFill>
                  <a:schemeClr val="tx1"/>
                </a:solidFill>
                <a:latin typeface="Muli Light" panose="020B0604020202020204" charset="0"/>
              </a:rPr>
              <a:t>atau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peristiwa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tidak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sebanyak</a:t>
            </a:r>
            <a:r>
              <a:rPr lang="en-US" sz="2133" kern="0" dirty="0">
                <a:solidFill>
                  <a:schemeClr val="tx1"/>
                </a:solidFill>
                <a:latin typeface="Muli Light" panose="020B0604020202020204" charset="0"/>
              </a:rPr>
              <a:t>/</a:t>
            </a:r>
            <a:r>
              <a:rPr lang="en-US" sz="2133" kern="0" dirty="0" err="1">
                <a:solidFill>
                  <a:schemeClr val="tx1"/>
                </a:solidFill>
                <a:latin typeface="Muli Light" panose="020B0604020202020204" charset="0"/>
              </a:rPr>
              <a:t>sedalam</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fakta</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dirasakan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Menjadi</a:t>
            </a:r>
            <a:r>
              <a:rPr lang="en-US" sz="2133" kern="0" dirty="0">
                <a:solidFill>
                  <a:schemeClr val="tx1"/>
                </a:solidFill>
                <a:latin typeface="Muli Light" panose="020B0604020202020204" charset="0"/>
              </a:rPr>
              <a:t> orang yang </a:t>
            </a:r>
            <a:r>
              <a:rPr lang="en-US" sz="2133" kern="0" dirty="0" err="1">
                <a:solidFill>
                  <a:schemeClr val="tx1"/>
                </a:solidFill>
                <a:latin typeface="Muli Light" panose="020B0604020202020204" charset="0"/>
              </a:rPr>
              <a:t>mengungkapkan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berarti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membagi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orang lain </a:t>
            </a:r>
            <a:r>
              <a:rPr lang="en-US" sz="2133" kern="0" dirty="0" err="1">
                <a:solidFill>
                  <a:schemeClr val="tx1"/>
                </a:solidFill>
                <a:latin typeface="Muli Light" panose="020B0604020202020204" charset="0"/>
              </a:rPr>
              <a:t>bagaimana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merasakan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peristiwa</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baru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saja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terjadi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dan</a:t>
            </a:r>
            <a:r>
              <a:rPr lang="en-US" sz="2133"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bukan</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mengungkapkan</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secara</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detil</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pengalaman</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hidup</a:t>
            </a:r>
            <a:r>
              <a:rPr lang="en-US" sz="2133" i="1" kern="0" dirty="0">
                <a:solidFill>
                  <a:schemeClr val="tx1"/>
                </a:solidFill>
                <a:latin typeface="Muli Light" panose="020B0604020202020204" charset="0"/>
              </a:rPr>
              <a:t> di masa </a:t>
            </a:r>
            <a:r>
              <a:rPr lang="en-US" sz="2133" i="1" kern="0" dirty="0" err="1">
                <a:solidFill>
                  <a:schemeClr val="tx1"/>
                </a:solidFill>
                <a:latin typeface="Muli Light" panose="020B0604020202020204" charset="0"/>
              </a:rPr>
              <a:t>lalu</a:t>
            </a:r>
            <a:r>
              <a:rPr lang="en-US" sz="2133" i="1" kern="0" dirty="0">
                <a:solidFill>
                  <a:schemeClr val="tx1"/>
                </a:solidFill>
                <a:latin typeface="Muli Light" panose="020B0604020202020204" charset="0"/>
              </a:rPr>
              <a:t> </a:t>
            </a:r>
            <a:r>
              <a:rPr lang="en-US" sz="2133" kern="0" dirty="0">
                <a:solidFill>
                  <a:schemeClr val="tx1"/>
                </a:solidFill>
                <a:latin typeface="Muli Light" panose="020B0604020202020204" charset="0"/>
              </a:rPr>
              <a:t>(Johnson, 1993).</a:t>
            </a:r>
            <a:endParaRPr lang="id-ID" sz="2133" kern="0" dirty="0">
              <a:solidFill>
                <a:schemeClr val="tx1"/>
              </a:solidFill>
              <a:latin typeface="Muli Light" panose="020B0604020202020204" charset="0"/>
            </a:endParaRPr>
          </a:p>
          <a:p>
            <a:pPr algn="just" defTabSz="609585"/>
            <a:r>
              <a:rPr lang="id-ID"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Oleh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karena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pengungkapan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merupakan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perilaku</a:t>
            </a:r>
            <a:r>
              <a:rPr lang="en-US" sz="2133" kern="0" dirty="0">
                <a:solidFill>
                  <a:schemeClr val="tx1"/>
                </a:solidFill>
                <a:latin typeface="Muli Light" panose="020B0604020202020204" charset="0"/>
              </a:rPr>
              <a:t> </a:t>
            </a:r>
            <a:r>
              <a:rPr lang="id-ID" sz="2133" kern="0" dirty="0">
                <a:solidFill>
                  <a:schemeClr val="tx1"/>
                </a:solidFill>
                <a:latin typeface="Muli Light" panose="020B0604020202020204" charset="0"/>
              </a:rPr>
              <a:t>meng</a:t>
            </a:r>
            <a:r>
              <a:rPr lang="en-US" sz="2133" kern="0" dirty="0" err="1">
                <a:solidFill>
                  <a:schemeClr val="tx1"/>
                </a:solidFill>
                <a:latin typeface="Muli Light" panose="020B0604020202020204" charset="0"/>
              </a:rPr>
              <a:t>ungkapan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secara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jujur</a:t>
            </a:r>
            <a:r>
              <a:rPr lang="en-US" sz="2133"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keberanian</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mengambil</a:t>
            </a:r>
            <a:r>
              <a:rPr lang="en-US" sz="2133" i="1" kern="0" dirty="0">
                <a:solidFill>
                  <a:schemeClr val="tx1"/>
                </a:solidFill>
                <a:latin typeface="Muli Light" panose="020B0604020202020204" charset="0"/>
              </a:rPr>
              <a:t> </a:t>
            </a:r>
            <a:r>
              <a:rPr lang="en-US" sz="2133" i="1" kern="0" dirty="0" err="1">
                <a:solidFill>
                  <a:schemeClr val="tx1"/>
                </a:solidFill>
                <a:latin typeface="Muli Light" panose="020B0604020202020204" charset="0"/>
              </a:rPr>
              <a:t>resiko</a:t>
            </a:r>
            <a:r>
              <a:rPr lang="en-US" sz="2133" i="1"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membuka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topen</a:t>
            </a:r>
            <a:r>
              <a:rPr lang="id-ID" sz="2133" kern="0" dirty="0">
                <a:solidFill>
                  <a:schemeClr val="tx1"/>
                </a:solidFill>
                <a:latin typeface="Muli Light" panose="020B0604020202020204" charset="0"/>
              </a:rPr>
              <a:t>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merupakan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salah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satu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prasyarat</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harus</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dimiliki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Seringkali</a:t>
            </a:r>
            <a:r>
              <a:rPr lang="en-US" sz="2133" kern="0" dirty="0">
                <a:solidFill>
                  <a:schemeClr val="tx1"/>
                </a:solidFill>
                <a:latin typeface="Muli Light" panose="020B0604020202020204" charset="0"/>
              </a:rPr>
              <a:t> orang </a:t>
            </a:r>
            <a:r>
              <a:rPr lang="en-US" sz="2133" kern="0" dirty="0" err="1">
                <a:solidFill>
                  <a:schemeClr val="tx1"/>
                </a:solidFill>
                <a:latin typeface="Muli Light" panose="020B0604020202020204" charset="0"/>
              </a:rPr>
              <a:t>merasa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kurang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aman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untuk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mengungkapkan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dirinya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lebih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senang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berlindung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topeng</a:t>
            </a:r>
            <a:r>
              <a:rPr lang="en-US" sz="2133" kern="0" dirty="0">
                <a:solidFill>
                  <a:schemeClr val="tx1"/>
                </a:solidFill>
                <a:latin typeface="Muli Light" panose="020B0604020202020204" charset="0"/>
              </a:rPr>
              <a:t>. </a:t>
            </a:r>
          </a:p>
        </p:txBody>
      </p:sp>
      <p:sp>
        <p:nvSpPr>
          <p:cNvPr id="4" name="Content Placeholder 2"/>
          <p:cNvSpPr txBox="1">
            <a:spLocks/>
          </p:cNvSpPr>
          <p:nvPr/>
        </p:nvSpPr>
        <p:spPr>
          <a:xfrm>
            <a:off x="535560" y="5071952"/>
            <a:ext cx="11318783" cy="1280519"/>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666666">
                  <a:lumMod val="60000"/>
                  <a:lumOff val="40000"/>
                </a:srgbClr>
              </a:buClr>
              <a:buNone/>
            </a:pPr>
            <a:r>
              <a:rPr lang="en-US" sz="2133" dirty="0" err="1" smtClean="0">
                <a:latin typeface="Muli Light" panose="020B0604020202020204" charset="0"/>
                <a:sym typeface="Arial"/>
              </a:rPr>
              <a:t>Kegunaan</a:t>
            </a:r>
            <a:r>
              <a:rPr lang="en-US" sz="2133" dirty="0" smtClean="0">
                <a:latin typeface="Muli Light" panose="020B0604020202020204" charset="0"/>
                <a:sym typeface="Arial"/>
              </a:rPr>
              <a:t> :</a:t>
            </a:r>
          </a:p>
          <a:p>
            <a:pPr algn="just">
              <a:buClr>
                <a:srgbClr val="666666">
                  <a:lumMod val="60000"/>
                  <a:lumOff val="40000"/>
                </a:srgbClr>
              </a:buClr>
            </a:pPr>
            <a:r>
              <a:rPr lang="en-US" sz="2133" dirty="0" err="1" smtClean="0">
                <a:latin typeface="Muli Light" panose="020B0604020202020204" charset="0"/>
                <a:sym typeface="Arial"/>
              </a:rPr>
              <a:t>Tahap</a:t>
            </a:r>
            <a:r>
              <a:rPr lang="en-US" sz="2133" dirty="0" smtClean="0">
                <a:latin typeface="Muli Light" panose="020B0604020202020204" charset="0"/>
                <a:sym typeface="Arial"/>
              </a:rPr>
              <a:t> </a:t>
            </a:r>
            <a:r>
              <a:rPr lang="en-US" sz="2133" dirty="0" err="1">
                <a:latin typeface="Muli Light" panose="020B0604020202020204" charset="0"/>
                <a:sym typeface="Arial"/>
              </a:rPr>
              <a:t>pengungkapan</a:t>
            </a:r>
            <a:r>
              <a:rPr lang="en-US" sz="2133" dirty="0">
                <a:latin typeface="Muli Light" panose="020B0604020202020204" charset="0"/>
                <a:sym typeface="Arial"/>
              </a:rPr>
              <a:t> </a:t>
            </a:r>
            <a:r>
              <a:rPr lang="en-US" sz="2133" dirty="0" err="1">
                <a:latin typeface="Muli Light" panose="020B0604020202020204" charset="0"/>
                <a:sym typeface="Arial"/>
              </a:rPr>
              <a:t>diri</a:t>
            </a:r>
            <a:r>
              <a:rPr lang="id-ID" sz="2133" dirty="0">
                <a:latin typeface="Muli Light" panose="020B0604020202020204" charset="0"/>
                <a:sym typeface="Arial"/>
              </a:rPr>
              <a:t> berguna untuk</a:t>
            </a:r>
            <a:r>
              <a:rPr lang="en-US" sz="2133" dirty="0">
                <a:latin typeface="Muli Light" panose="020B0604020202020204" charset="0"/>
                <a:sym typeface="Arial"/>
              </a:rPr>
              <a:t> me</a:t>
            </a:r>
            <a:r>
              <a:rPr lang="id-ID" sz="2133" dirty="0">
                <a:latin typeface="Muli Light" panose="020B0604020202020204" charset="0"/>
                <a:sym typeface="Arial"/>
              </a:rPr>
              <a:t>ngetahui </a:t>
            </a:r>
            <a:r>
              <a:rPr lang="en-US" sz="2133" dirty="0">
                <a:latin typeface="Muli Light" panose="020B0604020202020204" charset="0"/>
                <a:sym typeface="Arial"/>
              </a:rPr>
              <a:t>d</a:t>
            </a:r>
            <a:r>
              <a:rPr lang="id-ID" sz="2133" dirty="0">
                <a:latin typeface="Muli Light" panose="020B0604020202020204" charset="0"/>
                <a:sym typeface="Arial"/>
              </a:rPr>
              <a:t>aerah Hidden Area</a:t>
            </a:r>
          </a:p>
          <a:p>
            <a:pPr algn="just">
              <a:buClr>
                <a:srgbClr val="666666">
                  <a:lumMod val="60000"/>
                  <a:lumOff val="40000"/>
                </a:srgbClr>
              </a:buClr>
            </a:pPr>
            <a:r>
              <a:rPr lang="id-ID" sz="2133" dirty="0">
                <a:latin typeface="Muli Light" panose="020B0604020202020204" charset="0"/>
                <a:sym typeface="Arial"/>
              </a:rPr>
              <a:t>Tahap ini digunakan untuk menilai dirinya sendiri, yang dipilih dari daftar 55 kata sifat</a:t>
            </a:r>
            <a:endParaRPr lang="en-US" sz="2133" dirty="0">
              <a:latin typeface="Muli Light" panose="020B0604020202020204" charset="0"/>
              <a:sym typeface="Arial"/>
            </a:endParaRPr>
          </a:p>
        </p:txBody>
      </p:sp>
    </p:spTree>
    <p:extLst>
      <p:ext uri="{BB962C8B-B14F-4D97-AF65-F5344CB8AC3E}">
        <p14:creationId xmlns:p14="http://schemas.microsoft.com/office/powerpoint/2010/main" val="2795296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1" name="Title 1"/>
          <p:cNvSpPr txBox="1">
            <a:spLocks/>
          </p:cNvSpPr>
          <p:nvPr/>
        </p:nvSpPr>
        <p:spPr>
          <a:xfrm>
            <a:off x="656684" y="486836"/>
            <a:ext cx="10916617" cy="8233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4000" b="1" kern="0" dirty="0">
                <a:solidFill>
                  <a:schemeClr val="tx1"/>
                </a:solidFill>
                <a:latin typeface="Amatic SC" panose="020B0604020202020204" charset="-79"/>
                <a:cs typeface="Amatic SC" panose="020B0604020202020204" charset="-79"/>
              </a:rPr>
              <a:t>2. Tahap Umpan Balik</a:t>
            </a:r>
            <a:endParaRPr lang="en-US" sz="4000" b="1" kern="0" dirty="0">
              <a:solidFill>
                <a:schemeClr val="tx1"/>
              </a:solidFill>
              <a:latin typeface="Amatic SC" panose="020B0604020202020204" charset="-79"/>
              <a:cs typeface="Amatic SC" panose="020B0604020202020204" charset="-79"/>
            </a:endParaRPr>
          </a:p>
        </p:txBody>
      </p:sp>
      <p:sp>
        <p:nvSpPr>
          <p:cNvPr id="12" name="Content Placeholder 2"/>
          <p:cNvSpPr txBox="1">
            <a:spLocks/>
          </p:cNvSpPr>
          <p:nvPr/>
        </p:nvSpPr>
        <p:spPr>
          <a:xfrm>
            <a:off x="550129" y="1464512"/>
            <a:ext cx="10794380" cy="4956768"/>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09585"/>
            <a:r>
              <a:rPr lang="id-ID"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dikatakan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oleh</a:t>
            </a:r>
            <a:r>
              <a:rPr lang="en-US" sz="2133" kern="0" dirty="0">
                <a:solidFill>
                  <a:schemeClr val="tx1"/>
                </a:solidFill>
                <a:latin typeface="Muli Light" panose="020B0604020202020204" charset="0"/>
              </a:rPr>
              <a:t> Johnson (1993) </a:t>
            </a:r>
            <a:r>
              <a:rPr lang="en-US" sz="2133" kern="0" dirty="0" err="1">
                <a:solidFill>
                  <a:schemeClr val="tx1"/>
                </a:solidFill>
                <a:latin typeface="Muli Light" panose="020B0604020202020204" charset="0"/>
              </a:rPr>
              <a:t>ditujukan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untuk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membuktikan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informasi</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konstruktif</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dalam</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rangka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membantu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seseorang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untuk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sadar</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bagaimana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perilaku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seseorang</a:t>
            </a:r>
            <a:r>
              <a:rPr lang="en-US" sz="2133" kern="0" dirty="0">
                <a:solidFill>
                  <a:schemeClr val="tx1"/>
                </a:solidFill>
                <a:latin typeface="Muli Light" panose="020B0604020202020204" charset="0"/>
              </a:rPr>
              <a:t> </a:t>
            </a:r>
            <a:r>
              <a:rPr lang="id-ID" sz="2133" kern="0" dirty="0">
                <a:solidFill>
                  <a:schemeClr val="tx1"/>
                </a:solidFill>
                <a:latin typeface="Muli Light" panose="020B0604020202020204" charset="0"/>
              </a:rPr>
              <a:t>dapat </a:t>
            </a:r>
            <a:r>
              <a:rPr lang="en-US" sz="2133" kern="0" dirty="0" err="1">
                <a:solidFill>
                  <a:schemeClr val="tx1"/>
                </a:solidFill>
                <a:latin typeface="Muli Light" panose="020B0604020202020204" charset="0"/>
              </a:rPr>
              <a:t>mempengaru</a:t>
            </a:r>
            <a:r>
              <a:rPr lang="id-ID" sz="2133" kern="0" dirty="0">
                <a:solidFill>
                  <a:schemeClr val="tx1"/>
                </a:solidFill>
                <a:latin typeface="Muli Light" panose="020B0604020202020204" charset="0"/>
              </a:rPr>
              <a:t>h</a:t>
            </a:r>
            <a:r>
              <a:rPr lang="en-US" sz="2133" kern="0" dirty="0" err="1">
                <a:solidFill>
                  <a:schemeClr val="tx1"/>
                </a:solidFill>
                <a:latin typeface="Muli Light" panose="020B0604020202020204" charset="0"/>
              </a:rPr>
              <a:t>i</a:t>
            </a:r>
            <a:r>
              <a:rPr lang="en-US" sz="2133" kern="0" dirty="0">
                <a:solidFill>
                  <a:schemeClr val="tx1"/>
                </a:solidFill>
                <a:latin typeface="Muli Light" panose="020B0604020202020204" charset="0"/>
              </a:rPr>
              <a:t> orang lain. </a:t>
            </a:r>
            <a:r>
              <a:rPr lang="en-US" sz="2133" kern="0" dirty="0" err="1">
                <a:solidFill>
                  <a:schemeClr val="tx1"/>
                </a:solidFill>
                <a:latin typeface="Muli Light" panose="020B0604020202020204" charset="0"/>
              </a:rPr>
              <a:t>Dengan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demikian</a:t>
            </a:r>
            <a:r>
              <a:rPr lang="id-ID" sz="2133" kern="0" dirty="0">
                <a:solidFill>
                  <a:schemeClr val="tx1"/>
                </a:solidFill>
                <a:latin typeface="Muli Light" panose="020B0604020202020204" charset="0"/>
              </a:rPr>
              <a:t>, u</a:t>
            </a:r>
            <a:r>
              <a:rPr lang="en-US" sz="2133" kern="0" dirty="0" err="1">
                <a:solidFill>
                  <a:schemeClr val="tx1"/>
                </a:solidFill>
                <a:latin typeface="Muli Light" panose="020B0604020202020204" charset="0"/>
              </a:rPr>
              <a:t>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tersebut</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membantu</a:t>
            </a:r>
            <a:r>
              <a:rPr lang="en-US" sz="2133" kern="0" dirty="0">
                <a:solidFill>
                  <a:schemeClr val="tx1"/>
                </a:solidFill>
                <a:latin typeface="Muli Light" panose="020B0604020202020204" charset="0"/>
              </a:rPr>
              <a:t> se</a:t>
            </a:r>
            <a:r>
              <a:rPr lang="id-ID" sz="2133" kern="0" dirty="0">
                <a:solidFill>
                  <a:schemeClr val="tx1"/>
                </a:solidFill>
                <a:latin typeface="Muli Light" panose="020B0604020202020204" charset="0"/>
              </a:rPr>
              <a:t>se</a:t>
            </a:r>
            <a:r>
              <a:rPr lang="en-US" sz="2133" kern="0" dirty="0">
                <a:solidFill>
                  <a:schemeClr val="tx1"/>
                </a:solidFill>
                <a:latin typeface="Muli Light" panose="020B0604020202020204" charset="0"/>
              </a:rPr>
              <a:t>orang </a:t>
            </a:r>
            <a:r>
              <a:rPr lang="id-ID" sz="2133" kern="0" dirty="0">
                <a:solidFill>
                  <a:schemeClr val="tx1"/>
                </a:solidFill>
                <a:latin typeface="Muli Light" panose="020B0604020202020204" charset="0"/>
              </a:rPr>
              <a:t>untuk </a:t>
            </a:r>
            <a:r>
              <a:rPr lang="en-US" sz="2133" kern="0" dirty="0" err="1">
                <a:solidFill>
                  <a:schemeClr val="tx1"/>
                </a:solidFill>
                <a:latin typeface="Muli Light" panose="020B0604020202020204" charset="0"/>
              </a:rPr>
              <a:t>mengubah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perilaku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sehingga</a:t>
            </a:r>
            <a:r>
              <a:rPr lang="en-US" sz="2133" kern="0" dirty="0">
                <a:solidFill>
                  <a:schemeClr val="tx1"/>
                </a:solidFill>
                <a:latin typeface="Muli Light" panose="020B0604020202020204" charset="0"/>
              </a:rPr>
              <a:t> orang </a:t>
            </a:r>
            <a:r>
              <a:rPr lang="en-US" sz="2133" kern="0" dirty="0" err="1">
                <a:solidFill>
                  <a:schemeClr val="tx1"/>
                </a:solidFill>
                <a:latin typeface="Muli Light" panose="020B0604020202020204" charset="0"/>
              </a:rPr>
              <a:t>menjadi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lebih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produktif</a:t>
            </a:r>
            <a:r>
              <a:rPr lang="en-US" sz="2133" kern="0" dirty="0">
                <a:solidFill>
                  <a:schemeClr val="tx1"/>
                </a:solidFill>
                <a:latin typeface="Muli Light" panose="020B0604020202020204" charset="0"/>
              </a:rPr>
              <a:t>.</a:t>
            </a:r>
            <a:endParaRPr lang="id-ID" sz="2133" kern="0" dirty="0">
              <a:solidFill>
                <a:schemeClr val="tx1"/>
              </a:solidFill>
              <a:latin typeface="Muli Light" panose="020B0604020202020204" charset="0"/>
            </a:endParaRPr>
          </a:p>
          <a:p>
            <a:pPr algn="just" defTabSz="609585"/>
            <a:r>
              <a:rPr lang="id-ID"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Pada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dasarnya</a:t>
            </a:r>
            <a:r>
              <a:rPr lang="id-ID" sz="2133" kern="0" dirty="0">
                <a:solidFill>
                  <a:schemeClr val="tx1"/>
                </a:solidFill>
                <a:latin typeface="Muli Light" panose="020B0604020202020204" charset="0"/>
              </a:rPr>
              <a:t>, </a:t>
            </a:r>
            <a:r>
              <a:rPr lang="en-US" sz="2133" kern="0" dirty="0">
                <a:solidFill>
                  <a:schemeClr val="tx1"/>
                </a:solidFill>
                <a:latin typeface="Muli Light" panose="020B0604020202020204" charset="0"/>
              </a:rPr>
              <a:t>orang </a:t>
            </a:r>
            <a:r>
              <a:rPr lang="en-US" sz="2133" kern="0" dirty="0" err="1">
                <a:solidFill>
                  <a:schemeClr val="tx1"/>
                </a:solidFill>
                <a:latin typeface="Muli Light" panose="020B0604020202020204" charset="0"/>
              </a:rPr>
              <a:t>menyukai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seseorang</a:t>
            </a:r>
            <a:r>
              <a:rPr lang="en-US" sz="2133" kern="0" dirty="0">
                <a:solidFill>
                  <a:schemeClr val="tx1"/>
                </a:solidFill>
                <a:latin typeface="Muli Light" panose="020B0604020202020204" charset="0"/>
              </a:rPr>
              <a:t> yang </a:t>
            </a:r>
            <a:r>
              <a:rPr lang="en-US" sz="2133" kern="0" dirty="0" err="1">
                <a:solidFill>
                  <a:schemeClr val="tx1"/>
                </a:solidFill>
                <a:latin typeface="Muli Light" panose="020B0604020202020204" charset="0"/>
              </a:rPr>
              <a:t>senang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memberikan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sebaliknya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id-ID" sz="2133" kern="0" dirty="0">
                <a:solidFill>
                  <a:schemeClr val="tx1"/>
                </a:solidFill>
                <a:latin typeface="Muli Light" panose="020B0604020202020204" charset="0"/>
              </a:rPr>
              <a:t> hanya dapat</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diberikan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ketika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seseorang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sudah</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dapat</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mengungkapkan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dirinya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Ketika</a:t>
            </a:r>
            <a:r>
              <a:rPr lang="en-US" sz="2133" kern="0" dirty="0">
                <a:solidFill>
                  <a:schemeClr val="tx1"/>
                </a:solidFill>
                <a:latin typeface="Muli Light" panose="020B0604020202020204" charset="0"/>
              </a:rPr>
              <a:t> orang </a:t>
            </a:r>
            <a:r>
              <a:rPr lang="en-US" sz="2133" kern="0" dirty="0" err="1">
                <a:solidFill>
                  <a:schemeClr val="tx1"/>
                </a:solidFill>
                <a:latin typeface="Muli Light" panose="020B0604020202020204" charset="0"/>
              </a:rPr>
              <a:t>belum</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merasa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siap</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diberikan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umpan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balik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justru</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menjadi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bumerang</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Artinya</a:t>
            </a:r>
            <a:r>
              <a:rPr lang="en-US" sz="2133" kern="0" dirty="0">
                <a:solidFill>
                  <a:schemeClr val="tx1"/>
                </a:solidFill>
                <a:latin typeface="Muli Light" panose="020B0604020202020204" charset="0"/>
              </a:rPr>
              <a:t>, orang yang </a:t>
            </a:r>
            <a:r>
              <a:rPr lang="en-US" sz="2133" kern="0" dirty="0" err="1">
                <a:solidFill>
                  <a:schemeClr val="tx1"/>
                </a:solidFill>
                <a:latin typeface="Muli Light" panose="020B0604020202020204" charset="0"/>
              </a:rPr>
              <a:t>diberikan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masukan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merasa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ditelanjangi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digurui</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diremehkan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ataupun</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merasa</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tidak</a:t>
            </a:r>
            <a:r>
              <a:rPr lang="en-US" sz="2133" kern="0" dirty="0">
                <a:solidFill>
                  <a:schemeClr val="tx1"/>
                </a:solidFill>
                <a:latin typeface="Muli Light" panose="020B0604020202020204" charset="0"/>
              </a:rPr>
              <a:t> </a:t>
            </a:r>
            <a:r>
              <a:rPr lang="en-US" sz="2133" kern="0" dirty="0" err="1">
                <a:solidFill>
                  <a:schemeClr val="tx1"/>
                </a:solidFill>
                <a:latin typeface="Muli Light" panose="020B0604020202020204" charset="0"/>
              </a:rPr>
              <a:t>dihargai</a:t>
            </a:r>
            <a:r>
              <a:rPr lang="en-US" sz="2133" kern="0" dirty="0" smtClean="0">
                <a:solidFill>
                  <a:schemeClr val="tx1"/>
                </a:solidFill>
                <a:latin typeface="Muli Light" panose="020B0604020202020204" charset="0"/>
              </a:rPr>
              <a:t>.</a:t>
            </a:r>
          </a:p>
          <a:p>
            <a:pPr algn="just" defTabSz="609585"/>
            <a:endParaRPr lang="en-US" sz="2133" kern="0" dirty="0">
              <a:solidFill>
                <a:schemeClr val="tx1"/>
              </a:solidFill>
              <a:latin typeface="Muli Light" panose="020B0604020202020204" charset="0"/>
            </a:endParaRPr>
          </a:p>
          <a:p>
            <a:pPr algn="just" defTabSz="609585"/>
            <a:r>
              <a:rPr lang="en-US" sz="2133" kern="0" dirty="0" err="1" smtClean="0">
                <a:solidFill>
                  <a:schemeClr val="tx1"/>
                </a:solidFill>
                <a:latin typeface="Muli Light" panose="020B0604020202020204" charset="0"/>
              </a:rPr>
              <a:t>Kegunaan</a:t>
            </a:r>
            <a:r>
              <a:rPr lang="en-US" sz="2133" kern="0" dirty="0" smtClean="0">
                <a:solidFill>
                  <a:schemeClr val="tx1"/>
                </a:solidFill>
                <a:latin typeface="Muli Light" panose="020B0604020202020204" charset="0"/>
              </a:rPr>
              <a:t> :</a:t>
            </a:r>
          </a:p>
          <a:p>
            <a:pPr algn="just">
              <a:buClr>
                <a:srgbClr val="666666">
                  <a:lumMod val="60000"/>
                  <a:lumOff val="40000"/>
                </a:srgbClr>
              </a:buClr>
            </a:pPr>
            <a:r>
              <a:rPr lang="en-US" sz="2400" dirty="0" err="1">
                <a:solidFill>
                  <a:schemeClr val="tx1"/>
                </a:solidFill>
                <a:latin typeface="Muli Light" panose="020B0604020202020204" charset="0"/>
              </a:rPr>
              <a:t>Tahap</a:t>
            </a:r>
            <a:r>
              <a:rPr lang="en-US" sz="2400" dirty="0">
                <a:solidFill>
                  <a:schemeClr val="tx1"/>
                </a:solidFill>
                <a:latin typeface="Muli Light" panose="020B0604020202020204" charset="0"/>
              </a:rPr>
              <a:t> </a:t>
            </a:r>
            <a:r>
              <a:rPr lang="id-ID" sz="2400" dirty="0">
                <a:solidFill>
                  <a:schemeClr val="tx1"/>
                </a:solidFill>
                <a:latin typeface="Muli Light" panose="020B0604020202020204" charset="0"/>
              </a:rPr>
              <a:t>umpan balik berguna untuk</a:t>
            </a:r>
            <a:r>
              <a:rPr lang="en-US" sz="2400" dirty="0">
                <a:solidFill>
                  <a:schemeClr val="tx1"/>
                </a:solidFill>
                <a:latin typeface="Muli Light" panose="020B0604020202020204" charset="0"/>
              </a:rPr>
              <a:t> me</a:t>
            </a:r>
            <a:r>
              <a:rPr lang="id-ID" sz="2400" dirty="0">
                <a:solidFill>
                  <a:schemeClr val="tx1"/>
                </a:solidFill>
                <a:latin typeface="Muli Light" panose="020B0604020202020204" charset="0"/>
              </a:rPr>
              <a:t>ngetahui </a:t>
            </a:r>
            <a:r>
              <a:rPr lang="en-US" sz="2400" dirty="0">
                <a:solidFill>
                  <a:schemeClr val="tx1"/>
                </a:solidFill>
                <a:latin typeface="Muli Light" panose="020B0604020202020204" charset="0"/>
              </a:rPr>
              <a:t>d</a:t>
            </a:r>
            <a:r>
              <a:rPr lang="id-ID" sz="2400" dirty="0">
                <a:solidFill>
                  <a:schemeClr val="tx1"/>
                </a:solidFill>
                <a:latin typeface="Muli Light" panose="020B0604020202020204" charset="0"/>
              </a:rPr>
              <a:t>aerah Blind Area</a:t>
            </a:r>
          </a:p>
          <a:p>
            <a:pPr algn="just">
              <a:buClr>
                <a:srgbClr val="666666">
                  <a:lumMod val="60000"/>
                  <a:lumOff val="40000"/>
                </a:srgbClr>
              </a:buClr>
            </a:pPr>
            <a:r>
              <a:rPr lang="id-ID" sz="2400" dirty="0">
                <a:solidFill>
                  <a:schemeClr val="tx1"/>
                </a:solidFill>
                <a:latin typeface="Muli Light" panose="020B0604020202020204" charset="0"/>
              </a:rPr>
              <a:t>Tahap ini digunakan untuk meminta pendapat dari orang lain untuk menilai dirinya, yang dipilih dari daftar 55 kata sifat</a:t>
            </a:r>
            <a:endParaRPr lang="en-US" sz="2400" dirty="0">
              <a:solidFill>
                <a:schemeClr val="tx1"/>
              </a:solidFill>
              <a:latin typeface="Muli Light" panose="020B0604020202020204" charset="0"/>
            </a:endParaRPr>
          </a:p>
          <a:p>
            <a:pPr algn="just" defTabSz="609585"/>
            <a:endParaRPr lang="en-US" sz="2133" kern="0" dirty="0" smtClean="0">
              <a:solidFill>
                <a:schemeClr val="tx1"/>
              </a:solidFill>
              <a:latin typeface="Muli Light" panose="020B0604020202020204" charset="0"/>
            </a:endParaRPr>
          </a:p>
          <a:p>
            <a:pPr algn="just" defTabSz="609585"/>
            <a:endParaRPr lang="en-US" sz="2133" kern="0" dirty="0">
              <a:solidFill>
                <a:schemeClr val="tx1"/>
              </a:solidFill>
              <a:latin typeface="Muli Light" panose="020B0604020202020204" charset="0"/>
            </a:endParaRPr>
          </a:p>
        </p:txBody>
      </p:sp>
    </p:spTree>
    <p:extLst>
      <p:ext uri="{BB962C8B-B14F-4D97-AF65-F5344CB8AC3E}">
        <p14:creationId xmlns:p14="http://schemas.microsoft.com/office/powerpoint/2010/main" val="301066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2514" y="854965"/>
            <a:ext cx="10095682" cy="3076955"/>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666666">
                  <a:lumMod val="60000"/>
                  <a:lumOff val="40000"/>
                </a:srgbClr>
              </a:buClr>
              <a:buNone/>
            </a:pPr>
            <a:r>
              <a:rPr lang="id-ID" sz="2133" dirty="0" smtClean="0">
                <a:latin typeface="Muli Light" panose="020B0604020202020204" charset="0"/>
                <a:sym typeface="Arial"/>
              </a:rPr>
              <a:t>Saat kedua tahap sudah dilakukan, akhirnya akan diketahui daerah Public Area, sebagai daerah kepribadian yang diketahui oleh dirinya sendiri dan orang lain, dari daftar 55 kata sifat yang ada.</a:t>
            </a:r>
            <a:endParaRPr lang="en-US" sz="2133" dirty="0" smtClean="0">
              <a:latin typeface="Muli Light" panose="020B0604020202020204" charset="0"/>
              <a:sym typeface="Arial"/>
            </a:endParaRPr>
          </a:p>
          <a:p>
            <a:pPr marL="0" indent="0" algn="just">
              <a:buClr>
                <a:srgbClr val="666666">
                  <a:lumMod val="60000"/>
                  <a:lumOff val="40000"/>
                </a:srgbClr>
              </a:buClr>
              <a:buNone/>
            </a:pPr>
            <a:endParaRPr lang="en-US" sz="2133" dirty="0" smtClean="0">
              <a:latin typeface="Muli Light" panose="020B0604020202020204" charset="0"/>
              <a:sym typeface="Arial"/>
            </a:endParaRPr>
          </a:p>
          <a:p>
            <a:pPr marL="0" indent="0" algn="just">
              <a:buClr>
                <a:srgbClr val="666666">
                  <a:lumMod val="60000"/>
                  <a:lumOff val="40000"/>
                </a:srgbClr>
              </a:buClr>
              <a:buNone/>
            </a:pPr>
            <a:r>
              <a:rPr lang="id-ID" sz="2133" dirty="0" smtClean="0">
                <a:latin typeface="Muli Light" panose="020B0604020202020204" charset="0"/>
                <a:sym typeface="Arial"/>
              </a:rPr>
              <a:t>Dan sisa dari daftar 55 kata sifat yang tidak dipilih, merupakan daerah Unconscious Area. Sebagai daerah yang menunjukan kepribadian yang bukan miliknya.</a:t>
            </a:r>
            <a:endParaRPr lang="en-US" sz="2133" dirty="0" smtClean="0">
              <a:latin typeface="Muli Light" panose="020B0604020202020204" charset="0"/>
              <a:sym typeface="Arial"/>
            </a:endParaRPr>
          </a:p>
          <a:p>
            <a:pPr marL="0" indent="0" algn="just">
              <a:buClr>
                <a:srgbClr val="666666">
                  <a:lumMod val="60000"/>
                  <a:lumOff val="40000"/>
                </a:srgbClr>
              </a:buClr>
              <a:buNone/>
            </a:pPr>
            <a:endParaRPr lang="en-US" sz="2133" dirty="0">
              <a:latin typeface="Muli Light" panose="020B0604020202020204" charset="0"/>
              <a:sym typeface="Arial"/>
            </a:endParaRPr>
          </a:p>
        </p:txBody>
      </p:sp>
    </p:spTree>
    <p:extLst>
      <p:ext uri="{BB962C8B-B14F-4D97-AF65-F5344CB8AC3E}">
        <p14:creationId xmlns:p14="http://schemas.microsoft.com/office/powerpoint/2010/main" val="187254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0625" y="2327255"/>
            <a:ext cx="6049669"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solidFill>
                  <a:srgbClr val="C00000"/>
                </a:solidFill>
                <a:effectLst>
                  <a:outerShdw blurRad="12700" dist="38100" dir="2700000" algn="tl" rotWithShape="0">
                    <a:schemeClr val="bg1">
                      <a:lumMod val="50000"/>
                    </a:schemeClr>
                  </a:outerShdw>
                </a:effectLst>
              </a:rPr>
              <a:t>ANALISIS S W O T</a:t>
            </a:r>
            <a:endParaRPr lang="en-US" sz="5400" b="1" cap="none" spc="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1672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1216640" cy="5032375"/>
          </a:xfrm>
        </p:spPr>
        <p:txBody>
          <a:bodyPr>
            <a:normAutofit/>
          </a:bodyPr>
          <a:lstStyle/>
          <a:p>
            <a:pPr marL="0" indent="0">
              <a:lnSpc>
                <a:spcPct val="100000"/>
              </a:lnSpc>
              <a:spcBef>
                <a:spcPts val="0"/>
              </a:spcBef>
              <a:buNone/>
            </a:pPr>
            <a:r>
              <a:rPr lang="en-US" sz="2400" dirty="0" smtClean="0">
                <a:solidFill>
                  <a:schemeClr val="bg1"/>
                </a:solidFill>
                <a:latin typeface="Century Gothic" panose="020B0502020202020204" pitchFamily="34" charset="0"/>
              </a:rPr>
              <a:t>	SWOT </a:t>
            </a:r>
            <a:r>
              <a:rPr lang="en-US" sz="2400" dirty="0" err="1" smtClean="0">
                <a:solidFill>
                  <a:schemeClr val="bg1"/>
                </a:solidFill>
                <a:latin typeface="Century Gothic" panose="020B0502020202020204" pitchFamily="34" charset="0"/>
              </a:rPr>
              <a:t>adalah</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sebuah</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singkatan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dari</a:t>
            </a:r>
            <a:r>
              <a:rPr lang="en-US" sz="2400" dirty="0" smtClean="0">
                <a:solidFill>
                  <a:schemeClr val="bg1"/>
                </a:solidFill>
                <a:latin typeface="Century Gothic" panose="020B0502020202020204" pitchFamily="34" charset="0"/>
              </a:rPr>
              <a:t> Strength (</a:t>
            </a:r>
            <a:r>
              <a:rPr lang="en-US" sz="2400" dirty="0" err="1" smtClean="0">
                <a:solidFill>
                  <a:schemeClr val="bg1"/>
                </a:solidFill>
                <a:latin typeface="Century Gothic" panose="020B0502020202020204" pitchFamily="34" charset="0"/>
              </a:rPr>
              <a:t>kekuatan</a:t>
            </a:r>
            <a:r>
              <a:rPr lang="en-US" sz="2400" dirty="0" smtClean="0">
                <a:solidFill>
                  <a:schemeClr val="bg1"/>
                </a:solidFill>
                <a:latin typeface="Century Gothic" panose="020B0502020202020204" pitchFamily="34" charset="0"/>
              </a:rPr>
              <a:t>), Weakness (</a:t>
            </a:r>
            <a:r>
              <a:rPr lang="en-US" sz="2400" dirty="0" err="1" smtClean="0">
                <a:solidFill>
                  <a:schemeClr val="bg1"/>
                </a:solidFill>
                <a:latin typeface="Century Gothic" panose="020B0502020202020204" pitchFamily="34" charset="0"/>
              </a:rPr>
              <a:t>kelemahan</a:t>
            </a:r>
            <a:r>
              <a:rPr lang="en-US" sz="2400" dirty="0" smtClean="0">
                <a:solidFill>
                  <a:schemeClr val="bg1"/>
                </a:solidFill>
                <a:latin typeface="Century Gothic" panose="020B0502020202020204" pitchFamily="34" charset="0"/>
              </a:rPr>
              <a:t>), Opportunity (</a:t>
            </a:r>
            <a:r>
              <a:rPr lang="en-US" sz="2400" dirty="0" err="1" smtClean="0">
                <a:solidFill>
                  <a:schemeClr val="bg1"/>
                </a:solidFill>
                <a:latin typeface="Century Gothic" panose="020B0502020202020204" pitchFamily="34" charset="0"/>
              </a:rPr>
              <a:t>kesempatan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Threat (</a:t>
            </a:r>
            <a:r>
              <a:rPr lang="en-US" sz="2400" dirty="0" err="1" smtClean="0">
                <a:solidFill>
                  <a:schemeClr val="bg1"/>
                </a:solidFill>
                <a:latin typeface="Century Gothic" panose="020B0502020202020204" pitchFamily="34" charset="0"/>
              </a:rPr>
              <a:t>ancaman</a:t>
            </a:r>
            <a:r>
              <a:rPr lang="en-US" sz="2400" dirty="0" smtClean="0">
                <a:solidFill>
                  <a:schemeClr val="bg1"/>
                </a:solidFill>
                <a:latin typeface="Century Gothic" panose="020B0502020202020204" pitchFamily="34" charset="0"/>
              </a:rPr>
              <a:t>).</a:t>
            </a:r>
          </a:p>
          <a:p>
            <a:pPr marL="0" indent="0">
              <a:lnSpc>
                <a:spcPct val="100000"/>
              </a:lnSpc>
              <a:spcBef>
                <a:spcPts val="0"/>
              </a:spcBef>
              <a:buNone/>
            </a:pPr>
            <a:endParaRPr lang="en-US" sz="2400" dirty="0" smtClean="0">
              <a:solidFill>
                <a:schemeClr val="bg1"/>
              </a:solidFill>
              <a:latin typeface="Century Gothic" panose="020B0502020202020204" pitchFamily="34" charset="0"/>
            </a:endParaRPr>
          </a:p>
          <a:p>
            <a:pPr marL="0" indent="0">
              <a:lnSpc>
                <a:spcPct val="100000"/>
              </a:lnSpc>
              <a:spcBef>
                <a:spcPts val="0"/>
              </a:spcBef>
              <a:buNone/>
            </a:pP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Analisis</a:t>
            </a:r>
            <a:r>
              <a:rPr lang="en-US" sz="2400" dirty="0" smtClean="0">
                <a:solidFill>
                  <a:schemeClr val="bg1"/>
                </a:solidFill>
                <a:latin typeface="Century Gothic" panose="020B0502020202020204" pitchFamily="34" charset="0"/>
              </a:rPr>
              <a:t> SWOT </a:t>
            </a:r>
            <a:r>
              <a:rPr lang="en-US" sz="2400" dirty="0" err="1" smtClean="0">
                <a:solidFill>
                  <a:schemeClr val="bg1"/>
                </a:solidFill>
                <a:latin typeface="Century Gothic" panose="020B0502020202020204" pitchFamily="34" charset="0"/>
              </a:rPr>
              <a:t>bermanfaat</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untuk</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membantu</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dalam</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mengidentifikasi</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hal-hal</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positif</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negative yang </a:t>
            </a:r>
            <a:r>
              <a:rPr lang="en-US" sz="2400" dirty="0" err="1" smtClean="0">
                <a:solidFill>
                  <a:schemeClr val="bg1"/>
                </a:solidFill>
                <a:latin typeface="Century Gothic" panose="020B0502020202020204" pitchFamily="34" charset="0"/>
              </a:rPr>
              <a:t>berada</a:t>
            </a:r>
            <a:r>
              <a:rPr lang="en-US" sz="2400" dirty="0" smtClean="0">
                <a:solidFill>
                  <a:schemeClr val="bg1"/>
                </a:solidFill>
                <a:latin typeface="Century Gothic" panose="020B0502020202020204" pitchFamily="34" charset="0"/>
              </a:rPr>
              <a:t> di internal </a:t>
            </a:r>
            <a:r>
              <a:rPr lang="en-US" sz="2400" dirty="0" err="1" smtClean="0">
                <a:solidFill>
                  <a:schemeClr val="bg1"/>
                </a:solidFill>
                <a:latin typeface="Century Gothic" panose="020B0502020202020204" pitchFamily="34" charset="0"/>
              </a:rPr>
              <a:t>suatu</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organisasi</a:t>
            </a:r>
            <a:r>
              <a:rPr lang="en-US" sz="2400" dirty="0" smtClean="0">
                <a:solidFill>
                  <a:schemeClr val="bg1"/>
                </a:solidFill>
                <a:latin typeface="Century Gothic" panose="020B0502020202020204" pitchFamily="34" charset="0"/>
              </a:rPr>
              <a:t>/</a:t>
            </a:r>
            <a:r>
              <a:rPr lang="en-US" sz="2400" dirty="0" err="1" smtClean="0">
                <a:solidFill>
                  <a:schemeClr val="bg1"/>
                </a:solidFill>
                <a:latin typeface="Century Gothic" panose="020B0502020202020204" pitchFamily="34" charset="0"/>
              </a:rPr>
              <a:t>perusahaan</a:t>
            </a:r>
            <a:r>
              <a:rPr lang="en-US" sz="2400" dirty="0" smtClean="0">
                <a:solidFill>
                  <a:schemeClr val="bg1"/>
                </a:solidFill>
                <a:latin typeface="Century Gothic" panose="020B0502020202020204" pitchFamily="34" charset="0"/>
              </a:rPr>
              <a:t> (Strength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Weakness),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hal-hal</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positif</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negative yang </a:t>
            </a:r>
            <a:r>
              <a:rPr lang="en-US" sz="2400" dirty="0" err="1" smtClean="0">
                <a:solidFill>
                  <a:schemeClr val="bg1"/>
                </a:solidFill>
                <a:latin typeface="Century Gothic" panose="020B0502020202020204" pitchFamily="34" charset="0"/>
              </a:rPr>
              <a:t>berasal</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dari</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eksternal</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suatu</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organisasi</a:t>
            </a:r>
            <a:r>
              <a:rPr lang="en-US" sz="2400" dirty="0" smtClean="0">
                <a:solidFill>
                  <a:schemeClr val="bg1"/>
                </a:solidFill>
                <a:latin typeface="Century Gothic" panose="020B0502020202020204" pitchFamily="34" charset="0"/>
              </a:rPr>
              <a:t>/</a:t>
            </a:r>
            <a:r>
              <a:rPr lang="en-US" sz="2400" dirty="0" err="1" smtClean="0">
                <a:solidFill>
                  <a:schemeClr val="bg1"/>
                </a:solidFill>
                <a:latin typeface="Century Gothic" panose="020B0502020202020204" pitchFamily="34" charset="0"/>
              </a:rPr>
              <a:t>perusahaan</a:t>
            </a:r>
            <a:r>
              <a:rPr lang="en-US" sz="2400" dirty="0" smtClean="0">
                <a:solidFill>
                  <a:schemeClr val="bg1"/>
                </a:solidFill>
                <a:latin typeface="Century Gothic" panose="020B0502020202020204" pitchFamily="34" charset="0"/>
              </a:rPr>
              <a:t> (Opportunity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Threat).</a:t>
            </a:r>
          </a:p>
          <a:p>
            <a:pPr marL="0" indent="0">
              <a:lnSpc>
                <a:spcPct val="100000"/>
              </a:lnSpc>
              <a:spcBef>
                <a:spcPts val="0"/>
              </a:spcBef>
              <a:buNone/>
            </a:pPr>
            <a:r>
              <a:rPr lang="en-US" sz="2400" dirty="0" smtClean="0">
                <a:solidFill>
                  <a:schemeClr val="bg1"/>
                </a:solidFill>
                <a:latin typeface="Century Gothic" panose="020B0502020202020204" pitchFamily="34" charset="0"/>
              </a:rPr>
              <a:t>	</a:t>
            </a:r>
          </a:p>
          <a:p>
            <a:pPr marL="0" indent="0">
              <a:lnSpc>
                <a:spcPct val="100000"/>
              </a:lnSpc>
              <a:spcBef>
                <a:spcPts val="0"/>
              </a:spcBef>
              <a:buNone/>
            </a:pPr>
            <a:r>
              <a:rPr lang="en-US" sz="2400" dirty="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Mengembangkan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kewaspadaan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terhadap</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situasi</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suatu</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organisasi</a:t>
            </a:r>
            <a:r>
              <a:rPr lang="en-US" sz="2400" dirty="0" smtClean="0">
                <a:solidFill>
                  <a:schemeClr val="bg1"/>
                </a:solidFill>
                <a:latin typeface="Century Gothic" panose="020B0502020202020204" pitchFamily="34" charset="0"/>
              </a:rPr>
              <a:t>/</a:t>
            </a:r>
            <a:r>
              <a:rPr lang="en-US" sz="2400" dirty="0" err="1" smtClean="0">
                <a:solidFill>
                  <a:schemeClr val="bg1"/>
                </a:solidFill>
                <a:latin typeface="Century Gothic" panose="020B0502020202020204" pitchFamily="34" charset="0"/>
              </a:rPr>
              <a:t>perusahaan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dalam</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membangun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suatu</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strategi</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perencanaan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dan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pengambilan</a:t>
            </a:r>
            <a:r>
              <a:rPr lang="en-US" sz="2400" dirty="0" smtClean="0">
                <a:solidFill>
                  <a:schemeClr val="bg1"/>
                </a:solidFill>
                <a:latin typeface="Century Gothic" panose="020B0502020202020204" pitchFamily="34" charset="0"/>
              </a:rPr>
              <a:t> </a:t>
            </a:r>
            <a:r>
              <a:rPr lang="en-US" sz="2400" dirty="0" err="1" smtClean="0">
                <a:solidFill>
                  <a:schemeClr val="bg1"/>
                </a:solidFill>
                <a:latin typeface="Century Gothic" panose="020B0502020202020204" pitchFamily="34" charset="0"/>
              </a:rPr>
              <a:t>keputusan</a:t>
            </a:r>
            <a:r>
              <a:rPr lang="en-US" sz="2400" dirty="0" smtClean="0">
                <a:solidFill>
                  <a:schemeClr val="bg1"/>
                </a:solidFill>
                <a:latin typeface="Century Gothic" panose="020B0502020202020204" pitchFamily="34" charset="0"/>
              </a:rPr>
              <a:t>.</a:t>
            </a:r>
          </a:p>
        </p:txBody>
      </p:sp>
      <p:sp>
        <p:nvSpPr>
          <p:cNvPr id="5" name="Title 4"/>
          <p:cNvSpPr>
            <a:spLocks noGrp="1"/>
          </p:cNvSpPr>
          <p:nvPr>
            <p:ph type="title"/>
          </p:nvPr>
        </p:nvSpPr>
        <p:spPr>
          <a:xfrm>
            <a:off x="838200" y="365125"/>
            <a:ext cx="10515600" cy="1095185"/>
          </a:xfrm>
        </p:spPr>
        <p:txBody>
          <a:bodyPr/>
          <a:lstStyle/>
          <a:p>
            <a:pPr algn="ctr"/>
            <a:r>
              <a:rPr lang="en-US" dirty="0" smtClean="0">
                <a:solidFill>
                  <a:schemeClr val="bg1"/>
                </a:solidFill>
              </a:rPr>
              <a:t>PENGERTIAN</a:t>
            </a:r>
            <a:r>
              <a:rPr lang="id-ID" dirty="0" smtClean="0">
                <a:solidFill>
                  <a:schemeClr val="bg1"/>
                </a:solidFill>
              </a:rPr>
              <a:t> ANALISIS SWOT</a:t>
            </a:r>
            <a:endParaRPr lang="en-US" dirty="0">
              <a:solidFill>
                <a:schemeClr val="bg1"/>
              </a:solidFill>
            </a:endParaRPr>
          </a:p>
        </p:txBody>
      </p:sp>
    </p:spTree>
    <p:extLst>
      <p:ext uri="{BB962C8B-B14F-4D97-AF65-F5344CB8AC3E}">
        <p14:creationId xmlns:p14="http://schemas.microsoft.com/office/powerpoint/2010/main" val="19966577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651"/>
          </a:xfrm>
        </p:spPr>
        <p:txBody>
          <a:bodyPr/>
          <a:lstStyle/>
          <a:p>
            <a:pPr algn="ctr"/>
            <a:r>
              <a:rPr lang="id-ID" b="1" dirty="0" smtClean="0">
                <a:solidFill>
                  <a:schemeClr val="bg1"/>
                </a:solidFill>
              </a:rPr>
              <a:t>MANFAAT ANALISIS SWOT</a:t>
            </a:r>
            <a:endParaRPr lang="id-ID" b="1" dirty="0">
              <a:solidFill>
                <a:schemeClr val="bg1"/>
              </a:solidFill>
            </a:endParaRPr>
          </a:p>
        </p:txBody>
      </p:sp>
      <p:sp>
        <p:nvSpPr>
          <p:cNvPr id="4" name="Content Placeholder 2"/>
          <p:cNvSpPr>
            <a:spLocks noGrp="1"/>
          </p:cNvSpPr>
          <p:nvPr>
            <p:ph idx="1"/>
          </p:nvPr>
        </p:nvSpPr>
        <p:spPr>
          <a:xfrm>
            <a:off x="532263" y="1487606"/>
            <a:ext cx="11122925" cy="4689357"/>
          </a:xfrm>
        </p:spPr>
        <p:txBody>
          <a:bodyPr>
            <a:noAutofit/>
          </a:bodyPr>
          <a:lstStyle/>
          <a:p>
            <a:pPr marL="0" indent="0" algn="just">
              <a:buNone/>
            </a:pPr>
            <a:r>
              <a:rPr lang="en-US" sz="2400" dirty="0" err="1">
                <a:solidFill>
                  <a:schemeClr val="bg1"/>
                </a:solidFill>
                <a:latin typeface="Calibri" panose="020F0502020204030204" pitchFamily="34" charset="0"/>
                <a:cs typeface="Calibri" panose="020F0502020204030204" pitchFamily="34" charset="0"/>
              </a:rPr>
              <a:t>Metode</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analisis</a:t>
            </a:r>
            <a:r>
              <a:rPr lang="en-US" sz="2400" dirty="0">
                <a:solidFill>
                  <a:schemeClr val="bg1"/>
                </a:solidFill>
                <a:latin typeface="Calibri" panose="020F0502020204030204" pitchFamily="34" charset="0"/>
                <a:cs typeface="Calibri" panose="020F0502020204030204" pitchFamily="34" charset="0"/>
              </a:rPr>
              <a:t> SWOT </a:t>
            </a:r>
            <a:r>
              <a:rPr lang="en-US" sz="2400" dirty="0" err="1">
                <a:solidFill>
                  <a:schemeClr val="bg1"/>
                </a:solidFill>
                <a:latin typeface="Calibri" panose="020F0502020204030204" pitchFamily="34" charset="0"/>
                <a:cs typeface="Calibri" panose="020F0502020204030204" pitchFamily="34" charset="0"/>
              </a:rPr>
              <a:t>merupakan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alat</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tepat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untuk</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menemukan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masalah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dari</a:t>
            </a:r>
            <a:r>
              <a:rPr lang="en-US" sz="2400" dirty="0">
                <a:solidFill>
                  <a:schemeClr val="bg1"/>
                </a:solidFill>
                <a:latin typeface="Calibri" panose="020F0502020204030204" pitchFamily="34" charset="0"/>
                <a:cs typeface="Calibri" panose="020F0502020204030204" pitchFamily="34" charset="0"/>
              </a:rPr>
              <a:t> 4 (</a:t>
            </a:r>
            <a:r>
              <a:rPr lang="en-US" sz="2400" dirty="0" err="1">
                <a:solidFill>
                  <a:schemeClr val="bg1"/>
                </a:solidFill>
                <a:latin typeface="Calibri" panose="020F0502020204030204" pitchFamily="34" charset="0"/>
                <a:cs typeface="Calibri" panose="020F0502020204030204" pitchFamily="34" charset="0"/>
              </a:rPr>
              <a:t>empat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sisi</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berbeda</a:t>
            </a:r>
            <a:r>
              <a:rPr lang="en-US" sz="2400" dirty="0">
                <a:solidFill>
                  <a:schemeClr val="bg1"/>
                </a:solidFill>
                <a:latin typeface="Calibri" panose="020F0502020204030204" pitchFamily="34" charset="0"/>
                <a:cs typeface="Calibri" panose="020F0502020204030204" pitchFamily="34" charset="0"/>
              </a:rPr>
              <a:t>, di mana </a:t>
            </a:r>
            <a:r>
              <a:rPr lang="en-US" sz="2400" dirty="0" err="1">
                <a:solidFill>
                  <a:schemeClr val="bg1"/>
                </a:solidFill>
                <a:latin typeface="Calibri" panose="020F0502020204030204" pitchFamily="34" charset="0"/>
                <a:cs typeface="Calibri" panose="020F0502020204030204" pitchFamily="34" charset="0"/>
              </a:rPr>
              <a:t>aplikasinya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adalah</a:t>
            </a:r>
            <a:r>
              <a:rPr lang="en-US" sz="2400" dirty="0">
                <a:solidFill>
                  <a:schemeClr val="bg1"/>
                </a:solidFill>
                <a:latin typeface="Calibri" panose="020F0502020204030204" pitchFamily="34" charset="0"/>
                <a:cs typeface="Calibri" panose="020F0502020204030204" pitchFamily="34" charset="0"/>
              </a:rPr>
              <a:t>:</a:t>
            </a:r>
          </a:p>
          <a:p>
            <a:pPr marL="0" indent="0" algn="just">
              <a:buNone/>
            </a:pPr>
            <a:r>
              <a:rPr lang="en-US" sz="2400" dirty="0">
                <a:solidFill>
                  <a:schemeClr val="bg1"/>
                </a:solidFill>
                <a:latin typeface="Calibri" panose="020F0502020204030204" pitchFamily="34" charset="0"/>
                <a:cs typeface="Calibri" panose="020F0502020204030204" pitchFamily="34" charset="0"/>
              </a:rPr>
              <a:t>1. </a:t>
            </a:r>
            <a:r>
              <a:rPr lang="en-US" sz="2400" dirty="0" err="1">
                <a:solidFill>
                  <a:schemeClr val="bg1"/>
                </a:solidFill>
                <a:latin typeface="Calibri" panose="020F0502020204030204" pitchFamily="34" charset="0"/>
                <a:cs typeface="Calibri" panose="020F0502020204030204" pitchFamily="34" charset="0"/>
              </a:rPr>
              <a:t>Bagaimana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kekuatan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strengths</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mampu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mengambil</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keuntungan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dari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sebuah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peluang</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opportunities</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ada</a:t>
            </a:r>
            <a:r>
              <a:rPr lang="en-US" sz="2400" dirty="0">
                <a:solidFill>
                  <a:schemeClr val="bg1"/>
                </a:solidFill>
                <a:latin typeface="Calibri" panose="020F0502020204030204" pitchFamily="34" charset="0"/>
                <a:cs typeface="Calibri" panose="020F0502020204030204" pitchFamily="34" charset="0"/>
              </a:rPr>
              <a:t>.</a:t>
            </a:r>
          </a:p>
          <a:p>
            <a:pPr marL="0" indent="0" algn="just">
              <a:buNone/>
            </a:pPr>
            <a:r>
              <a:rPr lang="en-US" sz="2400" dirty="0">
                <a:solidFill>
                  <a:schemeClr val="bg1"/>
                </a:solidFill>
                <a:latin typeface="Calibri" panose="020F0502020204030204" pitchFamily="34" charset="0"/>
                <a:cs typeface="Calibri" panose="020F0502020204030204" pitchFamily="34" charset="0"/>
              </a:rPr>
              <a:t>2. </a:t>
            </a:r>
            <a:r>
              <a:rPr lang="en-US" sz="2400" dirty="0" err="1">
                <a:solidFill>
                  <a:schemeClr val="bg1"/>
                </a:solidFill>
                <a:latin typeface="Calibri" panose="020F0502020204030204" pitchFamily="34" charset="0"/>
                <a:cs typeface="Calibri" panose="020F0502020204030204" pitchFamily="34" charset="0"/>
              </a:rPr>
              <a:t>Bagaimana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cara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mengatasi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kelemahan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weaknesses</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mencegah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keuntungan</a:t>
            </a:r>
            <a:r>
              <a:rPr lang="en-US" sz="2400" dirty="0">
                <a:solidFill>
                  <a:schemeClr val="bg1"/>
                </a:solidFill>
                <a:latin typeface="Calibri" panose="020F0502020204030204" pitchFamily="34" charset="0"/>
                <a:cs typeface="Calibri" panose="020F0502020204030204" pitchFamily="34" charset="0"/>
              </a:rPr>
              <a:t>.</a:t>
            </a:r>
          </a:p>
          <a:p>
            <a:pPr marL="0" indent="0" algn="just">
              <a:buNone/>
            </a:pPr>
            <a:r>
              <a:rPr lang="en-US" sz="2400" dirty="0">
                <a:solidFill>
                  <a:schemeClr val="bg1"/>
                </a:solidFill>
                <a:latin typeface="Calibri" panose="020F0502020204030204" pitchFamily="34" charset="0"/>
                <a:cs typeface="Calibri" panose="020F0502020204030204" pitchFamily="34" charset="0"/>
              </a:rPr>
              <a:t>3. </a:t>
            </a:r>
            <a:r>
              <a:rPr lang="en-US" sz="2400" dirty="0" err="1">
                <a:solidFill>
                  <a:schemeClr val="bg1"/>
                </a:solidFill>
                <a:latin typeface="Calibri" panose="020F0502020204030204" pitchFamily="34" charset="0"/>
                <a:cs typeface="Calibri" panose="020F0502020204030204" pitchFamily="34" charset="0"/>
              </a:rPr>
              <a:t>bagaimana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kekuatan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strengths</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mampu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menghadapi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ancaman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threats</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ada</a:t>
            </a:r>
            <a:r>
              <a:rPr lang="en-US" sz="2400" dirty="0">
                <a:solidFill>
                  <a:schemeClr val="bg1"/>
                </a:solidFill>
                <a:latin typeface="Calibri" panose="020F0502020204030204" pitchFamily="34" charset="0"/>
                <a:cs typeface="Calibri" panose="020F0502020204030204" pitchFamily="34" charset="0"/>
              </a:rPr>
              <a:t>.</a:t>
            </a:r>
          </a:p>
          <a:p>
            <a:pPr marL="0" indent="0" algn="just">
              <a:buNone/>
            </a:pPr>
            <a:r>
              <a:rPr lang="en-US" sz="2400" dirty="0">
                <a:solidFill>
                  <a:schemeClr val="bg1"/>
                </a:solidFill>
                <a:latin typeface="Calibri" panose="020F0502020204030204" pitchFamily="34" charset="0"/>
                <a:cs typeface="Calibri" panose="020F0502020204030204" pitchFamily="34" charset="0"/>
              </a:rPr>
              <a:t>4. </a:t>
            </a:r>
            <a:r>
              <a:rPr lang="en-US" sz="2400" dirty="0" err="1">
                <a:solidFill>
                  <a:schemeClr val="bg1"/>
                </a:solidFill>
                <a:latin typeface="Calibri" panose="020F0502020204030204" pitchFamily="34" charset="0"/>
                <a:cs typeface="Calibri" panose="020F0502020204030204" pitchFamily="34" charset="0"/>
              </a:rPr>
              <a:t>Bagaimana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cara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mengatasi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kelemahan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weaknesses</a:t>
            </a:r>
            <a:r>
              <a:rPr lang="en-US" sz="2400" dirty="0">
                <a:solidFill>
                  <a:schemeClr val="bg1"/>
                </a:solidFill>
                <a:latin typeface="Calibri" panose="020F0502020204030204" pitchFamily="34" charset="0"/>
                <a:cs typeface="Calibri" panose="020F0502020204030204" pitchFamily="34" charset="0"/>
              </a:rPr>
              <a:t>) yang </a:t>
            </a:r>
            <a:r>
              <a:rPr lang="en-US" sz="2400" dirty="0" err="1">
                <a:solidFill>
                  <a:schemeClr val="bg1"/>
                </a:solidFill>
                <a:latin typeface="Calibri" panose="020F0502020204030204" pitchFamily="34" charset="0"/>
                <a:cs typeface="Calibri" panose="020F0502020204030204" pitchFamily="34" charset="0"/>
              </a:rPr>
              <a:t>mampu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membuat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ancaman</a:t>
            </a:r>
            <a:r>
              <a:rPr lang="en-US" sz="2400" dirty="0">
                <a:solidFill>
                  <a:schemeClr val="bg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threats</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menjadi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nyata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atau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menciptakan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sebuah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ancaman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baru</a:t>
            </a:r>
            <a:r>
              <a:rPr lang="en-US" sz="2400" dirty="0">
                <a:solidFill>
                  <a:schemeClr val="bg1"/>
                </a:solidFill>
                <a:latin typeface="Calibri" panose="020F0502020204030204" pitchFamily="34" charset="0"/>
                <a:cs typeface="Calibri" panose="020F0502020204030204" pitchFamily="34" charset="0"/>
              </a:rPr>
              <a:t>.</a:t>
            </a:r>
          </a:p>
          <a:p>
            <a:pPr marL="0" indent="0" algn="just">
              <a:buNone/>
            </a:pPr>
            <a:r>
              <a:rPr lang="en-US" sz="2400" dirty="0" err="1">
                <a:solidFill>
                  <a:schemeClr val="bg1"/>
                </a:solidFill>
                <a:latin typeface="Calibri" panose="020F0502020204030204" pitchFamily="34" charset="0"/>
                <a:cs typeface="Calibri" panose="020F0502020204030204" pitchFamily="34" charset="0"/>
              </a:rPr>
              <a:t>Dengan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saling</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berhubungannya</a:t>
            </a:r>
            <a:r>
              <a:rPr lang="en-US" sz="2400" dirty="0">
                <a:solidFill>
                  <a:schemeClr val="bg1"/>
                </a:solidFill>
                <a:latin typeface="Calibri" panose="020F0502020204030204" pitchFamily="34" charset="0"/>
                <a:cs typeface="Calibri" panose="020F0502020204030204" pitchFamily="34" charset="0"/>
              </a:rPr>
              <a:t> 4 </a:t>
            </a:r>
            <a:r>
              <a:rPr lang="en-US" sz="2400" dirty="0" err="1">
                <a:solidFill>
                  <a:schemeClr val="bg1"/>
                </a:solidFill>
                <a:latin typeface="Calibri" panose="020F0502020204030204" pitchFamily="34" charset="0"/>
                <a:cs typeface="Calibri" panose="020F0502020204030204" pitchFamily="34" charset="0"/>
              </a:rPr>
              <a:t>faktor</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tersebut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maka</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membuat</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analisis</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ini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memberikan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kemudahan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untuk</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mewujudkan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visi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dan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misi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suatu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perusahaan</a:t>
            </a:r>
            <a:r>
              <a:rPr lang="en-US" sz="2400" dirty="0">
                <a:solidFill>
                  <a:schemeClr val="bg1"/>
                </a:solidFill>
                <a:latin typeface="Calibri" panose="020F0502020204030204" pitchFamily="34" charset="0"/>
                <a:cs typeface="Calibri" panose="020F0502020204030204" pitchFamily="34" charset="0"/>
              </a:rPr>
              <a:t>.</a:t>
            </a:r>
          </a:p>
          <a:p>
            <a:pPr algn="just"/>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5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423" y="1999178"/>
            <a:ext cx="11320039" cy="4664599"/>
          </a:xfrm>
        </p:spPr>
        <p:txBody>
          <a:bodyPr>
            <a:normAutofit lnSpcReduction="10000"/>
          </a:bodyPr>
          <a:lstStyle/>
          <a:p>
            <a:pPr marL="0" indent="0">
              <a:buNone/>
            </a:pPr>
            <a:r>
              <a:rPr lang="en-US" dirty="0" err="1" smtClean="0">
                <a:solidFill>
                  <a:schemeClr val="bg1"/>
                </a:solidFill>
                <a:latin typeface="Calibri" panose="020F0502020204030204" pitchFamily="34" charset="0"/>
                <a:cs typeface="Calibri" panose="020F0502020204030204" pitchFamily="34" charset="0"/>
              </a:rPr>
              <a:t>Analisis</a:t>
            </a:r>
            <a:r>
              <a:rPr lang="en-US" dirty="0" smtClean="0">
                <a:solidFill>
                  <a:schemeClr val="bg1"/>
                </a:solidFill>
                <a:latin typeface="Calibri" panose="020F0502020204030204" pitchFamily="34" charset="0"/>
                <a:cs typeface="Calibri" panose="020F0502020204030204" pitchFamily="34" charset="0"/>
              </a:rPr>
              <a:t> SWOT </a:t>
            </a:r>
            <a:r>
              <a:rPr lang="en-US" dirty="0" err="1" smtClean="0">
                <a:solidFill>
                  <a:schemeClr val="bg1"/>
                </a:solidFill>
                <a:latin typeface="Calibri" panose="020F0502020204030204" pitchFamily="34" charset="0"/>
                <a:cs typeface="Calibri" panose="020F0502020204030204" pitchFamily="34" charset="0"/>
              </a:rPr>
              <a:t>membantu</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dalam</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merencanakan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strategi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dengan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cara-cara</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berikut</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Membantu</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dalam</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memberikan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informasi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tentang</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perencanaan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strategi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organisasi</a:t>
            </a:r>
            <a:r>
              <a:rPr lang="en-US" dirty="0" smtClean="0">
                <a:solidFill>
                  <a:schemeClr val="bg1"/>
                </a:solidFill>
                <a:latin typeface="Calibri" panose="020F0502020204030204" pitchFamily="34" charset="0"/>
                <a:cs typeface="Calibri" panose="020F0502020204030204" pitchFamily="34" charset="0"/>
              </a:rPr>
              <a:t>/</a:t>
            </a:r>
            <a:r>
              <a:rPr lang="en-US" dirty="0" err="1" smtClean="0">
                <a:solidFill>
                  <a:schemeClr val="bg1"/>
                </a:solidFill>
                <a:latin typeface="Calibri" panose="020F0502020204030204" pitchFamily="34" charset="0"/>
                <a:cs typeface="Calibri" panose="020F0502020204030204" pitchFamily="34" charset="0"/>
              </a:rPr>
              <a:t>perusahaan</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Membangun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kekuatan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suatu</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organisasi</a:t>
            </a:r>
            <a:r>
              <a:rPr lang="en-US" dirty="0" smtClean="0">
                <a:solidFill>
                  <a:schemeClr val="bg1"/>
                </a:solidFill>
                <a:latin typeface="Calibri" panose="020F0502020204030204" pitchFamily="34" charset="0"/>
                <a:cs typeface="Calibri" panose="020F0502020204030204" pitchFamily="34" charset="0"/>
              </a:rPr>
              <a:t>/</a:t>
            </a:r>
            <a:r>
              <a:rPr lang="en-US" dirty="0" err="1" smtClean="0">
                <a:solidFill>
                  <a:schemeClr val="bg1"/>
                </a:solidFill>
                <a:latin typeface="Calibri" panose="020F0502020204030204" pitchFamily="34" charset="0"/>
                <a:cs typeface="Calibri" panose="020F0502020204030204" pitchFamily="34" charset="0"/>
              </a:rPr>
              <a:t>perusahaan</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Mengatasi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kelemahan-kelemahan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organisasi</a:t>
            </a:r>
            <a:r>
              <a:rPr lang="en-US" dirty="0" smtClean="0">
                <a:solidFill>
                  <a:schemeClr val="bg1"/>
                </a:solidFill>
                <a:latin typeface="Calibri" panose="020F0502020204030204" pitchFamily="34" charset="0"/>
                <a:cs typeface="Calibri" panose="020F0502020204030204" pitchFamily="34" charset="0"/>
              </a:rPr>
              <a:t>/</a:t>
            </a:r>
            <a:r>
              <a:rPr lang="en-US" dirty="0" err="1" smtClean="0">
                <a:solidFill>
                  <a:schemeClr val="bg1"/>
                </a:solidFill>
                <a:latin typeface="Calibri" panose="020F0502020204030204" pitchFamily="34" charset="0"/>
                <a:cs typeface="Calibri" panose="020F0502020204030204" pitchFamily="34" charset="0"/>
              </a:rPr>
              <a:t>perusahaan</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Memaksimalkan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respon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dari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kesempatan-kesempatan</a:t>
            </a:r>
            <a:r>
              <a:rPr lang="en-US" dirty="0" smtClean="0">
                <a:solidFill>
                  <a:schemeClr val="bg1"/>
                </a:solidFill>
                <a:latin typeface="Calibri" panose="020F0502020204030204" pitchFamily="34" charset="0"/>
                <a:cs typeface="Calibri" panose="020F0502020204030204" pitchFamily="34" charset="0"/>
              </a:rPr>
              <a:t> yang </a:t>
            </a:r>
            <a:r>
              <a:rPr lang="en-US" dirty="0" err="1" smtClean="0">
                <a:solidFill>
                  <a:schemeClr val="bg1"/>
                </a:solidFill>
                <a:latin typeface="Calibri" panose="020F0502020204030204" pitchFamily="34" charset="0"/>
                <a:cs typeface="Calibri" panose="020F0502020204030204" pitchFamily="34" charset="0"/>
              </a:rPr>
              <a:t>ada</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Mengantisipasi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ancaman-ancaman</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dari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luar</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organisasi</a:t>
            </a:r>
            <a:r>
              <a:rPr lang="en-US" dirty="0" smtClean="0">
                <a:solidFill>
                  <a:schemeClr val="bg1"/>
                </a:solidFill>
                <a:latin typeface="Calibri" panose="020F0502020204030204" pitchFamily="34" charset="0"/>
                <a:cs typeface="Calibri" panose="020F0502020204030204" pitchFamily="34" charset="0"/>
              </a:rPr>
              <a:t>/</a:t>
            </a:r>
            <a:r>
              <a:rPr lang="en-US" dirty="0" err="1" smtClean="0">
                <a:solidFill>
                  <a:schemeClr val="bg1"/>
                </a:solidFill>
                <a:latin typeface="Calibri" panose="020F0502020204030204" pitchFamily="34" charset="0"/>
                <a:cs typeface="Calibri" panose="020F0502020204030204" pitchFamily="34" charset="0"/>
              </a:rPr>
              <a:t>perusahaan</a:t>
            </a:r>
            <a:r>
              <a:rPr lang="en-US" dirty="0" smtClean="0">
                <a:solidFill>
                  <a:schemeClr val="bg1"/>
                </a:solidFill>
                <a:latin typeface="Calibri" panose="020F0502020204030204" pitchFamily="34" charset="0"/>
                <a:cs typeface="Calibri" panose="020F0502020204030204" pitchFamily="34" charset="0"/>
              </a:rPr>
              <a:t>,</a:t>
            </a:r>
          </a:p>
          <a:p>
            <a:r>
              <a:rPr lang="en-US" dirty="0" err="1" smtClean="0">
                <a:solidFill>
                  <a:schemeClr val="bg1"/>
                </a:solidFill>
                <a:latin typeface="Calibri" panose="020F0502020204030204" pitchFamily="34" charset="0"/>
                <a:cs typeface="Calibri" panose="020F0502020204030204" pitchFamily="34" charset="0"/>
              </a:rPr>
              <a:t>Membantu</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mengidentifikasi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inti-inti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dari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kompetensi</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suatu</a:t>
            </a:r>
            <a:r>
              <a:rPr lang="en-US" dirty="0" smtClean="0">
                <a:solidFill>
                  <a:schemeClr val="bg1"/>
                </a:solidFill>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organisasi</a:t>
            </a:r>
            <a:r>
              <a:rPr lang="en-US" dirty="0" smtClean="0">
                <a:solidFill>
                  <a:schemeClr val="bg1"/>
                </a:solidFill>
                <a:latin typeface="Calibri" panose="020F0502020204030204" pitchFamily="34" charset="0"/>
                <a:cs typeface="Calibri" panose="020F0502020204030204" pitchFamily="34" charset="0"/>
              </a:rPr>
              <a:t>/</a:t>
            </a:r>
            <a:r>
              <a:rPr lang="en-US" dirty="0" err="1" smtClean="0">
                <a:solidFill>
                  <a:schemeClr val="bg1"/>
                </a:solidFill>
                <a:latin typeface="Calibri" panose="020F0502020204030204" pitchFamily="34" charset="0"/>
                <a:cs typeface="Calibri" panose="020F0502020204030204" pitchFamily="34" charset="0"/>
              </a:rPr>
              <a:t>perusahaan</a:t>
            </a:r>
            <a:r>
              <a:rPr lang="en-US" dirty="0" smtClean="0">
                <a:solidFill>
                  <a:schemeClr val="bg1"/>
                </a:solidFill>
                <a:latin typeface="Calibri" panose="020F0502020204030204" pitchFamily="34" charset="0"/>
                <a:cs typeface="Calibri" panose="020F0502020204030204" pitchFamily="34" charset="0"/>
              </a:rPr>
              <a:t>,</a:t>
            </a:r>
          </a:p>
          <a:p>
            <a:pPr marL="0" indent="0">
              <a:buNone/>
            </a:pPr>
            <a:endParaRPr lang="en-US" dirty="0" smtClean="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655093" y="438912"/>
            <a:ext cx="10959151" cy="1200329"/>
          </a:xfrm>
          <a:prstGeom prst="rect">
            <a:avLst/>
          </a:prstGeom>
          <a:noFill/>
        </p:spPr>
        <p:txBody>
          <a:bodyPr wrap="square" rtlCol="0">
            <a:spAutoFit/>
          </a:bodyPr>
          <a:lstStyle/>
          <a:p>
            <a:pPr algn="ctr"/>
            <a:r>
              <a:rPr lang="en-US" sz="3600" b="1" dirty="0" smtClean="0">
                <a:solidFill>
                  <a:schemeClr val="bg1"/>
                </a:solidFill>
              </a:rPr>
              <a:t>MANFAAT SWOT</a:t>
            </a:r>
          </a:p>
          <a:p>
            <a:pPr algn="ctr"/>
            <a:r>
              <a:rPr lang="en-US" sz="3600" b="1" dirty="0" smtClean="0">
                <a:solidFill>
                  <a:schemeClr val="bg1"/>
                </a:solidFill>
              </a:rPr>
              <a:t>BAGI  PERANCANGAN USAHA</a:t>
            </a:r>
            <a:endParaRPr lang="en-US" sz="3600" b="1" dirty="0">
              <a:solidFill>
                <a:schemeClr val="bg1"/>
              </a:solidFill>
            </a:endParaRPr>
          </a:p>
        </p:txBody>
      </p:sp>
    </p:spTree>
    <p:extLst>
      <p:ext uri="{BB962C8B-B14F-4D97-AF65-F5344CB8AC3E}">
        <p14:creationId xmlns:p14="http://schemas.microsoft.com/office/powerpoint/2010/main" val="207502233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739929864"/>
              </p:ext>
            </p:extLst>
          </p:nvPr>
        </p:nvGraphicFramePr>
        <p:xfrm>
          <a:off x="802492" y="315385"/>
          <a:ext cx="9987427" cy="1836171"/>
        </p:xfrm>
        <a:graphic>
          <a:graphicData uri="http://schemas.openxmlformats.org/drawingml/2006/table">
            <a:tbl>
              <a:tblPr firstRow="1" bandRow="1">
                <a:tableStyleId>{616DA210-FB5B-4158-B5E0-FEB733F419BA}</a:tableStyleId>
              </a:tblPr>
              <a:tblGrid>
                <a:gridCol w="2984047">
                  <a:extLst>
                    <a:ext uri="{9D8B030D-6E8A-4147-A177-3AD203B41FA5}">
                      <a16:colId xmlns="" xmlns:a16="http://schemas.microsoft.com/office/drawing/2014/main" val="2651640051"/>
                    </a:ext>
                  </a:extLst>
                </a:gridCol>
                <a:gridCol w="3639872">
                  <a:extLst>
                    <a:ext uri="{9D8B030D-6E8A-4147-A177-3AD203B41FA5}">
                      <a16:colId xmlns="" xmlns:a16="http://schemas.microsoft.com/office/drawing/2014/main" val="2961801518"/>
                    </a:ext>
                  </a:extLst>
                </a:gridCol>
                <a:gridCol w="3363508">
                  <a:extLst>
                    <a:ext uri="{9D8B030D-6E8A-4147-A177-3AD203B41FA5}">
                      <a16:colId xmlns="" xmlns:a16="http://schemas.microsoft.com/office/drawing/2014/main" val="2479983856"/>
                    </a:ext>
                  </a:extLst>
                </a:gridCol>
              </a:tblGrid>
              <a:tr h="394113">
                <a:tc>
                  <a:txBody>
                    <a:bodyPr/>
                    <a:lstStyle/>
                    <a:p>
                      <a:pPr algn="ctr"/>
                      <a:r>
                        <a:rPr lang="en-US" sz="2400" b="1" dirty="0">
                          <a:solidFill>
                            <a:schemeClr val="bg1"/>
                          </a:solidFill>
                          <a:latin typeface="Calibri" panose="020F0502020204030204" pitchFamily="34" charset="0"/>
                          <a:cs typeface="Calibri" panose="020F0502020204030204" pitchFamily="34" charset="0"/>
                        </a:rPr>
                        <a:t>SWOT Factors</a:t>
                      </a:r>
                    </a:p>
                  </a:txBody>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Positive</a:t>
                      </a:r>
                    </a:p>
                  </a:txBody>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Negative</a:t>
                      </a:r>
                    </a:p>
                  </a:txBody>
                  <a:tcPr/>
                </a:tc>
                <a:extLst>
                  <a:ext uri="{0D108BD9-81ED-4DB2-BD59-A6C34878D82A}">
                    <a16:rowId xmlns="" xmlns:a16="http://schemas.microsoft.com/office/drawing/2014/main" val="890792063"/>
                  </a:ext>
                </a:extLst>
              </a:tr>
              <a:tr h="594297">
                <a:tc>
                  <a:txBody>
                    <a:bodyPr/>
                    <a:lstStyle/>
                    <a:p>
                      <a:pPr algn="ctr"/>
                      <a:r>
                        <a:rPr lang="en-US" sz="2400" b="1" dirty="0">
                          <a:solidFill>
                            <a:schemeClr val="bg1"/>
                          </a:solidFill>
                          <a:latin typeface="Calibri" panose="020F0502020204030204" pitchFamily="34" charset="0"/>
                          <a:cs typeface="Calibri" panose="020F0502020204030204" pitchFamily="34" charset="0"/>
                        </a:rPr>
                        <a:t>Internal</a:t>
                      </a:r>
                    </a:p>
                  </a:txBody>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Strengths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effectLst/>
                          <a:latin typeface="Calibri" panose="020F0502020204030204" pitchFamily="34" charset="0"/>
                          <a:cs typeface="Calibri" panose="020F0502020204030204" pitchFamily="34" charset="0"/>
                        </a:rPr>
                        <a:t>Weaknesses</a:t>
                      </a:r>
                    </a:p>
                  </a:txBody>
                  <a:tcPr/>
                </a:tc>
                <a:extLst>
                  <a:ext uri="{0D108BD9-81ED-4DB2-BD59-A6C34878D82A}">
                    <a16:rowId xmlns="" xmlns:a16="http://schemas.microsoft.com/office/drawing/2014/main" val="490102311"/>
                  </a:ext>
                </a:extLst>
              </a:tr>
              <a:tr h="784674">
                <a:tc>
                  <a:txBody>
                    <a:bodyPr/>
                    <a:lstStyle/>
                    <a:p>
                      <a:pPr algn="ctr"/>
                      <a:r>
                        <a:rPr lang="en-US" sz="2400" b="1" dirty="0">
                          <a:solidFill>
                            <a:schemeClr val="bg1"/>
                          </a:solidFill>
                          <a:latin typeface="Calibri" panose="020F0502020204030204" pitchFamily="34" charset="0"/>
                          <a:cs typeface="Calibri" panose="020F0502020204030204" pitchFamily="34" charset="0"/>
                        </a:rPr>
                        <a:t>External</a:t>
                      </a:r>
                    </a:p>
                  </a:txBody>
                  <a:tcPr/>
                </a:tc>
                <a:tc>
                  <a:txBody>
                    <a:bodyPr/>
                    <a:lstStyle/>
                    <a:p>
                      <a:pPr algn="ctr"/>
                      <a:r>
                        <a:rPr lang="en-US" sz="2400" b="1" dirty="0">
                          <a:solidFill>
                            <a:schemeClr val="bg1"/>
                          </a:solidFill>
                          <a:effectLst/>
                          <a:latin typeface="Calibri" panose="020F0502020204030204" pitchFamily="34" charset="0"/>
                          <a:cs typeface="Calibri" panose="020F0502020204030204" pitchFamily="34" charset="0"/>
                        </a:rPr>
                        <a:t>Opportunities</a:t>
                      </a:r>
                      <a:endParaRPr lang="en-US" sz="2400" b="1" dirty="0">
                        <a:solidFill>
                          <a:schemeClr val="bg1"/>
                        </a:solidFill>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effectLst/>
                          <a:latin typeface="Calibri" panose="020F0502020204030204" pitchFamily="34" charset="0"/>
                          <a:cs typeface="Calibri" panose="020F0502020204030204" pitchFamily="34" charset="0"/>
                        </a:rPr>
                        <a:t>Threats</a:t>
                      </a:r>
                    </a:p>
                  </a:txBody>
                  <a:tcPr/>
                </a:tc>
                <a:extLst>
                  <a:ext uri="{0D108BD9-81ED-4DB2-BD59-A6C34878D82A}">
                    <a16:rowId xmlns="" xmlns:a16="http://schemas.microsoft.com/office/drawing/2014/main" val="4244088538"/>
                  </a:ext>
                </a:extLst>
              </a:tr>
            </a:tbl>
          </a:graphicData>
        </a:graphic>
      </p:graphicFrame>
      <p:sp>
        <p:nvSpPr>
          <p:cNvPr id="8" name="Content Placeholder 2"/>
          <p:cNvSpPr>
            <a:spLocks noGrp="1"/>
          </p:cNvSpPr>
          <p:nvPr>
            <p:ph idx="1"/>
          </p:nvPr>
        </p:nvSpPr>
        <p:spPr>
          <a:xfrm>
            <a:off x="268064" y="2410468"/>
            <a:ext cx="11417968" cy="4148817"/>
          </a:xfrm>
        </p:spPr>
        <p:txBody>
          <a:bodyPr>
            <a:noAutofit/>
          </a:bodyPr>
          <a:lstStyle/>
          <a:p>
            <a:pPr marL="0" indent="0">
              <a:lnSpc>
                <a:spcPct val="100000"/>
              </a:lnSpc>
              <a:spcBef>
                <a:spcPts val="0"/>
              </a:spcBef>
              <a:buNone/>
            </a:pPr>
            <a:r>
              <a:rPr lang="en-US" sz="2000" dirty="0" smtClean="0">
                <a:solidFill>
                  <a:schemeClr val="bg1"/>
                </a:solidFill>
                <a:latin typeface="Calibri" panose="020F0502020204030204" pitchFamily="34" charset="0"/>
                <a:cs typeface="Calibri" panose="020F0502020204030204" pitchFamily="34" charset="0"/>
              </a:rPr>
              <a:t>FAKTOR EKSTERNAL</a:t>
            </a:r>
          </a:p>
          <a:p>
            <a:pPr marL="0" indent="0">
              <a:lnSpc>
                <a:spcPct val="100000"/>
              </a:lnSpc>
              <a:spcBef>
                <a:spcPts val="0"/>
              </a:spcBef>
              <a:buNone/>
            </a:pPr>
            <a:r>
              <a:rPr lang="en-US" sz="2000" dirty="0" err="1" smtClean="0">
                <a:solidFill>
                  <a:schemeClr val="bg1"/>
                </a:solidFill>
                <a:latin typeface="Calibri" panose="020F0502020204030204" pitchFamily="34" charset="0"/>
                <a:cs typeface="Calibri" panose="020F0502020204030204" pitchFamily="34" charset="0"/>
              </a:rPr>
              <a:t>Ini</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merupakan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faktor</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dari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luar</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entitas</a:t>
            </a:r>
            <a:r>
              <a:rPr lang="en-US" sz="2000" dirty="0">
                <a:solidFill>
                  <a:schemeClr val="bg1"/>
                </a:solidFill>
                <a:latin typeface="Calibri" panose="020F0502020204030204" pitchFamily="34" charset="0"/>
                <a:cs typeface="Calibri" panose="020F0502020204030204" pitchFamily="34" charset="0"/>
              </a:rPr>
              <a:t>, di mana </a:t>
            </a:r>
            <a:r>
              <a:rPr lang="en-US" sz="2000" dirty="0" err="1">
                <a:solidFill>
                  <a:schemeClr val="bg1"/>
                </a:solidFill>
                <a:latin typeface="Calibri" panose="020F0502020204030204" pitchFamily="34" charset="0"/>
                <a:cs typeface="Calibri" panose="020F0502020204030204" pitchFamily="34" charset="0"/>
              </a:rPr>
              <a:t>faktor</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ini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tidak</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secara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langsung</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terlibat</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pada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apa</a:t>
            </a:r>
            <a:r>
              <a:rPr lang="en-US" sz="2000" dirty="0">
                <a:solidFill>
                  <a:schemeClr val="bg1"/>
                </a:solidFill>
                <a:latin typeface="Calibri" panose="020F0502020204030204" pitchFamily="34" charset="0"/>
                <a:cs typeface="Calibri" panose="020F0502020204030204" pitchFamily="34" charset="0"/>
              </a:rPr>
              <a:t> yang </a:t>
            </a:r>
            <a:r>
              <a:rPr lang="en-US" sz="2000" dirty="0" err="1">
                <a:solidFill>
                  <a:schemeClr val="bg1"/>
                </a:solidFill>
                <a:latin typeface="Calibri" panose="020F0502020204030204" pitchFamily="34" charset="0"/>
                <a:cs typeface="Calibri" panose="020F0502020204030204" pitchFamily="34" charset="0"/>
              </a:rPr>
              <a:t>sedang</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diteliti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terdiri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dari</a:t>
            </a:r>
            <a:r>
              <a:rPr lang="en-US" sz="2000" dirty="0">
                <a:solidFill>
                  <a:schemeClr val="bg1"/>
                </a:solidFill>
                <a:latin typeface="Calibri" panose="020F0502020204030204" pitchFamily="34" charset="0"/>
                <a:cs typeface="Calibri" panose="020F0502020204030204" pitchFamily="34" charset="0"/>
              </a:rPr>
              <a:t> 2 </a:t>
            </a:r>
            <a:r>
              <a:rPr lang="en-US" sz="2000" dirty="0" err="1">
                <a:solidFill>
                  <a:schemeClr val="bg1"/>
                </a:solidFill>
                <a:latin typeface="Calibri" panose="020F0502020204030204" pitchFamily="34" charset="0"/>
                <a:cs typeface="Calibri" panose="020F0502020204030204" pitchFamily="34" charset="0"/>
              </a:rPr>
              <a:t>poin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yaitu</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ancaman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peluang</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Adanya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peluang</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serta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ancaman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ini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tentu</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saja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akan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memberikan</a:t>
            </a:r>
            <a:r>
              <a:rPr lang="en-US" sz="2000" dirty="0">
                <a:solidFill>
                  <a:schemeClr val="bg1"/>
                </a:solidFill>
                <a:latin typeface="Calibri" panose="020F0502020204030204" pitchFamily="34" charset="0"/>
                <a:cs typeface="Calibri" panose="020F0502020204030204" pitchFamily="34" charset="0"/>
              </a:rPr>
              <a:t> data yang </a:t>
            </a:r>
            <a:r>
              <a:rPr lang="en-US" sz="2000" dirty="0" err="1">
                <a:solidFill>
                  <a:schemeClr val="bg1"/>
                </a:solidFill>
                <a:latin typeface="Calibri" panose="020F0502020204030204" pitchFamily="34" charset="0"/>
                <a:cs typeface="Calibri" panose="020F0502020204030204" pitchFamily="34" charset="0"/>
              </a:rPr>
              <a:t>harus</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dimasukkan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dalam</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jurnal</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penelitian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sehingga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menghasilkan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strategi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untuk</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menghadapinya</a:t>
            </a:r>
            <a:r>
              <a:rPr lang="en-US" sz="2000" dirty="0">
                <a:solidFill>
                  <a:schemeClr val="bg1"/>
                </a:solidFill>
                <a:latin typeface="Calibri" panose="020F0502020204030204" pitchFamily="34" charset="0"/>
                <a:cs typeface="Calibri" panose="020F0502020204030204" pitchFamily="34" charset="0"/>
              </a:rPr>
              <a:t>. </a:t>
            </a:r>
            <a:endParaRPr lang="en-US" sz="2000" dirty="0" smtClean="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000" dirty="0" err="1" smtClean="0">
                <a:solidFill>
                  <a:schemeClr val="bg1"/>
                </a:solidFill>
                <a:latin typeface="Calibri" panose="020F0502020204030204" pitchFamily="34" charset="0"/>
                <a:cs typeface="Calibri" panose="020F0502020204030204" pitchFamily="34" charset="0"/>
              </a:rPr>
              <a:t>Beberapa</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poin</a:t>
            </a:r>
            <a:r>
              <a:rPr lang="en-US" sz="2000" dirty="0">
                <a:solidFill>
                  <a:schemeClr val="bg1"/>
                </a:solidFill>
                <a:latin typeface="Calibri" panose="020F0502020204030204" pitchFamily="34" charset="0"/>
                <a:cs typeface="Calibri" panose="020F0502020204030204" pitchFamily="34" charset="0"/>
              </a:rPr>
              <a:t> yang </a:t>
            </a:r>
            <a:r>
              <a:rPr lang="en-US" sz="2000" dirty="0" err="1">
                <a:solidFill>
                  <a:schemeClr val="bg1"/>
                </a:solidFill>
                <a:latin typeface="Calibri" panose="020F0502020204030204" pitchFamily="34" charset="0"/>
                <a:cs typeface="Calibri" panose="020F0502020204030204" pitchFamily="34" charset="0"/>
              </a:rPr>
              <a:t>termasuk</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pada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faktor</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eksternal</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ialah</a:t>
            </a:r>
            <a:r>
              <a:rPr lang="en-US" sz="2000" dirty="0">
                <a:solidFill>
                  <a:schemeClr val="bg1"/>
                </a:solidFill>
                <a:latin typeface="Calibri" panose="020F0502020204030204" pitchFamily="34" charset="0"/>
                <a:cs typeface="Calibri" panose="020F0502020204030204" pitchFamily="34" charset="0"/>
              </a:rPr>
              <a:t>:</a:t>
            </a: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Tren</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Budaya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sosial</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politik</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ideologi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perekonomian</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Sumber-sumber</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permodalan</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Peraturan</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smtClean="0">
                <a:solidFill>
                  <a:schemeClr val="bg1"/>
                </a:solidFill>
                <a:latin typeface="Calibri" panose="020F0502020204030204" pitchFamily="34" charset="0"/>
                <a:cs typeface="Calibri" panose="020F0502020204030204" pitchFamily="34" charset="0"/>
              </a:rPr>
              <a:t>pemerintah</a:t>
            </a:r>
            <a:endParaRPr lang="en-US" sz="2000" dirty="0" smtClean="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Perkembangan</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teknologi</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Peristiwa-peristiwa</a:t>
            </a:r>
            <a:r>
              <a:rPr lang="en-US" sz="2000" dirty="0" smtClean="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yang </a:t>
            </a:r>
            <a:r>
              <a:rPr lang="en-US" sz="2000" dirty="0" err="1">
                <a:solidFill>
                  <a:schemeClr val="bg1"/>
                </a:solidFill>
                <a:latin typeface="Calibri" panose="020F0502020204030204" pitchFamily="34" charset="0"/>
                <a:cs typeface="Calibri" panose="020F0502020204030204" pitchFamily="34" charset="0"/>
              </a:rPr>
              <a:t>terjadi</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pPr>
            <a:r>
              <a:rPr lang="en-US" sz="2000" dirty="0" err="1" smtClean="0">
                <a:solidFill>
                  <a:schemeClr val="bg1"/>
                </a:solidFill>
                <a:latin typeface="Calibri" panose="020F0502020204030204" pitchFamily="34" charset="0"/>
                <a:cs typeface="Calibri" panose="020F0502020204030204" pitchFamily="34" charset="0"/>
              </a:rPr>
              <a:t>Lingkungan</a:t>
            </a:r>
            <a:endParaRPr lang="en-US" sz="2000" dirty="0">
              <a:solidFill>
                <a:schemeClr val="bg1"/>
              </a:solidFill>
              <a:latin typeface="Calibri" panose="020F0502020204030204" pitchFamily="34" charset="0"/>
              <a:cs typeface="Calibri" panose="020F0502020204030204" pitchFamily="34" charset="0"/>
            </a:endParaRPr>
          </a:p>
          <a:p>
            <a:pPr>
              <a:lnSpc>
                <a:spcPct val="100000"/>
              </a:lnSpc>
              <a:spcBef>
                <a:spcPts val="0"/>
              </a:spcBef>
              <a:buFontTx/>
              <a:buChar char="-"/>
            </a:pP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8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500"/>
                                        <p:tgtEl>
                                          <p:spTgt spid="8">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500"/>
                                        <p:tgtEl>
                                          <p:spTgt spid="8">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9" end="9"/>
                                            </p:txEl>
                                          </p:spTgt>
                                        </p:tgtEl>
                                        <p:attrNameLst>
                                          <p:attrName>style.visibility</p:attrName>
                                        </p:attrNameLst>
                                      </p:cBhvr>
                                      <p:to>
                                        <p:strVal val="visible"/>
                                      </p:to>
                                    </p:set>
                                    <p:animEffect transition="in" filter="fade">
                                      <p:cBhvr>
                                        <p:cTn id="4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3368" y="2327255"/>
            <a:ext cx="4264181" cy="923330"/>
          </a:xfrm>
          <a:prstGeom prst="rect">
            <a:avLst/>
          </a:prstGeom>
          <a:noFill/>
        </p:spPr>
        <p:txBody>
          <a:bodyPr wrap="none" lIns="91440" tIns="45720" rIns="91440" bIns="45720">
            <a:spAutoFit/>
          </a:bodyPr>
          <a:lstStyle/>
          <a:p>
            <a:pPr algn="ctr"/>
            <a:r>
              <a:rPr lang="en-US" sz="5400" b="1" cap="none" spc="0" smtClean="0">
                <a:ln w="9525">
                  <a:solidFill>
                    <a:schemeClr val="bg1"/>
                  </a:solidFill>
                  <a:prstDash val="solid"/>
                </a:ln>
                <a:solidFill>
                  <a:srgbClr val="C00000"/>
                </a:solidFill>
                <a:effectLst>
                  <a:outerShdw blurRad="12700" dist="38100" dir="2700000" algn="tl" rotWithShape="0">
                    <a:schemeClr val="bg1">
                      <a:lumMod val="50000"/>
                    </a:schemeClr>
                  </a:outerShdw>
                </a:effectLst>
              </a:rPr>
              <a:t>Jendela Johari</a:t>
            </a:r>
            <a:endParaRPr lang="en-US" sz="5400" b="1" cap="none" spc="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9879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640" y="474928"/>
            <a:ext cx="10387584" cy="6986528"/>
          </a:xfrm>
          <a:prstGeom prst="rect">
            <a:avLst/>
          </a:prstGeom>
          <a:noFill/>
        </p:spPr>
        <p:txBody>
          <a:bodyPr wrap="square" rtlCol="0">
            <a:spAutoFit/>
          </a:bodyPr>
          <a:lstStyle/>
          <a:p>
            <a:r>
              <a:rPr lang="en-US" sz="3200" dirty="0" smtClean="0">
                <a:solidFill>
                  <a:schemeClr val="bg1"/>
                </a:solidFill>
              </a:rPr>
              <a:t>FAKTOR INTERNAL</a:t>
            </a:r>
          </a:p>
          <a:p>
            <a:r>
              <a:rPr lang="en-US" sz="3200" dirty="0" err="1" smtClean="0">
                <a:solidFill>
                  <a:schemeClr val="bg1"/>
                </a:solidFill>
              </a:rPr>
              <a:t>Bermanfaat</a:t>
            </a:r>
            <a:r>
              <a:rPr lang="en-US" sz="3200" dirty="0" smtClean="0">
                <a:solidFill>
                  <a:schemeClr val="bg1"/>
                </a:solidFill>
              </a:rPr>
              <a:t> </a:t>
            </a:r>
            <a:r>
              <a:rPr lang="en-US" sz="3200" dirty="0" err="1" smtClean="0">
                <a:solidFill>
                  <a:schemeClr val="bg1"/>
                </a:solidFill>
              </a:rPr>
              <a:t>utk</a:t>
            </a:r>
            <a:r>
              <a:rPr lang="en-US" sz="3200" dirty="0" smtClean="0">
                <a:solidFill>
                  <a:schemeClr val="bg1"/>
                </a:solidFill>
              </a:rPr>
              <a:t> </a:t>
            </a:r>
            <a:r>
              <a:rPr lang="en-US" sz="3200" dirty="0" err="1" smtClean="0">
                <a:solidFill>
                  <a:schemeClr val="bg1"/>
                </a:solidFill>
              </a:rPr>
              <a:t>mengidentifikasi</a:t>
            </a:r>
            <a:r>
              <a:rPr lang="en-US" sz="3200" dirty="0" smtClean="0">
                <a:solidFill>
                  <a:schemeClr val="bg1"/>
                </a:solidFill>
              </a:rPr>
              <a:t> </a:t>
            </a:r>
            <a:r>
              <a:rPr lang="en-US" sz="3200" dirty="0" err="1" smtClean="0">
                <a:solidFill>
                  <a:schemeClr val="bg1"/>
                </a:solidFill>
              </a:rPr>
              <a:t>keunggulan</a:t>
            </a:r>
            <a:r>
              <a:rPr lang="en-US" sz="3200" dirty="0" smtClean="0">
                <a:solidFill>
                  <a:schemeClr val="bg1"/>
                </a:solidFill>
              </a:rPr>
              <a:t>, </a:t>
            </a:r>
            <a:r>
              <a:rPr lang="en-US" sz="3200" dirty="0" err="1" smtClean="0">
                <a:solidFill>
                  <a:schemeClr val="bg1"/>
                </a:solidFill>
              </a:rPr>
              <a:t>kemampuan</a:t>
            </a:r>
            <a:r>
              <a:rPr lang="en-US" sz="3200" dirty="0" smtClean="0">
                <a:solidFill>
                  <a:schemeClr val="bg1"/>
                </a:solidFill>
              </a:rPr>
              <a:t> </a:t>
            </a:r>
            <a:r>
              <a:rPr lang="en-US" sz="3200" dirty="0" err="1" smtClean="0">
                <a:solidFill>
                  <a:schemeClr val="bg1"/>
                </a:solidFill>
              </a:rPr>
              <a:t>bersaing</a:t>
            </a:r>
            <a:r>
              <a:rPr lang="en-US" sz="3200" dirty="0" smtClean="0">
                <a:solidFill>
                  <a:schemeClr val="bg1"/>
                </a:solidFill>
              </a:rPr>
              <a:t>, </a:t>
            </a:r>
            <a:r>
              <a:rPr lang="en-US" sz="3200" dirty="0" err="1" smtClean="0">
                <a:solidFill>
                  <a:schemeClr val="bg1"/>
                </a:solidFill>
              </a:rPr>
              <a:t>ketajaman</a:t>
            </a:r>
            <a:r>
              <a:rPr lang="en-US" sz="3200" dirty="0" smtClean="0">
                <a:solidFill>
                  <a:schemeClr val="bg1"/>
                </a:solidFill>
              </a:rPr>
              <a:t> </a:t>
            </a:r>
            <a:r>
              <a:rPr lang="en-US" sz="3200" dirty="0" err="1" smtClean="0">
                <a:solidFill>
                  <a:schemeClr val="bg1"/>
                </a:solidFill>
              </a:rPr>
              <a:t>strategi</a:t>
            </a:r>
            <a:r>
              <a:rPr lang="en-US" sz="3200" dirty="0" smtClean="0">
                <a:solidFill>
                  <a:schemeClr val="bg1"/>
                </a:solidFill>
              </a:rPr>
              <a:t> </a:t>
            </a:r>
            <a:r>
              <a:rPr lang="en-US" sz="3200" dirty="0" err="1" smtClean="0">
                <a:solidFill>
                  <a:schemeClr val="bg1"/>
                </a:solidFill>
              </a:rPr>
              <a:t>dan</a:t>
            </a:r>
            <a:r>
              <a:rPr lang="en-US" sz="3200" dirty="0" smtClean="0">
                <a:solidFill>
                  <a:schemeClr val="bg1"/>
                </a:solidFill>
              </a:rPr>
              <a:t> </a:t>
            </a:r>
            <a:r>
              <a:rPr lang="en-US" sz="3200" dirty="0" err="1" smtClean="0">
                <a:solidFill>
                  <a:schemeClr val="bg1"/>
                </a:solidFill>
              </a:rPr>
              <a:t>pengelolaan</a:t>
            </a:r>
            <a:r>
              <a:rPr lang="en-US" sz="3200" dirty="0" smtClean="0">
                <a:solidFill>
                  <a:schemeClr val="bg1"/>
                </a:solidFill>
              </a:rPr>
              <a:t> </a:t>
            </a:r>
            <a:r>
              <a:rPr lang="en-US" sz="3200" dirty="0" err="1" smtClean="0">
                <a:solidFill>
                  <a:schemeClr val="bg1"/>
                </a:solidFill>
              </a:rPr>
              <a:t>sumber</a:t>
            </a:r>
            <a:r>
              <a:rPr lang="en-US" sz="3200" dirty="0" smtClean="0">
                <a:solidFill>
                  <a:schemeClr val="bg1"/>
                </a:solidFill>
              </a:rPr>
              <a:t> </a:t>
            </a:r>
            <a:r>
              <a:rPr lang="en-US" sz="3200" dirty="0" err="1" smtClean="0">
                <a:solidFill>
                  <a:schemeClr val="bg1"/>
                </a:solidFill>
              </a:rPr>
              <a:t>daya</a:t>
            </a:r>
            <a:r>
              <a:rPr lang="en-US" sz="3200" dirty="0" smtClean="0">
                <a:solidFill>
                  <a:schemeClr val="bg1"/>
                </a:solidFill>
              </a:rPr>
              <a:t> </a:t>
            </a:r>
            <a:r>
              <a:rPr lang="en-US" sz="3200" dirty="0" err="1" smtClean="0">
                <a:solidFill>
                  <a:schemeClr val="bg1"/>
                </a:solidFill>
              </a:rPr>
              <a:t>untuk</a:t>
            </a:r>
            <a:r>
              <a:rPr lang="en-US" sz="3200" dirty="0" smtClean="0">
                <a:solidFill>
                  <a:schemeClr val="bg1"/>
                </a:solidFill>
              </a:rPr>
              <a:t> </a:t>
            </a:r>
            <a:r>
              <a:rPr lang="en-US" sz="3200" dirty="0" err="1" smtClean="0">
                <a:solidFill>
                  <a:schemeClr val="bg1"/>
                </a:solidFill>
              </a:rPr>
              <a:t>menjamin</a:t>
            </a:r>
            <a:r>
              <a:rPr lang="en-US" sz="3200" dirty="0" smtClean="0">
                <a:solidFill>
                  <a:schemeClr val="bg1"/>
                </a:solidFill>
              </a:rPr>
              <a:t> </a:t>
            </a:r>
            <a:r>
              <a:rPr lang="en-US" sz="3200" dirty="0" err="1" smtClean="0">
                <a:solidFill>
                  <a:schemeClr val="bg1"/>
                </a:solidFill>
              </a:rPr>
              <a:t>kelangsungan</a:t>
            </a:r>
            <a:r>
              <a:rPr lang="en-US" sz="3200" dirty="0" smtClean="0">
                <a:solidFill>
                  <a:schemeClr val="bg1"/>
                </a:solidFill>
              </a:rPr>
              <a:t> </a:t>
            </a:r>
            <a:r>
              <a:rPr lang="en-US" sz="3200" dirty="0" err="1" smtClean="0">
                <a:solidFill>
                  <a:schemeClr val="bg1"/>
                </a:solidFill>
              </a:rPr>
              <a:t>usaha</a:t>
            </a:r>
            <a:r>
              <a:rPr lang="en-US" sz="3200" dirty="0" smtClean="0">
                <a:solidFill>
                  <a:schemeClr val="bg1"/>
                </a:solidFill>
              </a:rPr>
              <a:t>.</a:t>
            </a:r>
          </a:p>
          <a:p>
            <a:r>
              <a:rPr lang="en-US" sz="3200" dirty="0" err="1" smtClean="0">
                <a:solidFill>
                  <a:schemeClr val="bg1"/>
                </a:solidFill>
              </a:rPr>
              <a:t>Contoh</a:t>
            </a:r>
            <a:r>
              <a:rPr lang="en-US" sz="3200" dirty="0" smtClean="0">
                <a:solidFill>
                  <a:schemeClr val="bg1"/>
                </a:solidFill>
              </a:rPr>
              <a:t> factor internal :</a:t>
            </a:r>
          </a:p>
          <a:p>
            <a:pPr marL="342900" indent="-342900">
              <a:buFont typeface="Arial" panose="020B0604020202020204" pitchFamily="34" charset="0"/>
              <a:buChar char="•"/>
            </a:pPr>
            <a:r>
              <a:rPr lang="en-US" sz="3200" dirty="0" err="1" smtClean="0">
                <a:solidFill>
                  <a:schemeClr val="bg1"/>
                </a:solidFill>
              </a:rPr>
              <a:t>Tenanga</a:t>
            </a:r>
            <a:r>
              <a:rPr lang="en-US" sz="3200" dirty="0" smtClean="0">
                <a:solidFill>
                  <a:schemeClr val="bg1"/>
                </a:solidFill>
              </a:rPr>
              <a:t> </a:t>
            </a:r>
            <a:r>
              <a:rPr lang="en-US" sz="3200" dirty="0" err="1" smtClean="0">
                <a:solidFill>
                  <a:schemeClr val="bg1"/>
                </a:solidFill>
              </a:rPr>
              <a:t>kerja</a:t>
            </a:r>
            <a:endParaRPr lang="en-US" sz="3200" dirty="0" smtClean="0">
              <a:solidFill>
                <a:schemeClr val="bg1"/>
              </a:solidFill>
            </a:endParaRPr>
          </a:p>
          <a:p>
            <a:pPr marL="342900" indent="-342900">
              <a:buFont typeface="Arial" panose="020B0604020202020204" pitchFamily="34" charset="0"/>
              <a:buChar char="•"/>
            </a:pPr>
            <a:r>
              <a:rPr lang="en-US" sz="3200" dirty="0" err="1" smtClean="0">
                <a:solidFill>
                  <a:schemeClr val="bg1"/>
                </a:solidFill>
              </a:rPr>
              <a:t>Peralatan</a:t>
            </a:r>
            <a:r>
              <a:rPr lang="en-US" sz="3200" dirty="0" smtClean="0">
                <a:solidFill>
                  <a:schemeClr val="bg1"/>
                </a:solidFill>
              </a:rPr>
              <a:t> </a:t>
            </a:r>
            <a:r>
              <a:rPr lang="en-US" sz="3200" dirty="0" err="1" smtClean="0">
                <a:solidFill>
                  <a:schemeClr val="bg1"/>
                </a:solidFill>
              </a:rPr>
              <a:t>yg</a:t>
            </a:r>
            <a:r>
              <a:rPr lang="en-US" sz="3200" dirty="0" smtClean="0">
                <a:solidFill>
                  <a:schemeClr val="bg1"/>
                </a:solidFill>
              </a:rPr>
              <a:t> </a:t>
            </a:r>
            <a:r>
              <a:rPr lang="en-US" sz="3200" dirty="0" err="1" smtClean="0">
                <a:solidFill>
                  <a:schemeClr val="bg1"/>
                </a:solidFill>
              </a:rPr>
              <a:t>tersedia</a:t>
            </a:r>
            <a:endParaRPr lang="en-US" sz="3200" dirty="0" smtClean="0">
              <a:solidFill>
                <a:schemeClr val="bg1"/>
              </a:solidFill>
            </a:endParaRPr>
          </a:p>
          <a:p>
            <a:pPr marL="342900" indent="-342900">
              <a:buFont typeface="Arial" panose="020B0604020202020204" pitchFamily="34" charset="0"/>
              <a:buChar char="•"/>
            </a:pPr>
            <a:r>
              <a:rPr lang="en-US" sz="3200" dirty="0" err="1" smtClean="0">
                <a:solidFill>
                  <a:schemeClr val="bg1"/>
                </a:solidFill>
              </a:rPr>
              <a:t>Permodalan</a:t>
            </a:r>
            <a:endParaRPr lang="en-US" sz="3200" dirty="0" smtClean="0">
              <a:solidFill>
                <a:schemeClr val="bg1"/>
              </a:solidFill>
            </a:endParaRPr>
          </a:p>
          <a:p>
            <a:pPr marL="342900" indent="-342900">
              <a:buFont typeface="Arial" panose="020B0604020202020204" pitchFamily="34" charset="0"/>
              <a:buChar char="•"/>
            </a:pPr>
            <a:r>
              <a:rPr lang="en-US" sz="3200" dirty="0" err="1" smtClean="0">
                <a:solidFill>
                  <a:schemeClr val="bg1"/>
                </a:solidFill>
              </a:rPr>
              <a:t>Lokasi</a:t>
            </a:r>
            <a:r>
              <a:rPr lang="en-US" sz="3200" dirty="0" smtClean="0">
                <a:solidFill>
                  <a:schemeClr val="bg1"/>
                </a:solidFill>
              </a:rPr>
              <a:t> </a:t>
            </a:r>
          </a:p>
          <a:p>
            <a:pPr marL="342900" indent="-342900">
              <a:buFont typeface="Arial" panose="020B0604020202020204" pitchFamily="34" charset="0"/>
              <a:buChar char="•"/>
            </a:pPr>
            <a:r>
              <a:rPr lang="id-ID" sz="3200" dirty="0" smtClean="0">
                <a:solidFill>
                  <a:schemeClr val="bg1"/>
                </a:solidFill>
              </a:rPr>
              <a:t>Sistem yang dibangun</a:t>
            </a:r>
          </a:p>
          <a:p>
            <a:pPr marL="342900" indent="-342900">
              <a:buFont typeface="Arial" panose="020B0604020202020204" pitchFamily="34" charset="0"/>
              <a:buChar char="•"/>
            </a:pPr>
            <a:r>
              <a:rPr lang="id-ID" sz="3200" dirty="0" smtClean="0">
                <a:solidFill>
                  <a:schemeClr val="bg1"/>
                </a:solidFill>
              </a:rPr>
              <a:t>Management pengelolaan</a:t>
            </a:r>
            <a:endParaRPr lang="en-US" sz="3200" dirty="0" smtClean="0">
              <a:solidFill>
                <a:schemeClr val="bg1"/>
              </a:solidFill>
            </a:endParaRPr>
          </a:p>
          <a:p>
            <a:pPr marL="342900" indent="-342900">
              <a:buFont typeface="Arial" panose="020B0604020202020204" pitchFamily="34" charset="0"/>
              <a:buChar char="•"/>
            </a:pPr>
            <a:endParaRPr lang="en-US" sz="3200" dirty="0" smtClean="0">
              <a:solidFill>
                <a:schemeClr val="bg1"/>
              </a:solidFill>
            </a:endParaRPr>
          </a:p>
          <a:p>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09089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276347" y="3715267"/>
            <a:ext cx="1821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1"/>
          </p:nvPr>
        </p:nvSpPr>
        <p:spPr>
          <a:xfrm>
            <a:off x="466182" y="762841"/>
            <a:ext cx="11530746" cy="5904851"/>
          </a:xfrm>
        </p:spPr>
        <p:txBody>
          <a:bodyPr>
            <a:normAutofit/>
          </a:bodyPr>
          <a:lstStyle/>
          <a:p>
            <a:pPr marL="0" indent="0">
              <a:buNone/>
            </a:pPr>
            <a:r>
              <a:rPr lang="id-ID" sz="2000" dirty="0" smtClean="0">
                <a:solidFill>
                  <a:schemeClr val="bg1"/>
                </a:solidFill>
                <a:latin typeface="Calibri" panose="020F0502020204030204" pitchFamily="34" charset="0"/>
                <a:cs typeface="Calibri" panose="020F0502020204030204" pitchFamily="34" charset="0"/>
              </a:rPr>
              <a:t>Ada empat tips dalam menyusun analisis SWOT dalam bisnis yaitu:</a:t>
            </a:r>
          </a:p>
          <a:p>
            <a:pPr marL="514350" indent="-51435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Pahami dengan baik usaha yang ingin didirikan</a:t>
            </a:r>
          </a:p>
          <a:p>
            <a:pPr marL="514350" indent="-51435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Setiap analisa harus dibuat secara detail agar dapat dimanfaatkan sebagai bahan rekomendasi</a:t>
            </a:r>
          </a:p>
          <a:p>
            <a:pPr marL="514350" indent="-51435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Tanyakan kepada orang yang lebih ahli ketika mengalami kesulitan</a:t>
            </a:r>
          </a:p>
          <a:p>
            <a:pPr marL="514350" indent="-51435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Deskripsikan setiap poin </a:t>
            </a:r>
            <a:r>
              <a:rPr lang="id-ID" sz="2000" smtClean="0">
                <a:solidFill>
                  <a:schemeClr val="bg1"/>
                </a:solidFill>
                <a:latin typeface="Calibri" panose="020F0502020204030204" pitchFamily="34" charset="0"/>
                <a:cs typeface="Calibri" panose="020F0502020204030204" pitchFamily="34" charset="0"/>
              </a:rPr>
              <a:t>dengan jujur</a:t>
            </a:r>
            <a:endParaRPr lang="en-US" sz="2000" smtClean="0">
              <a:solidFill>
                <a:schemeClr val="bg1"/>
              </a:solidFill>
              <a:latin typeface="Calibri" panose="020F0502020204030204" pitchFamily="34" charset="0"/>
              <a:cs typeface="Calibri" panose="020F0502020204030204" pitchFamily="34" charset="0"/>
            </a:endParaRPr>
          </a:p>
          <a:p>
            <a:pPr marL="0" indent="0">
              <a:buNone/>
            </a:pPr>
            <a:endParaRPr lang="en-US" sz="2000">
              <a:solidFill>
                <a:schemeClr val="bg1"/>
              </a:solidFill>
              <a:latin typeface="Calibri" panose="020F0502020204030204" pitchFamily="34" charset="0"/>
              <a:cs typeface="Calibri" panose="020F0502020204030204" pitchFamily="34" charset="0"/>
            </a:endParaRPr>
          </a:p>
          <a:p>
            <a:pPr marL="0" indent="0">
              <a:buNone/>
            </a:pPr>
            <a:r>
              <a:rPr lang="id-ID" sz="2000">
                <a:solidFill>
                  <a:schemeClr val="bg1"/>
                </a:solidFill>
                <a:latin typeface="Calibri" panose="020F0502020204030204" pitchFamily="34" charset="0"/>
                <a:cs typeface="Calibri" panose="020F0502020204030204" pitchFamily="34" charset="0"/>
              </a:rPr>
              <a:t>Langkah-Langkah Menyusun Strategi Bisnis berdasarkan Analisis Swot</a:t>
            </a:r>
            <a:endParaRPr lang="en-US" sz="2000">
              <a:solidFill>
                <a:schemeClr val="bg1"/>
              </a:solidFill>
              <a:latin typeface="Calibri" panose="020F0502020204030204" pitchFamily="34" charset="0"/>
              <a:cs typeface="Calibri" panose="020F0502020204030204" pitchFamily="34" charset="0"/>
            </a:endParaRPr>
          </a:p>
          <a:p>
            <a:pPr marL="514350" indent="-514350">
              <a:buFont typeface="+mj-lt"/>
              <a:buAutoNum type="arabicPeriod"/>
            </a:pPr>
            <a:r>
              <a:rPr lang="id-ID" sz="2000">
                <a:solidFill>
                  <a:schemeClr val="bg1"/>
                </a:solidFill>
                <a:latin typeface="Calibri" panose="020F0502020204030204" pitchFamily="34" charset="0"/>
                <a:cs typeface="Calibri" panose="020F0502020204030204" pitchFamily="34" charset="0"/>
              </a:rPr>
              <a:t>Menentukan target utama usaha anda</a:t>
            </a:r>
          </a:p>
          <a:p>
            <a:pPr marL="514350" indent="-514350">
              <a:buFont typeface="+mj-lt"/>
              <a:buAutoNum type="arabicPeriod"/>
            </a:pPr>
            <a:r>
              <a:rPr lang="id-ID" sz="2000">
                <a:solidFill>
                  <a:schemeClr val="bg1"/>
                </a:solidFill>
                <a:latin typeface="Calibri" panose="020F0502020204030204" pitchFamily="34" charset="0"/>
                <a:cs typeface="Calibri" panose="020F0502020204030204" pitchFamily="34" charset="0"/>
              </a:rPr>
              <a:t>Deskripsikan kondisi internal perusahaan dengan analisis SWOT</a:t>
            </a:r>
          </a:p>
          <a:p>
            <a:pPr marL="514350" indent="-514350">
              <a:buFont typeface="+mj-lt"/>
              <a:buAutoNum type="arabicPeriod"/>
            </a:pPr>
            <a:r>
              <a:rPr lang="id-ID" sz="2000">
                <a:solidFill>
                  <a:schemeClr val="bg1"/>
                </a:solidFill>
                <a:latin typeface="Calibri" panose="020F0502020204030204" pitchFamily="34" charset="0"/>
                <a:cs typeface="Calibri" panose="020F0502020204030204" pitchFamily="34" charset="0"/>
              </a:rPr>
              <a:t>Deskripsikan keadaan eksternal perusahaan anda</a:t>
            </a:r>
          </a:p>
          <a:p>
            <a:pPr marL="514350" indent="-514350">
              <a:buFont typeface="+mj-lt"/>
              <a:buAutoNum type="arabicPeriod"/>
            </a:pPr>
            <a:r>
              <a:rPr lang="id-ID" sz="2000">
                <a:solidFill>
                  <a:schemeClr val="bg1"/>
                </a:solidFill>
                <a:latin typeface="Calibri" panose="020F0502020204030204" pitchFamily="34" charset="0"/>
                <a:cs typeface="Calibri" panose="020F0502020204030204" pitchFamily="34" charset="0"/>
              </a:rPr>
              <a:t>Menyusun strategi berdasarkan permasalahan yang muncul dan memaksimalkan kekuatan untuk meraup keuntungan dari kesempatan</a:t>
            </a:r>
          </a:p>
          <a:p>
            <a:pPr marL="0" indent="0">
              <a:buNone/>
            </a:pPr>
            <a:endParaRPr lang="id-ID" sz="2000" dirty="0">
              <a:solidFill>
                <a:schemeClr val="bg1"/>
              </a:solidFill>
              <a:latin typeface="Calibri" panose="020F0502020204030204" pitchFamily="34" charset="0"/>
              <a:cs typeface="Calibri" panose="020F0502020204030204" pitchFamily="34" charset="0"/>
            </a:endParaRPr>
          </a:p>
        </p:txBody>
      </p:sp>
      <p:sp>
        <p:nvSpPr>
          <p:cNvPr id="24" name="Content Placeholder 2"/>
          <p:cNvSpPr txBox="1">
            <a:spLocks/>
          </p:cNvSpPr>
          <p:nvPr/>
        </p:nvSpPr>
        <p:spPr>
          <a:xfrm>
            <a:off x="0" y="3421568"/>
            <a:ext cx="10271532" cy="376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d-ID" sz="2000" dirty="0">
              <a:solidFill>
                <a:schemeClr val="bg1"/>
              </a:solidFill>
              <a:latin typeface="Adam" pitchFamily="50" charset="0"/>
            </a:endParaRPr>
          </a:p>
        </p:txBody>
      </p:sp>
    </p:spTree>
    <p:extLst>
      <p:ext uri="{BB962C8B-B14F-4D97-AF65-F5344CB8AC3E}">
        <p14:creationId xmlns:p14="http://schemas.microsoft.com/office/powerpoint/2010/main" val="224422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5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500"/>
                                        <p:tgtEl>
                                          <p:spTgt spid="23">
                                            <p:txEl>
                                              <p:pRg st="2" end="2"/>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animEffect transition="in" filter="fade">
                                      <p:cBhvr>
                                        <p:cTn id="23" dur="500"/>
                                        <p:tgtEl>
                                          <p:spTgt spid="23">
                                            <p:txEl>
                                              <p:pRg st="3" end="3"/>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xEl>
                                              <p:pRg st="6" end="6"/>
                                            </p:txEl>
                                          </p:spTgt>
                                        </p:tgtEl>
                                        <p:attrNameLst>
                                          <p:attrName>style.visibility</p:attrName>
                                        </p:attrNameLst>
                                      </p:cBhvr>
                                      <p:to>
                                        <p:strVal val="visible"/>
                                      </p:to>
                                    </p:set>
                                    <p:animEffect transition="in" filter="fade">
                                      <p:cBhvr>
                                        <p:cTn id="32" dur="500"/>
                                        <p:tgtEl>
                                          <p:spTgt spid="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xEl>
                                              <p:pRg st="7" end="7"/>
                                            </p:txEl>
                                          </p:spTgt>
                                        </p:tgtEl>
                                        <p:attrNameLst>
                                          <p:attrName>style.visibility</p:attrName>
                                        </p:attrNameLst>
                                      </p:cBhvr>
                                      <p:to>
                                        <p:strVal val="visible"/>
                                      </p:to>
                                    </p:set>
                                    <p:animEffect transition="in" filter="fade">
                                      <p:cBhvr>
                                        <p:cTn id="37" dur="500"/>
                                        <p:tgtEl>
                                          <p:spTgt spid="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xEl>
                                              <p:pRg st="8" end="8"/>
                                            </p:txEl>
                                          </p:spTgt>
                                        </p:tgtEl>
                                        <p:attrNameLst>
                                          <p:attrName>style.visibility</p:attrName>
                                        </p:attrNameLst>
                                      </p:cBhvr>
                                      <p:to>
                                        <p:strVal val="visible"/>
                                      </p:to>
                                    </p:set>
                                    <p:animEffect transition="in" filter="fade">
                                      <p:cBhvr>
                                        <p:cTn id="42" dur="500"/>
                                        <p:tgtEl>
                                          <p:spTgt spid="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xEl>
                                              <p:pRg st="9" end="9"/>
                                            </p:txEl>
                                          </p:spTgt>
                                        </p:tgtEl>
                                        <p:attrNameLst>
                                          <p:attrName>style.visibility</p:attrName>
                                        </p:attrNameLst>
                                      </p:cBhvr>
                                      <p:to>
                                        <p:strVal val="visible"/>
                                      </p:to>
                                    </p:set>
                                    <p:animEffect transition="in" filter="fade">
                                      <p:cBhvr>
                                        <p:cTn id="47" dur="500"/>
                                        <p:tgtEl>
                                          <p:spTgt spid="2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xEl>
                                              <p:pRg st="10" end="10"/>
                                            </p:txEl>
                                          </p:spTgt>
                                        </p:tgtEl>
                                        <p:attrNameLst>
                                          <p:attrName>style.visibility</p:attrName>
                                        </p:attrNameLst>
                                      </p:cBhvr>
                                      <p:to>
                                        <p:strVal val="visible"/>
                                      </p:to>
                                    </p:set>
                                    <p:animEffect transition="in" filter="fade">
                                      <p:cBhvr>
                                        <p:cTn id="52" dur="500"/>
                                        <p:tgtEl>
                                          <p:spTgt spid="23">
                                            <p:txEl>
                                              <p:pRg st="10" end="10"/>
                                            </p:txEl>
                                          </p:spTgt>
                                        </p:tgtEl>
                                      </p:cBhvr>
                                    </p:animEffect>
                                  </p:childTnLst>
                                </p:cTn>
                              </p:par>
                            </p:childTnLst>
                          </p:cTn>
                        </p:par>
                        <p:par>
                          <p:cTn id="53" fill="hold">
                            <p:stCondLst>
                              <p:cond delay="500"/>
                            </p:stCondLst>
                            <p:childTnLst>
                              <p:par>
                                <p:cTn id="54" presetID="10"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86" y="167675"/>
            <a:ext cx="11454750" cy="1101568"/>
          </a:xfrm>
        </p:spPr>
        <p:txBody>
          <a:bodyPr>
            <a:normAutofit/>
          </a:bodyPr>
          <a:lstStyle/>
          <a:p>
            <a:pPr algn="ctr"/>
            <a:r>
              <a:rPr lang="id-ID" sz="4000" b="1" dirty="0" smtClean="0">
                <a:ln>
                  <a:solidFill>
                    <a:schemeClr val="tx1"/>
                  </a:solidFill>
                </a:ln>
                <a:solidFill>
                  <a:schemeClr val="bg1"/>
                </a:solidFill>
                <a:latin typeface="Arial" pitchFamily="34" charset="0"/>
                <a:cs typeface="Arial" pitchFamily="34" charset="0"/>
              </a:rPr>
              <a:t>CONTOH SWOT GOJEK</a:t>
            </a:r>
            <a:endParaRPr lang="en-US" sz="4000" b="1" dirty="0">
              <a:ln>
                <a:solidFill>
                  <a:schemeClr val="tx1"/>
                </a:solidFill>
              </a:ln>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78015" y="1273417"/>
            <a:ext cx="7681672" cy="3124412"/>
          </a:xfrm>
        </p:spPr>
        <p:txBody>
          <a:bodyPr>
            <a:normAutofit fontScale="92500" lnSpcReduction="10000"/>
          </a:bodyPr>
          <a:lstStyle/>
          <a:p>
            <a:pPr marL="0" indent="0">
              <a:buNone/>
            </a:pPr>
            <a:r>
              <a:rPr lang="en-US" sz="2000" b="1" dirty="0">
                <a:ln>
                  <a:solidFill>
                    <a:schemeClr val="tx1"/>
                  </a:solidFill>
                </a:ln>
                <a:solidFill>
                  <a:schemeClr val="bg1"/>
                </a:solidFill>
                <a:latin typeface="Arial" pitchFamily="34" charset="0"/>
                <a:cs typeface="Arial" pitchFamily="34" charset="0"/>
              </a:rPr>
              <a:t>Strength (</a:t>
            </a:r>
            <a:r>
              <a:rPr lang="en-US" sz="2000" b="1" dirty="0" err="1">
                <a:ln>
                  <a:solidFill>
                    <a:schemeClr val="tx1"/>
                  </a:solidFill>
                </a:ln>
                <a:solidFill>
                  <a:schemeClr val="bg1"/>
                </a:solidFill>
                <a:latin typeface="Arial" pitchFamily="34" charset="0"/>
                <a:cs typeface="Arial" pitchFamily="34" charset="0"/>
              </a:rPr>
              <a:t>kekuatan</a:t>
            </a:r>
            <a:r>
              <a:rPr lang="en-US" sz="2000" b="1" dirty="0">
                <a:ln>
                  <a:solidFill>
                    <a:schemeClr val="tx1"/>
                  </a:solidFill>
                </a:ln>
                <a:solidFill>
                  <a:schemeClr val="bg1"/>
                </a:solidFill>
                <a:latin typeface="Arial" pitchFamily="34" charset="0"/>
                <a:cs typeface="Arial" pitchFamily="34" charset="0"/>
              </a:rPr>
              <a:t>)</a:t>
            </a:r>
            <a:endParaRPr lang="en-US" sz="2000" dirty="0">
              <a:ln>
                <a:solidFill>
                  <a:schemeClr val="tx1"/>
                </a:solidFill>
              </a:ln>
              <a:solidFill>
                <a:schemeClr val="bg1"/>
              </a:solidFill>
              <a:latin typeface="Arial" pitchFamily="34" charset="0"/>
              <a:cs typeface="Arial" pitchFamily="34" charset="0"/>
            </a:endParaRPr>
          </a:p>
          <a:p>
            <a:pPr marL="0" indent="0">
              <a:buNone/>
            </a:pPr>
            <a:r>
              <a:rPr lang="en-US" sz="2000" dirty="0">
                <a:solidFill>
                  <a:schemeClr val="bg1"/>
                </a:solidFill>
                <a:latin typeface="Arial" pitchFamily="34" charset="0"/>
                <a:cs typeface="Arial" pitchFamily="34" charset="0"/>
              </a:rPr>
              <a:t>1. </a:t>
            </a:r>
            <a:r>
              <a:rPr lang="en-US" sz="2000" dirty="0" err="1">
                <a:solidFill>
                  <a:schemeClr val="bg1"/>
                </a:solidFill>
                <a:latin typeface="Arial" pitchFamily="34" charset="0"/>
                <a:cs typeface="Arial" pitchFamily="34" charset="0"/>
              </a:rPr>
              <a:t>Perintis</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ojek</a:t>
            </a:r>
            <a:r>
              <a:rPr lang="en-US" sz="2000" dirty="0">
                <a:solidFill>
                  <a:schemeClr val="bg1"/>
                </a:solidFill>
                <a:latin typeface="Arial" pitchFamily="34" charset="0"/>
                <a:cs typeface="Arial" pitchFamily="34" charset="0"/>
              </a:rPr>
              <a:t> online di </a:t>
            </a:r>
            <a:r>
              <a:rPr lang="en-US" sz="2000" dirty="0" smtClean="0">
                <a:solidFill>
                  <a:schemeClr val="bg1"/>
                </a:solidFill>
                <a:latin typeface="Arial" pitchFamily="34" charset="0"/>
                <a:cs typeface="Arial" pitchFamily="34" charset="0"/>
              </a:rPr>
              <a:t>Indonesia</a:t>
            </a:r>
            <a:endParaRPr lang="en-US" sz="2000" dirty="0">
              <a:solidFill>
                <a:schemeClr val="bg1"/>
              </a:solidFill>
              <a:latin typeface="Arial" pitchFamily="34" charset="0"/>
              <a:cs typeface="Arial" pitchFamily="34" charset="0"/>
            </a:endParaRPr>
          </a:p>
          <a:p>
            <a:pPr marL="0" indent="0">
              <a:buNone/>
            </a:pPr>
            <a:r>
              <a:rPr lang="en-US" sz="2000" dirty="0" smtClean="0">
                <a:solidFill>
                  <a:schemeClr val="bg1"/>
                </a:solidFill>
                <a:latin typeface="Arial" pitchFamily="34" charset="0"/>
                <a:cs typeface="Arial" pitchFamily="34" charset="0"/>
              </a:rPr>
              <a:t>2. Driver </a:t>
            </a:r>
            <a:r>
              <a:rPr lang="en-US" sz="2000" dirty="0" err="1">
                <a:solidFill>
                  <a:schemeClr val="bg1"/>
                </a:solidFill>
                <a:latin typeface="Arial" pitchFamily="34" charset="0"/>
                <a:cs typeface="Arial" pitchFamily="34" charset="0"/>
              </a:rPr>
              <a:t>lebih</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banyak</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dibandingkan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ojek</a:t>
            </a:r>
            <a:r>
              <a:rPr lang="en-US" sz="2000" dirty="0">
                <a:solidFill>
                  <a:schemeClr val="bg1"/>
                </a:solidFill>
                <a:latin typeface="Arial" pitchFamily="34" charset="0"/>
                <a:cs typeface="Arial" pitchFamily="34" charset="0"/>
              </a:rPr>
              <a:t> online </a:t>
            </a:r>
            <a:r>
              <a:rPr lang="en-US" sz="2000" dirty="0" smtClean="0">
                <a:solidFill>
                  <a:schemeClr val="bg1"/>
                </a:solidFill>
                <a:latin typeface="Arial" pitchFamily="34" charset="0"/>
                <a:cs typeface="Arial" pitchFamily="34" charset="0"/>
              </a:rPr>
              <a:t>lain</a:t>
            </a:r>
          </a:p>
          <a:p>
            <a:pPr marL="0" indent="0">
              <a:buNone/>
            </a:pPr>
            <a:r>
              <a:rPr lang="en-US" sz="2000" dirty="0" smtClean="0">
                <a:solidFill>
                  <a:schemeClr val="bg1"/>
                </a:solidFill>
                <a:latin typeface="Arial" pitchFamily="34" charset="0"/>
                <a:cs typeface="Arial" pitchFamily="34" charset="0"/>
              </a:rPr>
              <a:t>3</a:t>
            </a:r>
            <a:r>
              <a:rPr lang="en-US" sz="2000" dirty="0">
                <a:solidFill>
                  <a:schemeClr val="bg1"/>
                </a:solidFill>
                <a:latin typeface="Arial" pitchFamily="34" charset="0"/>
                <a:cs typeface="Arial" pitchFamily="34" charset="0"/>
              </a:rPr>
              <a:t>. Startup </a:t>
            </a:r>
            <a:r>
              <a:rPr lang="en-US" sz="2000" dirty="0" err="1">
                <a:solidFill>
                  <a:schemeClr val="bg1"/>
                </a:solidFill>
                <a:latin typeface="Arial" pitchFamily="34" charset="0"/>
                <a:cs typeface="Arial" pitchFamily="34" charset="0"/>
              </a:rPr>
              <a:t>lokal</a:t>
            </a:r>
            <a:r>
              <a:rPr lang="en-US" sz="2000" dirty="0">
                <a:solidFill>
                  <a:schemeClr val="bg1"/>
                </a:solidFill>
                <a:latin typeface="Arial" pitchFamily="34" charset="0"/>
                <a:cs typeface="Arial" pitchFamily="34" charset="0"/>
              </a:rPr>
              <a:t> yang </a:t>
            </a:r>
            <a:r>
              <a:rPr lang="en-US" sz="2000" dirty="0" err="1" smtClean="0">
                <a:solidFill>
                  <a:schemeClr val="bg1"/>
                </a:solidFill>
                <a:latin typeface="Arial" pitchFamily="34" charset="0"/>
                <a:cs typeface="Arial" pitchFamily="34" charset="0"/>
              </a:rPr>
              <a:t>besar</a:t>
            </a:r>
            <a:endParaRPr lang="en-US" sz="2000" dirty="0" smtClean="0">
              <a:solidFill>
                <a:schemeClr val="bg1"/>
              </a:solidFill>
              <a:latin typeface="Arial" pitchFamily="34" charset="0"/>
              <a:cs typeface="Arial" pitchFamily="34" charset="0"/>
            </a:endParaRPr>
          </a:p>
          <a:p>
            <a:pPr marL="0" indent="0">
              <a:buNone/>
            </a:pPr>
            <a:r>
              <a:rPr lang="en-US" sz="2000" dirty="0" smtClean="0">
                <a:solidFill>
                  <a:schemeClr val="bg1"/>
                </a:solidFill>
                <a:latin typeface="Arial" pitchFamily="34" charset="0"/>
                <a:cs typeface="Arial" pitchFamily="34" charset="0"/>
              </a:rPr>
              <a:t>4</a:t>
            </a:r>
            <a:r>
              <a:rPr lang="en-US" sz="2000" dirty="0">
                <a:solidFill>
                  <a:schemeClr val="bg1"/>
                </a:solidFill>
                <a:latin typeface="Arial" pitchFamily="34" charset="0"/>
                <a:cs typeface="Arial" pitchFamily="34" charset="0"/>
              </a:rPr>
              <a:t>. Brand recognition </a:t>
            </a:r>
            <a:r>
              <a:rPr lang="en-US" sz="2000" dirty="0" err="1">
                <a:solidFill>
                  <a:schemeClr val="bg1"/>
                </a:solidFill>
                <a:latin typeface="Arial" pitchFamily="34" charset="0"/>
                <a:cs typeface="Arial" pitchFamily="34" charset="0"/>
              </a:rPr>
              <a:t>tinggi</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mudah</a:t>
            </a:r>
            <a:r>
              <a:rPr lang="en-US" sz="2000" dirty="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dipahami</a:t>
            </a:r>
            <a:endParaRPr lang="en-US" sz="2000" dirty="0">
              <a:solidFill>
                <a:schemeClr val="bg1"/>
              </a:solidFill>
              <a:latin typeface="Arial" pitchFamily="34" charset="0"/>
              <a:cs typeface="Arial" pitchFamily="34" charset="0"/>
            </a:endParaRPr>
          </a:p>
          <a:p>
            <a:pPr marL="0" indent="0">
              <a:buNone/>
            </a:pPr>
            <a:r>
              <a:rPr lang="en-US" sz="2000" dirty="0" smtClean="0">
                <a:solidFill>
                  <a:schemeClr val="bg1"/>
                </a:solidFill>
                <a:latin typeface="Arial" pitchFamily="34" charset="0"/>
                <a:cs typeface="Arial" pitchFamily="34" charset="0"/>
              </a:rPr>
              <a:t>5</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Tersedia</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berbagai</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pilihan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layanan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dibanding</a:t>
            </a:r>
            <a:r>
              <a:rPr lang="en-US" sz="2000" dirty="0">
                <a:solidFill>
                  <a:schemeClr val="bg1"/>
                </a:solidFill>
                <a:latin typeface="Arial" pitchFamily="34" charset="0"/>
                <a:cs typeface="Arial" pitchFamily="34" charset="0"/>
              </a:rPr>
              <a:t> startup </a:t>
            </a:r>
            <a:r>
              <a:rPr lang="en-US" sz="2000" dirty="0" smtClean="0">
                <a:solidFill>
                  <a:schemeClr val="bg1"/>
                </a:solidFill>
                <a:latin typeface="Arial" pitchFamily="34" charset="0"/>
                <a:cs typeface="Arial" pitchFamily="34" charset="0"/>
              </a:rPr>
              <a:t>lain</a:t>
            </a:r>
          </a:p>
          <a:p>
            <a:pPr marL="0" indent="0">
              <a:buNone/>
            </a:pPr>
            <a:r>
              <a:rPr lang="en-US" sz="2000" dirty="0" smtClean="0">
                <a:solidFill>
                  <a:schemeClr val="bg1"/>
                </a:solidFill>
                <a:latin typeface="Arial" pitchFamily="34" charset="0"/>
                <a:cs typeface="Arial" pitchFamily="34" charset="0"/>
              </a:rPr>
              <a:t>6</a:t>
            </a:r>
            <a:r>
              <a:rPr lang="en-US" sz="2000" dirty="0">
                <a:solidFill>
                  <a:schemeClr val="bg1"/>
                </a:solidFill>
                <a:latin typeface="Arial" pitchFamily="34" charset="0"/>
                <a:cs typeface="Arial" pitchFamily="34" charset="0"/>
              </a:rPr>
              <a:t>. Go-food </a:t>
            </a:r>
            <a:r>
              <a:rPr lang="en-US" sz="2000" dirty="0" err="1">
                <a:solidFill>
                  <a:schemeClr val="bg1"/>
                </a:solidFill>
                <a:latin typeface="Arial" pitchFamily="34" charset="0"/>
                <a:cs typeface="Arial" pitchFamily="34" charset="0"/>
              </a:rPr>
              <a:t>semakin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populer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bisa</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menjadi</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sumber</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pendapatan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utama</a:t>
            </a:r>
            <a:r>
              <a:rPr lang="en-US" sz="2000" dirty="0">
                <a:solidFill>
                  <a:schemeClr val="bg1"/>
                </a:solidFill>
                <a:latin typeface="Arial" pitchFamily="34" charset="0"/>
                <a:cs typeface="Arial" pitchFamily="34" charset="0"/>
              </a:rPr>
              <a:t> di </a:t>
            </a:r>
            <a:r>
              <a:rPr lang="en-US" sz="2000" dirty="0" err="1">
                <a:solidFill>
                  <a:schemeClr val="bg1"/>
                </a:solidFill>
                <a:latin typeface="Arial" pitchFamily="34" charset="0"/>
                <a:cs typeface="Arial" pitchFamily="34" charset="0"/>
              </a:rPr>
              <a:t>masa</a:t>
            </a:r>
            <a:r>
              <a:rPr lang="en-US" sz="2000" dirty="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depan</a:t>
            </a:r>
            <a:endParaRPr lang="en-US" sz="2000" dirty="0">
              <a:solidFill>
                <a:schemeClr val="bg1"/>
              </a:solidFill>
              <a:latin typeface="Arial" pitchFamily="34" charset="0"/>
              <a:cs typeface="Arial" pitchFamily="34" charset="0"/>
            </a:endParaRPr>
          </a:p>
          <a:p>
            <a:pPr marL="0" indent="0">
              <a:buNone/>
            </a:pPr>
            <a:r>
              <a:rPr lang="en-US" sz="2000" dirty="0" smtClean="0">
                <a:solidFill>
                  <a:schemeClr val="bg1"/>
                </a:solidFill>
                <a:latin typeface="Arial" pitchFamily="34" charset="0"/>
                <a:cs typeface="Arial" pitchFamily="34" charset="0"/>
              </a:rPr>
              <a:t>7</a:t>
            </a:r>
            <a:r>
              <a:rPr lang="en-US" sz="2000" dirty="0">
                <a:solidFill>
                  <a:schemeClr val="bg1"/>
                </a:solidFill>
                <a:latin typeface="Arial" pitchFamily="34" charset="0"/>
                <a:cs typeface="Arial" pitchFamily="34" charset="0"/>
              </a:rPr>
              <a:t>. Brand </a:t>
            </a:r>
            <a:r>
              <a:rPr lang="en-US" sz="2000" dirty="0" err="1">
                <a:solidFill>
                  <a:schemeClr val="bg1"/>
                </a:solidFill>
                <a:latin typeface="Arial" pitchFamily="34" charset="0"/>
                <a:cs typeface="Arial" pitchFamily="34" charset="0"/>
              </a:rPr>
              <a:t>Gojek</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sudah</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melekat</a:t>
            </a:r>
            <a:r>
              <a:rPr lang="en-US" sz="2000" dirty="0">
                <a:solidFill>
                  <a:schemeClr val="bg1"/>
                </a:solidFill>
                <a:latin typeface="Arial" pitchFamily="34" charset="0"/>
                <a:cs typeface="Arial" pitchFamily="34" charset="0"/>
              </a:rPr>
              <a:t> di </a:t>
            </a:r>
            <a:r>
              <a:rPr lang="en-US" sz="2000" dirty="0" err="1">
                <a:solidFill>
                  <a:schemeClr val="bg1"/>
                </a:solidFill>
                <a:latin typeface="Arial" pitchFamily="34" charset="0"/>
                <a:cs typeface="Arial" pitchFamily="34" charset="0"/>
              </a:rPr>
              <a:t>masyarakat</a:t>
            </a:r>
            <a:endParaRPr lang="en-US" sz="2000" dirty="0">
              <a:solidFill>
                <a:schemeClr val="bg1"/>
              </a:solidFill>
              <a:latin typeface="Arial" pitchFamily="34" charset="0"/>
              <a:cs typeface="Arial" pitchFamily="34" charset="0"/>
            </a:endParaRPr>
          </a:p>
          <a:p>
            <a:pPr marL="0" indent="0">
              <a:buNone/>
            </a:pPr>
            <a:endParaRPr lang="en-US" sz="2000" dirty="0">
              <a:solidFill>
                <a:schemeClr val="bg1"/>
              </a:solidFill>
              <a:latin typeface="Arial" pitchFamily="34" charset="0"/>
              <a:cs typeface="Arial" pitchFamily="34" charset="0"/>
            </a:endParaRPr>
          </a:p>
        </p:txBody>
      </p:sp>
      <p:sp>
        <p:nvSpPr>
          <p:cNvPr id="13" name="Content Placeholder 2"/>
          <p:cNvSpPr txBox="1">
            <a:spLocks/>
          </p:cNvSpPr>
          <p:nvPr/>
        </p:nvSpPr>
        <p:spPr>
          <a:xfrm>
            <a:off x="278015" y="4441371"/>
            <a:ext cx="11684685" cy="22126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ln>
                  <a:solidFill>
                    <a:prstClr val="white"/>
                  </a:solidFill>
                </a:ln>
                <a:solidFill>
                  <a:schemeClr val="bg1"/>
                </a:solidFill>
                <a:latin typeface="Arial" pitchFamily="34" charset="0"/>
                <a:cs typeface="Arial" pitchFamily="34" charset="0"/>
              </a:rPr>
              <a:t>Weakness (</a:t>
            </a:r>
            <a:r>
              <a:rPr lang="en-US" sz="2000" b="1" dirty="0" err="1" smtClean="0">
                <a:ln>
                  <a:solidFill>
                    <a:prstClr val="white"/>
                  </a:solidFill>
                </a:ln>
                <a:solidFill>
                  <a:schemeClr val="bg1"/>
                </a:solidFill>
                <a:latin typeface="Arial" pitchFamily="34" charset="0"/>
                <a:cs typeface="Arial" pitchFamily="34" charset="0"/>
              </a:rPr>
              <a:t>kelemahan</a:t>
            </a:r>
            <a:r>
              <a:rPr lang="en-US" sz="2000" b="1" dirty="0" smtClean="0">
                <a:ln>
                  <a:solidFill>
                    <a:prstClr val="white"/>
                  </a:solidFill>
                </a:ln>
                <a:solidFill>
                  <a:schemeClr val="bg1"/>
                </a:solidFill>
                <a:latin typeface="Arial" pitchFamily="34" charset="0"/>
                <a:cs typeface="Arial" pitchFamily="34" charset="0"/>
              </a:rPr>
              <a:t>)</a:t>
            </a:r>
            <a:endParaRPr lang="en-US" sz="2000" dirty="0" smtClean="0">
              <a:ln>
                <a:solidFill>
                  <a:prstClr val="white"/>
                </a:solidFill>
              </a:ln>
              <a:solidFill>
                <a:schemeClr val="bg1"/>
              </a:solidFill>
              <a:latin typeface="Arial" pitchFamily="34" charset="0"/>
              <a:cs typeface="Arial" pitchFamily="34" charset="0"/>
            </a:endParaRPr>
          </a:p>
          <a:p>
            <a:pPr marL="0" indent="0">
              <a:buFont typeface="Arial" panose="020B0604020202020204" pitchFamily="34" charset="0"/>
              <a:buNone/>
            </a:pPr>
            <a:r>
              <a:rPr lang="en-US" sz="2000" dirty="0" smtClean="0">
                <a:solidFill>
                  <a:schemeClr val="bg1"/>
                </a:solidFill>
                <a:latin typeface="Arial" pitchFamily="34" charset="0"/>
                <a:cs typeface="Arial" pitchFamily="34" charset="0"/>
              </a:rPr>
              <a:t>1. </a:t>
            </a:r>
            <a:r>
              <a:rPr lang="en-US" sz="2000" dirty="0" err="1" smtClean="0">
                <a:solidFill>
                  <a:schemeClr val="bg1"/>
                </a:solidFill>
                <a:latin typeface="Arial" pitchFamily="34" charset="0"/>
                <a:cs typeface="Arial" pitchFamily="34" charset="0"/>
              </a:rPr>
              <a:t>Membutuhkan</a:t>
            </a:r>
            <a:r>
              <a:rPr lang="en-US" sz="2000" dirty="0" smtClean="0">
                <a:solidFill>
                  <a:schemeClr val="bg1"/>
                </a:solidFill>
                <a:latin typeface="Arial" pitchFamily="34" charset="0"/>
                <a:cs typeface="Arial" pitchFamily="34" charset="0"/>
              </a:rPr>
              <a:t> modal yang </a:t>
            </a:r>
            <a:r>
              <a:rPr lang="en-US" sz="2000" dirty="0" err="1" smtClean="0">
                <a:solidFill>
                  <a:schemeClr val="bg1"/>
                </a:solidFill>
                <a:latin typeface="Arial" pitchFamily="34" charset="0"/>
                <a:cs typeface="Arial" pitchFamily="34" charset="0"/>
              </a:rPr>
              <a:t>sangat</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besar</a:t>
            </a:r>
            <a:endParaRPr lang="en-US" sz="2000" dirty="0" smtClean="0">
              <a:solidFill>
                <a:schemeClr val="bg1"/>
              </a:solidFill>
              <a:latin typeface="Arial" pitchFamily="34" charset="0"/>
              <a:cs typeface="Arial" pitchFamily="34" charset="0"/>
            </a:endParaRPr>
          </a:p>
          <a:p>
            <a:pPr marL="0" indent="0">
              <a:buFont typeface="Arial" panose="020B0604020202020204" pitchFamily="34" charset="0"/>
              <a:buNone/>
            </a:pPr>
            <a:r>
              <a:rPr lang="en-US" sz="2000" dirty="0" smtClean="0">
                <a:solidFill>
                  <a:schemeClr val="bg1"/>
                </a:solidFill>
                <a:latin typeface="Arial" pitchFamily="34" charset="0"/>
                <a:cs typeface="Arial" pitchFamily="34" charset="0"/>
              </a:rPr>
              <a:t>2. </a:t>
            </a:r>
            <a:r>
              <a:rPr lang="en-US" sz="2000" dirty="0" err="1" smtClean="0">
                <a:solidFill>
                  <a:schemeClr val="bg1"/>
                </a:solidFill>
                <a:latin typeface="Arial" pitchFamily="34" charset="0"/>
                <a:cs typeface="Arial" pitchFamily="34" charset="0"/>
              </a:rPr>
              <a:t>Pengelolaan</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keuangan</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kurang</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baik</a:t>
            </a:r>
            <a:endParaRPr lang="en-US" sz="2000" dirty="0">
              <a:solidFill>
                <a:schemeClr val="bg1"/>
              </a:solidFill>
              <a:latin typeface="Arial" pitchFamily="34" charset="0"/>
              <a:cs typeface="Arial" pitchFamily="34" charset="0"/>
            </a:endParaRPr>
          </a:p>
          <a:p>
            <a:pPr marL="0" indent="0">
              <a:buFont typeface="Arial" panose="020B0604020202020204" pitchFamily="34" charset="0"/>
              <a:buNone/>
            </a:pPr>
            <a:r>
              <a:rPr lang="en-US" sz="2000" dirty="0" smtClean="0">
                <a:solidFill>
                  <a:schemeClr val="bg1"/>
                </a:solidFill>
                <a:latin typeface="Arial" pitchFamily="34" charset="0"/>
                <a:cs typeface="Arial" pitchFamily="34" charset="0"/>
              </a:rPr>
              <a:t>3. </a:t>
            </a:r>
            <a:r>
              <a:rPr lang="en-US" sz="2000" dirty="0" err="1" smtClean="0">
                <a:solidFill>
                  <a:schemeClr val="bg1"/>
                </a:solidFill>
                <a:latin typeface="Arial" pitchFamily="34" charset="0"/>
                <a:cs typeface="Arial" pitchFamily="34" charset="0"/>
              </a:rPr>
              <a:t>Beberapa</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kota</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belum</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tersedia</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Gojek</a:t>
            </a:r>
            <a:endParaRPr lang="en-US" sz="2000" dirty="0">
              <a:solidFill>
                <a:schemeClr val="bg1"/>
              </a:solidFill>
              <a:latin typeface="Arial" pitchFamily="34" charset="0"/>
              <a:cs typeface="Arial" pitchFamily="34" charset="0"/>
            </a:endParaRPr>
          </a:p>
          <a:p>
            <a:pPr marL="0" indent="0">
              <a:buFont typeface="Arial" panose="020B0604020202020204" pitchFamily="34" charset="0"/>
              <a:buNone/>
            </a:pPr>
            <a:r>
              <a:rPr lang="en-US" sz="2000" dirty="0" smtClean="0">
                <a:solidFill>
                  <a:schemeClr val="bg1"/>
                </a:solidFill>
                <a:latin typeface="Arial" pitchFamily="34" charset="0"/>
                <a:cs typeface="Arial" pitchFamily="34" charset="0"/>
              </a:rPr>
              <a:t>4. </a:t>
            </a:r>
            <a:r>
              <a:rPr lang="en-US" sz="2000" dirty="0" err="1" smtClean="0">
                <a:solidFill>
                  <a:schemeClr val="bg1"/>
                </a:solidFill>
                <a:latin typeface="Arial" pitchFamily="34" charset="0"/>
                <a:cs typeface="Arial" pitchFamily="34" charset="0"/>
              </a:rPr>
              <a:t>Oknum</a:t>
            </a:r>
            <a:r>
              <a:rPr lang="en-US" sz="2000" dirty="0" smtClean="0">
                <a:solidFill>
                  <a:schemeClr val="bg1"/>
                </a:solidFill>
                <a:latin typeface="Arial" pitchFamily="34" charset="0"/>
                <a:cs typeface="Arial" pitchFamily="34" charset="0"/>
              </a:rPr>
              <a:t> driver </a:t>
            </a:r>
            <a:r>
              <a:rPr lang="en-US" sz="2000" dirty="0" err="1" smtClean="0">
                <a:solidFill>
                  <a:schemeClr val="bg1"/>
                </a:solidFill>
                <a:latin typeface="Arial" pitchFamily="34" charset="0"/>
                <a:cs typeface="Arial" pitchFamily="34" charset="0"/>
              </a:rPr>
              <a:t>sesekali</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merusak</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nama</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baik</a:t>
            </a:r>
            <a:endParaRPr lang="en-US" sz="2000" dirty="0" smtClean="0">
              <a:solidFill>
                <a:schemeClr val="bg1"/>
              </a:solidFill>
              <a:latin typeface="Arial" pitchFamily="34" charset="0"/>
              <a:cs typeface="Arial" pitchFamily="34" charset="0"/>
            </a:endParaRPr>
          </a:p>
          <a:p>
            <a:pPr marL="0" indent="0">
              <a:buFont typeface="Arial" panose="020B0604020202020204" pitchFamily="34" charset="0"/>
              <a:buNone/>
            </a:pPr>
            <a:r>
              <a:rPr lang="en-US" sz="2000" dirty="0" smtClean="0">
                <a:solidFill>
                  <a:schemeClr val="bg1"/>
                </a:solidFill>
                <a:latin typeface="Arial" pitchFamily="34" charset="0"/>
                <a:cs typeface="Arial" pitchFamily="34" charset="0"/>
              </a:rPr>
              <a:t>5. Costume service call </a:t>
            </a:r>
            <a:r>
              <a:rPr lang="en-US" sz="2000" dirty="0" err="1" smtClean="0">
                <a:solidFill>
                  <a:schemeClr val="bg1"/>
                </a:solidFill>
                <a:latin typeface="Arial" pitchFamily="34" charset="0"/>
                <a:cs typeface="Arial" pitchFamily="34" charset="0"/>
              </a:rPr>
              <a:t>sulit</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dijangkau</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dan</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kurang</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informasi</a:t>
            </a:r>
            <a:endParaRPr lang="en-US" sz="2000" dirty="0" smtClean="0">
              <a:solidFill>
                <a:schemeClr val="bg1"/>
              </a:solidFill>
              <a:latin typeface="Arial" pitchFamily="34" charset="0"/>
              <a:cs typeface="Arial" pitchFamily="34" charset="0"/>
            </a:endParaRPr>
          </a:p>
          <a:p>
            <a:pPr marL="0" indent="0">
              <a:buFont typeface="Arial" panose="020B0604020202020204" pitchFamily="34" charset="0"/>
              <a:buNone/>
            </a:pPr>
            <a:endParaRPr lang="en-US" sz="2000" dirty="0">
              <a:solidFill>
                <a:schemeClr val="bg1"/>
              </a:solidFill>
              <a:latin typeface="Arial" pitchFamily="34" charset="0"/>
              <a:cs typeface="Arial" pitchFamily="34" charset="0"/>
            </a:endParaRPr>
          </a:p>
        </p:txBody>
      </p:sp>
      <p:grpSp>
        <p:nvGrpSpPr>
          <p:cNvPr id="15" name="Group 14"/>
          <p:cNvGrpSpPr/>
          <p:nvPr/>
        </p:nvGrpSpPr>
        <p:grpSpPr>
          <a:xfrm>
            <a:off x="8702285" y="1509483"/>
            <a:ext cx="1790672" cy="1790672"/>
            <a:chOff x="8019144" y="2816145"/>
            <a:chExt cx="3947885" cy="3947885"/>
          </a:xfrm>
        </p:grpSpPr>
        <p:sp>
          <p:nvSpPr>
            <p:cNvPr id="11" name="Oval 10"/>
            <p:cNvSpPr/>
            <p:nvPr/>
          </p:nvSpPr>
          <p:spPr>
            <a:xfrm>
              <a:off x="8019144" y="2816145"/>
              <a:ext cx="3947885" cy="3947885"/>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164" y="4129858"/>
              <a:ext cx="2857899" cy="1314633"/>
            </a:xfrm>
            <a:prstGeom prst="rect">
              <a:avLst/>
            </a:prstGeom>
          </p:spPr>
        </p:pic>
      </p:grpSp>
      <p:sp>
        <p:nvSpPr>
          <p:cNvPr id="35" name="Rectangle 34"/>
          <p:cNvSpPr/>
          <p:nvPr/>
        </p:nvSpPr>
        <p:spPr>
          <a:xfrm>
            <a:off x="11974286" y="2816145"/>
            <a:ext cx="217713" cy="4041855"/>
          </a:xfrm>
          <a:prstGeom prst="rect">
            <a:avLst/>
          </a:prstGeom>
          <a:solidFill>
            <a:srgbClr val="11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664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Effect transition="in" filter="fade">
                                      <p:cBhvr>
                                        <p:cTn id="51" dur="500"/>
                                        <p:tgtEl>
                                          <p:spTgt spid="1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fade">
                                      <p:cBhvr>
                                        <p:cTn id="55" dur="500"/>
                                        <p:tgtEl>
                                          <p:spTgt spid="1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animEffect transition="in" filter="fade">
                                      <p:cBhvr>
                                        <p:cTn id="59" dur="500"/>
                                        <p:tgtEl>
                                          <p:spTgt spid="1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animEffect transition="in" filter="fade">
                                      <p:cBhvr>
                                        <p:cTn id="63" dur="500"/>
                                        <p:tgtEl>
                                          <p:spTgt spid="13">
                                            <p:txEl>
                                              <p:pRg st="4" end="4"/>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14588" y="1695204"/>
            <a:ext cx="10762927" cy="3389854"/>
          </a:xfrm>
        </p:spPr>
        <p:txBody>
          <a:bodyPr>
            <a:normAutofit/>
          </a:bodyPr>
          <a:lstStyle/>
          <a:p>
            <a:pPr marL="0" indent="0">
              <a:buNone/>
            </a:pPr>
            <a:r>
              <a:rPr lang="en-US" sz="2000" b="1" dirty="0" err="1">
                <a:ln>
                  <a:solidFill>
                    <a:schemeClr val="tx1"/>
                  </a:solidFill>
                </a:ln>
                <a:solidFill>
                  <a:schemeClr val="bg1"/>
                </a:solidFill>
                <a:latin typeface="Arial" pitchFamily="34" charset="0"/>
                <a:cs typeface="Arial" pitchFamily="34" charset="0"/>
              </a:rPr>
              <a:t>Oppotunities</a:t>
            </a:r>
            <a:r>
              <a:rPr lang="en-US" sz="2000" b="1" dirty="0">
                <a:ln>
                  <a:solidFill>
                    <a:schemeClr val="tx1"/>
                  </a:solidFill>
                </a:ln>
                <a:solidFill>
                  <a:schemeClr val="bg1"/>
                </a:solidFill>
                <a:latin typeface="Arial" pitchFamily="34" charset="0"/>
                <a:cs typeface="Arial" pitchFamily="34" charset="0"/>
              </a:rPr>
              <a:t> (</a:t>
            </a:r>
            <a:r>
              <a:rPr lang="en-US" sz="2000" b="1" dirty="0" err="1">
                <a:ln>
                  <a:solidFill>
                    <a:schemeClr val="tx1"/>
                  </a:solidFill>
                </a:ln>
                <a:solidFill>
                  <a:schemeClr val="bg1"/>
                </a:solidFill>
                <a:latin typeface="Arial" pitchFamily="34" charset="0"/>
                <a:cs typeface="Arial" pitchFamily="34" charset="0"/>
              </a:rPr>
              <a:t>peluang</a:t>
            </a:r>
            <a:r>
              <a:rPr lang="en-US" sz="2000" b="1" dirty="0">
                <a:ln>
                  <a:solidFill>
                    <a:schemeClr val="tx1"/>
                  </a:solidFill>
                </a:ln>
                <a:solidFill>
                  <a:schemeClr val="bg1"/>
                </a:solidFill>
                <a:latin typeface="Arial" pitchFamily="34" charset="0"/>
                <a:cs typeface="Arial" pitchFamily="34" charset="0"/>
              </a:rPr>
              <a:t>)</a:t>
            </a:r>
            <a:endParaRPr lang="en-US" sz="2000" dirty="0">
              <a:ln>
                <a:solidFill>
                  <a:schemeClr val="tx1"/>
                </a:solidFill>
              </a:ln>
              <a:solidFill>
                <a:schemeClr val="bg1"/>
              </a:solidFill>
              <a:latin typeface="Arial" pitchFamily="34" charset="0"/>
              <a:cs typeface="Arial" pitchFamily="34" charset="0"/>
            </a:endParaRPr>
          </a:p>
          <a:p>
            <a:pPr marL="0" indent="0">
              <a:buNone/>
            </a:pPr>
            <a:r>
              <a:rPr lang="en-US" sz="2000" dirty="0">
                <a:solidFill>
                  <a:schemeClr val="bg1"/>
                </a:solidFill>
                <a:latin typeface="Arial" pitchFamily="34" charset="0"/>
                <a:cs typeface="Arial" pitchFamily="34" charset="0"/>
              </a:rPr>
              <a:t>1. Delivery </a:t>
            </a:r>
            <a:r>
              <a:rPr lang="en-US" sz="2000" dirty="0" err="1">
                <a:solidFill>
                  <a:schemeClr val="bg1"/>
                </a:solidFill>
                <a:latin typeface="Arial" pitchFamily="34" charset="0"/>
                <a:cs typeface="Arial" pitchFamily="34" charset="0"/>
              </a:rPr>
              <a:t>makanan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sangat</a:t>
            </a:r>
            <a:r>
              <a:rPr lang="en-US" sz="2000" dirty="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populer</a:t>
            </a:r>
            <a:endParaRPr lang="en-US" sz="2000" dirty="0">
              <a:solidFill>
                <a:schemeClr val="bg1"/>
              </a:solidFill>
              <a:latin typeface="Arial" pitchFamily="34" charset="0"/>
              <a:cs typeface="Arial" pitchFamily="34" charset="0"/>
            </a:endParaRPr>
          </a:p>
          <a:p>
            <a:pPr marL="0" indent="0">
              <a:buNone/>
            </a:pPr>
            <a:r>
              <a:rPr lang="en-US" sz="2000" dirty="0" smtClean="0">
                <a:solidFill>
                  <a:schemeClr val="bg1"/>
                </a:solidFill>
                <a:latin typeface="Arial" pitchFamily="34" charset="0"/>
                <a:cs typeface="Arial" pitchFamily="34" charset="0"/>
              </a:rPr>
              <a:t>2</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Sistem</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pengiriman</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barang</a:t>
            </a:r>
            <a:r>
              <a:rPr lang="en-US" sz="2000" dirty="0">
                <a:solidFill>
                  <a:schemeClr val="bg1"/>
                </a:solidFill>
                <a:latin typeface="Arial" pitchFamily="34" charset="0"/>
                <a:cs typeface="Arial" pitchFamily="34" charset="0"/>
              </a:rPr>
              <a:t> </a:t>
            </a:r>
            <a:r>
              <a:rPr lang="en-US" sz="2000" dirty="0" err="1">
                <a:solidFill>
                  <a:schemeClr val="bg1"/>
                </a:solidFill>
                <a:latin typeface="Arial" pitchFamily="34" charset="0"/>
                <a:cs typeface="Arial" pitchFamily="34" charset="0"/>
              </a:rPr>
              <a:t>disukai</a:t>
            </a:r>
            <a:r>
              <a:rPr lang="en-US" sz="2000" dirty="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masyarakat</a:t>
            </a:r>
            <a:endParaRPr lang="en-US" sz="2000" dirty="0">
              <a:solidFill>
                <a:schemeClr val="bg1"/>
              </a:solidFill>
              <a:latin typeface="Arial" pitchFamily="34" charset="0"/>
              <a:cs typeface="Arial" pitchFamily="34" charset="0"/>
            </a:endParaRPr>
          </a:p>
          <a:p>
            <a:pPr marL="0" indent="0">
              <a:buNone/>
            </a:pPr>
            <a:endParaRPr lang="en-ID" sz="2000" dirty="0">
              <a:solidFill>
                <a:schemeClr val="bg1"/>
              </a:solidFill>
              <a:latin typeface="Arial" pitchFamily="34" charset="0"/>
              <a:cs typeface="Arial" pitchFamily="34" charset="0"/>
            </a:endParaRPr>
          </a:p>
          <a:p>
            <a:pPr marL="0" indent="0">
              <a:buNone/>
            </a:pPr>
            <a:r>
              <a:rPr lang="sv-SE" sz="2000" b="1" dirty="0">
                <a:ln>
                  <a:solidFill>
                    <a:schemeClr val="tx1"/>
                  </a:solidFill>
                </a:ln>
                <a:solidFill>
                  <a:schemeClr val="bg1"/>
                </a:solidFill>
                <a:latin typeface="Arial" pitchFamily="34" charset="0"/>
                <a:cs typeface="Arial" pitchFamily="34" charset="0"/>
              </a:rPr>
              <a:t>Threats (ancaman)</a:t>
            </a:r>
            <a:endParaRPr lang="sv-SE" sz="2000" dirty="0">
              <a:ln>
                <a:solidFill>
                  <a:schemeClr val="tx1"/>
                </a:solidFill>
              </a:ln>
              <a:solidFill>
                <a:schemeClr val="bg1"/>
              </a:solidFill>
              <a:latin typeface="Arial" pitchFamily="34" charset="0"/>
              <a:cs typeface="Arial" pitchFamily="34" charset="0"/>
            </a:endParaRPr>
          </a:p>
          <a:p>
            <a:pPr marL="0" indent="0">
              <a:buNone/>
            </a:pPr>
            <a:r>
              <a:rPr lang="sv-SE" sz="2000" dirty="0">
                <a:solidFill>
                  <a:schemeClr val="bg1"/>
                </a:solidFill>
                <a:latin typeface="Arial" pitchFamily="34" charset="0"/>
                <a:cs typeface="Arial" pitchFamily="34" charset="0"/>
              </a:rPr>
              <a:t>1. Peraturan Pemerintah sesekali merugikan </a:t>
            </a:r>
            <a:r>
              <a:rPr lang="sv-SE" sz="2000" dirty="0" smtClean="0">
                <a:solidFill>
                  <a:schemeClr val="bg1"/>
                </a:solidFill>
                <a:latin typeface="Arial" pitchFamily="34" charset="0"/>
                <a:cs typeface="Arial" pitchFamily="34" charset="0"/>
              </a:rPr>
              <a:t>perusahaan</a:t>
            </a:r>
          </a:p>
          <a:p>
            <a:pPr marL="0" indent="0">
              <a:buNone/>
            </a:pPr>
            <a:r>
              <a:rPr lang="sv-SE" sz="2000" dirty="0" smtClean="0">
                <a:solidFill>
                  <a:schemeClr val="bg1"/>
                </a:solidFill>
                <a:latin typeface="Arial" pitchFamily="34" charset="0"/>
                <a:cs typeface="Arial" pitchFamily="34" charset="0"/>
              </a:rPr>
              <a:t>2. Munculnya kompetitor baru</a:t>
            </a:r>
            <a:endParaRPr lang="sv-SE" sz="2000" dirty="0">
              <a:solidFill>
                <a:schemeClr val="bg1"/>
              </a:solidFill>
              <a:latin typeface="Arial" pitchFamily="34" charset="0"/>
              <a:cs typeface="Arial" pitchFamily="34" charset="0"/>
            </a:endParaRPr>
          </a:p>
          <a:p>
            <a:pPr marL="0" indent="0">
              <a:buNone/>
            </a:pPr>
            <a:endParaRPr lang="en-US" sz="2000" dirty="0">
              <a:solidFill>
                <a:schemeClr val="bg1"/>
              </a:solidFill>
              <a:latin typeface="Arial" pitchFamily="34" charset="0"/>
              <a:cs typeface="Arial" pitchFamily="34" charset="0"/>
            </a:endParaRPr>
          </a:p>
          <a:p>
            <a:pPr marL="0" indent="0">
              <a:buNone/>
            </a:pP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13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fade">
                                      <p:cBhvr>
                                        <p:cTn id="23" dur="500"/>
                                        <p:tgtEl>
                                          <p:spTgt spid="16">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1496791"/>
              </p:ext>
            </p:extLst>
          </p:nvPr>
        </p:nvGraphicFramePr>
        <p:xfrm>
          <a:off x="368489" y="719666"/>
          <a:ext cx="11409528" cy="5678859"/>
        </p:xfrm>
        <a:graphic>
          <a:graphicData uri="http://schemas.openxmlformats.org/drawingml/2006/table">
            <a:tbl>
              <a:tblPr firstRow="1" bandRow="1">
                <a:tableStyleId>{5C22544A-7EE6-4342-B048-85BDC9FD1C3A}</a:tableStyleId>
              </a:tblPr>
              <a:tblGrid>
                <a:gridCol w="3125338"/>
                <a:gridCol w="4189863"/>
                <a:gridCol w="4094327"/>
              </a:tblGrid>
              <a:tr h="1389847">
                <a:tc>
                  <a:txBody>
                    <a:bodyPr/>
                    <a:lstStyle/>
                    <a:p>
                      <a:r>
                        <a:rPr lang="id-ID" sz="3200" dirty="0" smtClean="0"/>
                        <a:t>KOMPONEN</a:t>
                      </a:r>
                      <a:endParaRPr lang="id-ID" sz="3200" dirty="0"/>
                    </a:p>
                  </a:txBody>
                  <a:tcPr/>
                </a:tc>
                <a:tc>
                  <a:txBody>
                    <a:bodyPr/>
                    <a:lstStyle/>
                    <a:p>
                      <a:r>
                        <a:rPr lang="id-ID" sz="3200" dirty="0" smtClean="0"/>
                        <a:t>STRENGTH</a:t>
                      </a:r>
                    </a:p>
                    <a:p>
                      <a:pPr marL="457200" indent="-457200">
                        <a:buFont typeface="+mj-lt"/>
                        <a:buAutoNum type="arabicPeriod"/>
                      </a:pPr>
                      <a:r>
                        <a:rPr lang="id-ID" sz="2400" dirty="0" smtClean="0"/>
                        <a:t>Jumlah driver lebih banyak</a:t>
                      </a:r>
                    </a:p>
                    <a:p>
                      <a:pPr marL="457200" indent="-457200">
                        <a:buFont typeface="+mj-lt"/>
                        <a:buAutoNum type="arabicPeriod"/>
                      </a:pPr>
                      <a:r>
                        <a:rPr lang="id-ID" sz="2400" dirty="0" smtClean="0"/>
                        <a:t>Banyak pilihan layanan</a:t>
                      </a:r>
                      <a:endParaRPr lang="id-ID" sz="2400" dirty="0"/>
                    </a:p>
                  </a:txBody>
                  <a:tcPr/>
                </a:tc>
                <a:tc>
                  <a:txBody>
                    <a:bodyPr/>
                    <a:lstStyle/>
                    <a:p>
                      <a:r>
                        <a:rPr lang="id-ID" sz="3200" dirty="0" smtClean="0"/>
                        <a:t>WEAKNESS</a:t>
                      </a:r>
                    </a:p>
                    <a:p>
                      <a:pPr marL="457200" indent="-457200">
                        <a:buFont typeface="+mj-lt"/>
                        <a:buAutoNum type="arabicPeriod"/>
                      </a:pPr>
                      <a:r>
                        <a:rPr lang="id-ID" sz="2400" dirty="0" smtClean="0"/>
                        <a:t>Pengelolaan keunagan kurang baik</a:t>
                      </a:r>
                    </a:p>
                    <a:p>
                      <a:pPr marL="457200" indent="-457200">
                        <a:buFont typeface="+mj-lt"/>
                        <a:buAutoNum type="arabicPeriod"/>
                      </a:pPr>
                      <a:r>
                        <a:rPr lang="id-ID" sz="2400" dirty="0" smtClean="0"/>
                        <a:t>Oknum</a:t>
                      </a:r>
                      <a:r>
                        <a:rPr lang="id-ID" sz="2400" baseline="0" dirty="0" smtClean="0"/>
                        <a:t> gojek merusak reputasi</a:t>
                      </a:r>
                      <a:endParaRPr lang="id-ID" sz="2400" dirty="0"/>
                    </a:p>
                  </a:txBody>
                  <a:tcPr/>
                </a:tc>
              </a:tr>
              <a:tr h="1960299">
                <a:tc>
                  <a:txBody>
                    <a:bodyPr/>
                    <a:lstStyle/>
                    <a:p>
                      <a:r>
                        <a:rPr lang="id-ID" sz="3200" dirty="0" smtClean="0"/>
                        <a:t>OPPORTUNITIES</a:t>
                      </a:r>
                    </a:p>
                    <a:p>
                      <a:pPr marL="514350" indent="-514350">
                        <a:buFont typeface="+mj-lt"/>
                        <a:buAutoNum type="arabicPeriod"/>
                      </a:pPr>
                      <a:r>
                        <a:rPr lang="id-ID" sz="2400" dirty="0" smtClean="0"/>
                        <a:t>Delivery makanan sudah populer</a:t>
                      </a:r>
                    </a:p>
                    <a:p>
                      <a:pPr marL="514350" indent="-514350">
                        <a:buFont typeface="+mj-lt"/>
                        <a:buAutoNum type="arabicPeriod"/>
                      </a:pPr>
                      <a:r>
                        <a:rPr lang="id-ID" sz="2400" dirty="0" smtClean="0"/>
                        <a:t>Disukai</a:t>
                      </a:r>
                      <a:r>
                        <a:rPr lang="id-ID" sz="2400" baseline="0" dirty="0" smtClean="0"/>
                        <a:t> masyarakat</a:t>
                      </a:r>
                      <a:endParaRPr lang="id-ID" sz="2400" dirty="0"/>
                    </a:p>
                  </a:txBody>
                  <a:tcPr/>
                </a:tc>
                <a:tc>
                  <a:txBody>
                    <a:bodyPr/>
                    <a:lstStyle/>
                    <a:p>
                      <a:r>
                        <a:rPr lang="id-ID" sz="3200" dirty="0" smtClean="0"/>
                        <a:t>Strategi</a:t>
                      </a:r>
                      <a:r>
                        <a:rPr lang="id-ID" sz="3200" baseline="0" dirty="0" smtClean="0"/>
                        <a:t> S – O</a:t>
                      </a:r>
                    </a:p>
                    <a:p>
                      <a:r>
                        <a:rPr lang="id-ID" sz="2000" dirty="0" smtClean="0"/>
                        <a:t>S2-O1: Mengembangan sistem delivery yg lebih baik,</a:t>
                      </a:r>
                      <a:r>
                        <a:rPr lang="id-ID" sz="2000" baseline="0" dirty="0" smtClean="0"/>
                        <a:t> murah, belum ada yg menyamai</a:t>
                      </a:r>
                      <a:r>
                        <a:rPr lang="id-ID" sz="2000" dirty="0" smtClean="0"/>
                        <a:t> </a:t>
                      </a:r>
                      <a:endParaRPr lang="id-ID" sz="2000" dirty="0"/>
                    </a:p>
                  </a:txBody>
                  <a:tcPr/>
                </a:tc>
                <a:tc>
                  <a:txBody>
                    <a:bodyPr/>
                    <a:lstStyle/>
                    <a:p>
                      <a:r>
                        <a:rPr lang="id-ID" sz="3200" dirty="0" smtClean="0"/>
                        <a:t>Strategi W -</a:t>
                      </a:r>
                      <a:r>
                        <a:rPr lang="id-ID" sz="3200" baseline="0" dirty="0" smtClean="0"/>
                        <a:t>  O</a:t>
                      </a:r>
                    </a:p>
                    <a:p>
                      <a:r>
                        <a:rPr lang="id-ID" sz="2400" baseline="0" dirty="0" smtClean="0"/>
                        <a:t>W1-O2: memperbaiki menejemen keuangan utk meningkatkan kepercayaan masyarakat</a:t>
                      </a:r>
                      <a:endParaRPr lang="id-ID" sz="2000" dirty="0"/>
                    </a:p>
                  </a:txBody>
                  <a:tcPr/>
                </a:tc>
              </a:tr>
              <a:tr h="1389847">
                <a:tc>
                  <a:txBody>
                    <a:bodyPr/>
                    <a:lstStyle/>
                    <a:p>
                      <a:r>
                        <a:rPr lang="id-ID" sz="3200" dirty="0" smtClean="0"/>
                        <a:t>THREATS</a:t>
                      </a:r>
                    </a:p>
                    <a:p>
                      <a:pPr marL="457200" indent="-457200">
                        <a:buFont typeface="+mj-lt"/>
                        <a:buAutoNum type="arabicPeriod"/>
                      </a:pPr>
                      <a:r>
                        <a:rPr lang="id-ID" sz="2400" dirty="0" smtClean="0"/>
                        <a:t>Regulasi pemerintah merugikan</a:t>
                      </a:r>
                    </a:p>
                    <a:p>
                      <a:pPr marL="457200" indent="-457200">
                        <a:buFont typeface="+mj-lt"/>
                        <a:buAutoNum type="arabicPeriod"/>
                      </a:pPr>
                      <a:r>
                        <a:rPr lang="id-ID" sz="2400" dirty="0" smtClean="0"/>
                        <a:t>Kompetitor baru </a:t>
                      </a:r>
                      <a:endParaRPr lang="id-ID" sz="2000" dirty="0"/>
                    </a:p>
                  </a:txBody>
                  <a:tcPr/>
                </a:tc>
                <a:tc>
                  <a:txBody>
                    <a:bodyPr/>
                    <a:lstStyle/>
                    <a:p>
                      <a:r>
                        <a:rPr lang="id-ID" sz="3200" dirty="0" smtClean="0"/>
                        <a:t>Strategi S – T</a:t>
                      </a:r>
                    </a:p>
                    <a:p>
                      <a:r>
                        <a:rPr lang="id-ID" sz="2400" dirty="0" smtClean="0"/>
                        <a:t>S1 – T2: Meningkatkan kapasitas driver mll pelatihan</a:t>
                      </a:r>
                      <a:r>
                        <a:rPr lang="id-ID" sz="2400" baseline="0" dirty="0" smtClean="0"/>
                        <a:t> .....</a:t>
                      </a:r>
                      <a:endParaRPr lang="id-ID" sz="2000" dirty="0"/>
                    </a:p>
                  </a:txBody>
                  <a:tcPr/>
                </a:tc>
                <a:tc>
                  <a:txBody>
                    <a:bodyPr/>
                    <a:lstStyle/>
                    <a:p>
                      <a:r>
                        <a:rPr lang="id-ID" sz="3200" dirty="0" smtClean="0"/>
                        <a:t>Strategi W</a:t>
                      </a:r>
                      <a:r>
                        <a:rPr lang="id-ID" sz="3200" baseline="0" dirty="0" smtClean="0"/>
                        <a:t> – T</a:t>
                      </a:r>
                    </a:p>
                    <a:p>
                      <a:r>
                        <a:rPr lang="id-ID" sz="2400" baseline="0" dirty="0" smtClean="0"/>
                        <a:t>W2 –T2: Mengawasi dan menindak secara tegas mll sistem reward and punishment kepada driver</a:t>
                      </a:r>
                      <a:endParaRPr lang="id-ID" sz="2400" dirty="0"/>
                    </a:p>
                  </a:txBody>
                  <a:tcPr/>
                </a:tc>
              </a:tr>
            </a:tbl>
          </a:graphicData>
        </a:graphic>
      </p:graphicFrame>
    </p:spTree>
    <p:extLst>
      <p:ext uri="{BB962C8B-B14F-4D97-AF65-F5344CB8AC3E}">
        <p14:creationId xmlns:p14="http://schemas.microsoft.com/office/powerpoint/2010/main" val="41145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468" y="382138"/>
            <a:ext cx="11339284" cy="6127844"/>
          </a:xfrm>
          <a:ln>
            <a:solidFill>
              <a:schemeClr val="accent1"/>
            </a:solidFill>
          </a:ln>
        </p:spPr>
        <p:txBody>
          <a:bodyPr>
            <a:noAutofit/>
          </a:bodyPr>
          <a:lstStyle/>
          <a:p>
            <a:pPr marL="0" indent="0">
              <a:buNone/>
            </a:pPr>
            <a:r>
              <a:rPr lang="id-ID" b="1" dirty="0" smtClean="0">
                <a:ln>
                  <a:solidFill>
                    <a:schemeClr val="tx1"/>
                  </a:solidFill>
                </a:ln>
                <a:solidFill>
                  <a:schemeClr val="bg1"/>
                </a:solidFill>
                <a:latin typeface="Calibri" panose="020F0502020204030204" pitchFamily="34" charset="0"/>
                <a:cs typeface="Calibri" panose="020F0502020204030204" pitchFamily="34" charset="0"/>
              </a:rPr>
              <a:t>Daftar panjang strategi </a:t>
            </a:r>
            <a:endParaRPr lang="en-US" dirty="0">
              <a:ln>
                <a:solidFill>
                  <a:schemeClr val="tx1"/>
                </a:solidFill>
              </a:ln>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Meningkatkan</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bidang</a:t>
            </a:r>
            <a:r>
              <a:rPr lang="en-US" sz="2000" dirty="0">
                <a:solidFill>
                  <a:schemeClr val="bg1"/>
                </a:solidFill>
                <a:latin typeface="Calibri" panose="020F0502020204030204" pitchFamily="34" charset="0"/>
                <a:cs typeface="Calibri" panose="020F0502020204030204" pitchFamily="34" charset="0"/>
              </a:rPr>
              <a:t> costumer </a:t>
            </a:r>
            <a:r>
              <a:rPr lang="en-US" sz="2000" dirty="0" smtClean="0">
                <a:solidFill>
                  <a:schemeClr val="bg1"/>
                </a:solidFill>
                <a:latin typeface="Calibri" panose="020F0502020204030204" pitchFamily="34" charset="0"/>
                <a:cs typeface="Calibri" panose="020F0502020204030204" pitchFamily="34" charset="0"/>
              </a:rPr>
              <a:t>service</a:t>
            </a:r>
            <a:endParaRPr lang="id-ID" sz="2000" dirty="0" smtClean="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Meningkatkan sistem layanan delivery yang murah...</a:t>
            </a:r>
            <a:endParaRPr lang="en-US" sz="2000" dirty="0" smtClean="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Meningkatkan</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desain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aplikasi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terutama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metode</a:t>
            </a:r>
            <a:r>
              <a:rPr lang="en-US" sz="2000" dirty="0">
                <a:solidFill>
                  <a:schemeClr val="bg1"/>
                </a:solidFill>
                <a:latin typeface="Calibri" panose="020F0502020204030204" pitchFamily="34" charset="0"/>
                <a:cs typeface="Calibri" panose="020F0502020204030204" pitchFamily="34" charset="0"/>
              </a:rPr>
              <a:t> </a:t>
            </a:r>
            <a:r>
              <a:rPr lang="en-US" sz="2000" dirty="0" err="1" smtClean="0">
                <a:solidFill>
                  <a:schemeClr val="bg1"/>
                </a:solidFill>
                <a:latin typeface="Calibri" panose="020F0502020204030204" pitchFamily="34" charset="0"/>
                <a:cs typeface="Calibri" panose="020F0502020204030204" pitchFamily="34" charset="0"/>
              </a:rPr>
              <a:t>pemesanan</a:t>
            </a:r>
            <a:endParaRPr lang="en-US" sz="2000" dirty="0" smtClean="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Meningkatkan</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layanan</a:t>
            </a:r>
            <a:r>
              <a:rPr lang="en-US" sz="2000" dirty="0">
                <a:solidFill>
                  <a:schemeClr val="bg1"/>
                </a:solidFill>
                <a:latin typeface="Calibri" panose="020F0502020204030204" pitchFamily="34" charset="0"/>
                <a:cs typeface="Calibri" panose="020F0502020204030204" pitchFamily="34" charset="0"/>
              </a:rPr>
              <a:t> </a:t>
            </a:r>
            <a:r>
              <a:rPr lang="en-US" sz="2000" dirty="0" smtClean="0">
                <a:solidFill>
                  <a:schemeClr val="bg1"/>
                </a:solidFill>
                <a:latin typeface="Calibri" panose="020F0502020204030204" pitchFamily="34" charset="0"/>
                <a:cs typeface="Calibri" panose="020F0502020204030204" pitchFamily="34" charset="0"/>
              </a:rPr>
              <a:t>Go-food</a:t>
            </a:r>
            <a:endParaRPr lang="id-ID" sz="2000" dirty="0" smtClean="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Memperbaiki sistem keuangan utk meningkatkan kepercayaan  masyarakat</a:t>
            </a:r>
            <a:endParaRPr lang="en-US" sz="2000" dirty="0" smtClean="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Menambah</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sistem</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pembayaran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dengan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kartu</a:t>
            </a:r>
            <a:r>
              <a:rPr lang="en-US" sz="2000" dirty="0">
                <a:solidFill>
                  <a:schemeClr val="bg1"/>
                </a:solidFill>
                <a:latin typeface="Calibri" panose="020F0502020204030204" pitchFamily="34" charset="0"/>
                <a:cs typeface="Calibri" panose="020F0502020204030204" pitchFamily="34" charset="0"/>
              </a:rPr>
              <a:t> </a:t>
            </a:r>
            <a:r>
              <a:rPr lang="en-US" sz="2000" dirty="0" err="1" smtClean="0">
                <a:solidFill>
                  <a:schemeClr val="bg1"/>
                </a:solidFill>
                <a:latin typeface="Calibri" panose="020F0502020204030204" pitchFamily="34" charset="0"/>
                <a:cs typeface="Calibri" panose="020F0502020204030204" pitchFamily="34" charset="0"/>
              </a:rPr>
              <a:t>kredit</a:t>
            </a:r>
            <a:endParaRPr lang="en-US" sz="20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id-ID" sz="2000" dirty="0" smtClean="0">
                <a:solidFill>
                  <a:schemeClr val="bg1"/>
                </a:solidFill>
                <a:latin typeface="Calibri" panose="020F0502020204030204" pitchFamily="34" charset="0"/>
                <a:cs typeface="Calibri" panose="020F0502020204030204" pitchFamily="34" charset="0"/>
              </a:rPr>
              <a:t>Memberikan pelatihan utk driver</a:t>
            </a: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Adanya</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pemerataan</a:t>
            </a:r>
            <a:r>
              <a:rPr lang="en-US" sz="2000" dirty="0">
                <a:solidFill>
                  <a:schemeClr val="bg1"/>
                </a:solidFill>
                <a:latin typeface="Calibri" panose="020F0502020204030204" pitchFamily="34" charset="0"/>
                <a:cs typeface="Calibri" panose="020F0502020204030204" pitchFamily="34" charset="0"/>
              </a:rPr>
              <a:t> di </a:t>
            </a:r>
            <a:r>
              <a:rPr lang="en-US" sz="2000" dirty="0" err="1">
                <a:solidFill>
                  <a:schemeClr val="bg1"/>
                </a:solidFill>
                <a:latin typeface="Calibri" panose="020F0502020204030204" pitchFamily="34" charset="0"/>
                <a:cs typeface="Calibri" panose="020F0502020204030204" pitchFamily="34" charset="0"/>
              </a:rPr>
              <a:t>setiap</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daerah</a:t>
            </a:r>
            <a:r>
              <a:rPr lang="en-US" sz="2000" dirty="0">
                <a:solidFill>
                  <a:schemeClr val="bg1"/>
                </a:solidFill>
                <a:latin typeface="Calibri" panose="020F0502020204030204" pitchFamily="34" charset="0"/>
                <a:cs typeface="Calibri" panose="020F0502020204030204" pitchFamily="34" charset="0"/>
              </a:rPr>
              <a:t> </a:t>
            </a:r>
            <a:r>
              <a:rPr lang="en-US" sz="2000" dirty="0" err="1" smtClean="0">
                <a:solidFill>
                  <a:schemeClr val="bg1"/>
                </a:solidFill>
                <a:latin typeface="Calibri" panose="020F0502020204030204" pitchFamily="34" charset="0"/>
                <a:cs typeface="Calibri" panose="020F0502020204030204" pitchFamily="34" charset="0"/>
              </a:rPr>
              <a:t>layanan</a:t>
            </a:r>
            <a:endParaRPr lang="en-US" sz="20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Fokus</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pada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perbaikan</a:t>
            </a:r>
            <a:r>
              <a:rPr lang="en-US" sz="2000" dirty="0">
                <a:solidFill>
                  <a:schemeClr val="bg1"/>
                </a:solidFill>
                <a:latin typeface="Calibri" panose="020F0502020204030204" pitchFamily="34" charset="0"/>
                <a:cs typeface="Calibri" panose="020F0502020204030204" pitchFamily="34" charset="0"/>
              </a:rPr>
              <a:t> morning commute </a:t>
            </a:r>
            <a:r>
              <a:rPr lang="en-US" sz="2000" dirty="0" err="1">
                <a:solidFill>
                  <a:schemeClr val="bg1"/>
                </a:solidFill>
                <a:latin typeface="Calibri" panose="020F0502020204030204" pitchFamily="34" charset="0"/>
                <a:cs typeface="Calibri" panose="020F0502020204030204" pitchFamily="34" charset="0"/>
              </a:rPr>
              <a:t>karena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angka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pemesanan</a:t>
            </a:r>
            <a:r>
              <a:rPr lang="en-US" sz="2000" dirty="0">
                <a:solidFill>
                  <a:schemeClr val="bg1"/>
                </a:solidFill>
                <a:latin typeface="Calibri" panose="020F0502020204030204" pitchFamily="34" charset="0"/>
                <a:cs typeface="Calibri" panose="020F0502020204030204" pitchFamily="34" charset="0"/>
              </a:rPr>
              <a:t> </a:t>
            </a:r>
            <a:r>
              <a:rPr lang="en-US" sz="2000" dirty="0" err="1" smtClean="0">
                <a:solidFill>
                  <a:schemeClr val="bg1"/>
                </a:solidFill>
                <a:latin typeface="Calibri" panose="020F0502020204030204" pitchFamily="34" charset="0"/>
                <a:cs typeface="Calibri" panose="020F0502020204030204" pitchFamily="34" charset="0"/>
              </a:rPr>
              <a:t>tinggi</a:t>
            </a:r>
            <a:endParaRPr lang="en-US" sz="20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smtClean="0">
                <a:solidFill>
                  <a:schemeClr val="bg1"/>
                </a:solidFill>
                <a:latin typeface="Calibri" panose="020F0502020204030204" pitchFamily="34" charset="0"/>
                <a:cs typeface="Calibri" panose="020F0502020204030204" pitchFamily="34" charset="0"/>
              </a:rPr>
              <a:t>Ada </a:t>
            </a:r>
            <a:r>
              <a:rPr lang="en-US" sz="2000" dirty="0" err="1">
                <a:solidFill>
                  <a:schemeClr val="bg1"/>
                </a:solidFill>
                <a:latin typeface="Calibri" panose="020F0502020204030204" pitchFamily="34" charset="0"/>
                <a:cs typeface="Calibri" panose="020F0502020204030204" pitchFamily="34" charset="0"/>
              </a:rPr>
              <a:t>tim</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khusus</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untuk</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mengurus</a:t>
            </a:r>
            <a:r>
              <a:rPr lang="en-US" sz="2000" dirty="0">
                <a:solidFill>
                  <a:schemeClr val="bg1"/>
                </a:solidFill>
                <a:latin typeface="Calibri" panose="020F0502020204030204" pitchFamily="34" charset="0"/>
                <a:cs typeface="Calibri" panose="020F0502020204030204" pitchFamily="34" charset="0"/>
              </a:rPr>
              <a:t> costumer </a:t>
            </a:r>
            <a:r>
              <a:rPr lang="en-US" sz="2000" dirty="0" err="1" smtClean="0">
                <a:solidFill>
                  <a:schemeClr val="bg1"/>
                </a:solidFill>
                <a:latin typeface="Calibri" panose="020F0502020204030204" pitchFamily="34" charset="0"/>
                <a:cs typeface="Calibri" panose="020F0502020204030204" pitchFamily="34" charset="0"/>
              </a:rPr>
              <a:t>korporasi</a:t>
            </a:r>
            <a:endParaRPr lang="en-US" sz="20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Bekerja</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sama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dengan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penjual</a:t>
            </a:r>
            <a:r>
              <a:rPr lang="en-US" sz="2000" dirty="0">
                <a:solidFill>
                  <a:schemeClr val="bg1"/>
                </a:solidFill>
                <a:latin typeface="Calibri" panose="020F0502020204030204" pitchFamily="34" charset="0"/>
                <a:cs typeface="Calibri" panose="020F0502020204030204" pitchFamily="34" charset="0"/>
              </a:rPr>
              <a:t> agar </a:t>
            </a:r>
            <a:r>
              <a:rPr lang="en-US" sz="2000" dirty="0" err="1">
                <a:solidFill>
                  <a:schemeClr val="bg1"/>
                </a:solidFill>
                <a:latin typeface="Calibri" panose="020F0502020204030204" pitchFamily="34" charset="0"/>
                <a:cs typeface="Calibri" panose="020F0502020204030204" pitchFamily="34" charset="0"/>
              </a:rPr>
              <a:t>menawarkan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harga</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spesial</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bagi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pelanggan</a:t>
            </a:r>
            <a:r>
              <a:rPr lang="en-US" sz="2000" dirty="0">
                <a:solidFill>
                  <a:schemeClr val="bg1"/>
                </a:solidFill>
                <a:latin typeface="Calibri" panose="020F0502020204030204" pitchFamily="34" charset="0"/>
                <a:cs typeface="Calibri" panose="020F0502020204030204" pitchFamily="34" charset="0"/>
              </a:rPr>
              <a:t> </a:t>
            </a:r>
            <a:r>
              <a:rPr lang="en-US" sz="2000" dirty="0" smtClean="0">
                <a:solidFill>
                  <a:schemeClr val="bg1"/>
                </a:solidFill>
                <a:latin typeface="Calibri" panose="020F0502020204030204" pitchFamily="34" charset="0"/>
                <a:cs typeface="Calibri" panose="020F0502020204030204" pitchFamily="34" charset="0"/>
              </a:rPr>
              <a:t>Go-food</a:t>
            </a:r>
          </a:p>
          <a:p>
            <a:pPr marL="457200" indent="-457200">
              <a:buFont typeface="+mj-lt"/>
              <a:buAutoNum type="arabicPeriod"/>
            </a:pPr>
            <a:r>
              <a:rPr lang="en-US" sz="2000" dirty="0" err="1">
                <a:solidFill>
                  <a:schemeClr val="bg1"/>
                </a:solidFill>
                <a:latin typeface="Calibri" panose="020F0502020204030204" pitchFamily="34" charset="0"/>
                <a:cs typeface="Calibri" panose="020F0502020204030204" pitchFamily="34" charset="0"/>
              </a:rPr>
              <a:t>Peningkatan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layanan</a:t>
            </a:r>
            <a:r>
              <a:rPr lang="en-US" sz="2000" dirty="0">
                <a:solidFill>
                  <a:schemeClr val="bg1"/>
                </a:solidFill>
                <a:latin typeface="Calibri" panose="020F0502020204030204" pitchFamily="34" charset="0"/>
                <a:cs typeface="Calibri" panose="020F0502020204030204" pitchFamily="34" charset="0"/>
              </a:rPr>
              <a:t> Go-send</a:t>
            </a:r>
          </a:p>
          <a:p>
            <a:pPr marL="457200" indent="-457200">
              <a:buFont typeface="+mj-lt"/>
              <a:buAutoNum type="arabicPeriod"/>
            </a:pPr>
            <a:r>
              <a:rPr lang="en-US" sz="2000" dirty="0" err="1" smtClean="0">
                <a:solidFill>
                  <a:schemeClr val="bg1"/>
                </a:solidFill>
                <a:latin typeface="Calibri" panose="020F0502020204030204" pitchFamily="34" charset="0"/>
                <a:cs typeface="Calibri" panose="020F0502020204030204" pitchFamily="34" charset="0"/>
              </a:rPr>
              <a:t>Menambah</a:t>
            </a:r>
            <a:r>
              <a:rPr lang="en-US" sz="2000" dirty="0" smtClean="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layanan</a:t>
            </a:r>
            <a:r>
              <a:rPr lang="en-US" sz="2000" dirty="0">
                <a:solidFill>
                  <a:schemeClr val="bg1"/>
                </a:solidFill>
                <a:latin typeface="Calibri" panose="020F0502020204030204" pitchFamily="34" charset="0"/>
                <a:cs typeface="Calibri" panose="020F0502020204030204" pitchFamily="34" charset="0"/>
              </a:rPr>
              <a:t> di </a:t>
            </a:r>
            <a:r>
              <a:rPr lang="en-US" sz="2000" dirty="0" err="1">
                <a:solidFill>
                  <a:schemeClr val="bg1"/>
                </a:solidFill>
                <a:latin typeface="Calibri" panose="020F0502020204030204" pitchFamily="34" charset="0"/>
                <a:cs typeface="Calibri" panose="020F0502020204030204" pitchFamily="34" charset="0"/>
              </a:rPr>
              <a:t>berbagai</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kota</a:t>
            </a:r>
            <a:r>
              <a:rPr lang="en-US" sz="2000" dirty="0">
                <a:solidFill>
                  <a:schemeClr val="bg1"/>
                </a:solidFill>
                <a:latin typeface="Calibri" panose="020F0502020204030204" pitchFamily="34" charset="0"/>
                <a:cs typeface="Calibri" panose="020F0502020204030204" pitchFamily="34" charset="0"/>
              </a:rPr>
              <a:t> agar </a:t>
            </a:r>
            <a:r>
              <a:rPr lang="en-US" sz="2000" dirty="0" err="1">
                <a:solidFill>
                  <a:schemeClr val="bg1"/>
                </a:solidFill>
                <a:latin typeface="Calibri" panose="020F0502020204030204" pitchFamily="34" charset="0"/>
                <a:cs typeface="Calibri" panose="020F0502020204030204" pitchFamily="34" charset="0"/>
              </a:rPr>
              <a:t>dekat</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dengan</a:t>
            </a:r>
            <a:r>
              <a:rPr lang="en-US" sz="2000" dirty="0">
                <a:solidFill>
                  <a:schemeClr val="bg1"/>
                </a:solidFill>
                <a:latin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cs typeface="Calibri" panose="020F0502020204030204" pitchFamily="34" charset="0"/>
              </a:rPr>
              <a:t>masyarakat</a:t>
            </a:r>
            <a:endParaRPr lang="en-US" sz="2000" dirty="0">
              <a:solidFill>
                <a:schemeClr val="bg1"/>
              </a:solidFill>
              <a:latin typeface="Calibri" panose="020F0502020204030204" pitchFamily="34" charset="0"/>
              <a:cs typeface="Calibri" panose="020F0502020204030204" pitchFamily="34" charset="0"/>
            </a:endParaRPr>
          </a:p>
          <a:p>
            <a:pPr marL="0" indent="0">
              <a:buNone/>
            </a:pPr>
            <a:endParaRPr lang="en-US" sz="2000" dirty="0" smtClean="0">
              <a:solidFill>
                <a:schemeClr val="bg1"/>
              </a:solidFill>
              <a:latin typeface="Adam" pitchFamily="50" charset="0"/>
            </a:endParaRPr>
          </a:p>
          <a:p>
            <a:pPr marL="0" indent="0">
              <a:buNone/>
            </a:pPr>
            <a:endParaRPr lang="en-US" sz="2000" dirty="0">
              <a:solidFill>
                <a:schemeClr val="bg1"/>
              </a:solidFill>
              <a:latin typeface="Adam" pitchFamily="50" charset="0"/>
            </a:endParaRPr>
          </a:p>
        </p:txBody>
      </p:sp>
    </p:spTree>
    <p:extLst>
      <p:ext uri="{BB962C8B-B14F-4D97-AF65-F5344CB8AC3E}">
        <p14:creationId xmlns:p14="http://schemas.microsoft.com/office/powerpoint/2010/main" val="71266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448" y="518615"/>
            <a:ext cx="8769824" cy="5658348"/>
          </a:xfrm>
        </p:spPr>
        <p:txBody>
          <a:bodyPr>
            <a:normAutofit/>
          </a:bodyPr>
          <a:lstStyle/>
          <a:p>
            <a:r>
              <a:rPr lang="id-ID" sz="4000" dirty="0" smtClean="0">
                <a:solidFill>
                  <a:schemeClr val="bg1"/>
                </a:solidFill>
              </a:rPr>
              <a:t>Untuk memilih strategi mana yang akan ditindaklanjuti perlu disusun skala prioritas dari daftar panjang strategi</a:t>
            </a:r>
          </a:p>
          <a:p>
            <a:r>
              <a:rPr lang="id-ID" sz="4000" dirty="0" smtClean="0">
                <a:solidFill>
                  <a:schemeClr val="bg1"/>
                </a:solidFill>
              </a:rPr>
              <a:t>Pemilihan bisa dengan  melihat urgensinya, ketersediaan sumber daya baik dana, teknologi ataupun manusianya</a:t>
            </a:r>
          </a:p>
          <a:p>
            <a:r>
              <a:rPr lang="id-ID" sz="4000" dirty="0" smtClean="0">
                <a:solidFill>
                  <a:schemeClr val="bg1"/>
                </a:solidFill>
              </a:rPr>
              <a:t>APA LAGI KIRA-KIRA?</a:t>
            </a:r>
          </a:p>
          <a:p>
            <a:endParaRPr lang="id-ID" sz="4000" dirty="0">
              <a:solidFill>
                <a:schemeClr val="bg1"/>
              </a:solidFill>
            </a:endParaRPr>
          </a:p>
        </p:txBody>
      </p:sp>
    </p:spTree>
    <p:extLst>
      <p:ext uri="{BB962C8B-B14F-4D97-AF65-F5344CB8AC3E}">
        <p14:creationId xmlns:p14="http://schemas.microsoft.com/office/powerpoint/2010/main" val="349489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116"/>
            <a:ext cx="10515600" cy="4380932"/>
          </a:xfrm>
        </p:spPr>
        <p:txBody>
          <a:bodyPr>
            <a:normAutofit/>
          </a:bodyPr>
          <a:lstStyle/>
          <a:p>
            <a:r>
              <a:rPr lang="id-ID" dirty="0" smtClean="0">
                <a:solidFill>
                  <a:schemeClr val="bg1"/>
                </a:solidFill>
              </a:rPr>
              <a:t>COBA ISI KUESIONER TENTANG POTENSI DIRI DI BAWAH INI YAAAA...</a:t>
            </a:r>
            <a:br>
              <a:rPr lang="id-ID" dirty="0" smtClean="0">
                <a:solidFill>
                  <a:schemeClr val="bg1"/>
                </a:solidFill>
              </a:rPr>
            </a:br>
            <a:r>
              <a:rPr lang="id-ID" dirty="0" smtClean="0">
                <a:solidFill>
                  <a:schemeClr val="bg1"/>
                </a:solidFill>
              </a:rPr>
              <a:t>KAMU BERADA DI URUTAN BERAPA?</a:t>
            </a:r>
            <a:br>
              <a:rPr lang="id-ID" dirty="0" smtClean="0">
                <a:solidFill>
                  <a:schemeClr val="bg1"/>
                </a:solidFill>
              </a:rPr>
            </a:br>
            <a:r>
              <a:rPr lang="id-ID" dirty="0" smtClean="0">
                <a:solidFill>
                  <a:schemeClr val="bg1"/>
                </a:solidFill>
              </a:rPr>
              <a:t/>
            </a:r>
            <a:br>
              <a:rPr lang="id-ID" dirty="0" smtClean="0">
                <a:solidFill>
                  <a:schemeClr val="bg1"/>
                </a:solidFill>
              </a:rPr>
            </a:br>
            <a:r>
              <a:rPr lang="id-ID" dirty="0">
                <a:solidFill>
                  <a:schemeClr val="bg1"/>
                </a:solidFill>
              </a:rPr>
              <a:t/>
            </a:r>
            <a:br>
              <a:rPr lang="id-ID" dirty="0">
                <a:solidFill>
                  <a:schemeClr val="bg1"/>
                </a:solidFill>
              </a:rPr>
            </a:br>
            <a:r>
              <a:rPr lang="id-ID" sz="6600" dirty="0" smtClean="0">
                <a:solidFill>
                  <a:schemeClr val="bg1"/>
                </a:solidFill>
              </a:rPr>
              <a:t>SEMANGAAAAT...........</a:t>
            </a:r>
            <a:endParaRPr lang="id-ID" sz="6600" dirty="0">
              <a:solidFill>
                <a:schemeClr val="bg1"/>
              </a:solidFill>
            </a:endParaRPr>
          </a:p>
        </p:txBody>
      </p:sp>
    </p:spTree>
    <p:extLst>
      <p:ext uri="{BB962C8B-B14F-4D97-AF65-F5344CB8AC3E}">
        <p14:creationId xmlns:p14="http://schemas.microsoft.com/office/powerpoint/2010/main" val="2233107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1625" t="13040" r="18563" b="11120"/>
          <a:stretch/>
        </p:blipFill>
        <p:spPr>
          <a:xfrm>
            <a:off x="402336" y="153952"/>
            <a:ext cx="4846320" cy="3600558"/>
          </a:xfrm>
          <a:prstGeom prst="rect">
            <a:avLst/>
          </a:prstGeom>
        </p:spPr>
      </p:pic>
      <p:pic>
        <p:nvPicPr>
          <p:cNvPr id="10" name="Picture 9"/>
          <p:cNvPicPr>
            <a:picLocks noChangeAspect="1"/>
          </p:cNvPicPr>
          <p:nvPr/>
        </p:nvPicPr>
        <p:blipFill rotWithShape="1">
          <a:blip r:embed="rId3"/>
          <a:srcRect l="21438" t="21360" r="19688" b="11440"/>
          <a:stretch/>
        </p:blipFill>
        <p:spPr>
          <a:xfrm>
            <a:off x="384048" y="3685998"/>
            <a:ext cx="4777008" cy="3157810"/>
          </a:xfrm>
          <a:prstGeom prst="rect">
            <a:avLst/>
          </a:prstGeom>
        </p:spPr>
      </p:pic>
      <p:pic>
        <p:nvPicPr>
          <p:cNvPr id="11" name="Picture 10"/>
          <p:cNvPicPr>
            <a:picLocks noChangeAspect="1"/>
          </p:cNvPicPr>
          <p:nvPr/>
        </p:nvPicPr>
        <p:blipFill rotWithShape="1">
          <a:blip r:embed="rId4"/>
          <a:srcRect l="24437" t="14000" r="22125" b="13040"/>
          <a:stretch/>
        </p:blipFill>
        <p:spPr>
          <a:xfrm>
            <a:off x="6411040" y="44768"/>
            <a:ext cx="5476160" cy="4380928"/>
          </a:xfrm>
          <a:prstGeom prst="rect">
            <a:avLst/>
          </a:prstGeom>
        </p:spPr>
      </p:pic>
      <p:pic>
        <p:nvPicPr>
          <p:cNvPr id="12" name="Picture 11"/>
          <p:cNvPicPr>
            <a:picLocks noChangeAspect="1"/>
          </p:cNvPicPr>
          <p:nvPr/>
        </p:nvPicPr>
        <p:blipFill rotWithShape="1">
          <a:blip r:embed="rId5"/>
          <a:srcRect l="24250" t="32240" r="21937" b="37680"/>
          <a:stretch/>
        </p:blipFill>
        <p:spPr>
          <a:xfrm>
            <a:off x="6415197" y="4956048"/>
            <a:ext cx="5472003" cy="1792224"/>
          </a:xfrm>
          <a:prstGeom prst="rect">
            <a:avLst/>
          </a:prstGeom>
        </p:spPr>
      </p:pic>
    </p:spTree>
    <p:extLst>
      <p:ext uri="{BB962C8B-B14F-4D97-AF65-F5344CB8AC3E}">
        <p14:creationId xmlns:p14="http://schemas.microsoft.com/office/powerpoint/2010/main" val="4216351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bg1"/>
                </a:solidFill>
                <a:latin typeface="Calibri" panose="020F0502020204030204" pitchFamily="34" charset="0"/>
                <a:cs typeface="Calibri" panose="020F0502020204030204" pitchFamily="34" charset="0"/>
              </a:rPr>
              <a:t>Referensi</a:t>
            </a:r>
            <a:endParaRPr lang="en-US"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825625"/>
            <a:ext cx="10515600" cy="4264279"/>
          </a:xfrm>
        </p:spPr>
        <p:txBody>
          <a:bodyPr>
            <a:normAutofit fontScale="92500" lnSpcReduction="20000"/>
          </a:bodyPr>
          <a:lstStyle/>
          <a:p>
            <a:r>
              <a:rPr lang="en-US" dirty="0">
                <a:solidFill>
                  <a:schemeClr val="bg1"/>
                </a:solidFill>
                <a:latin typeface="Calibri" panose="020F0502020204030204" pitchFamily="34" charset="0"/>
                <a:cs typeface="Calibri" panose="020F0502020204030204" pitchFamily="34" charset="0"/>
                <a:hlinkClick r:id="rId2"/>
              </a:rPr>
              <a:t>https://www.jurnal.id/id/blog/2017/manfaat-faktor-yang-memengaruhi-dan-contoh-analisis-swot</a:t>
            </a:r>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hlinkClick r:id="rId3"/>
              </a:rPr>
              <a:t>https://thegorbalsla.com/contoh-analisis-swot/</a:t>
            </a:r>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hlinkClick r:id="rId4"/>
              </a:rPr>
              <a:t>https://karinov.co.id/contoh-analisis-swot-perusahaan</a:t>
            </a:r>
            <a:r>
              <a:rPr lang="en-US">
                <a:solidFill>
                  <a:schemeClr val="bg1"/>
                </a:solidFill>
                <a:latin typeface="Calibri" panose="020F0502020204030204" pitchFamily="34" charset="0"/>
                <a:cs typeface="Calibri" panose="020F0502020204030204" pitchFamily="34" charset="0"/>
                <a:hlinkClick r:id="rId4"/>
              </a:rPr>
              <a:t>/</a:t>
            </a:r>
            <a:r>
              <a:rPr lang="en-US">
                <a:solidFill>
                  <a:schemeClr val="bg1"/>
                </a:solidFill>
                <a:latin typeface="Calibri" panose="020F0502020204030204" pitchFamily="34" charset="0"/>
                <a:cs typeface="Calibri" panose="020F0502020204030204" pitchFamily="34" charset="0"/>
              </a:rPr>
              <a:t> </a:t>
            </a:r>
            <a:endParaRPr lang="en-US" smtClean="0">
              <a:solidFill>
                <a:schemeClr val="bg1"/>
              </a:solidFill>
              <a:latin typeface="Calibri" panose="020F0502020204030204" pitchFamily="34" charset="0"/>
              <a:cs typeface="Calibri" panose="020F0502020204030204" pitchFamily="34" charset="0"/>
            </a:endParaRPr>
          </a:p>
          <a:p>
            <a:r>
              <a:rPr lang="id-ID">
                <a:solidFill>
                  <a:schemeClr val="bg1"/>
                </a:solidFill>
                <a:latin typeface="Calibri" panose="020F0502020204030204" pitchFamily="34" charset="0"/>
                <a:cs typeface="Calibri" panose="020F0502020204030204" pitchFamily="34" charset="0"/>
              </a:rPr>
              <a:t>Buletin Psikologi, Tahun III, Nomor 2, Desember 1995</a:t>
            </a:r>
          </a:p>
          <a:p>
            <a:r>
              <a:rPr lang="id-ID">
                <a:solidFill>
                  <a:schemeClr val="bg1"/>
                </a:solidFill>
                <a:latin typeface="Calibri" panose="020F0502020204030204" pitchFamily="34" charset="0"/>
                <a:cs typeface="Calibri" panose="020F0502020204030204" pitchFamily="34" charset="0"/>
              </a:rPr>
              <a:t>Devito,J.A. 1989. Komunikasi Antar Manusia, Edisi V Terjemahan Maulana, A, Jakarta : Profesional Books, 1997, 62.</a:t>
            </a:r>
          </a:p>
          <a:p>
            <a:r>
              <a:rPr lang="en-US">
                <a:solidFill>
                  <a:schemeClr val="bg1"/>
                </a:solidFill>
                <a:latin typeface="Calibri" panose="020F0502020204030204" pitchFamily="34" charset="0"/>
                <a:cs typeface="Calibri" panose="020F0502020204030204" pitchFamily="34" charset="0"/>
              </a:rPr>
              <a:t>digilib.unnes.ac.id</a:t>
            </a:r>
            <a:r>
              <a:rPr lang="id-ID">
                <a:solidFill>
                  <a:schemeClr val="bg1"/>
                </a:solidFill>
                <a:latin typeface="Calibri" panose="020F0502020204030204" pitchFamily="34" charset="0"/>
                <a:cs typeface="Calibri" panose="020F0502020204030204" pitchFamily="34" charset="0"/>
              </a:rPr>
              <a:t> diakses pada tanggal 8 Oktober 2018</a:t>
            </a:r>
            <a:endParaRPr lang="id-ID">
              <a:solidFill>
                <a:schemeClr val="bg1"/>
              </a:solidFill>
              <a:latin typeface="Calibri" panose="020F0502020204030204" pitchFamily="34" charset="0"/>
              <a:cs typeface="Calibri" panose="020F0502020204030204" pitchFamily="34" charset="0"/>
              <a:hlinkClick r:id="rId5"/>
            </a:endParaRPr>
          </a:p>
          <a:p>
            <a:r>
              <a:rPr lang="en-US">
                <a:solidFill>
                  <a:schemeClr val="bg1"/>
                </a:solidFill>
                <a:latin typeface="Calibri" panose="020F0502020204030204" pitchFamily="34" charset="0"/>
                <a:cs typeface="Calibri" panose="020F0502020204030204" pitchFamily="34" charset="0"/>
                <a:hlinkClick r:id="rId5"/>
              </a:rPr>
              <a:t>https://www.psychologymania.com/2013/04/teori-johari</a:t>
            </a:r>
            <a:r>
              <a:rPr lang="id-ID">
                <a:solidFill>
                  <a:schemeClr val="bg1"/>
                </a:solidFill>
                <a:latin typeface="Calibri" panose="020F0502020204030204" pitchFamily="34" charset="0"/>
                <a:cs typeface="Calibri" panose="020F0502020204030204" pitchFamily="34" charset="0"/>
                <a:hlinkClick r:id="rId5"/>
              </a:rPr>
              <a:t> </a:t>
            </a:r>
            <a:r>
              <a:rPr lang="en-US">
                <a:solidFill>
                  <a:schemeClr val="bg1"/>
                </a:solidFill>
                <a:latin typeface="Calibri" panose="020F0502020204030204" pitchFamily="34" charset="0"/>
                <a:cs typeface="Calibri" panose="020F0502020204030204" pitchFamily="34" charset="0"/>
                <a:hlinkClick r:id="rId5"/>
              </a:rPr>
              <a:t>-window.html</a:t>
            </a:r>
            <a:r>
              <a:rPr lang="id-ID">
                <a:solidFill>
                  <a:schemeClr val="bg1"/>
                </a:solidFill>
                <a:latin typeface="Calibri" panose="020F0502020204030204" pitchFamily="34" charset="0"/>
                <a:cs typeface="Calibri" panose="020F0502020204030204" pitchFamily="34" charset="0"/>
              </a:rPr>
              <a:t> diakses pada tanggal 10 Oktober 2018</a:t>
            </a:r>
          </a:p>
          <a:p>
            <a:r>
              <a:rPr lang="en-US">
                <a:solidFill>
                  <a:schemeClr val="bg1"/>
                </a:solidFill>
                <a:latin typeface="Calibri" panose="020F0502020204030204" pitchFamily="34" charset="0"/>
                <a:cs typeface="Calibri" panose="020F0502020204030204" pitchFamily="34" charset="0"/>
                <a:hlinkClick r:id="rId6"/>
              </a:rPr>
              <a:t>https://id.wikipedia.org</a:t>
            </a:r>
            <a:r>
              <a:rPr lang="id-ID">
                <a:solidFill>
                  <a:schemeClr val="bg1"/>
                </a:solidFill>
                <a:latin typeface="Calibri" panose="020F0502020204030204" pitchFamily="34" charset="0"/>
                <a:cs typeface="Calibri" panose="020F0502020204030204" pitchFamily="34" charset="0"/>
              </a:rPr>
              <a:t> diakses pada tanggal 10 Oktober 2018</a:t>
            </a:r>
          </a:p>
          <a:p>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23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8" name="Title 1"/>
          <p:cNvSpPr>
            <a:spLocks noGrp="1"/>
          </p:cNvSpPr>
          <p:nvPr>
            <p:ph type="title"/>
          </p:nvPr>
        </p:nvSpPr>
        <p:spPr>
          <a:xfrm>
            <a:off x="711200" y="353484"/>
            <a:ext cx="10892429" cy="929216"/>
          </a:xfrm>
        </p:spPr>
        <p:txBody>
          <a:bodyPr>
            <a:normAutofit/>
          </a:bodyPr>
          <a:lstStyle/>
          <a:p>
            <a:r>
              <a:rPr lang="en-US" sz="4400" dirty="0" err="1" smtClean="0">
                <a:solidFill>
                  <a:schemeClr val="bg2">
                    <a:lumMod val="60000"/>
                    <a:lumOff val="40000"/>
                  </a:schemeClr>
                </a:solidFill>
                <a:latin typeface="Arial Black" pitchFamily="34" charset="0"/>
              </a:rPr>
              <a:t>Pengertia</a:t>
            </a:r>
            <a:r>
              <a:rPr lang="id-ID" sz="4400" dirty="0" smtClean="0">
                <a:solidFill>
                  <a:schemeClr val="bg2">
                    <a:lumMod val="60000"/>
                    <a:lumOff val="40000"/>
                  </a:schemeClr>
                </a:solidFill>
                <a:latin typeface="Arial Black" pitchFamily="34" charset="0"/>
              </a:rPr>
              <a:t>n Jendela JOHARI</a:t>
            </a:r>
            <a:endParaRPr lang="id-ID" dirty="0">
              <a:solidFill>
                <a:schemeClr val="bg2">
                  <a:lumMod val="60000"/>
                  <a:lumOff val="40000"/>
                </a:schemeClr>
              </a:solidFill>
              <a:latin typeface="Arial Black" pitchFamily="34" charset="0"/>
            </a:endParaRPr>
          </a:p>
        </p:txBody>
      </p:sp>
      <p:sp>
        <p:nvSpPr>
          <p:cNvPr id="9" name="Content Placeholder 2"/>
          <p:cNvSpPr txBox="1">
            <a:spLocks/>
          </p:cNvSpPr>
          <p:nvPr/>
        </p:nvSpPr>
        <p:spPr>
          <a:xfrm>
            <a:off x="457201" y="1684868"/>
            <a:ext cx="4464336" cy="2262716"/>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C9E4B4"/>
              </a:buClr>
              <a:buSzPts val="1600"/>
              <a:buFont typeface="Muli Light"/>
              <a:buChar char="‐"/>
              <a:defRPr sz="1600" b="0" i="0" u="none" strike="noStrike" cap="none">
                <a:solidFill>
                  <a:srgbClr val="7C7F91"/>
                </a:solidFill>
                <a:latin typeface="Muli Light"/>
                <a:ea typeface="Muli Light"/>
                <a:cs typeface="Muli Light"/>
                <a:sym typeface="Muli Light"/>
              </a:defRPr>
            </a:lvl1pPr>
            <a:lvl2pPr marL="914400" marR="0" lvl="1" indent="-330200" algn="l" rtl="0">
              <a:lnSpc>
                <a:spcPct val="100000"/>
              </a:lnSpc>
              <a:spcBef>
                <a:spcPts val="0"/>
              </a:spcBef>
              <a:spcAft>
                <a:spcPts val="0"/>
              </a:spcAft>
              <a:buClr>
                <a:srgbClr val="C9E4B4"/>
              </a:buClr>
              <a:buSzPts val="1600"/>
              <a:buFont typeface="Muli Light"/>
              <a:buChar char="‐"/>
              <a:defRPr sz="1600" b="0" i="0" u="none" strike="noStrike" cap="none">
                <a:solidFill>
                  <a:srgbClr val="7C7F91"/>
                </a:solidFill>
                <a:latin typeface="Muli Light"/>
                <a:ea typeface="Muli Light"/>
                <a:cs typeface="Muli Light"/>
                <a:sym typeface="Muli Light"/>
              </a:defRPr>
            </a:lvl2pPr>
            <a:lvl3pPr marL="1371600" marR="0" lvl="2" indent="-330200" algn="l" rtl="0">
              <a:lnSpc>
                <a:spcPct val="100000"/>
              </a:lnSpc>
              <a:spcBef>
                <a:spcPts val="0"/>
              </a:spcBef>
              <a:spcAft>
                <a:spcPts val="0"/>
              </a:spcAft>
              <a:buClr>
                <a:srgbClr val="C9E4B4"/>
              </a:buClr>
              <a:buSzPts val="1600"/>
              <a:buFont typeface="Muli Light"/>
              <a:buChar char="‐"/>
              <a:defRPr sz="1600" b="0" i="0" u="none" strike="noStrike" cap="none">
                <a:solidFill>
                  <a:srgbClr val="7C7F91"/>
                </a:solidFill>
                <a:latin typeface="Muli Light"/>
                <a:ea typeface="Muli Light"/>
                <a:cs typeface="Muli Light"/>
                <a:sym typeface="Muli Light"/>
              </a:defRPr>
            </a:lvl3pPr>
            <a:lvl4pPr marL="1828800" marR="0" lvl="3"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4pPr>
            <a:lvl5pPr marL="2286000" marR="0" lvl="4"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5pPr>
            <a:lvl6pPr marL="2743200" marR="0" lvl="5"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6pPr>
            <a:lvl7pPr marL="3200400" marR="0" lvl="6"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7pPr>
            <a:lvl8pPr marL="3657600" marR="0" lvl="7"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8pPr>
            <a:lvl9pPr marL="4114800" marR="0" lvl="8" indent="-330200" algn="l" rtl="0">
              <a:lnSpc>
                <a:spcPct val="100000"/>
              </a:lnSpc>
              <a:spcBef>
                <a:spcPts val="0"/>
              </a:spcBef>
              <a:spcAft>
                <a:spcPts val="0"/>
              </a:spcAft>
              <a:buClr>
                <a:srgbClr val="7C7F91"/>
              </a:buClr>
              <a:buSzPts val="1600"/>
              <a:buFont typeface="Muli Light"/>
              <a:buChar char="‐"/>
              <a:defRPr sz="1600" b="0" i="0" u="none" strike="noStrike" cap="none">
                <a:solidFill>
                  <a:srgbClr val="7C7F91"/>
                </a:solidFill>
                <a:latin typeface="Muli Light"/>
                <a:ea typeface="Muli Light"/>
                <a:cs typeface="Muli Light"/>
                <a:sym typeface="Muli Light"/>
              </a:defRPr>
            </a:lvl9pPr>
          </a:lstStyle>
          <a:p>
            <a:pPr marL="0" indent="0" algn="just" defTabSz="618051">
              <a:buNone/>
            </a:pPr>
            <a:r>
              <a:rPr lang="en-US" sz="1733" kern="0" dirty="0">
                <a:solidFill>
                  <a:schemeClr val="tx1"/>
                </a:solidFill>
                <a:latin typeface="Muli Light" panose="020B0604020202020204" charset="0"/>
                <a:cs typeface="Times New Roman" pitchFamily="18" charset="0"/>
              </a:rPr>
              <a:t>	S</a:t>
            </a:r>
            <a:r>
              <a:rPr lang="id-ID" sz="1733" kern="0" dirty="0">
                <a:solidFill>
                  <a:schemeClr val="tx1"/>
                </a:solidFill>
                <a:latin typeface="Muli Light" panose="020B0604020202020204" charset="0"/>
                <a:cs typeface="Times New Roman" pitchFamily="18" charset="0"/>
              </a:rPr>
              <a:t>ebuah teknik yang digunakan untuk membantu orang lebih memahami hubungan dengan diri dan orang lain yang lebih baik. Teknik ini digunakan umumnya pada kelompok self-help dan bagi perusahaan sebagai sebuah latihan heuristik</a:t>
            </a:r>
            <a:r>
              <a:rPr lang="en-US" sz="1733" kern="0" dirty="0">
                <a:solidFill>
                  <a:schemeClr val="tx1"/>
                </a:solidFill>
                <a:latin typeface="Muli Light" panose="020B0604020202020204" charset="0"/>
                <a:cs typeface="Times New Roman" pitchFamily="18" charset="0"/>
              </a:rPr>
              <a:t>.</a:t>
            </a:r>
          </a:p>
        </p:txBody>
      </p:sp>
      <p:sp>
        <p:nvSpPr>
          <p:cNvPr id="10" name="Content Placeholder 2"/>
          <p:cNvSpPr txBox="1">
            <a:spLocks/>
          </p:cNvSpPr>
          <p:nvPr/>
        </p:nvSpPr>
        <p:spPr>
          <a:xfrm>
            <a:off x="5461000" y="1684868"/>
            <a:ext cx="5982753" cy="2480732"/>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00000"/>
              </a:buClr>
              <a:buNone/>
              <a:tabLst>
                <a:tab pos="618051" algn="l"/>
              </a:tabLst>
            </a:pPr>
            <a:r>
              <a:rPr lang="en-US" sz="1733" dirty="0">
                <a:latin typeface="Times New Roman" pitchFamily="18" charset="0"/>
                <a:cs typeface="Times New Roman" pitchFamily="18" charset="0"/>
                <a:sym typeface="Arial"/>
              </a:rPr>
              <a:t>	</a:t>
            </a:r>
            <a:r>
              <a:rPr lang="id-ID" sz="1733" dirty="0">
                <a:latin typeface="Muli Light" panose="020B0604020202020204" charset="0"/>
                <a:cs typeface="Times New Roman" pitchFamily="18" charset="0"/>
                <a:sym typeface="Arial"/>
              </a:rPr>
              <a:t>Terminologi kata Jendela Johari mengarah pada-personel/dari pribadi dan orang lain. Personal untuk diri individu itu sendiri, sebagai subjek manusia dalam analisa Jendela joharu. Selanjutnya, orang lain berarti objek lain dari kelompok pribadi. Jendela Johari juga berhubungan dengan teoti intelegen emisional, emotional Intelligence theory (EQ), dan kesadaran individu serta peningkatan EQ.</a:t>
            </a:r>
          </a:p>
        </p:txBody>
      </p:sp>
      <p:sp>
        <p:nvSpPr>
          <p:cNvPr id="17" name="Content Placeholder 2"/>
          <p:cNvSpPr txBox="1">
            <a:spLocks/>
          </p:cNvSpPr>
          <p:nvPr/>
        </p:nvSpPr>
        <p:spPr>
          <a:xfrm>
            <a:off x="457201" y="4404815"/>
            <a:ext cx="11146428" cy="1983285"/>
          </a:xfrm>
          <a:prstGeom prst="rect">
            <a:avLst/>
          </a:prstGeom>
          <a:ln>
            <a:solidFill>
              <a:schemeClr val="accent1"/>
            </a:solidFill>
          </a:ln>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00000"/>
              </a:buClr>
              <a:buNone/>
              <a:tabLst>
                <a:tab pos="618051" algn="l"/>
              </a:tabLst>
            </a:pPr>
            <a:r>
              <a:rPr lang="en-US" sz="1733" dirty="0">
                <a:latin typeface="Muli Light" panose="020B0604020202020204" charset="0"/>
                <a:cs typeface="Times New Roman" pitchFamily="18" charset="0"/>
                <a:sym typeface="Arial"/>
              </a:rPr>
              <a:t>	</a:t>
            </a:r>
            <a:r>
              <a:rPr lang="id-ID" sz="1733" dirty="0">
                <a:latin typeface="Muli Light" panose="020B0604020202020204" charset="0"/>
                <a:cs typeface="Times New Roman" pitchFamily="18" charset="0"/>
                <a:sym typeface="Arial"/>
              </a:rPr>
              <a:t>Filsuf Charles Handy menyebut konsep Johari sebagai Rumah dengan empat kamar.</a:t>
            </a:r>
          </a:p>
          <a:p>
            <a:pPr algn="just">
              <a:buClr>
                <a:srgbClr val="000000"/>
              </a:buClr>
              <a:buFontTx/>
              <a:buChar char="-"/>
              <a:tabLst>
                <a:tab pos="618051" algn="l"/>
              </a:tabLst>
            </a:pPr>
            <a:r>
              <a:rPr lang="id-ID" sz="1733" dirty="0">
                <a:latin typeface="Muli Light" panose="020B0604020202020204" charset="0"/>
                <a:cs typeface="Times New Roman" pitchFamily="18" charset="0"/>
                <a:sym typeface="Arial"/>
              </a:rPr>
              <a:t>Kamar 1 adalah diri kita sendiri yang kita lihat dan yang lain lihat.</a:t>
            </a:r>
          </a:p>
          <a:p>
            <a:pPr algn="just">
              <a:buClr>
                <a:srgbClr val="000000"/>
              </a:buClr>
              <a:buFontTx/>
              <a:buChar char="-"/>
              <a:tabLst>
                <a:tab pos="618051" algn="l"/>
              </a:tabLst>
            </a:pPr>
            <a:r>
              <a:rPr lang="id-ID" sz="1733" dirty="0">
                <a:latin typeface="Muli Light" panose="020B0604020202020204" charset="0"/>
                <a:cs typeface="Times New Roman" pitchFamily="18" charset="0"/>
                <a:sym typeface="Arial"/>
              </a:rPr>
              <a:t>Kamar 2 adalah aspek yang orang lain lihat tetapi kita tidak sadari. </a:t>
            </a:r>
          </a:p>
          <a:p>
            <a:pPr algn="just">
              <a:buClr>
                <a:srgbClr val="000000"/>
              </a:buClr>
              <a:buFontTx/>
              <a:buChar char="-"/>
              <a:tabLst>
                <a:tab pos="618051" algn="l"/>
              </a:tabLst>
            </a:pPr>
            <a:r>
              <a:rPr lang="id-ID" sz="1733" dirty="0">
                <a:latin typeface="Muli Light" panose="020B0604020202020204" charset="0"/>
                <a:cs typeface="Times New Roman" pitchFamily="18" charset="0"/>
                <a:sym typeface="Arial"/>
              </a:rPr>
              <a:t>Kamar 3 adalah ruang pribadi kita, yang kita ketahui tetapi kita jaga dari orang lain. </a:t>
            </a:r>
          </a:p>
          <a:p>
            <a:pPr algn="just">
              <a:buClr>
                <a:srgbClr val="000000"/>
              </a:buClr>
              <a:buFontTx/>
              <a:buChar char="-"/>
              <a:tabLst>
                <a:tab pos="618051" algn="l"/>
              </a:tabLst>
            </a:pPr>
            <a:r>
              <a:rPr lang="id-ID" sz="1733" dirty="0">
                <a:latin typeface="Muli Light" panose="020B0604020202020204" charset="0"/>
                <a:cs typeface="Times New Roman" pitchFamily="18" charset="0"/>
                <a:sym typeface="Arial"/>
              </a:rPr>
              <a:t>Kamar 4 adalah kamar yang paling misterius secara sadar atau tidak dari kita dilihat oleh orang lain ataupun kita sendiri. </a:t>
            </a:r>
          </a:p>
        </p:txBody>
      </p:sp>
    </p:spTree>
    <p:extLst>
      <p:ext uri="{BB962C8B-B14F-4D97-AF65-F5344CB8AC3E}">
        <p14:creationId xmlns:p14="http://schemas.microsoft.com/office/powerpoint/2010/main" val="365952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3"/>
          <p:cNvSpPr txBox="1">
            <a:spLocks/>
          </p:cNvSpPr>
          <p:nvPr/>
        </p:nvSpPr>
        <p:spPr>
          <a:xfrm>
            <a:off x="548395" y="366184"/>
            <a:ext cx="10951479" cy="86571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5073"/>
            <a:r>
              <a:rPr lang="en-US" sz="4400" b="1" kern="0" dirty="0" err="1" smtClean="0">
                <a:solidFill>
                  <a:schemeClr val="tx1"/>
                </a:solidFill>
                <a:latin typeface="Amatic SC" panose="020B0604020202020204" charset="-79"/>
                <a:cs typeface="Amatic SC" panose="020B0604020202020204" charset="-79"/>
              </a:rPr>
              <a:t>Sejarah</a:t>
            </a:r>
            <a:r>
              <a:rPr lang="id-ID" sz="4400" b="1" kern="0" dirty="0" smtClean="0">
                <a:solidFill>
                  <a:schemeClr val="tx1"/>
                </a:solidFill>
                <a:latin typeface="Amatic SC" panose="020B0604020202020204" charset="-79"/>
                <a:cs typeface="Amatic SC" panose="020B0604020202020204" charset="-79"/>
              </a:rPr>
              <a:t> Jendela JOHARI</a:t>
            </a:r>
            <a:endParaRPr lang="id-ID" sz="2400" b="1" kern="0" dirty="0">
              <a:solidFill>
                <a:schemeClr val="tx1"/>
              </a:solidFill>
              <a:latin typeface="Amatic SC" panose="020B0604020202020204" charset="-79"/>
              <a:cs typeface="Amatic SC" panose="020B0604020202020204" charset="-79"/>
            </a:endParaRPr>
          </a:p>
        </p:txBody>
      </p:sp>
      <p:sp>
        <p:nvSpPr>
          <p:cNvPr id="3" name="Content Placeholder 4"/>
          <p:cNvSpPr txBox="1">
            <a:spLocks/>
          </p:cNvSpPr>
          <p:nvPr/>
        </p:nvSpPr>
        <p:spPr>
          <a:xfrm>
            <a:off x="448310" y="1537563"/>
            <a:ext cx="11151647" cy="113604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67" kern="0" dirty="0">
                <a:solidFill>
                  <a:schemeClr val="tx1"/>
                </a:solidFill>
                <a:latin typeface="Times New Roman" pitchFamily="18" charset="0"/>
                <a:cs typeface="Times New Roman" pitchFamily="18" charset="0"/>
              </a:rPr>
              <a:t>	</a:t>
            </a:r>
            <a:r>
              <a:rPr lang="id-ID" sz="1867" kern="0" dirty="0">
                <a:solidFill>
                  <a:schemeClr val="tx1"/>
                </a:solidFill>
                <a:latin typeface="Muli Light" panose="020B0604020202020204" charset="0"/>
                <a:cs typeface="Times New Roman" pitchFamily="18" charset="0"/>
              </a:rPr>
              <a:t>Jendela Johari dikembangkan atau dipelopori oleh </a:t>
            </a:r>
            <a:r>
              <a:rPr lang="en-US" sz="1867" kern="0" dirty="0" err="1">
                <a:solidFill>
                  <a:schemeClr val="tx1"/>
                </a:solidFill>
                <a:latin typeface="Muli Light" panose="020B0604020202020204" charset="0"/>
                <a:cs typeface="Times New Roman" pitchFamily="18" charset="0"/>
              </a:rPr>
              <a:t>dua</a:t>
            </a:r>
            <a:r>
              <a:rPr lang="en-US" sz="1867" kern="0" dirty="0">
                <a:solidFill>
                  <a:schemeClr val="tx1"/>
                </a:solidFill>
                <a:latin typeface="Muli Light" panose="020B0604020202020204" charset="0"/>
                <a:cs typeface="Times New Roman" pitchFamily="18" charset="0"/>
              </a:rPr>
              <a:t> orang p</a:t>
            </a:r>
            <a:r>
              <a:rPr lang="id-ID" sz="1867" kern="0" dirty="0">
                <a:solidFill>
                  <a:schemeClr val="tx1"/>
                </a:solidFill>
                <a:latin typeface="Muli Light" panose="020B0604020202020204" charset="0"/>
                <a:cs typeface="Times New Roman" pitchFamily="18" charset="0"/>
              </a:rPr>
              <a:t>sikolog Amerika, Joseph Luft dan Harr</a:t>
            </a:r>
            <a:r>
              <a:rPr lang="en-US" sz="1867" kern="0" dirty="0" err="1">
                <a:solidFill>
                  <a:schemeClr val="tx1"/>
                </a:solidFill>
                <a:latin typeface="Muli Light" panose="020B0604020202020204" charset="0"/>
                <a:cs typeface="Times New Roman" pitchFamily="18" charset="0"/>
              </a:rPr>
              <a:t>ington</a:t>
            </a:r>
            <a:r>
              <a:rPr lang="id-ID" sz="1867" kern="0" dirty="0">
                <a:solidFill>
                  <a:schemeClr val="tx1"/>
                </a:solidFill>
                <a:latin typeface="Muli Light" panose="020B0604020202020204" charset="0"/>
                <a:cs typeface="Times New Roman" pitchFamily="18" charset="0"/>
              </a:rPr>
              <a:t> Ingham pada tahun 195</a:t>
            </a:r>
            <a:r>
              <a:rPr lang="en-US" sz="1867" kern="0" dirty="0">
                <a:solidFill>
                  <a:schemeClr val="tx1"/>
                </a:solidFill>
                <a:latin typeface="Muli Light" panose="020B0604020202020204" charset="0"/>
                <a:cs typeface="Times New Roman" pitchFamily="18" charset="0"/>
              </a:rPr>
              <a:t>5. N</a:t>
            </a:r>
            <a:r>
              <a:rPr lang="id-ID" sz="1867" kern="0" dirty="0">
                <a:solidFill>
                  <a:schemeClr val="tx1"/>
                </a:solidFill>
                <a:latin typeface="Muli Light" panose="020B0604020202020204" charset="0"/>
                <a:cs typeface="Times New Roman" pitchFamily="18" charset="0"/>
              </a:rPr>
              <a:t>ama "Johari" sendiri sebenarnya diambil dari potongan masing-masing nama mereka. "Jo" untuk Luft, dan "Harr</a:t>
            </a:r>
            <a:r>
              <a:rPr lang="en-US" sz="1867" kern="0" dirty="0" err="1">
                <a:solidFill>
                  <a:schemeClr val="tx1"/>
                </a:solidFill>
                <a:latin typeface="Muli Light" panose="020B0604020202020204" charset="0"/>
                <a:cs typeface="Times New Roman" pitchFamily="18" charset="0"/>
              </a:rPr>
              <a:t>i</a:t>
            </a:r>
            <a:r>
              <a:rPr lang="id-ID" sz="1867" kern="0" dirty="0">
                <a:solidFill>
                  <a:schemeClr val="tx1"/>
                </a:solidFill>
                <a:latin typeface="Muli Light" panose="020B0604020202020204" charset="0"/>
                <a:cs typeface="Times New Roman" pitchFamily="18" charset="0"/>
              </a:rPr>
              <a:t>" untuk Ingham</a:t>
            </a:r>
            <a:endParaRPr lang="en-US" sz="1867" kern="0" dirty="0">
              <a:solidFill>
                <a:schemeClr val="tx1"/>
              </a:solidFill>
              <a:latin typeface="Muli Light" panose="020B0604020202020204" charset="0"/>
              <a:cs typeface="Times New Roman" pitchFamily="18" charset="0"/>
            </a:endParaRPr>
          </a:p>
        </p:txBody>
      </p:sp>
      <p:pic>
        <p:nvPicPr>
          <p:cNvPr id="4" name="Picture 2" descr="G:\.KULIAH UNS\sem.7\kewirausahaan\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146" y="2673603"/>
            <a:ext cx="4475828" cy="33097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548395" y="2764120"/>
            <a:ext cx="5890505" cy="3128679"/>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00000"/>
              </a:buClr>
              <a:buNone/>
            </a:pP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Mereka</a:t>
            </a: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berdua</a:t>
            </a: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menciptakan</a:t>
            </a: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teori</a:t>
            </a: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johari</a:t>
            </a:r>
            <a:r>
              <a:rPr lang="en-US" sz="2000" dirty="0">
                <a:latin typeface="Muli Light" panose="020B0604020202020204" charset="0"/>
                <a:cs typeface="Times New Roman" pitchFamily="18" charset="0"/>
                <a:sym typeface="Arial"/>
              </a:rPr>
              <a:t> </a:t>
            </a:r>
            <a:r>
              <a:rPr lang="en-US" sz="2000" dirty="0" err="1">
                <a:latin typeface="Muli Light" panose="020B0604020202020204" charset="0"/>
                <a:cs typeface="Times New Roman" pitchFamily="18" charset="0"/>
                <a:sym typeface="Arial"/>
              </a:rPr>
              <a:t>ini</a:t>
            </a:r>
            <a:r>
              <a:rPr lang="en-US" sz="2000" dirty="0">
                <a:latin typeface="Muli Light" panose="020B0604020202020204" charset="0"/>
                <a:cs typeface="Times New Roman" pitchFamily="18" charset="0"/>
                <a:sym typeface="Arial"/>
              </a:rPr>
              <a:t> </a:t>
            </a:r>
            <a:r>
              <a:rPr lang="id-ID" sz="2000" dirty="0">
                <a:latin typeface="Muli Light" panose="020B0604020202020204" charset="0"/>
                <a:cs typeface="Times New Roman" pitchFamily="18" charset="0"/>
                <a:sym typeface="Arial"/>
              </a:rPr>
              <a:t>ketika meneliti untuk program proses dari kelompok mereka. </a:t>
            </a:r>
            <a:r>
              <a:rPr lang="en-US" sz="2000" dirty="0">
                <a:latin typeface="Muli Light" panose="020B0604020202020204" charset="0"/>
                <a:cs typeface="Times New Roman" pitchFamily="18" charset="0"/>
                <a:sym typeface="Arial"/>
              </a:rPr>
              <a:t>D</a:t>
            </a:r>
            <a:r>
              <a:rPr lang="id-ID" sz="2000" dirty="0">
                <a:latin typeface="Muli Light" panose="020B0604020202020204" charset="0"/>
                <a:cs typeface="Times New Roman" pitchFamily="18" charset="0"/>
                <a:sym typeface="Arial"/>
              </a:rPr>
              <a:t>alam selang waktu yang tak lama, Jendela Johari banyak dimanfaatkan sebagai pengertian dan latihan kesadaran diri, peningkatan personal &amp; komunikasi. Hubungan inter-personal, kelompok-kelompok dinamis, dan peningkatan tim dan hubungan inter-grup.</a:t>
            </a:r>
          </a:p>
        </p:txBody>
      </p:sp>
    </p:spTree>
    <p:extLst>
      <p:ext uri="{BB962C8B-B14F-4D97-AF65-F5344CB8AC3E}">
        <p14:creationId xmlns:p14="http://schemas.microsoft.com/office/powerpoint/2010/main" val="2652098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3" name="Rectangle 12"/>
          <p:cNvSpPr/>
          <p:nvPr/>
        </p:nvSpPr>
        <p:spPr>
          <a:xfrm>
            <a:off x="546100" y="384947"/>
            <a:ext cx="10841123" cy="830997"/>
          </a:xfrm>
          <a:prstGeom prst="rect">
            <a:avLst/>
          </a:prstGeom>
        </p:spPr>
        <p:txBody>
          <a:bodyPr wrap="square">
            <a:spAutoFit/>
          </a:bodyPr>
          <a:lstStyle/>
          <a:p>
            <a:pPr algn="ctr">
              <a:buClr>
                <a:srgbClr val="000000"/>
              </a:buClr>
              <a:buFont typeface="Arial"/>
              <a:buNone/>
            </a:pPr>
            <a:r>
              <a:rPr lang="id-ID" sz="4800" b="1" kern="0" dirty="0" smtClean="0">
                <a:latin typeface="Amatic SC" panose="020B0604020202020204" charset="-79"/>
                <a:cs typeface="Amatic SC" panose="020B0604020202020204" charset="-79"/>
                <a:sym typeface="Arial"/>
              </a:rPr>
              <a:t>KOMUNIKASI </a:t>
            </a:r>
            <a:endParaRPr lang="en-US" sz="4800" b="1" kern="0" dirty="0" smtClean="0">
              <a:latin typeface="Amatic SC" panose="020B0604020202020204" charset="-79"/>
              <a:cs typeface="Amatic SC" panose="020B0604020202020204" charset="-79"/>
              <a:sym typeface="Arial"/>
            </a:endParaRPr>
          </a:p>
        </p:txBody>
      </p:sp>
      <p:sp>
        <p:nvSpPr>
          <p:cNvPr id="14" name="Rectangle 13"/>
          <p:cNvSpPr/>
          <p:nvPr/>
        </p:nvSpPr>
        <p:spPr>
          <a:xfrm>
            <a:off x="710616" y="1787559"/>
            <a:ext cx="3775393" cy="543675"/>
          </a:xfrm>
          <a:prstGeom prst="rect">
            <a:avLst/>
          </a:prstGeom>
        </p:spPr>
        <p:txBody>
          <a:bodyPr wrap="none">
            <a:spAutoFit/>
          </a:bodyPr>
          <a:lstStyle/>
          <a:p>
            <a:pPr>
              <a:buClr>
                <a:srgbClr val="000000"/>
              </a:buClr>
              <a:buFont typeface="Arial"/>
              <a:buNone/>
            </a:pPr>
            <a:r>
              <a:rPr lang="en-US" sz="2933" b="1" kern="0" dirty="0" err="1">
                <a:latin typeface="Amatic SC" panose="020B0604020202020204" charset="-79"/>
                <a:cs typeface="Amatic SC" panose="020B0604020202020204" charset="-79"/>
                <a:sym typeface="Arial"/>
              </a:rPr>
              <a:t>PENGENALAN</a:t>
            </a:r>
            <a:r>
              <a:rPr lang="en-US" sz="2933" b="1" kern="0" dirty="0">
                <a:latin typeface="Amatic SC" panose="020B0604020202020204" charset="-79"/>
                <a:cs typeface="Amatic SC" panose="020B0604020202020204" charset="-79"/>
                <a:sym typeface="Arial"/>
              </a:rPr>
              <a:t> </a:t>
            </a:r>
            <a:r>
              <a:rPr lang="en-US" sz="2933" b="1" kern="0" dirty="0" err="1">
                <a:latin typeface="Amatic SC" panose="020B0604020202020204" charset="-79"/>
                <a:cs typeface="Amatic SC" panose="020B0604020202020204" charset="-79"/>
                <a:sym typeface="Arial"/>
              </a:rPr>
              <a:t>DIRI</a:t>
            </a:r>
            <a:r>
              <a:rPr lang="en-US" sz="2933" b="1" kern="0" dirty="0">
                <a:latin typeface="Amatic SC" panose="020B0604020202020204" charset="-79"/>
                <a:cs typeface="Amatic SC" panose="020B0604020202020204" charset="-79"/>
                <a:sym typeface="Arial"/>
              </a:rPr>
              <a:t> </a:t>
            </a:r>
          </a:p>
        </p:txBody>
      </p:sp>
      <p:sp>
        <p:nvSpPr>
          <p:cNvPr id="15" name="Rectangle 14"/>
          <p:cNvSpPr/>
          <p:nvPr/>
        </p:nvSpPr>
        <p:spPr>
          <a:xfrm>
            <a:off x="710615" y="2572197"/>
            <a:ext cx="10676608" cy="1241622"/>
          </a:xfrm>
          <a:prstGeom prst="rect">
            <a:avLst/>
          </a:prstGeom>
        </p:spPr>
        <p:txBody>
          <a:bodyPr wrap="square">
            <a:spAutoFit/>
          </a:bodyPr>
          <a:lstStyle/>
          <a:p>
            <a:pPr algn="just">
              <a:buClr>
                <a:srgbClr val="000000"/>
              </a:buClr>
              <a:buFont typeface="Arial"/>
              <a:buNone/>
            </a:pP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Pengenalan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merupakan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salah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satu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cara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untuk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membentuk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konsep</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Konsep</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a:t>
            </a:r>
            <a:r>
              <a:rPr lang="en-US" sz="1867" kern="0" dirty="0">
                <a:latin typeface="Muli Light" panose="020B0604020202020204" charset="0"/>
                <a:cs typeface="Times New Roman" panose="02020603050405020304" pitchFamily="18" charset="0"/>
                <a:sym typeface="Arial"/>
              </a:rPr>
              <a:t> (Grinder, 1978) </a:t>
            </a:r>
            <a:r>
              <a:rPr lang="en-US" sz="1867" kern="0" dirty="0" err="1">
                <a:latin typeface="Muli Light" panose="020B0604020202020204" charset="0"/>
                <a:cs typeface="Times New Roman" panose="02020603050405020304" pitchFamily="18" charset="0"/>
                <a:sym typeface="Arial"/>
              </a:rPr>
              <a:t>merupakan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sebuah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persepsi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seseorang</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terhadap</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dirinya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sendiri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baik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itu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secara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fisik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psikis</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sosial</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maupun</a:t>
            </a:r>
            <a:r>
              <a:rPr lang="en-US" sz="1867" kern="0" dirty="0">
                <a:latin typeface="Muli Light" panose="020B0604020202020204" charset="0"/>
                <a:cs typeface="Times New Roman" panose="02020603050405020304" pitchFamily="18" charset="0"/>
                <a:sym typeface="Arial"/>
              </a:rPr>
              <a:t> moral. </a:t>
            </a:r>
            <a:r>
              <a:rPr lang="en-US" sz="1867" kern="0" dirty="0" err="1">
                <a:latin typeface="Muli Light" panose="020B0604020202020204" charset="0"/>
                <a:cs typeface="Times New Roman" panose="02020603050405020304" pitchFamily="18" charset="0"/>
                <a:sym typeface="Arial"/>
              </a:rPr>
              <a:t>Bentuk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persepsi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tersebut</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meliputi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tentang</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apa-apa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saja</a:t>
            </a:r>
            <a:r>
              <a:rPr lang="en-US" sz="1867" kern="0" dirty="0">
                <a:latin typeface="Muli Light" panose="020B0604020202020204" charset="0"/>
                <a:cs typeface="Times New Roman" panose="02020603050405020304" pitchFamily="18" charset="0"/>
                <a:sym typeface="Arial"/>
              </a:rPr>
              <a:t> yang </a:t>
            </a:r>
            <a:r>
              <a:rPr lang="en-US" sz="1867" kern="0" dirty="0" err="1">
                <a:latin typeface="Muli Light" panose="020B0604020202020204" charset="0"/>
                <a:cs typeface="Times New Roman" panose="02020603050405020304" pitchFamily="18" charset="0"/>
                <a:sym typeface="Arial"/>
              </a:rPr>
              <a:t>dicita-citakan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maupun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keadaan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sesungguhnya</a:t>
            </a:r>
            <a:r>
              <a:rPr lang="en-US" sz="1867" kern="0" dirty="0">
                <a:latin typeface="Muli Light" panose="020B0604020202020204" charset="0"/>
                <a:cs typeface="Times New Roman" panose="02020603050405020304" pitchFamily="18" charset="0"/>
                <a:sym typeface="Arial"/>
              </a:rPr>
              <a:t>.</a:t>
            </a:r>
          </a:p>
        </p:txBody>
      </p:sp>
      <p:sp>
        <p:nvSpPr>
          <p:cNvPr id="16" name="Rectangle 15"/>
          <p:cNvSpPr/>
          <p:nvPr/>
        </p:nvSpPr>
        <p:spPr>
          <a:xfrm>
            <a:off x="710615" y="4205820"/>
            <a:ext cx="10676608" cy="1241622"/>
          </a:xfrm>
          <a:prstGeom prst="rect">
            <a:avLst/>
          </a:prstGeom>
        </p:spPr>
        <p:txBody>
          <a:bodyPr wrap="square">
            <a:spAutoFit/>
          </a:bodyPr>
          <a:lstStyle/>
          <a:p>
            <a:pPr algn="just">
              <a:buClr>
                <a:srgbClr val="000000"/>
              </a:buClr>
              <a:buFont typeface="Arial"/>
              <a:buNone/>
            </a:pP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Untuk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mencapai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suatu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tahap</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yakni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kesadaran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a:t>
            </a:r>
            <a:r>
              <a:rPr lang="en-US" sz="1867" kern="0" dirty="0">
                <a:latin typeface="Muli Light" panose="020B0604020202020204" charset="0"/>
                <a:cs typeface="Times New Roman" panose="02020603050405020304" pitchFamily="18" charset="0"/>
                <a:sym typeface="Arial"/>
              </a:rPr>
              <a:t>, orang </a:t>
            </a:r>
            <a:r>
              <a:rPr lang="en-US" sz="1867" kern="0" dirty="0" err="1">
                <a:latin typeface="Muli Light" panose="020B0604020202020204" charset="0"/>
                <a:cs typeface="Times New Roman" panose="02020603050405020304" pitchFamily="18" charset="0"/>
                <a:sym typeface="Arial"/>
              </a:rPr>
              <a:t>cenderung</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membutuhkan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pengalaman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adanya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sebuah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interaksi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sosial</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dengan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mengemukakan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pikiran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perasaan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dan</a:t>
            </a:r>
            <a:r>
              <a:rPr lang="en-US" sz="1867" kern="0" dirty="0">
                <a:latin typeface="Muli Light" panose="020B0604020202020204" charset="0"/>
                <a:cs typeface="Times New Roman" panose="02020603050405020304" pitchFamily="18" charset="0"/>
                <a:sym typeface="Arial"/>
              </a:rPr>
              <a:t> ide </a:t>
            </a:r>
            <a:r>
              <a:rPr lang="en-US" sz="1867" kern="0" dirty="0" err="1">
                <a:latin typeface="Muli Light" panose="020B0604020202020204" charset="0"/>
                <a:cs typeface="Times New Roman" panose="02020603050405020304" pitchFamily="18" charset="0"/>
                <a:sym typeface="Arial"/>
              </a:rPr>
              <a:t>kepada</a:t>
            </a:r>
            <a:r>
              <a:rPr lang="en-US" sz="1867" kern="0" dirty="0">
                <a:latin typeface="Muli Light" panose="020B0604020202020204" charset="0"/>
                <a:cs typeface="Times New Roman" panose="02020603050405020304" pitchFamily="18" charset="0"/>
                <a:sym typeface="Arial"/>
              </a:rPr>
              <a:t> orang lain, </a:t>
            </a:r>
            <a:r>
              <a:rPr lang="en-US" sz="1867" kern="0" dirty="0" err="1">
                <a:latin typeface="Muli Light" panose="020B0604020202020204" charset="0"/>
                <a:cs typeface="Times New Roman" panose="02020603050405020304" pitchFamily="18" charset="0"/>
                <a:sym typeface="Arial"/>
              </a:rPr>
              <a:t>diharapkan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nantinya</a:t>
            </a:r>
            <a:r>
              <a:rPr lang="en-US" sz="1867" kern="0" dirty="0">
                <a:latin typeface="Muli Light" panose="020B0604020202020204" charset="0"/>
                <a:cs typeface="Times New Roman" panose="02020603050405020304" pitchFamily="18" charset="0"/>
                <a:sym typeface="Arial"/>
              </a:rPr>
              <a:t> orang lain </a:t>
            </a:r>
            <a:r>
              <a:rPr lang="en-US" sz="1867" kern="0" dirty="0" err="1">
                <a:latin typeface="Muli Light" panose="020B0604020202020204" charset="0"/>
                <a:cs typeface="Times New Roman" panose="02020603050405020304" pitchFamily="18" charset="0"/>
                <a:sym typeface="Arial"/>
              </a:rPr>
              <a:t>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memberi</a:t>
            </a:r>
            <a:r>
              <a:rPr lang="en-US" sz="1867" kern="0" dirty="0">
                <a:latin typeface="Muli Light" panose="020B0604020202020204" charset="0"/>
                <a:cs typeface="Times New Roman" panose="02020603050405020304" pitchFamily="18" charset="0"/>
                <a:sym typeface="Arial"/>
              </a:rPr>
              <a:t> feedback (</a:t>
            </a:r>
            <a:r>
              <a:rPr lang="en-US" sz="1867" kern="0" dirty="0" err="1">
                <a:latin typeface="Muli Light" panose="020B0604020202020204" charset="0"/>
                <a:cs typeface="Times New Roman" panose="02020603050405020304" pitchFamily="18" charset="0"/>
                <a:sym typeface="Arial"/>
              </a:rPr>
              <a:t>umpan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balik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sebagai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salah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satu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bentuk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cara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untuk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mengenal</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lebih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jauh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tentang</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diri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kita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sendiri</a:t>
            </a:r>
            <a:r>
              <a:rPr lang="en-US" sz="1867" kern="0" dirty="0">
                <a:latin typeface="Muli Light" panose="020B0604020202020204" charset="0"/>
                <a:cs typeface="Times New Roman" panose="02020603050405020304" pitchFamily="18" charset="0"/>
                <a:sym typeface="Arial"/>
              </a:rPr>
              <a:t>. </a:t>
            </a:r>
            <a:r>
              <a:rPr lang="en-US" sz="1867" b="1" kern="0" dirty="0" err="1">
                <a:latin typeface="Muli Light" panose="020B0604020202020204" charset="0"/>
                <a:cs typeface="Times New Roman" panose="02020603050405020304" pitchFamily="18" charset="0"/>
                <a:sym typeface="Arial"/>
              </a:rPr>
              <a:t>Jendela</a:t>
            </a:r>
            <a:r>
              <a:rPr lang="en-US" sz="1867" b="1" kern="0" dirty="0">
                <a:latin typeface="Muli Light" panose="020B0604020202020204" charset="0"/>
                <a:cs typeface="Times New Roman" panose="02020603050405020304" pitchFamily="18" charset="0"/>
                <a:sym typeface="Arial"/>
              </a:rPr>
              <a:t> </a:t>
            </a:r>
            <a:r>
              <a:rPr lang="en-US" sz="1867" b="1" kern="0" dirty="0" err="1">
                <a:latin typeface="Muli Light" panose="020B0604020202020204" charset="0"/>
                <a:cs typeface="Times New Roman" panose="02020603050405020304" pitchFamily="18" charset="0"/>
                <a:sym typeface="Arial"/>
              </a:rPr>
              <a:t>Johari</a:t>
            </a:r>
            <a:r>
              <a:rPr lang="en-US" sz="1867" b="1" kern="0" dirty="0">
                <a:latin typeface="Muli Light" panose="020B0604020202020204" charset="0"/>
                <a:cs typeface="Times New Roman" panose="02020603050405020304" pitchFamily="18" charset="0"/>
                <a:sym typeface="Arial"/>
              </a:rPr>
              <a:t> </a:t>
            </a:r>
          </a:p>
        </p:txBody>
      </p:sp>
    </p:spTree>
    <p:extLst>
      <p:ext uri="{BB962C8B-B14F-4D97-AF65-F5344CB8AC3E}">
        <p14:creationId xmlns:p14="http://schemas.microsoft.com/office/powerpoint/2010/main" val="72918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4699000" y="3045192"/>
            <a:ext cx="7023468" cy="3053883"/>
          </a:xfrm>
          <a:prstGeom prst="rect">
            <a:avLst/>
          </a:prstGeom>
        </p:spPr>
      </p:pic>
      <p:sp>
        <p:nvSpPr>
          <p:cNvPr id="6" name="Rectangle 5"/>
          <p:cNvSpPr/>
          <p:nvPr/>
        </p:nvSpPr>
        <p:spPr>
          <a:xfrm>
            <a:off x="889000" y="393281"/>
            <a:ext cx="10430045" cy="830997"/>
          </a:xfrm>
          <a:prstGeom prst="rect">
            <a:avLst/>
          </a:prstGeom>
        </p:spPr>
        <p:txBody>
          <a:bodyPr wrap="square">
            <a:spAutoFit/>
          </a:bodyPr>
          <a:lstStyle/>
          <a:p>
            <a:pPr>
              <a:buClr>
                <a:srgbClr val="000000"/>
              </a:buClr>
              <a:buFont typeface="Arial"/>
              <a:buNone/>
            </a:pPr>
            <a:r>
              <a:rPr lang="en-US" sz="4800" b="1" kern="0" dirty="0">
                <a:latin typeface="Amatic SC" panose="020B0604020202020204" charset="-79"/>
                <a:cs typeface="Amatic SC" panose="020B0604020202020204" charset="-79"/>
                <a:sym typeface="Arial"/>
              </a:rPr>
              <a:t>		</a:t>
            </a:r>
            <a:r>
              <a:rPr lang="id-ID" sz="4800" b="1" kern="0" dirty="0" smtClean="0">
                <a:latin typeface="Amatic SC" panose="020B0604020202020204" charset="-79"/>
                <a:cs typeface="Amatic SC" panose="020B0604020202020204" charset="-79"/>
                <a:sym typeface="Arial"/>
              </a:rPr>
              <a:t>TEORI JENDELA JOHARI</a:t>
            </a:r>
            <a:endParaRPr lang="en-US" sz="2800" b="1" kern="0" dirty="0">
              <a:latin typeface="Amatic SC" panose="020B0604020202020204" charset="-79"/>
              <a:cs typeface="Amatic SC" panose="020B0604020202020204" charset="-79"/>
              <a:sym typeface="Arial"/>
            </a:endParaRPr>
          </a:p>
        </p:txBody>
      </p:sp>
      <p:sp>
        <p:nvSpPr>
          <p:cNvPr id="2" name="Rectangle 1"/>
          <p:cNvSpPr/>
          <p:nvPr/>
        </p:nvSpPr>
        <p:spPr>
          <a:xfrm>
            <a:off x="622667" y="1602117"/>
            <a:ext cx="11087100" cy="1241622"/>
          </a:xfrm>
          <a:prstGeom prst="rect">
            <a:avLst/>
          </a:prstGeom>
        </p:spPr>
        <p:txBody>
          <a:bodyPr wrap="square">
            <a:spAutoFit/>
          </a:bodyPr>
          <a:lstStyle/>
          <a:p>
            <a:pPr algn="just">
              <a:buClr>
                <a:srgbClr val="000000"/>
              </a:buClr>
              <a:buFont typeface="Arial"/>
              <a:buNone/>
            </a:pPr>
            <a:r>
              <a:rPr lang="en-US" sz="1867" kern="0" dirty="0">
                <a:latin typeface="Muli Light" panose="020B0604020202020204" charset="0"/>
                <a:cs typeface="Times New Roman" panose="02020603050405020304" pitchFamily="18" charset="0"/>
                <a:sym typeface="Arial"/>
              </a:rPr>
              <a:t>	Joseph </a:t>
            </a:r>
            <a:r>
              <a:rPr lang="en-US" sz="1867" kern="0" dirty="0" err="1">
                <a:latin typeface="Muli Light" panose="020B0604020202020204" charset="0"/>
                <a:cs typeface="Times New Roman" panose="02020603050405020304" pitchFamily="18" charset="0"/>
                <a:sym typeface="Arial"/>
              </a:rPr>
              <a:t>Luft</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dan</a:t>
            </a:r>
            <a:r>
              <a:rPr lang="en-US" sz="1867" kern="0" dirty="0">
                <a:latin typeface="Muli Light" panose="020B0604020202020204" charset="0"/>
                <a:cs typeface="Times New Roman" panose="02020603050405020304" pitchFamily="18" charset="0"/>
                <a:sym typeface="Arial"/>
              </a:rPr>
              <a:t> Harry Ingham </a:t>
            </a:r>
            <a:r>
              <a:rPr lang="en-US" sz="1867" kern="0" dirty="0" err="1">
                <a:latin typeface="Muli Light" panose="020B0604020202020204" charset="0"/>
                <a:cs typeface="Times New Roman" panose="02020603050405020304" pitchFamily="18" charset="0"/>
                <a:sym typeface="Arial"/>
              </a:rPr>
              <a:t>mengemukakan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teori</a:t>
            </a:r>
            <a:r>
              <a:rPr lang="en-US" sz="1867" kern="0" dirty="0">
                <a:latin typeface="Muli Light" panose="020B0604020202020204" charset="0"/>
                <a:cs typeface="Times New Roman" panose="02020603050405020304" pitchFamily="18" charset="0"/>
                <a:sym typeface="Arial"/>
              </a:rPr>
              <a:t> </a:t>
            </a:r>
            <a:r>
              <a:rPr lang="en-US" sz="1867" i="1" kern="0" dirty="0">
                <a:latin typeface="Muli Light" panose="020B0604020202020204" charset="0"/>
                <a:cs typeface="Times New Roman" panose="02020603050405020304" pitchFamily="18" charset="0"/>
                <a:sym typeface="Arial"/>
              </a:rPr>
              <a:t>self disclosure </a:t>
            </a:r>
            <a:r>
              <a:rPr lang="en-US" sz="1867" kern="0" dirty="0">
                <a:latin typeface="Muli Light" panose="020B0604020202020204" charset="0"/>
                <a:cs typeface="Times New Roman" panose="02020603050405020304" pitchFamily="18" charset="0"/>
                <a:sym typeface="Arial"/>
              </a:rPr>
              <a:t>yang </a:t>
            </a:r>
            <a:r>
              <a:rPr lang="en-US" sz="1867" kern="0" dirty="0" err="1">
                <a:latin typeface="Muli Light" panose="020B0604020202020204" charset="0"/>
                <a:cs typeface="Times New Roman" panose="02020603050405020304" pitchFamily="18" charset="0"/>
                <a:sym typeface="Arial"/>
              </a:rPr>
              <a:t>didasarkan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pada</a:t>
            </a:r>
            <a:r>
              <a:rPr lang="en-US" sz="1867" kern="0" dirty="0">
                <a:latin typeface="Muli Light" panose="020B0604020202020204" charset="0"/>
                <a:cs typeface="Times New Roman" panose="02020603050405020304" pitchFamily="18" charset="0"/>
                <a:sym typeface="Arial"/>
              </a:rPr>
              <a:t> model </a:t>
            </a:r>
            <a:r>
              <a:rPr lang="en-US" sz="1867" kern="0" dirty="0" err="1">
                <a:latin typeface="Muli Light" panose="020B0604020202020204" charset="0"/>
                <a:cs typeface="Times New Roman" panose="02020603050405020304" pitchFamily="18" charset="0"/>
                <a:sym typeface="Arial"/>
              </a:rPr>
              <a:t>interaksi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manusia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Asumsi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ini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menciptakan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suatu</a:t>
            </a:r>
            <a:r>
              <a:rPr lang="en-US" sz="1867" kern="0" dirty="0">
                <a:latin typeface="Muli Light" panose="020B0604020202020204" charset="0"/>
                <a:cs typeface="Times New Roman" panose="02020603050405020304" pitchFamily="18" charset="0"/>
                <a:sym typeface="Arial"/>
              </a:rPr>
              <a:t> model </a:t>
            </a:r>
            <a:r>
              <a:rPr lang="en-US" sz="1867" kern="0" dirty="0" err="1">
                <a:latin typeface="Muli Light" panose="020B0604020202020204" charset="0"/>
                <a:cs typeface="Times New Roman" panose="02020603050405020304" pitchFamily="18" charset="0"/>
                <a:sym typeface="Arial"/>
              </a:rPr>
              <a:t>sebagai</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salah</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satu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cara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untuk</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melihat</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dinamika</a:t>
            </a:r>
            <a:r>
              <a:rPr lang="en-US" sz="1867" kern="0" dirty="0">
                <a:latin typeface="Muli Light" panose="020B0604020202020204" charset="0"/>
                <a:cs typeface="Times New Roman" panose="02020603050405020304" pitchFamily="18" charset="0"/>
                <a:sym typeface="Arial"/>
              </a:rPr>
              <a:t> </a:t>
            </a:r>
            <a:r>
              <a:rPr lang="en-US" sz="1867" i="1" kern="0" dirty="0">
                <a:latin typeface="Muli Light" panose="020B0604020202020204" charset="0"/>
                <a:cs typeface="Times New Roman" panose="02020603050405020304" pitchFamily="18" charset="0"/>
                <a:sym typeface="Arial"/>
              </a:rPr>
              <a:t>self-awareness</a:t>
            </a:r>
            <a:r>
              <a:rPr lang="en-US" sz="1867" kern="0" dirty="0">
                <a:latin typeface="Muli Light" panose="020B0604020202020204" charset="0"/>
                <a:cs typeface="Times New Roman" panose="02020603050405020304" pitchFamily="18" charset="0"/>
                <a:sym typeface="Arial"/>
              </a:rPr>
              <a:t> yang </a:t>
            </a:r>
            <a:r>
              <a:rPr lang="en-US" sz="1867" kern="0" dirty="0" err="1">
                <a:latin typeface="Muli Light" panose="020B0604020202020204" charset="0"/>
                <a:cs typeface="Times New Roman" panose="02020603050405020304" pitchFamily="18" charset="0"/>
                <a:sym typeface="Arial"/>
              </a:rPr>
              <a:t>berkaitan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dengan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perilaku</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perasaan</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dan</a:t>
            </a:r>
            <a:r>
              <a:rPr lang="en-US" sz="1867" kern="0" dirty="0">
                <a:latin typeface="Muli Light" panose="020B0604020202020204" charset="0"/>
                <a:cs typeface="Times New Roman" panose="02020603050405020304" pitchFamily="18" charset="0"/>
                <a:sym typeface="Arial"/>
              </a:rPr>
              <a:t> motif </a:t>
            </a:r>
            <a:r>
              <a:rPr lang="en-US" sz="1867" kern="0" dirty="0" err="1">
                <a:latin typeface="Muli Light" panose="020B0604020202020204" charset="0"/>
                <a:cs typeface="Times New Roman" panose="02020603050405020304" pitchFamily="18" charset="0"/>
                <a:sym typeface="Arial"/>
              </a:rPr>
              <a:t>manusia</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Teori</a:t>
            </a:r>
            <a:r>
              <a:rPr lang="en-US" sz="1867" kern="0" dirty="0">
                <a:latin typeface="Muli Light" panose="020B0604020202020204" charset="0"/>
                <a:cs typeface="Times New Roman" panose="02020603050405020304" pitchFamily="18" charset="0"/>
                <a:sym typeface="Arial"/>
              </a:rPr>
              <a:t> yang </a:t>
            </a:r>
            <a:r>
              <a:rPr lang="en-US" sz="1867" kern="0" dirty="0" err="1">
                <a:latin typeface="Muli Light" panose="020B0604020202020204" charset="0"/>
                <a:cs typeface="Times New Roman" panose="02020603050405020304" pitchFamily="18" charset="0"/>
                <a:sym typeface="Arial"/>
              </a:rPr>
              <a:t>disebut</a:t>
            </a:r>
            <a:r>
              <a:rPr lang="en-US" sz="1867" kern="0" dirty="0">
                <a:latin typeface="Muli Light" panose="020B0604020202020204" charset="0"/>
                <a:cs typeface="Times New Roman" panose="02020603050405020304" pitchFamily="18" charset="0"/>
                <a:sym typeface="Arial"/>
              </a:rPr>
              <a:t> </a:t>
            </a:r>
            <a:r>
              <a:rPr lang="en-US" sz="1867" kern="0" dirty="0" err="1">
                <a:latin typeface="Muli Light" panose="020B0604020202020204" charset="0"/>
                <a:cs typeface="Times New Roman" panose="02020603050405020304" pitchFamily="18" charset="0"/>
                <a:sym typeface="Arial"/>
              </a:rPr>
              <a:t>dengan</a:t>
            </a:r>
            <a:r>
              <a:rPr lang="en-US" sz="1867" kern="0" dirty="0">
                <a:latin typeface="Muli Light" panose="020B0604020202020204" charset="0"/>
                <a:cs typeface="Times New Roman" panose="02020603050405020304" pitchFamily="18" charset="0"/>
                <a:sym typeface="Arial"/>
              </a:rPr>
              <a:t> </a:t>
            </a:r>
            <a:r>
              <a:rPr lang="en-US" sz="1867" b="1" kern="0" dirty="0" err="1">
                <a:latin typeface="Muli Light" panose="020B0604020202020204" charset="0"/>
                <a:cs typeface="Times New Roman" panose="02020603050405020304" pitchFamily="18" charset="0"/>
                <a:sym typeface="Arial"/>
              </a:rPr>
              <a:t>Johari</a:t>
            </a:r>
            <a:r>
              <a:rPr lang="en-US" sz="1867" b="1" kern="0" dirty="0">
                <a:latin typeface="Muli Light" panose="020B0604020202020204" charset="0"/>
                <a:cs typeface="Times New Roman" panose="02020603050405020304" pitchFamily="18" charset="0"/>
                <a:sym typeface="Arial"/>
              </a:rPr>
              <a:t> Window. </a:t>
            </a:r>
          </a:p>
        </p:txBody>
      </p:sp>
      <p:sp>
        <p:nvSpPr>
          <p:cNvPr id="3" name="Rectangle 2"/>
          <p:cNvSpPr/>
          <p:nvPr/>
        </p:nvSpPr>
        <p:spPr>
          <a:xfrm>
            <a:off x="648067" y="3182599"/>
            <a:ext cx="3620885" cy="2862322"/>
          </a:xfrm>
          <a:prstGeom prst="rect">
            <a:avLst/>
          </a:prstGeom>
        </p:spPr>
        <p:txBody>
          <a:bodyPr wrap="square">
            <a:spAutoFit/>
          </a:bodyPr>
          <a:lstStyle/>
          <a:p>
            <a:pPr algn="just">
              <a:buClr>
                <a:srgbClr val="000000"/>
              </a:buClr>
              <a:buFont typeface="Arial"/>
              <a:buNone/>
            </a:pP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Jendela</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tersebut</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terdiri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dari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matrik</a:t>
            </a:r>
            <a:r>
              <a:rPr lang="en-US" sz="2000" kern="0" dirty="0">
                <a:latin typeface="Muli Light" panose="020B0604020202020204" charset="0"/>
                <a:cs typeface="Times New Roman" panose="02020603050405020304" pitchFamily="18" charset="0"/>
                <a:sym typeface="Arial"/>
              </a:rPr>
              <a:t> 4 </a:t>
            </a:r>
            <a:r>
              <a:rPr lang="en-US" sz="2000" kern="0" dirty="0" err="1">
                <a:latin typeface="Muli Light" panose="020B0604020202020204" charset="0"/>
                <a:cs typeface="Times New Roman" panose="02020603050405020304" pitchFamily="18" charset="0"/>
                <a:sym typeface="Arial"/>
              </a:rPr>
              <a:t>sel</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masing-masing</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sel</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menunjukkan</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daerah</a:t>
            </a:r>
            <a:r>
              <a:rPr lang="en-US" sz="2000" kern="0" dirty="0">
                <a:latin typeface="Muli Light" panose="020B0604020202020204" charset="0"/>
                <a:cs typeface="Times New Roman" panose="02020603050405020304" pitchFamily="18" charset="0"/>
                <a:sym typeface="Arial"/>
              </a:rPr>
              <a:t> self (</a:t>
            </a:r>
            <a:r>
              <a:rPr lang="en-US" sz="2000" kern="0" dirty="0" err="1">
                <a:latin typeface="Muli Light" panose="020B0604020202020204" charset="0"/>
                <a:cs typeface="Times New Roman" panose="02020603050405020304" pitchFamily="18" charset="0"/>
                <a:sym typeface="Arial"/>
              </a:rPr>
              <a:t>diri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Keempat</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sel</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tersebut</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adalah</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daerah</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publik</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daerah</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buta</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daerah</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tersembunyi</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dan</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daerah</a:t>
            </a:r>
            <a:r>
              <a:rPr lang="en-US" sz="2000" kern="0" dirty="0">
                <a:latin typeface="Muli Light" panose="020B0604020202020204" charset="0"/>
                <a:cs typeface="Times New Roman" panose="02020603050405020304" pitchFamily="18" charset="0"/>
                <a:sym typeface="Arial"/>
              </a:rPr>
              <a:t> yang </a:t>
            </a:r>
            <a:r>
              <a:rPr lang="en-US" sz="2000" kern="0" dirty="0" err="1">
                <a:latin typeface="Muli Light" panose="020B0604020202020204" charset="0"/>
                <a:cs typeface="Times New Roman" panose="02020603050405020304" pitchFamily="18" charset="0"/>
                <a:sym typeface="Arial"/>
              </a:rPr>
              <a:t>tidak</a:t>
            </a:r>
            <a:r>
              <a:rPr lang="en-US" sz="2000" kern="0" dirty="0">
                <a:latin typeface="Muli Light" panose="020B0604020202020204" charset="0"/>
                <a:cs typeface="Times New Roman" panose="02020603050405020304" pitchFamily="18" charset="0"/>
                <a:sym typeface="Arial"/>
              </a:rPr>
              <a:t> </a:t>
            </a:r>
            <a:r>
              <a:rPr lang="en-US" sz="2000" kern="0" dirty="0" err="1">
                <a:latin typeface="Muli Light" panose="020B0604020202020204" charset="0"/>
                <a:cs typeface="Times New Roman" panose="02020603050405020304" pitchFamily="18" charset="0"/>
                <a:sym typeface="Arial"/>
              </a:rPr>
              <a:t>disadari</a:t>
            </a:r>
            <a:r>
              <a:rPr lang="en-US" sz="2000" kern="0" dirty="0">
                <a:latin typeface="Muli Light" panose="020B0604020202020204" charset="0"/>
                <a:cs typeface="Times New Roman" panose="02020603050405020304" pitchFamily="18" charset="0"/>
                <a:sym typeface="Arial"/>
              </a:rPr>
              <a:t>. </a:t>
            </a:r>
          </a:p>
        </p:txBody>
      </p:sp>
      <p:sp>
        <p:nvSpPr>
          <p:cNvPr id="5" name="Rectangle 4"/>
          <p:cNvSpPr/>
          <p:nvPr/>
        </p:nvSpPr>
        <p:spPr>
          <a:xfrm>
            <a:off x="8907167" y="6073675"/>
            <a:ext cx="2702984" cy="338554"/>
          </a:xfrm>
          <a:prstGeom prst="rect">
            <a:avLst/>
          </a:prstGeom>
        </p:spPr>
        <p:txBody>
          <a:bodyPr wrap="none">
            <a:spAutoFit/>
          </a:bodyPr>
          <a:lstStyle/>
          <a:p>
            <a:pPr>
              <a:buClr>
                <a:srgbClr val="000000"/>
              </a:buClr>
              <a:buFont typeface="Arial"/>
              <a:buNone/>
            </a:pPr>
            <a:r>
              <a:rPr lang="en-US" sz="1600" i="1" kern="0" dirty="0" err="1">
                <a:solidFill>
                  <a:srgbClr val="666666">
                    <a:lumMod val="60000"/>
                    <a:lumOff val="40000"/>
                  </a:srgbClr>
                </a:solidFill>
                <a:latin typeface="Muli Light" panose="020B0604020202020204" charset="0"/>
                <a:cs typeface="Times New Roman" panose="02020603050405020304" pitchFamily="18" charset="0"/>
                <a:sym typeface="Arial"/>
              </a:rPr>
              <a:t>Sumber</a:t>
            </a:r>
            <a:r>
              <a:rPr lang="en-US" sz="1600" i="1" kern="0" dirty="0">
                <a:solidFill>
                  <a:srgbClr val="666666">
                    <a:lumMod val="60000"/>
                    <a:lumOff val="40000"/>
                  </a:srgbClr>
                </a:solidFill>
                <a:latin typeface="Muli Light" panose="020B0604020202020204" charset="0"/>
                <a:cs typeface="Times New Roman" panose="02020603050405020304" pitchFamily="18" charset="0"/>
                <a:sym typeface="Arial"/>
              </a:rPr>
              <a:t> : </a:t>
            </a:r>
            <a:r>
              <a:rPr lang="en-US" sz="1600" i="1" kern="0" dirty="0" err="1">
                <a:solidFill>
                  <a:srgbClr val="666666">
                    <a:lumMod val="60000"/>
                    <a:lumOff val="40000"/>
                  </a:srgbClr>
                </a:solidFill>
                <a:latin typeface="Muli Light" panose="020B0604020202020204" charset="0"/>
                <a:cs typeface="Times New Roman" panose="02020603050405020304" pitchFamily="18" charset="0"/>
                <a:sym typeface="Arial"/>
              </a:rPr>
              <a:t>digilib.unnes.ac.id</a:t>
            </a:r>
            <a:endParaRPr lang="en-US" sz="1600" i="1" kern="0" dirty="0">
              <a:solidFill>
                <a:srgbClr val="666666">
                  <a:lumMod val="60000"/>
                  <a:lumOff val="40000"/>
                </a:srgbClr>
              </a:solidFill>
              <a:latin typeface="Muli Light" panose="020B0604020202020204" charset="0"/>
              <a:cs typeface="Times New Roman" panose="02020603050405020304" pitchFamily="18" charset="0"/>
              <a:sym typeface="Arial"/>
            </a:endParaRPr>
          </a:p>
        </p:txBody>
      </p:sp>
    </p:spTree>
    <p:extLst>
      <p:ext uri="{BB962C8B-B14F-4D97-AF65-F5344CB8AC3E}">
        <p14:creationId xmlns:p14="http://schemas.microsoft.com/office/powerpoint/2010/main" val="274419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1" name="Picture 10"/>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993900" y="1722782"/>
            <a:ext cx="7122165" cy="3001618"/>
          </a:xfrm>
          <a:prstGeom prst="rect">
            <a:avLst/>
          </a:prstGeom>
        </p:spPr>
      </p:pic>
      <p:sp>
        <p:nvSpPr>
          <p:cNvPr id="12" name="Rectangle 11"/>
          <p:cNvSpPr/>
          <p:nvPr/>
        </p:nvSpPr>
        <p:spPr>
          <a:xfrm>
            <a:off x="513816" y="373943"/>
            <a:ext cx="5336291" cy="1569660"/>
          </a:xfrm>
          <a:prstGeom prst="rect">
            <a:avLst/>
          </a:prstGeom>
        </p:spPr>
        <p:txBody>
          <a:bodyPr wrap="square">
            <a:spAutoFit/>
          </a:bodyPr>
          <a:lstStyle/>
          <a:p>
            <a:pPr algn="r">
              <a:buClr>
                <a:srgbClr val="000000"/>
              </a:buClr>
              <a:buFont typeface="Arial"/>
              <a:buNone/>
            </a:pPr>
            <a:r>
              <a:rPr lang="en-US" sz="3200" b="1" kern="0" dirty="0">
                <a:latin typeface="Amatic SC" panose="020B0604020202020204" charset="-79"/>
                <a:cs typeface="Amatic SC" panose="020B0604020202020204" charset="-79"/>
                <a:sym typeface="Arial"/>
              </a:rPr>
              <a:t>Open area- A</a:t>
            </a:r>
          </a:p>
          <a:p>
            <a:pPr algn="just">
              <a:buClr>
                <a:srgbClr val="000000"/>
              </a:buClr>
              <a:buFont typeface="Arial"/>
              <a:buNone/>
            </a:pPr>
            <a:r>
              <a:rPr lang="en-US" sz="1600" kern="0" dirty="0">
                <a:latin typeface="Muli Light" panose="020B0604020202020204" charset="0"/>
                <a:cs typeface="Times New Roman" panose="02020603050405020304" pitchFamily="18" charset="0"/>
                <a:sym typeface="Arial"/>
              </a:rPr>
              <a:t>Daerah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berisikan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semua</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informasi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perilaku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sikap</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perasaan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keinginan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motivasi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gagasan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dan</a:t>
            </a:r>
            <a:r>
              <a:rPr lang="en-US" sz="1600"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sebagainya</a:t>
            </a:r>
            <a:r>
              <a:rPr lang="en-US" sz="1600" b="1" kern="0" dirty="0">
                <a:latin typeface="Muli Light" panose="020B0604020202020204" charset="0"/>
                <a:cs typeface="Times New Roman" panose="02020603050405020304" pitchFamily="18" charset="0"/>
                <a:sym typeface="Arial"/>
              </a:rPr>
              <a:t> yang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sendiri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dan</a:t>
            </a:r>
            <a:r>
              <a:rPr lang="en-US" sz="1600" b="1" kern="0" dirty="0">
                <a:latin typeface="Muli Light" panose="020B0604020202020204" charset="0"/>
                <a:cs typeface="Times New Roman" panose="02020603050405020304" pitchFamily="18" charset="0"/>
                <a:sym typeface="Arial"/>
              </a:rPr>
              <a:t> orang lain</a:t>
            </a:r>
            <a:r>
              <a:rPr lang="en-US" sz="1600" kern="0" dirty="0">
                <a:latin typeface="Muli Light" panose="020B0604020202020204" charset="0"/>
                <a:cs typeface="Times New Roman" panose="02020603050405020304" pitchFamily="18" charset="0"/>
                <a:sym typeface="Arial"/>
              </a:rPr>
              <a:t>. </a:t>
            </a:r>
          </a:p>
        </p:txBody>
      </p:sp>
      <p:sp>
        <p:nvSpPr>
          <p:cNvPr id="13" name="Rectangle 12"/>
          <p:cNvSpPr/>
          <p:nvPr/>
        </p:nvSpPr>
        <p:spPr>
          <a:xfrm>
            <a:off x="6561221" y="373943"/>
            <a:ext cx="5167920" cy="1323439"/>
          </a:xfrm>
          <a:prstGeom prst="rect">
            <a:avLst/>
          </a:prstGeom>
        </p:spPr>
        <p:txBody>
          <a:bodyPr wrap="square">
            <a:spAutoFit/>
          </a:bodyPr>
          <a:lstStyle/>
          <a:p>
            <a:pPr algn="just">
              <a:buClr>
                <a:srgbClr val="000000"/>
              </a:buClr>
              <a:buFont typeface="Arial"/>
              <a:buNone/>
            </a:pPr>
            <a:r>
              <a:rPr lang="en-US" sz="3200" b="1" kern="0" dirty="0">
                <a:latin typeface="Amatic SC" panose="020B0604020202020204" charset="-79"/>
                <a:cs typeface="Amatic SC" panose="020B0604020202020204" charset="-79"/>
                <a:sym typeface="Arial"/>
              </a:rPr>
              <a:t>Blind area-B</a:t>
            </a:r>
          </a:p>
          <a:p>
            <a:pPr algn="just">
              <a:buClr>
                <a:srgbClr val="000000"/>
              </a:buClr>
              <a:buFont typeface="Arial"/>
              <a:buNone/>
            </a:pPr>
            <a:r>
              <a:rPr lang="en-US" sz="1600" kern="0" dirty="0">
                <a:latin typeface="Muli Light" panose="020B0604020202020204" charset="0"/>
                <a:cs typeface="Times New Roman" panose="02020603050405020304" pitchFamily="18" charset="0"/>
                <a:sym typeface="Arial"/>
              </a:rPr>
              <a:t>Daerah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merujuk</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kepada</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perilaku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perasaan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dan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motivasi</a:t>
            </a:r>
            <a:r>
              <a:rPr lang="en-US" sz="1600" kern="0" dirty="0">
                <a:latin typeface="Muli Light" panose="020B0604020202020204" charset="0"/>
                <a:cs typeface="Times New Roman" panose="02020603050405020304" pitchFamily="18" charset="0"/>
                <a:sym typeface="Arial"/>
              </a:rPr>
              <a:t> yang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orang lain, </a:t>
            </a:r>
            <a:r>
              <a:rPr lang="en-US" sz="1600" b="1" kern="0" dirty="0" err="1">
                <a:latin typeface="Muli Light" panose="020B0604020202020204" charset="0"/>
                <a:cs typeface="Times New Roman" panose="02020603050405020304" pitchFamily="18" charset="0"/>
                <a:sym typeface="Arial"/>
              </a:rPr>
              <a:t>tetapi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tidak</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sendiri</a:t>
            </a:r>
            <a:r>
              <a:rPr lang="en-US" sz="1600" b="1" kern="0" dirty="0">
                <a:latin typeface="Muli Light" panose="020B0604020202020204" charset="0"/>
                <a:cs typeface="Times New Roman" panose="02020603050405020304" pitchFamily="18" charset="0"/>
                <a:sym typeface="Arial"/>
              </a:rPr>
              <a:t>.  </a:t>
            </a:r>
          </a:p>
        </p:txBody>
      </p:sp>
      <p:sp>
        <p:nvSpPr>
          <p:cNvPr id="14" name="Rectangle 13"/>
          <p:cNvSpPr/>
          <p:nvPr/>
        </p:nvSpPr>
        <p:spPr>
          <a:xfrm>
            <a:off x="513816" y="4662261"/>
            <a:ext cx="6191784" cy="1815882"/>
          </a:xfrm>
          <a:prstGeom prst="rect">
            <a:avLst/>
          </a:prstGeom>
        </p:spPr>
        <p:txBody>
          <a:bodyPr wrap="square">
            <a:spAutoFit/>
          </a:bodyPr>
          <a:lstStyle/>
          <a:p>
            <a:pPr algn="just">
              <a:buClr>
                <a:srgbClr val="000000"/>
              </a:buClr>
              <a:buFont typeface="Arial"/>
              <a:buNone/>
            </a:pPr>
            <a:r>
              <a:rPr lang="en-US" sz="3200" b="1" kern="0" dirty="0">
                <a:latin typeface="Amatic SC" panose="020B0604020202020204" charset="-79"/>
                <a:cs typeface="Amatic SC" panose="020B0604020202020204" charset="-79"/>
                <a:sym typeface="Arial"/>
              </a:rPr>
              <a:t>Hidden area- C</a:t>
            </a:r>
          </a:p>
          <a:p>
            <a:pPr algn="just">
              <a:buClr>
                <a:srgbClr val="000000"/>
              </a:buClr>
              <a:buFont typeface="Arial"/>
              <a:buNone/>
            </a:pPr>
            <a:r>
              <a:rPr lang="en-US" sz="1600" kern="0" dirty="0" err="1">
                <a:latin typeface="Muli Light" panose="020B0604020202020204" charset="0"/>
                <a:cs typeface="Times New Roman" panose="02020603050405020304" pitchFamily="18" charset="0"/>
                <a:sym typeface="Arial"/>
              </a:rPr>
              <a:t>daerah</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merujuk</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kepada</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perilaku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perasaan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dan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motivasi</a:t>
            </a:r>
            <a:r>
              <a:rPr lang="en-US" sz="1600" kern="0" dirty="0">
                <a:latin typeface="Muli Light" panose="020B0604020202020204" charset="0"/>
                <a:cs typeface="Times New Roman" panose="02020603050405020304" pitchFamily="18" charset="0"/>
                <a:sym typeface="Arial"/>
              </a:rPr>
              <a:t> yang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kita</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sendiri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tetapi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tidak</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orang lain.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Biasanya</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hal</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hal</a:t>
            </a:r>
            <a:r>
              <a:rPr lang="en-US" sz="1600" kern="0" dirty="0">
                <a:latin typeface="Muli Light" panose="020B0604020202020204" charset="0"/>
                <a:cs typeface="Times New Roman" panose="02020603050405020304" pitchFamily="18" charset="0"/>
                <a:sym typeface="Arial"/>
              </a:rPr>
              <a:t> yang </a:t>
            </a:r>
            <a:r>
              <a:rPr lang="en-US" sz="1600" kern="0" dirty="0" err="1">
                <a:latin typeface="Muli Light" panose="020B0604020202020204" charset="0"/>
                <a:cs typeface="Times New Roman" panose="02020603050405020304" pitchFamily="18" charset="0"/>
                <a:sym typeface="Arial"/>
              </a:rPr>
              <a:t>disimpan</a:t>
            </a:r>
            <a:r>
              <a:rPr lang="en-US" sz="1600" kern="0" dirty="0">
                <a:latin typeface="Muli Light" panose="020B0604020202020204" charset="0"/>
                <a:cs typeface="Times New Roman" panose="02020603050405020304" pitchFamily="18" charset="0"/>
                <a:sym typeface="Arial"/>
              </a:rPr>
              <a:t> di </a:t>
            </a:r>
            <a:r>
              <a:rPr lang="en-US" sz="1600" kern="0" dirty="0" err="1">
                <a:latin typeface="Muli Light" panose="020B0604020202020204" charset="0"/>
                <a:cs typeface="Times New Roman" panose="02020603050405020304" pitchFamily="18" charset="0"/>
                <a:sym typeface="Arial"/>
              </a:rPr>
              <a:t>kuadran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bersifat</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sangat</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pribadi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atau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rahasia</a:t>
            </a:r>
            <a:r>
              <a:rPr lang="en-US" sz="1600" kern="0" dirty="0">
                <a:latin typeface="Muli Light" panose="020B0604020202020204" charset="0"/>
                <a:cs typeface="Times New Roman" panose="02020603050405020304" pitchFamily="18" charset="0"/>
                <a:sym typeface="Arial"/>
              </a:rPr>
              <a:t> yang </a:t>
            </a:r>
            <a:r>
              <a:rPr lang="en-US" sz="1600" kern="0" dirty="0" err="1">
                <a:latin typeface="Muli Light" panose="020B0604020202020204" charset="0"/>
                <a:cs typeface="Times New Roman" panose="02020603050405020304" pitchFamily="18" charset="0"/>
                <a:sym typeface="Arial"/>
              </a:rPr>
              <a:t>disembunyikan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kepada</a:t>
            </a:r>
            <a:r>
              <a:rPr lang="en-US" sz="1600" kern="0" dirty="0">
                <a:latin typeface="Muli Light" panose="020B0604020202020204" charset="0"/>
                <a:cs typeface="Times New Roman" panose="02020603050405020304" pitchFamily="18" charset="0"/>
                <a:sym typeface="Arial"/>
              </a:rPr>
              <a:t> orang lain (+) </a:t>
            </a:r>
            <a:r>
              <a:rPr lang="en-US" sz="1600" i="1" kern="0" dirty="0">
                <a:latin typeface="Muli Light" panose="020B0604020202020204" charset="0"/>
                <a:cs typeface="Times New Roman" panose="02020603050405020304" pitchFamily="18" charset="0"/>
                <a:sym typeface="Arial"/>
              </a:rPr>
              <a:t>self-disclosure, proses </a:t>
            </a:r>
            <a:r>
              <a:rPr lang="en-US" sz="1600" i="1" kern="0" dirty="0" err="1">
                <a:latin typeface="Muli Light" panose="020B0604020202020204" charset="0"/>
                <a:cs typeface="Times New Roman" panose="02020603050405020304" pitchFamily="18" charset="0"/>
                <a:sym typeface="Arial"/>
              </a:rPr>
              <a:t>menerima</a:t>
            </a:r>
            <a:r>
              <a:rPr lang="en-US" sz="1600" i="1" kern="0" dirty="0">
                <a:latin typeface="Muli Light" panose="020B0604020202020204" charset="0"/>
                <a:cs typeface="Times New Roman" panose="02020603050405020304" pitchFamily="18" charset="0"/>
                <a:sym typeface="Arial"/>
              </a:rPr>
              <a:t> </a:t>
            </a:r>
            <a:r>
              <a:rPr lang="en-US" sz="1600" i="1" kern="0" dirty="0" err="1">
                <a:latin typeface="Muli Light" panose="020B0604020202020204" charset="0"/>
                <a:cs typeface="Times New Roman" panose="02020603050405020304" pitchFamily="18" charset="0"/>
                <a:sym typeface="Arial"/>
              </a:rPr>
              <a:t>umpan</a:t>
            </a:r>
            <a:r>
              <a:rPr lang="en-US" sz="1600" i="1" kern="0" dirty="0">
                <a:latin typeface="Muli Light" panose="020B0604020202020204" charset="0"/>
                <a:cs typeface="Times New Roman" panose="02020603050405020304" pitchFamily="18" charset="0"/>
                <a:sym typeface="Arial"/>
              </a:rPr>
              <a:t> </a:t>
            </a:r>
            <a:r>
              <a:rPr lang="en-US" sz="1600" i="1" kern="0" dirty="0" err="1">
                <a:latin typeface="Muli Light" panose="020B0604020202020204" charset="0"/>
                <a:cs typeface="Times New Roman" panose="02020603050405020304" pitchFamily="18" charset="0"/>
                <a:sym typeface="Arial"/>
              </a:rPr>
              <a:t>balik</a:t>
            </a:r>
            <a:r>
              <a:rPr lang="en-US" sz="1600" i="1" kern="0" dirty="0">
                <a:latin typeface="Muli Light" panose="020B0604020202020204" charset="0"/>
                <a:cs typeface="Times New Roman" panose="02020603050405020304" pitchFamily="18" charset="0"/>
                <a:sym typeface="Arial"/>
              </a:rPr>
              <a:t> (feedback) </a:t>
            </a:r>
          </a:p>
        </p:txBody>
      </p:sp>
      <p:sp>
        <p:nvSpPr>
          <p:cNvPr id="15" name="Rectangle 14"/>
          <p:cNvSpPr/>
          <p:nvPr/>
        </p:nvSpPr>
        <p:spPr>
          <a:xfrm>
            <a:off x="9111916" y="2703760"/>
            <a:ext cx="2617225" cy="3785652"/>
          </a:xfrm>
          <a:prstGeom prst="rect">
            <a:avLst/>
          </a:prstGeom>
        </p:spPr>
        <p:txBody>
          <a:bodyPr wrap="square">
            <a:spAutoFit/>
          </a:bodyPr>
          <a:lstStyle/>
          <a:p>
            <a:pPr algn="r">
              <a:buClr>
                <a:srgbClr val="000000"/>
              </a:buClr>
              <a:buFont typeface="Arial"/>
              <a:buNone/>
            </a:pPr>
            <a:r>
              <a:rPr lang="en-US" sz="3200" b="1" kern="0" dirty="0">
                <a:latin typeface="Amatic SC" panose="020B0604020202020204" charset="-79"/>
                <a:cs typeface="Amatic SC" panose="020B0604020202020204" charset="-79"/>
                <a:sym typeface="Arial"/>
              </a:rPr>
              <a:t>Unknown area- D</a:t>
            </a:r>
          </a:p>
          <a:p>
            <a:pPr algn="just">
              <a:buClr>
                <a:srgbClr val="000000"/>
              </a:buClr>
              <a:buFont typeface="Arial"/>
              <a:buNone/>
            </a:pPr>
            <a:r>
              <a:rPr lang="en-US" sz="1600" kern="0" dirty="0">
                <a:latin typeface="Muli Light" panose="020B0604020202020204" charset="0"/>
                <a:cs typeface="Times New Roman" panose="02020603050405020304" pitchFamily="18" charset="0"/>
                <a:sym typeface="Arial"/>
              </a:rPr>
              <a:t>Daerah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merupakan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bagian</a:t>
            </a:r>
            <a:r>
              <a:rPr lang="en-US" sz="1600" kern="0" dirty="0">
                <a:latin typeface="Muli Light" panose="020B0604020202020204" charset="0"/>
                <a:cs typeface="Times New Roman" panose="02020603050405020304" pitchFamily="18" charset="0"/>
                <a:sym typeface="Arial"/>
              </a:rPr>
              <a:t> yang </a:t>
            </a:r>
            <a:r>
              <a:rPr lang="en-US" sz="1600" kern="0" dirty="0" err="1">
                <a:latin typeface="Muli Light" panose="020B0604020202020204" charset="0"/>
                <a:cs typeface="Times New Roman" panose="02020603050405020304" pitchFamily="18" charset="0"/>
                <a:sym typeface="Arial"/>
              </a:rPr>
              <a:t>merujuk</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kepada</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perilaku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perasaan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dan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motivasi</a:t>
            </a:r>
            <a:r>
              <a:rPr lang="en-US" sz="1600" kern="0" dirty="0">
                <a:latin typeface="Muli Light" panose="020B0604020202020204" charset="0"/>
                <a:cs typeface="Times New Roman" panose="02020603050405020304" pitchFamily="18" charset="0"/>
                <a:sym typeface="Arial"/>
              </a:rPr>
              <a:t> yang </a:t>
            </a:r>
            <a:r>
              <a:rPr lang="en-US" sz="1600" b="1" kern="0" dirty="0" err="1">
                <a:latin typeface="Muli Light" panose="020B0604020202020204" charset="0"/>
                <a:cs typeface="Times New Roman" panose="02020603050405020304" pitchFamily="18" charset="0"/>
                <a:sym typeface="Arial"/>
              </a:rPr>
              <a:t>tidak</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diketahui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baik</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kita</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sendiri</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ataupun</a:t>
            </a:r>
            <a:r>
              <a:rPr lang="en-US" sz="1600" b="1" kern="0" dirty="0">
                <a:latin typeface="Muli Light" panose="020B0604020202020204" charset="0"/>
                <a:cs typeface="Times New Roman" panose="02020603050405020304" pitchFamily="18" charset="0"/>
                <a:sym typeface="Arial"/>
              </a:rPr>
              <a:t> </a:t>
            </a:r>
            <a:r>
              <a:rPr lang="en-US" sz="1600" b="1" kern="0" dirty="0" err="1">
                <a:latin typeface="Muli Light" panose="020B0604020202020204" charset="0"/>
                <a:cs typeface="Times New Roman" panose="02020603050405020304" pitchFamily="18" charset="0"/>
                <a:sym typeface="Arial"/>
              </a:rPr>
              <a:t>oleh</a:t>
            </a:r>
            <a:r>
              <a:rPr lang="en-US" sz="1600" b="1" kern="0" dirty="0">
                <a:latin typeface="Muli Light" panose="020B0604020202020204" charset="0"/>
                <a:cs typeface="Times New Roman" panose="02020603050405020304" pitchFamily="18" charset="0"/>
                <a:sym typeface="Arial"/>
              </a:rPr>
              <a:t> orang lain.</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Ini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adalah</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informasi</a:t>
            </a:r>
            <a:r>
              <a:rPr lang="en-US" sz="1600" kern="0" dirty="0">
                <a:latin typeface="Muli Light" panose="020B0604020202020204" charset="0"/>
                <a:cs typeface="Times New Roman" panose="02020603050405020304" pitchFamily="18" charset="0"/>
                <a:sym typeface="Arial"/>
              </a:rPr>
              <a:t> yang </a:t>
            </a:r>
            <a:r>
              <a:rPr lang="en-US" sz="1600" kern="0" dirty="0" err="1">
                <a:latin typeface="Muli Light" panose="020B0604020202020204" charset="0"/>
                <a:cs typeface="Times New Roman" panose="02020603050405020304" pitchFamily="18" charset="0"/>
                <a:sym typeface="Arial"/>
              </a:rPr>
              <a:t>tenggelam</a:t>
            </a:r>
            <a:r>
              <a:rPr lang="en-US" sz="1600" kern="0" dirty="0">
                <a:latin typeface="Muli Light" panose="020B0604020202020204" charset="0"/>
                <a:cs typeface="Times New Roman" panose="02020603050405020304" pitchFamily="18" charset="0"/>
                <a:sym typeface="Arial"/>
              </a:rPr>
              <a:t> di </a:t>
            </a:r>
            <a:r>
              <a:rPr lang="en-US" sz="1600" kern="0" dirty="0" err="1">
                <a:latin typeface="Muli Light" panose="020B0604020202020204" charset="0"/>
                <a:cs typeface="Times New Roman" panose="02020603050405020304" pitchFamily="18" charset="0"/>
                <a:sym typeface="Arial"/>
              </a:rPr>
              <a:t>alam</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bawah</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sadar</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atau</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sesuatu</a:t>
            </a:r>
            <a:r>
              <a:rPr lang="en-US" sz="1600" kern="0" dirty="0">
                <a:latin typeface="Muli Light" panose="020B0604020202020204" charset="0"/>
                <a:cs typeface="Times New Roman" panose="02020603050405020304" pitchFamily="18" charset="0"/>
                <a:sym typeface="Arial"/>
              </a:rPr>
              <a:t> yang </a:t>
            </a:r>
            <a:r>
              <a:rPr lang="en-US" sz="1600" kern="0" dirty="0" err="1">
                <a:latin typeface="Muli Light" panose="020B0604020202020204" charset="0"/>
                <a:cs typeface="Times New Roman" panose="02020603050405020304" pitchFamily="18" charset="0"/>
                <a:sym typeface="Arial"/>
              </a:rPr>
              <a:t>luput</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dari</a:t>
            </a:r>
            <a:r>
              <a:rPr lang="en-US" sz="1600" kern="0" dirty="0">
                <a:latin typeface="Muli Light" panose="020B0604020202020204" charset="0"/>
                <a:cs typeface="Times New Roman" panose="02020603050405020304" pitchFamily="18" charset="0"/>
                <a:sym typeface="Arial"/>
              </a:rPr>
              <a:t> </a:t>
            </a:r>
            <a:r>
              <a:rPr lang="en-US" sz="1600" kern="0" dirty="0" err="1">
                <a:latin typeface="Muli Light" panose="020B0604020202020204" charset="0"/>
                <a:cs typeface="Times New Roman" panose="02020603050405020304" pitchFamily="18" charset="0"/>
                <a:sym typeface="Arial"/>
              </a:rPr>
              <a:t>perhatian</a:t>
            </a:r>
            <a:r>
              <a:rPr lang="en-US" sz="1600" kern="0" dirty="0">
                <a:latin typeface="Muli Light" panose="020B0604020202020204" charset="0"/>
                <a:cs typeface="Times New Roman" panose="02020603050405020304" pitchFamily="18" charset="0"/>
                <a:sym typeface="Arial"/>
              </a:rPr>
              <a:t>.</a:t>
            </a:r>
          </a:p>
        </p:txBody>
      </p:sp>
      <p:sp>
        <p:nvSpPr>
          <p:cNvPr id="16" name="Rectangle 15"/>
          <p:cNvSpPr/>
          <p:nvPr/>
        </p:nvSpPr>
        <p:spPr>
          <a:xfrm>
            <a:off x="5994400" y="4401546"/>
            <a:ext cx="2284600" cy="297454"/>
          </a:xfrm>
          <a:prstGeom prst="rect">
            <a:avLst/>
          </a:prstGeom>
        </p:spPr>
        <p:txBody>
          <a:bodyPr wrap="none">
            <a:spAutoFit/>
          </a:bodyPr>
          <a:lstStyle/>
          <a:p>
            <a:pPr>
              <a:buClr>
                <a:srgbClr val="000000"/>
              </a:buClr>
              <a:buFont typeface="Arial"/>
              <a:buNone/>
            </a:pPr>
            <a:r>
              <a:rPr lang="en-US" sz="1333" i="1" kern="0" dirty="0" err="1">
                <a:solidFill>
                  <a:srgbClr val="666666">
                    <a:lumMod val="60000"/>
                    <a:lumOff val="40000"/>
                  </a:srgbClr>
                </a:solidFill>
                <a:latin typeface="Muli Light" panose="020B0604020202020204" charset="0"/>
                <a:cs typeface="Times New Roman" panose="02020603050405020304" pitchFamily="18" charset="0"/>
                <a:sym typeface="Arial"/>
              </a:rPr>
              <a:t>Sumber</a:t>
            </a:r>
            <a:r>
              <a:rPr lang="en-US" sz="1333" i="1" kern="0" dirty="0">
                <a:solidFill>
                  <a:srgbClr val="666666">
                    <a:lumMod val="60000"/>
                    <a:lumOff val="40000"/>
                  </a:srgbClr>
                </a:solidFill>
                <a:latin typeface="Muli Light" panose="020B0604020202020204" charset="0"/>
                <a:cs typeface="Times New Roman" panose="02020603050405020304" pitchFamily="18" charset="0"/>
                <a:sym typeface="Arial"/>
              </a:rPr>
              <a:t> : </a:t>
            </a:r>
            <a:r>
              <a:rPr lang="en-US" sz="1333" i="1" kern="0" dirty="0" err="1">
                <a:solidFill>
                  <a:srgbClr val="666666">
                    <a:lumMod val="60000"/>
                    <a:lumOff val="40000"/>
                  </a:srgbClr>
                </a:solidFill>
                <a:latin typeface="Muli Light" panose="020B0604020202020204" charset="0"/>
                <a:cs typeface="Times New Roman" panose="02020603050405020304" pitchFamily="18" charset="0"/>
                <a:sym typeface="Arial"/>
              </a:rPr>
              <a:t>digilib.unnes.ac.id</a:t>
            </a:r>
            <a:endParaRPr lang="en-US" sz="1333" i="1" kern="0" dirty="0">
              <a:solidFill>
                <a:srgbClr val="666666">
                  <a:lumMod val="60000"/>
                  <a:lumOff val="40000"/>
                </a:srgbClr>
              </a:solidFill>
              <a:latin typeface="Muli Light" panose="020B0604020202020204" charset="0"/>
              <a:cs typeface="Times New Roman" panose="02020603050405020304" pitchFamily="18" charset="0"/>
              <a:sym typeface="Arial"/>
            </a:endParaRPr>
          </a:p>
        </p:txBody>
      </p:sp>
    </p:spTree>
    <p:extLst>
      <p:ext uri="{BB962C8B-B14F-4D97-AF65-F5344CB8AC3E}">
        <p14:creationId xmlns:p14="http://schemas.microsoft.com/office/powerpoint/2010/main" val="3623985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1187067" y="274591"/>
            <a:ext cx="9818000" cy="1143200"/>
          </a:xfrm>
          <a:prstGeom prst="rect">
            <a:avLst/>
          </a:prstGeom>
        </p:spPr>
        <p:txBody>
          <a:bodyPr spcFirstLastPara="1" wrap="square" lIns="121900" tIns="121900" rIns="121900" bIns="121900" anchor="b" anchorCtr="0">
            <a:noAutofit/>
          </a:bodyPr>
          <a:lstStyle/>
          <a:p>
            <a:r>
              <a:rPr lang="id-ID" sz="4800" dirty="0">
                <a:solidFill>
                  <a:schemeClr val="tx1"/>
                </a:solidFill>
              </a:rPr>
              <a:t>Contoh</a:t>
            </a:r>
            <a:endParaRPr sz="4267" dirty="0">
              <a:solidFill>
                <a:schemeClr val="tx1"/>
              </a:solidFill>
            </a:endParaRPr>
          </a:p>
        </p:txBody>
      </p:sp>
      <p:sp>
        <p:nvSpPr>
          <p:cNvPr id="121" name="Google Shape;121;p20"/>
          <p:cNvSpPr txBox="1">
            <a:spLocks noGrp="1"/>
          </p:cNvSpPr>
          <p:nvPr>
            <p:ph type="body" idx="1"/>
          </p:nvPr>
        </p:nvSpPr>
        <p:spPr>
          <a:xfrm>
            <a:off x="513348" y="1321580"/>
            <a:ext cx="4957009" cy="5028420"/>
          </a:xfrm>
          <a:prstGeom prst="rect">
            <a:avLst/>
          </a:prstGeom>
          <a:ln>
            <a:solidFill>
              <a:schemeClr val="accent1"/>
            </a:solidFill>
          </a:ln>
        </p:spPr>
        <p:txBody>
          <a:bodyPr spcFirstLastPara="1" wrap="square" lIns="121900" tIns="121900" rIns="121900" bIns="121900" anchor="t" anchorCtr="0">
            <a:noAutofit/>
          </a:bodyPr>
          <a:lstStyle/>
          <a:p>
            <a:pPr marL="0" indent="0" algn="ctr">
              <a:buNone/>
            </a:pPr>
            <a:r>
              <a:rPr lang="id-ID" sz="2667" b="1" dirty="0">
                <a:solidFill>
                  <a:schemeClr val="tx1"/>
                </a:solidFill>
                <a:latin typeface="Amatic SC" panose="020B0604020202020204" charset="-79"/>
                <a:cs typeface="Amatic SC" panose="020B0604020202020204" charset="-79"/>
              </a:rPr>
              <a:t>OPEN AREA</a:t>
            </a:r>
          </a:p>
          <a:p>
            <a:pPr marL="0" indent="0" algn="just">
              <a:buNone/>
            </a:pPr>
            <a:r>
              <a:rPr lang="en-US" sz="1600" dirty="0">
                <a:solidFill>
                  <a:schemeClr val="tx1"/>
                </a:solidFill>
              </a:rPr>
              <a:t>X </a:t>
            </a:r>
            <a:r>
              <a:rPr lang="en-US" sz="1600" dirty="0" err="1">
                <a:solidFill>
                  <a:schemeClr val="tx1"/>
                </a:solidFill>
              </a:rPr>
              <a:t>mengetahui</a:t>
            </a:r>
            <a:r>
              <a:rPr lang="en-US" sz="1600" dirty="0">
                <a:solidFill>
                  <a:schemeClr val="tx1"/>
                </a:solidFill>
              </a:rPr>
              <a:t> </a:t>
            </a:r>
            <a:r>
              <a:rPr lang="en-US" sz="1600" dirty="0" err="1">
                <a:solidFill>
                  <a:schemeClr val="tx1"/>
                </a:solidFill>
              </a:rPr>
              <a:t>nama</a:t>
            </a:r>
            <a:r>
              <a:rPr lang="en-US" sz="1600" dirty="0">
                <a:solidFill>
                  <a:schemeClr val="tx1"/>
                </a:solidFill>
              </a:rPr>
              <a:t> Z </a:t>
            </a:r>
            <a:r>
              <a:rPr lang="en-US" sz="1600" dirty="0" err="1">
                <a:solidFill>
                  <a:schemeClr val="tx1"/>
                </a:solidFill>
              </a:rPr>
              <a:t>dan</a:t>
            </a:r>
            <a:r>
              <a:rPr lang="en-US" sz="1600" dirty="0">
                <a:solidFill>
                  <a:schemeClr val="tx1"/>
                </a:solidFill>
              </a:rPr>
              <a:t> </a:t>
            </a:r>
            <a:r>
              <a:rPr lang="en-US" sz="1600" dirty="0" err="1">
                <a:solidFill>
                  <a:schemeClr val="tx1"/>
                </a:solidFill>
              </a:rPr>
              <a:t>demikian</a:t>
            </a:r>
            <a:r>
              <a:rPr lang="en-US" sz="1600" dirty="0">
                <a:solidFill>
                  <a:schemeClr val="tx1"/>
                </a:solidFill>
              </a:rPr>
              <a:t> </a:t>
            </a:r>
            <a:r>
              <a:rPr lang="en-US" sz="1600" dirty="0" err="1">
                <a:solidFill>
                  <a:schemeClr val="tx1"/>
                </a:solidFill>
              </a:rPr>
              <a:t>sebaliknya</a:t>
            </a:r>
            <a:r>
              <a:rPr lang="en-US" sz="1600" dirty="0">
                <a:solidFill>
                  <a:schemeClr val="tx1"/>
                </a:solidFill>
              </a:rPr>
              <a:t>. Dan </a:t>
            </a:r>
            <a:r>
              <a:rPr lang="en-US" sz="1600" dirty="0" err="1">
                <a:solidFill>
                  <a:schemeClr val="tx1"/>
                </a:solidFill>
              </a:rPr>
              <a:t>jika</a:t>
            </a:r>
            <a:r>
              <a:rPr lang="en-US" sz="1600" dirty="0">
                <a:solidFill>
                  <a:schemeClr val="tx1"/>
                </a:solidFill>
              </a:rPr>
              <a:t> </a:t>
            </a:r>
            <a:r>
              <a:rPr lang="en-US" sz="1600" dirty="0" err="1">
                <a:solidFill>
                  <a:schemeClr val="tx1"/>
                </a:solidFill>
              </a:rPr>
              <a:t>mereka</a:t>
            </a:r>
            <a:r>
              <a:rPr lang="en-US" sz="1600" dirty="0">
                <a:solidFill>
                  <a:schemeClr val="tx1"/>
                </a:solidFill>
              </a:rPr>
              <a:t> </a:t>
            </a:r>
            <a:r>
              <a:rPr lang="en-US" sz="1600" dirty="0" err="1">
                <a:solidFill>
                  <a:schemeClr val="tx1"/>
                </a:solidFill>
              </a:rPr>
              <a:t>menel;usuri</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webside</a:t>
            </a:r>
            <a:r>
              <a:rPr lang="en-US" sz="1600" dirty="0">
                <a:solidFill>
                  <a:schemeClr val="tx1"/>
                </a:solidFill>
              </a:rPr>
              <a:t> </a:t>
            </a:r>
            <a:r>
              <a:rPr lang="en-US" sz="1600" dirty="0" err="1">
                <a:solidFill>
                  <a:schemeClr val="tx1"/>
                </a:solidFill>
              </a:rPr>
              <a:t>pribadi</a:t>
            </a:r>
            <a:r>
              <a:rPr lang="en-US" sz="1600" dirty="0">
                <a:solidFill>
                  <a:schemeClr val="tx1"/>
                </a:solidFill>
              </a:rPr>
              <a:t> </a:t>
            </a:r>
            <a:r>
              <a:rPr lang="en-US" sz="1600" dirty="0" err="1">
                <a:solidFill>
                  <a:schemeClr val="tx1"/>
                </a:solidFill>
              </a:rPr>
              <a:t>masing-masing</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maka</a:t>
            </a:r>
            <a:r>
              <a:rPr lang="en-US" sz="1600" dirty="0">
                <a:solidFill>
                  <a:schemeClr val="tx1"/>
                </a:solidFill>
              </a:rPr>
              <a:t> </a:t>
            </a:r>
            <a:r>
              <a:rPr lang="en-US" sz="1600" dirty="0" err="1">
                <a:solidFill>
                  <a:schemeClr val="tx1"/>
                </a:solidFill>
              </a:rPr>
              <a:t>mereka</a:t>
            </a:r>
            <a:r>
              <a:rPr lang="en-US" sz="1600" dirty="0">
                <a:solidFill>
                  <a:schemeClr val="tx1"/>
                </a:solidFill>
              </a:rPr>
              <a:t> </a:t>
            </a:r>
            <a:r>
              <a:rPr lang="en-US" sz="1600" dirty="0" err="1">
                <a:solidFill>
                  <a:schemeClr val="tx1"/>
                </a:solidFill>
              </a:rPr>
              <a:t>akan</a:t>
            </a:r>
            <a:r>
              <a:rPr lang="en-US" sz="1600" dirty="0">
                <a:solidFill>
                  <a:schemeClr val="tx1"/>
                </a:solidFill>
              </a:rPr>
              <a:t> </a:t>
            </a:r>
            <a:r>
              <a:rPr lang="en-US" sz="1600" dirty="0" err="1">
                <a:solidFill>
                  <a:schemeClr val="tx1"/>
                </a:solidFill>
              </a:rPr>
              <a:t>saling</a:t>
            </a:r>
            <a:r>
              <a:rPr lang="en-US" sz="1600" dirty="0">
                <a:solidFill>
                  <a:schemeClr val="tx1"/>
                </a:solidFill>
              </a:rPr>
              <a:t> </a:t>
            </a:r>
            <a:r>
              <a:rPr lang="en-US" sz="1600" dirty="0" err="1">
                <a:solidFill>
                  <a:schemeClr val="tx1"/>
                </a:solidFill>
              </a:rPr>
              <a:t>mengetahui</a:t>
            </a:r>
            <a:r>
              <a:rPr lang="en-US" sz="1600" dirty="0">
                <a:solidFill>
                  <a:schemeClr val="tx1"/>
                </a:solidFill>
              </a:rPr>
              <a:t> </a:t>
            </a:r>
            <a:r>
              <a:rPr lang="en-US" sz="1600" dirty="0" err="1">
                <a:solidFill>
                  <a:schemeClr val="tx1"/>
                </a:solidFill>
              </a:rPr>
              <a:t>apa</a:t>
            </a:r>
            <a:r>
              <a:rPr lang="en-US" sz="1600" dirty="0">
                <a:solidFill>
                  <a:schemeClr val="tx1"/>
                </a:solidFill>
              </a:rPr>
              <a:t> yang </a:t>
            </a:r>
            <a:r>
              <a:rPr lang="en-US" sz="1600" dirty="0" err="1">
                <a:solidFill>
                  <a:schemeClr val="tx1"/>
                </a:solidFill>
              </a:rPr>
              <a:t>menjadi</a:t>
            </a:r>
            <a:r>
              <a:rPr lang="en-US" sz="1600" dirty="0">
                <a:solidFill>
                  <a:schemeClr val="tx1"/>
                </a:solidFill>
              </a:rPr>
              <a:t> </a:t>
            </a:r>
            <a:r>
              <a:rPr lang="en-US" sz="1600" dirty="0" err="1">
                <a:solidFill>
                  <a:schemeClr val="tx1"/>
                </a:solidFill>
              </a:rPr>
              <a:t>kesukaan</a:t>
            </a:r>
            <a:r>
              <a:rPr lang="en-US" sz="1600" dirty="0">
                <a:solidFill>
                  <a:schemeClr val="tx1"/>
                </a:solidFill>
              </a:rPr>
              <a:t>/</a:t>
            </a:r>
            <a:r>
              <a:rPr lang="en-US" sz="1600" dirty="0" err="1">
                <a:solidFill>
                  <a:schemeClr val="tx1"/>
                </a:solidFill>
              </a:rPr>
              <a:t>ketertarikan</a:t>
            </a:r>
            <a:r>
              <a:rPr lang="en-US" sz="1600" dirty="0">
                <a:solidFill>
                  <a:schemeClr val="tx1"/>
                </a:solidFill>
              </a:rPr>
              <a:t> </a:t>
            </a:r>
            <a:r>
              <a:rPr lang="en-US" sz="1600" dirty="0" err="1">
                <a:solidFill>
                  <a:schemeClr val="tx1"/>
                </a:solidFill>
              </a:rPr>
              <a:t>masing-masing</a:t>
            </a:r>
            <a:r>
              <a:rPr lang="en-US" sz="1600" dirty="0">
                <a:solidFill>
                  <a:schemeClr val="tx1"/>
                </a:solidFill>
              </a:rPr>
              <a:t>. </a:t>
            </a:r>
            <a:r>
              <a:rPr lang="id-ID" sz="1600" i="1" dirty="0">
                <a:solidFill>
                  <a:schemeClr val="tx1"/>
                </a:solidFill>
              </a:rPr>
              <a:t>Open Area</a:t>
            </a:r>
            <a:r>
              <a:rPr lang="en-US" sz="1600" i="1" dirty="0">
                <a:solidFill>
                  <a:schemeClr val="tx1"/>
                </a:solidFill>
              </a:rPr>
              <a:t> </a:t>
            </a:r>
            <a:r>
              <a:rPr lang="en-US" sz="1600" dirty="0" err="1">
                <a:solidFill>
                  <a:schemeClr val="tx1"/>
                </a:solidFill>
              </a:rPr>
              <a:t>bisa</a:t>
            </a:r>
            <a:r>
              <a:rPr lang="en-US" sz="1600" dirty="0">
                <a:solidFill>
                  <a:schemeClr val="tx1"/>
                </a:solidFill>
              </a:rPr>
              <a:t> </a:t>
            </a:r>
            <a:r>
              <a:rPr lang="en-US" sz="1600" dirty="0" err="1">
                <a:solidFill>
                  <a:schemeClr val="tx1"/>
                </a:solidFill>
              </a:rPr>
              <a:t>juga</a:t>
            </a:r>
            <a:r>
              <a:rPr lang="en-US" sz="1600" dirty="0">
                <a:solidFill>
                  <a:schemeClr val="tx1"/>
                </a:solidFill>
              </a:rPr>
              <a:t> </a:t>
            </a:r>
            <a:r>
              <a:rPr lang="en-US" sz="1600" dirty="0" err="1">
                <a:solidFill>
                  <a:schemeClr val="tx1"/>
                </a:solidFill>
              </a:rPr>
              <a:t>mencakup</a:t>
            </a:r>
            <a:r>
              <a:rPr lang="en-US" sz="1600" dirty="0">
                <a:solidFill>
                  <a:schemeClr val="tx1"/>
                </a:solidFill>
              </a:rPr>
              <a:t> </a:t>
            </a:r>
            <a:r>
              <a:rPr lang="en-US" sz="1600" dirty="0" err="1">
                <a:solidFill>
                  <a:schemeClr val="tx1"/>
                </a:solidFill>
              </a:rPr>
              <a:t>tidak</a:t>
            </a:r>
            <a:r>
              <a:rPr lang="en-US" sz="1600" dirty="0">
                <a:solidFill>
                  <a:schemeClr val="tx1"/>
                </a:solidFill>
              </a:rPr>
              <a:t> </a:t>
            </a:r>
            <a:r>
              <a:rPr lang="en-US" sz="1600" dirty="0" err="1">
                <a:solidFill>
                  <a:schemeClr val="tx1"/>
                </a:solidFill>
              </a:rPr>
              <a:t>hanya</a:t>
            </a:r>
            <a:r>
              <a:rPr lang="en-US" sz="1600" dirty="0">
                <a:solidFill>
                  <a:schemeClr val="tx1"/>
                </a:solidFill>
              </a:rPr>
              <a:t> </a:t>
            </a:r>
            <a:r>
              <a:rPr lang="en-US" sz="1600" dirty="0" err="1">
                <a:solidFill>
                  <a:schemeClr val="tx1"/>
                </a:solidFill>
              </a:rPr>
              <a:t>informasi</a:t>
            </a:r>
            <a:r>
              <a:rPr lang="en-US" sz="1600" dirty="0">
                <a:solidFill>
                  <a:schemeClr val="tx1"/>
                </a:solidFill>
              </a:rPr>
              <a:t> </a:t>
            </a:r>
            <a:r>
              <a:rPr lang="en-US" sz="1600" dirty="0" err="1">
                <a:solidFill>
                  <a:schemeClr val="tx1"/>
                </a:solidFill>
              </a:rPr>
              <a:t>faktual</a:t>
            </a:r>
            <a:r>
              <a:rPr lang="en-US" sz="1600" dirty="0">
                <a:solidFill>
                  <a:schemeClr val="tx1"/>
                </a:solidFill>
              </a:rPr>
              <a:t>, </a:t>
            </a:r>
            <a:r>
              <a:rPr lang="en-US" sz="1600" dirty="0" err="1">
                <a:solidFill>
                  <a:schemeClr val="tx1"/>
                </a:solidFill>
              </a:rPr>
              <a:t>tetapi</a:t>
            </a:r>
            <a:r>
              <a:rPr lang="en-US" sz="1600" dirty="0">
                <a:solidFill>
                  <a:schemeClr val="tx1"/>
                </a:solidFill>
              </a:rPr>
              <a:t> </a:t>
            </a:r>
            <a:r>
              <a:rPr lang="en-US" sz="1600" dirty="0" err="1">
                <a:solidFill>
                  <a:schemeClr val="tx1"/>
                </a:solidFill>
              </a:rPr>
              <a:t>juga</a:t>
            </a:r>
            <a:r>
              <a:rPr lang="en-US" sz="1600" dirty="0">
                <a:solidFill>
                  <a:schemeClr val="tx1"/>
                </a:solidFill>
              </a:rPr>
              <a:t> </a:t>
            </a:r>
            <a:r>
              <a:rPr lang="en-US" sz="1600" dirty="0" err="1">
                <a:solidFill>
                  <a:schemeClr val="tx1"/>
                </a:solidFill>
              </a:rPr>
              <a:t>bagaimna</a:t>
            </a:r>
            <a:r>
              <a:rPr lang="en-US" sz="1600" dirty="0">
                <a:solidFill>
                  <a:schemeClr val="tx1"/>
                </a:solidFill>
              </a:rPr>
              <a:t> </a:t>
            </a:r>
            <a:r>
              <a:rPr lang="en-US" sz="1600" dirty="0" err="1">
                <a:solidFill>
                  <a:schemeClr val="tx1"/>
                </a:solidFill>
              </a:rPr>
              <a:t>perasaan</a:t>
            </a:r>
            <a:r>
              <a:rPr lang="en-US" sz="1600" dirty="0">
                <a:solidFill>
                  <a:schemeClr val="tx1"/>
                </a:solidFill>
              </a:rPr>
              <a:t>, </a:t>
            </a:r>
            <a:r>
              <a:rPr lang="en-US" sz="1600" dirty="0" err="1">
                <a:solidFill>
                  <a:schemeClr val="tx1"/>
                </a:solidFill>
              </a:rPr>
              <a:t>motivasi</a:t>
            </a:r>
            <a:r>
              <a:rPr lang="en-US" sz="1600" dirty="0">
                <a:solidFill>
                  <a:schemeClr val="tx1"/>
                </a:solidFill>
              </a:rPr>
              <a:t>, </a:t>
            </a:r>
            <a:r>
              <a:rPr lang="en-US" sz="1600" dirty="0" err="1">
                <a:solidFill>
                  <a:schemeClr val="tx1"/>
                </a:solidFill>
              </a:rPr>
              <a:t>perilaku</a:t>
            </a:r>
            <a:r>
              <a:rPr lang="en-US" sz="1600" dirty="0">
                <a:solidFill>
                  <a:schemeClr val="tx1"/>
                </a:solidFill>
              </a:rPr>
              <a:t>, </a:t>
            </a:r>
            <a:r>
              <a:rPr lang="en-US" sz="1600" dirty="0" err="1">
                <a:solidFill>
                  <a:schemeClr val="tx1"/>
                </a:solidFill>
              </a:rPr>
              <a:t>keinginan</a:t>
            </a:r>
            <a:r>
              <a:rPr lang="en-US" sz="1600" dirty="0">
                <a:solidFill>
                  <a:schemeClr val="tx1"/>
                </a:solidFill>
              </a:rPr>
              <a:t>, </a:t>
            </a:r>
            <a:r>
              <a:rPr lang="en-US" sz="1600" dirty="0" err="1">
                <a:solidFill>
                  <a:schemeClr val="tx1"/>
                </a:solidFill>
              </a:rPr>
              <a:t>kebutuhan</a:t>
            </a:r>
            <a:r>
              <a:rPr lang="en-US" sz="1600" dirty="0">
                <a:solidFill>
                  <a:schemeClr val="tx1"/>
                </a:solidFill>
              </a:rPr>
              <a:t>, </a:t>
            </a:r>
            <a:r>
              <a:rPr lang="en-US" sz="1600" dirty="0" err="1">
                <a:solidFill>
                  <a:schemeClr val="tx1"/>
                </a:solidFill>
              </a:rPr>
              <a:t>dan</a:t>
            </a:r>
            <a:r>
              <a:rPr lang="en-US" sz="1600" dirty="0">
                <a:solidFill>
                  <a:schemeClr val="tx1"/>
                </a:solidFill>
              </a:rPr>
              <a:t> lain- lain. Dari </a:t>
            </a:r>
            <a:r>
              <a:rPr lang="en-US" sz="1600" dirty="0" err="1">
                <a:solidFill>
                  <a:schemeClr val="tx1"/>
                </a:solidFill>
              </a:rPr>
              <a:t>si</a:t>
            </a:r>
            <a:r>
              <a:rPr lang="en-US" sz="1600" dirty="0">
                <a:solidFill>
                  <a:schemeClr val="tx1"/>
                </a:solidFill>
              </a:rPr>
              <a:t> X </a:t>
            </a:r>
            <a:r>
              <a:rPr lang="en-US" sz="1600" dirty="0" err="1">
                <a:solidFill>
                  <a:schemeClr val="tx1"/>
                </a:solidFill>
              </a:rPr>
              <a:t>ataupun</a:t>
            </a:r>
            <a:r>
              <a:rPr lang="en-US" sz="1600" dirty="0">
                <a:solidFill>
                  <a:schemeClr val="tx1"/>
                </a:solidFill>
              </a:rPr>
              <a:t> Z, </a:t>
            </a:r>
            <a:r>
              <a:rPr lang="en-US" sz="1600" dirty="0" err="1">
                <a:solidFill>
                  <a:schemeClr val="tx1"/>
                </a:solidFill>
              </a:rPr>
              <a:t>pokoknya</a:t>
            </a:r>
            <a:r>
              <a:rPr lang="en-US" sz="1600" dirty="0">
                <a:solidFill>
                  <a:schemeClr val="tx1"/>
                </a:solidFill>
              </a:rPr>
              <a:t> </a:t>
            </a:r>
            <a:r>
              <a:rPr lang="en-US" sz="1600" dirty="0" err="1">
                <a:solidFill>
                  <a:schemeClr val="tx1"/>
                </a:solidFill>
              </a:rPr>
              <a:t>informasi-informasi</a:t>
            </a:r>
            <a:r>
              <a:rPr lang="en-US" sz="1600" dirty="0">
                <a:solidFill>
                  <a:schemeClr val="tx1"/>
                </a:solidFill>
              </a:rPr>
              <a:t> yang </a:t>
            </a:r>
            <a:r>
              <a:rPr lang="en-US" sz="1600" dirty="0" err="1">
                <a:solidFill>
                  <a:schemeClr val="tx1"/>
                </a:solidFill>
              </a:rPr>
              <a:t>bisa</a:t>
            </a:r>
            <a:r>
              <a:rPr lang="en-US" sz="1600" dirty="0">
                <a:solidFill>
                  <a:schemeClr val="tx1"/>
                </a:solidFill>
              </a:rPr>
              <a:t> </a:t>
            </a:r>
            <a:r>
              <a:rPr lang="en-US" sz="1600" dirty="0" err="1">
                <a:solidFill>
                  <a:schemeClr val="tx1"/>
                </a:solidFill>
              </a:rPr>
              <a:t>mewakili</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individu</a:t>
            </a:r>
            <a:r>
              <a:rPr lang="en-US" sz="1600" dirty="0">
                <a:solidFill>
                  <a:schemeClr val="tx1"/>
                </a:solidFill>
              </a:rPr>
              <a:t>. </a:t>
            </a:r>
            <a:r>
              <a:rPr lang="en-US" sz="1600" dirty="0" err="1">
                <a:solidFill>
                  <a:schemeClr val="tx1"/>
                </a:solidFill>
              </a:rPr>
              <a:t>Ketika</a:t>
            </a:r>
            <a:r>
              <a:rPr lang="en-US" sz="1600" dirty="0">
                <a:solidFill>
                  <a:schemeClr val="tx1"/>
                </a:solidFill>
              </a:rPr>
              <a:t> </a:t>
            </a:r>
            <a:r>
              <a:rPr lang="en-US" sz="1600" dirty="0" err="1">
                <a:solidFill>
                  <a:schemeClr val="tx1"/>
                </a:solidFill>
              </a:rPr>
              <a:t>kita</a:t>
            </a:r>
            <a:r>
              <a:rPr lang="en-US" sz="1600" dirty="0">
                <a:solidFill>
                  <a:schemeClr val="tx1"/>
                </a:solidFill>
              </a:rPr>
              <a:t> </a:t>
            </a:r>
            <a:r>
              <a:rPr lang="en-US" sz="1600" dirty="0" err="1">
                <a:solidFill>
                  <a:schemeClr val="tx1"/>
                </a:solidFill>
              </a:rPr>
              <a:t>bertemu</a:t>
            </a:r>
            <a:r>
              <a:rPr lang="en-US" sz="1600" dirty="0">
                <a:solidFill>
                  <a:schemeClr val="tx1"/>
                </a:solidFill>
              </a:rPr>
              <a:t> </a:t>
            </a:r>
            <a:r>
              <a:rPr lang="en-US" sz="1600" dirty="0" err="1">
                <a:solidFill>
                  <a:schemeClr val="tx1"/>
                </a:solidFill>
              </a:rPr>
              <a:t>dengan</a:t>
            </a:r>
            <a:r>
              <a:rPr lang="en-US" sz="1600" dirty="0">
                <a:solidFill>
                  <a:schemeClr val="tx1"/>
                </a:solidFill>
              </a:rPr>
              <a:t> orang-orang </a:t>
            </a:r>
            <a:r>
              <a:rPr lang="en-US" sz="1600" dirty="0" err="1">
                <a:solidFill>
                  <a:schemeClr val="tx1"/>
                </a:solidFill>
              </a:rPr>
              <a:t>baru</a:t>
            </a:r>
            <a:r>
              <a:rPr lang="en-US" sz="1600" dirty="0">
                <a:solidFill>
                  <a:schemeClr val="tx1"/>
                </a:solidFill>
              </a:rPr>
              <a:t>, </a:t>
            </a:r>
            <a:r>
              <a:rPr lang="en-US" sz="1600" dirty="0" err="1">
                <a:solidFill>
                  <a:schemeClr val="tx1"/>
                </a:solidFill>
              </a:rPr>
              <a:t>ukuran</a:t>
            </a:r>
            <a:r>
              <a:rPr lang="en-US" sz="1600" dirty="0">
                <a:solidFill>
                  <a:schemeClr val="tx1"/>
                </a:solidFill>
              </a:rPr>
              <a:t> </a:t>
            </a:r>
            <a:r>
              <a:rPr lang="id-ID" sz="1600" i="1" dirty="0">
                <a:solidFill>
                  <a:schemeClr val="tx1"/>
                </a:solidFill>
              </a:rPr>
              <a:t>open area</a:t>
            </a:r>
            <a:r>
              <a:rPr lang="en-US" sz="1600" dirty="0">
                <a:solidFill>
                  <a:schemeClr val="tx1"/>
                </a:solidFill>
              </a:rPr>
              <a:t> </a:t>
            </a:r>
            <a:r>
              <a:rPr lang="en-US" sz="1600" dirty="0" err="1">
                <a:solidFill>
                  <a:schemeClr val="tx1"/>
                </a:solidFill>
              </a:rPr>
              <a:t>tidak</a:t>
            </a:r>
            <a:r>
              <a:rPr lang="en-US" sz="1600" dirty="0">
                <a:solidFill>
                  <a:schemeClr val="tx1"/>
                </a:solidFill>
              </a:rPr>
              <a:t> </a:t>
            </a:r>
            <a:r>
              <a:rPr lang="en-US" sz="1600" dirty="0" err="1">
                <a:solidFill>
                  <a:schemeClr val="tx1"/>
                </a:solidFill>
              </a:rPr>
              <a:t>terlalu</a:t>
            </a:r>
            <a:r>
              <a:rPr lang="en-US" sz="1600" dirty="0">
                <a:solidFill>
                  <a:schemeClr val="tx1"/>
                </a:solidFill>
              </a:rPr>
              <a:t> </a:t>
            </a:r>
            <a:r>
              <a:rPr lang="en-US" sz="1600" dirty="0" err="1">
                <a:solidFill>
                  <a:schemeClr val="tx1"/>
                </a:solidFill>
              </a:rPr>
              <a:t>luas</a:t>
            </a:r>
            <a:r>
              <a:rPr lang="en-US" sz="1600" dirty="0">
                <a:solidFill>
                  <a:schemeClr val="tx1"/>
                </a:solidFill>
              </a:rPr>
              <a:t>. </a:t>
            </a:r>
            <a:r>
              <a:rPr lang="en-US" sz="1600" dirty="0" err="1">
                <a:solidFill>
                  <a:schemeClr val="tx1"/>
                </a:solidFill>
              </a:rPr>
              <a:t>Sejak</a:t>
            </a:r>
            <a:r>
              <a:rPr lang="en-US" sz="1600" dirty="0">
                <a:solidFill>
                  <a:schemeClr val="tx1"/>
                </a:solidFill>
              </a:rPr>
              <a:t> </a:t>
            </a:r>
            <a:r>
              <a:rPr lang="en-US" sz="1600" dirty="0" err="1">
                <a:solidFill>
                  <a:schemeClr val="tx1"/>
                </a:solidFill>
              </a:rPr>
              <a:t>setelah</a:t>
            </a:r>
            <a:r>
              <a:rPr lang="en-US" sz="1600" dirty="0">
                <a:solidFill>
                  <a:schemeClr val="tx1"/>
                </a:solidFill>
              </a:rPr>
              <a:t> </a:t>
            </a:r>
            <a:r>
              <a:rPr lang="en-US" sz="1600" dirty="0" err="1">
                <a:solidFill>
                  <a:schemeClr val="tx1"/>
                </a:solidFill>
              </a:rPr>
              <a:t>ada</a:t>
            </a:r>
            <a:r>
              <a:rPr lang="en-US" sz="1600" dirty="0">
                <a:solidFill>
                  <a:schemeClr val="tx1"/>
                </a:solidFill>
              </a:rPr>
              <a:t> </a:t>
            </a:r>
            <a:r>
              <a:rPr lang="en-US" sz="1600" dirty="0" err="1">
                <a:solidFill>
                  <a:schemeClr val="tx1"/>
                </a:solidFill>
              </a:rPr>
              <a:t>waktu</a:t>
            </a:r>
            <a:r>
              <a:rPr lang="en-US" sz="1600" dirty="0">
                <a:solidFill>
                  <a:schemeClr val="tx1"/>
                </a:solidFill>
              </a:rPr>
              <a:t> </a:t>
            </a:r>
            <a:r>
              <a:rPr lang="en-US" sz="1600" dirty="0" err="1">
                <a:solidFill>
                  <a:schemeClr val="tx1"/>
                </a:solidFill>
              </a:rPr>
              <a:t>tersisihkan</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saling</a:t>
            </a:r>
            <a:r>
              <a:rPr lang="en-US" sz="1600" dirty="0">
                <a:solidFill>
                  <a:schemeClr val="tx1"/>
                </a:solidFill>
              </a:rPr>
              <a:t> </a:t>
            </a:r>
            <a:r>
              <a:rPr lang="en-US" sz="1600" dirty="0" err="1">
                <a:solidFill>
                  <a:schemeClr val="tx1"/>
                </a:solidFill>
              </a:rPr>
              <a:t>bertukar</a:t>
            </a:r>
            <a:r>
              <a:rPr lang="en-US" sz="1600" dirty="0">
                <a:solidFill>
                  <a:schemeClr val="tx1"/>
                </a:solidFill>
              </a:rPr>
              <a:t> </a:t>
            </a:r>
            <a:r>
              <a:rPr lang="en-US" sz="1600" dirty="0" err="1">
                <a:solidFill>
                  <a:schemeClr val="tx1"/>
                </a:solidFill>
              </a:rPr>
              <a:t>informasi</a:t>
            </a:r>
            <a:r>
              <a:rPr lang="en-US" sz="1600" dirty="0">
                <a:solidFill>
                  <a:schemeClr val="tx1"/>
                </a:solidFill>
              </a:rPr>
              <a:t>, lain </a:t>
            </a:r>
            <a:r>
              <a:rPr lang="en-US" sz="1600" dirty="0" err="1">
                <a:solidFill>
                  <a:schemeClr val="tx1"/>
                </a:solidFill>
              </a:rPr>
              <a:t>halnya</a:t>
            </a:r>
            <a:r>
              <a:rPr lang="en-US" sz="1600" dirty="0">
                <a:solidFill>
                  <a:schemeClr val="tx1"/>
                </a:solidFill>
              </a:rPr>
              <a:t> </a:t>
            </a:r>
            <a:r>
              <a:rPr lang="en-US" sz="1600" dirty="0" err="1">
                <a:solidFill>
                  <a:schemeClr val="tx1"/>
                </a:solidFill>
              </a:rPr>
              <a:t>ketika</a:t>
            </a:r>
            <a:r>
              <a:rPr lang="en-US" sz="1600" dirty="0">
                <a:solidFill>
                  <a:schemeClr val="tx1"/>
                </a:solidFill>
              </a:rPr>
              <a:t> proses </a:t>
            </a:r>
            <a:r>
              <a:rPr lang="en-US" sz="1600" dirty="0" err="1">
                <a:solidFill>
                  <a:schemeClr val="tx1"/>
                </a:solidFill>
              </a:rPr>
              <a:t>mendalami</a:t>
            </a:r>
            <a:r>
              <a:rPr lang="en-US" sz="1600" dirty="0">
                <a:solidFill>
                  <a:schemeClr val="tx1"/>
                </a:solidFill>
              </a:rPr>
              <a:t> </a:t>
            </a:r>
            <a:r>
              <a:rPr lang="en-US" sz="1600" dirty="0" err="1">
                <a:solidFill>
                  <a:schemeClr val="tx1"/>
                </a:solidFill>
              </a:rPr>
              <a:t>seseorang</a:t>
            </a:r>
            <a:r>
              <a:rPr lang="en-US" sz="1600" dirty="0">
                <a:solidFill>
                  <a:schemeClr val="tx1"/>
                </a:solidFill>
              </a:rPr>
              <a:t>, </a:t>
            </a:r>
            <a:r>
              <a:rPr lang="en-US" sz="1600" dirty="0" err="1">
                <a:solidFill>
                  <a:schemeClr val="tx1"/>
                </a:solidFill>
              </a:rPr>
              <a:t>Jendela</a:t>
            </a:r>
            <a:r>
              <a:rPr lang="en-US" sz="1600" dirty="0">
                <a:solidFill>
                  <a:schemeClr val="tx1"/>
                </a:solidFill>
              </a:rPr>
              <a:t> (shades) </a:t>
            </a:r>
            <a:r>
              <a:rPr lang="en-US" sz="1600" dirty="0" err="1">
                <a:solidFill>
                  <a:schemeClr val="tx1"/>
                </a:solidFill>
              </a:rPr>
              <a:t>akan</a:t>
            </a:r>
            <a:r>
              <a:rPr lang="en-US" sz="1600" dirty="0">
                <a:solidFill>
                  <a:schemeClr val="tx1"/>
                </a:solidFill>
              </a:rPr>
              <a:t> </a:t>
            </a:r>
            <a:r>
              <a:rPr lang="en-US" sz="1600" dirty="0" err="1">
                <a:solidFill>
                  <a:schemeClr val="tx1"/>
                </a:solidFill>
              </a:rPr>
              <a:t>bergerak</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bawah</a:t>
            </a:r>
            <a:r>
              <a:rPr lang="en-US" sz="1600" dirty="0">
                <a:solidFill>
                  <a:schemeClr val="tx1"/>
                </a:solidFill>
              </a:rPr>
              <a:t> </a:t>
            </a:r>
            <a:r>
              <a:rPr lang="en-US" sz="1600" dirty="0" err="1">
                <a:solidFill>
                  <a:schemeClr val="tx1"/>
                </a:solidFill>
              </a:rPr>
              <a:t>atau</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kanan</a:t>
            </a:r>
            <a:r>
              <a:rPr lang="en-US" sz="1600" dirty="0">
                <a:solidFill>
                  <a:schemeClr val="tx1"/>
                </a:solidFill>
              </a:rPr>
              <a:t>, </a:t>
            </a:r>
            <a:r>
              <a:rPr lang="en-US" sz="1600" dirty="0" err="1">
                <a:solidFill>
                  <a:schemeClr val="tx1"/>
                </a:solidFill>
              </a:rPr>
              <a:t>menempatkan</a:t>
            </a:r>
            <a:r>
              <a:rPr lang="en-US" sz="1600" dirty="0">
                <a:solidFill>
                  <a:schemeClr val="tx1"/>
                </a:solidFill>
              </a:rPr>
              <a:t> </a:t>
            </a:r>
            <a:r>
              <a:rPr lang="en-US" sz="1600" dirty="0" err="1">
                <a:solidFill>
                  <a:schemeClr val="tx1"/>
                </a:solidFill>
              </a:rPr>
              <a:t>lebih</a:t>
            </a:r>
            <a:r>
              <a:rPr lang="en-US" sz="1600" dirty="0">
                <a:solidFill>
                  <a:schemeClr val="tx1"/>
                </a:solidFill>
              </a:rPr>
              <a:t> </a:t>
            </a:r>
            <a:r>
              <a:rPr lang="en-US" sz="1600" dirty="0" err="1">
                <a:solidFill>
                  <a:schemeClr val="tx1"/>
                </a:solidFill>
              </a:rPr>
              <a:t>banyak</a:t>
            </a:r>
            <a:r>
              <a:rPr lang="en-US" sz="1600" dirty="0">
                <a:solidFill>
                  <a:schemeClr val="tx1"/>
                </a:solidFill>
              </a:rPr>
              <a:t> </a:t>
            </a:r>
            <a:r>
              <a:rPr lang="en-US" sz="1600" dirty="0" err="1">
                <a:solidFill>
                  <a:schemeClr val="tx1"/>
                </a:solidFill>
              </a:rPr>
              <a:t>informasi</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Jendela</a:t>
            </a:r>
            <a:r>
              <a:rPr lang="en-US" sz="1600" dirty="0">
                <a:solidFill>
                  <a:schemeClr val="tx1"/>
                </a:solidFill>
              </a:rPr>
              <a:t> Terbuka      </a:t>
            </a:r>
            <a:endParaRPr sz="1600" dirty="0">
              <a:solidFill>
                <a:schemeClr val="tx1"/>
              </a:solidFill>
            </a:endParaRPr>
          </a:p>
        </p:txBody>
      </p:sp>
      <p:sp>
        <p:nvSpPr>
          <p:cNvPr id="9" name="Google Shape;121;p20"/>
          <p:cNvSpPr txBox="1">
            <a:spLocks noGrp="1"/>
          </p:cNvSpPr>
          <p:nvPr>
            <p:ph type="body" idx="1"/>
          </p:nvPr>
        </p:nvSpPr>
        <p:spPr>
          <a:xfrm>
            <a:off x="5630780" y="1321580"/>
            <a:ext cx="6048008" cy="5028420"/>
          </a:xfrm>
          <a:prstGeom prst="rect">
            <a:avLst/>
          </a:prstGeom>
          <a:ln>
            <a:solidFill>
              <a:schemeClr val="accent1"/>
            </a:solidFill>
          </a:ln>
        </p:spPr>
        <p:txBody>
          <a:bodyPr spcFirstLastPara="1" wrap="square" lIns="121900" tIns="121900" rIns="121900" bIns="121900" anchor="t" anchorCtr="0">
            <a:noAutofit/>
          </a:bodyPr>
          <a:lstStyle/>
          <a:p>
            <a:pPr marL="0" indent="0" algn="ctr">
              <a:buNone/>
            </a:pPr>
            <a:r>
              <a:rPr lang="id-ID" sz="2667" b="1" dirty="0">
                <a:solidFill>
                  <a:schemeClr val="tx1"/>
                </a:solidFill>
                <a:latin typeface="Amatic SC" panose="020B0604020202020204" charset="-79"/>
                <a:cs typeface="Amatic SC" panose="020B0604020202020204" charset="-79"/>
              </a:rPr>
              <a:t>BLIND AREA</a:t>
            </a:r>
          </a:p>
          <a:p>
            <a:pPr marL="0" indent="0" algn="just">
              <a:buNone/>
            </a:pPr>
            <a:r>
              <a:rPr lang="id-ID" sz="1600" dirty="0">
                <a:solidFill>
                  <a:schemeClr val="tx1"/>
                </a:solidFill>
              </a:rPr>
              <a:t>K</a:t>
            </a:r>
            <a:r>
              <a:rPr lang="en-US" sz="1600" dirty="0" err="1">
                <a:solidFill>
                  <a:schemeClr val="tx1"/>
                </a:solidFill>
              </a:rPr>
              <a:t>etika</a:t>
            </a:r>
            <a:r>
              <a:rPr lang="en-US" sz="1600" dirty="0">
                <a:solidFill>
                  <a:schemeClr val="tx1"/>
                </a:solidFill>
              </a:rPr>
              <a:t> X </a:t>
            </a:r>
            <a:r>
              <a:rPr lang="en-US" sz="1600" dirty="0" err="1">
                <a:solidFill>
                  <a:schemeClr val="tx1"/>
                </a:solidFill>
              </a:rPr>
              <a:t>makan</a:t>
            </a:r>
            <a:r>
              <a:rPr lang="en-US" sz="1600" dirty="0">
                <a:solidFill>
                  <a:schemeClr val="tx1"/>
                </a:solidFill>
              </a:rPr>
              <a:t> </a:t>
            </a:r>
            <a:r>
              <a:rPr lang="en-US" sz="1600" dirty="0" err="1">
                <a:solidFill>
                  <a:schemeClr val="tx1"/>
                </a:solidFill>
              </a:rPr>
              <a:t>malam</a:t>
            </a:r>
            <a:r>
              <a:rPr lang="en-US" sz="1600" dirty="0">
                <a:solidFill>
                  <a:schemeClr val="tx1"/>
                </a:solidFill>
              </a:rPr>
              <a:t> </a:t>
            </a:r>
            <a:r>
              <a:rPr lang="en-US" sz="1600" dirty="0" err="1">
                <a:solidFill>
                  <a:schemeClr val="tx1"/>
                </a:solidFill>
              </a:rPr>
              <a:t>direstoran</a:t>
            </a:r>
            <a:r>
              <a:rPr lang="en-US" sz="1600" dirty="0">
                <a:solidFill>
                  <a:schemeClr val="tx1"/>
                </a:solidFill>
              </a:rPr>
              <a:t> </a:t>
            </a:r>
            <a:r>
              <a:rPr lang="en-US" sz="1600" dirty="0" err="1">
                <a:solidFill>
                  <a:schemeClr val="tx1"/>
                </a:solidFill>
              </a:rPr>
              <a:t>dengan</a:t>
            </a:r>
            <a:r>
              <a:rPr lang="en-US" sz="1600" dirty="0">
                <a:solidFill>
                  <a:schemeClr val="tx1"/>
                </a:solidFill>
              </a:rPr>
              <a:t> Z, </a:t>
            </a:r>
            <a:r>
              <a:rPr lang="en-US" sz="1600" dirty="0" err="1">
                <a:solidFill>
                  <a:schemeClr val="tx1"/>
                </a:solidFill>
              </a:rPr>
              <a:t>lalu</a:t>
            </a:r>
            <a:r>
              <a:rPr lang="en-US" sz="1600" dirty="0">
                <a:solidFill>
                  <a:schemeClr val="tx1"/>
                </a:solidFill>
              </a:rPr>
              <a:t> </a:t>
            </a:r>
            <a:r>
              <a:rPr lang="en-US" sz="1600" dirty="0" err="1">
                <a:solidFill>
                  <a:schemeClr val="tx1"/>
                </a:solidFill>
              </a:rPr>
              <a:t>ketika</a:t>
            </a:r>
            <a:r>
              <a:rPr lang="en-US" sz="1600" dirty="0">
                <a:solidFill>
                  <a:schemeClr val="tx1"/>
                </a:solidFill>
              </a:rPr>
              <a:t> </a:t>
            </a:r>
            <a:r>
              <a:rPr lang="en-US" sz="1600" dirty="0" err="1">
                <a:solidFill>
                  <a:schemeClr val="tx1"/>
                </a:solidFill>
              </a:rPr>
              <a:t>telah</a:t>
            </a:r>
            <a:r>
              <a:rPr lang="en-US" sz="1600" dirty="0">
                <a:solidFill>
                  <a:schemeClr val="tx1"/>
                </a:solidFill>
              </a:rPr>
              <a:t> </a:t>
            </a:r>
            <a:r>
              <a:rPr lang="en-US" sz="1600" dirty="0" err="1">
                <a:solidFill>
                  <a:schemeClr val="tx1"/>
                </a:solidFill>
              </a:rPr>
              <a:t>menempel</a:t>
            </a:r>
            <a:r>
              <a:rPr lang="en-US" sz="1600" dirty="0">
                <a:solidFill>
                  <a:schemeClr val="tx1"/>
                </a:solidFill>
              </a:rPr>
              <a:t> </a:t>
            </a:r>
            <a:r>
              <a:rPr lang="en-US" sz="1600" dirty="0" err="1">
                <a:solidFill>
                  <a:schemeClr val="tx1"/>
                </a:solidFill>
              </a:rPr>
              <a:t>sesuatu</a:t>
            </a:r>
            <a:r>
              <a:rPr lang="en-US" sz="1600" dirty="0">
                <a:solidFill>
                  <a:schemeClr val="tx1"/>
                </a:solidFill>
              </a:rPr>
              <a:t> </a:t>
            </a:r>
            <a:r>
              <a:rPr lang="en-US" sz="1600" dirty="0" err="1">
                <a:solidFill>
                  <a:schemeClr val="tx1"/>
                </a:solidFill>
              </a:rPr>
              <a:t>entah</a:t>
            </a:r>
            <a:r>
              <a:rPr lang="en-US" sz="1600" dirty="0">
                <a:solidFill>
                  <a:schemeClr val="tx1"/>
                </a:solidFill>
              </a:rPr>
              <a:t> </a:t>
            </a:r>
            <a:r>
              <a:rPr lang="en-US" sz="1600" dirty="0" err="1">
                <a:solidFill>
                  <a:schemeClr val="tx1"/>
                </a:solidFill>
              </a:rPr>
              <a:t>itu</a:t>
            </a:r>
            <a:r>
              <a:rPr lang="en-US" sz="1600" dirty="0">
                <a:solidFill>
                  <a:schemeClr val="tx1"/>
                </a:solidFill>
              </a:rPr>
              <a:t> </a:t>
            </a:r>
            <a:r>
              <a:rPr lang="en-US" sz="1600" dirty="0" err="1">
                <a:solidFill>
                  <a:schemeClr val="tx1"/>
                </a:solidFill>
              </a:rPr>
              <a:t>remah</a:t>
            </a:r>
            <a:r>
              <a:rPr lang="en-US" sz="1600" dirty="0">
                <a:solidFill>
                  <a:schemeClr val="tx1"/>
                </a:solidFill>
              </a:rPr>
              <a:t> </a:t>
            </a:r>
            <a:r>
              <a:rPr lang="en-US" sz="1600" dirty="0" err="1">
                <a:solidFill>
                  <a:schemeClr val="tx1"/>
                </a:solidFill>
              </a:rPr>
              <a:t>makan</a:t>
            </a:r>
            <a:r>
              <a:rPr lang="en-US" sz="1600" dirty="0">
                <a:solidFill>
                  <a:schemeClr val="tx1"/>
                </a:solidFill>
              </a:rPr>
              <a:t> </a:t>
            </a:r>
            <a:r>
              <a:rPr lang="en-US" sz="1600" dirty="0" err="1">
                <a:solidFill>
                  <a:schemeClr val="tx1"/>
                </a:solidFill>
              </a:rPr>
              <a:t>atau</a:t>
            </a:r>
            <a:r>
              <a:rPr lang="en-US" sz="1600" dirty="0">
                <a:solidFill>
                  <a:schemeClr val="tx1"/>
                </a:solidFill>
              </a:rPr>
              <a:t> </a:t>
            </a:r>
            <a:r>
              <a:rPr lang="en-US" sz="1600" dirty="0" err="1">
                <a:solidFill>
                  <a:schemeClr val="tx1"/>
                </a:solidFill>
              </a:rPr>
              <a:t>apa</a:t>
            </a:r>
            <a:r>
              <a:rPr lang="en-US" sz="1600" dirty="0">
                <a:solidFill>
                  <a:schemeClr val="tx1"/>
                </a:solidFill>
              </a:rPr>
              <a:t>, di </a:t>
            </a:r>
            <a:r>
              <a:rPr lang="en-US" sz="1600" dirty="0" err="1">
                <a:solidFill>
                  <a:schemeClr val="tx1"/>
                </a:solidFill>
              </a:rPr>
              <a:t>wajah</a:t>
            </a:r>
            <a:r>
              <a:rPr lang="en-US" sz="1600" dirty="0">
                <a:solidFill>
                  <a:schemeClr val="tx1"/>
                </a:solidFill>
              </a:rPr>
              <a:t> X, </a:t>
            </a:r>
            <a:r>
              <a:rPr lang="en-US" sz="1600" dirty="0" err="1">
                <a:solidFill>
                  <a:schemeClr val="tx1"/>
                </a:solidFill>
              </a:rPr>
              <a:t>maka</a:t>
            </a:r>
            <a:r>
              <a:rPr lang="en-US" sz="1600" dirty="0">
                <a:solidFill>
                  <a:schemeClr val="tx1"/>
                </a:solidFill>
              </a:rPr>
              <a:t> X </a:t>
            </a:r>
            <a:r>
              <a:rPr lang="en-US" sz="1600" dirty="0" err="1">
                <a:solidFill>
                  <a:schemeClr val="tx1"/>
                </a:solidFill>
              </a:rPr>
              <a:t>tidak</a:t>
            </a:r>
            <a:r>
              <a:rPr lang="en-US" sz="1600" dirty="0">
                <a:solidFill>
                  <a:schemeClr val="tx1"/>
                </a:solidFill>
              </a:rPr>
              <a:t> </a:t>
            </a:r>
            <a:r>
              <a:rPr lang="en-US" sz="1600" dirty="0" err="1">
                <a:solidFill>
                  <a:schemeClr val="tx1"/>
                </a:solidFill>
              </a:rPr>
              <a:t>akan</a:t>
            </a:r>
            <a:r>
              <a:rPr lang="en-US" sz="1600" dirty="0">
                <a:solidFill>
                  <a:schemeClr val="tx1"/>
                </a:solidFill>
              </a:rPr>
              <a:t> </a:t>
            </a:r>
            <a:r>
              <a:rPr lang="en-US" sz="1600" dirty="0" err="1">
                <a:solidFill>
                  <a:schemeClr val="tx1"/>
                </a:solidFill>
              </a:rPr>
              <a:t>tahu</a:t>
            </a:r>
            <a:r>
              <a:rPr lang="en-US" sz="1600" dirty="0">
                <a:solidFill>
                  <a:schemeClr val="tx1"/>
                </a:solidFill>
              </a:rPr>
              <a:t>, </a:t>
            </a:r>
            <a:r>
              <a:rPr lang="en-US" sz="1600" dirty="0" err="1">
                <a:solidFill>
                  <a:schemeClr val="tx1"/>
                </a:solidFill>
              </a:rPr>
              <a:t>sedangkan</a:t>
            </a:r>
            <a:r>
              <a:rPr lang="en-US" sz="1600" dirty="0">
                <a:solidFill>
                  <a:schemeClr val="tx1"/>
                </a:solidFill>
              </a:rPr>
              <a:t> Z </a:t>
            </a:r>
            <a:r>
              <a:rPr lang="en-US" sz="1600" dirty="0" err="1">
                <a:solidFill>
                  <a:schemeClr val="tx1"/>
                </a:solidFill>
              </a:rPr>
              <a:t>sangat</a:t>
            </a:r>
            <a:r>
              <a:rPr lang="en-US" sz="1600" dirty="0">
                <a:solidFill>
                  <a:schemeClr val="tx1"/>
                </a:solidFill>
              </a:rPr>
              <a:t> </a:t>
            </a:r>
            <a:r>
              <a:rPr lang="en-US" sz="1600" dirty="0" err="1">
                <a:solidFill>
                  <a:schemeClr val="tx1"/>
                </a:solidFill>
              </a:rPr>
              <a:t>leluasa</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segera</a:t>
            </a:r>
            <a:r>
              <a:rPr lang="en-US" sz="1600" dirty="0">
                <a:solidFill>
                  <a:schemeClr val="tx1"/>
                </a:solidFill>
              </a:rPr>
              <a:t> </a:t>
            </a:r>
            <a:r>
              <a:rPr lang="en-US" sz="1600" dirty="0" err="1">
                <a:solidFill>
                  <a:schemeClr val="tx1"/>
                </a:solidFill>
              </a:rPr>
              <a:t>mengetahui</a:t>
            </a:r>
            <a:r>
              <a:rPr lang="en-US" sz="1600" dirty="0">
                <a:solidFill>
                  <a:schemeClr val="tx1"/>
                </a:solidFill>
              </a:rPr>
              <a:t> </a:t>
            </a:r>
            <a:r>
              <a:rPr lang="en-US" sz="1600" dirty="0" err="1">
                <a:solidFill>
                  <a:schemeClr val="tx1"/>
                </a:solidFill>
              </a:rPr>
              <a:t>ada</a:t>
            </a:r>
            <a:r>
              <a:rPr lang="en-US" sz="1600" dirty="0">
                <a:solidFill>
                  <a:schemeClr val="tx1"/>
                </a:solidFill>
              </a:rPr>
              <a:t> </a:t>
            </a:r>
            <a:r>
              <a:rPr lang="en-US" sz="1600" dirty="0" err="1">
                <a:solidFill>
                  <a:schemeClr val="tx1"/>
                </a:solidFill>
              </a:rPr>
              <a:t>sesuatu</a:t>
            </a:r>
            <a:r>
              <a:rPr lang="en-US" sz="1600" dirty="0">
                <a:solidFill>
                  <a:schemeClr val="tx1"/>
                </a:solidFill>
              </a:rPr>
              <a:t> </a:t>
            </a:r>
            <a:r>
              <a:rPr lang="en-US" sz="1600" dirty="0" err="1">
                <a:solidFill>
                  <a:schemeClr val="tx1"/>
                </a:solidFill>
              </a:rPr>
              <a:t>menempel</a:t>
            </a:r>
            <a:r>
              <a:rPr lang="en-US" sz="1600" dirty="0">
                <a:solidFill>
                  <a:schemeClr val="tx1"/>
                </a:solidFill>
              </a:rPr>
              <a:t> di </a:t>
            </a:r>
            <a:r>
              <a:rPr lang="en-US" sz="1600" dirty="0" err="1">
                <a:solidFill>
                  <a:schemeClr val="tx1"/>
                </a:solidFill>
              </a:rPr>
              <a:t>wajah</a:t>
            </a:r>
            <a:r>
              <a:rPr lang="en-US" sz="1600" dirty="0">
                <a:solidFill>
                  <a:schemeClr val="tx1"/>
                </a:solidFill>
              </a:rPr>
              <a:t> X. </a:t>
            </a:r>
            <a:r>
              <a:rPr lang="en-US" sz="1600" dirty="0" err="1">
                <a:solidFill>
                  <a:schemeClr val="tx1"/>
                </a:solidFill>
              </a:rPr>
              <a:t>Pada</a:t>
            </a:r>
            <a:r>
              <a:rPr lang="en-US" sz="1600" dirty="0">
                <a:solidFill>
                  <a:schemeClr val="tx1"/>
                </a:solidFill>
              </a:rPr>
              <a:t> </a:t>
            </a:r>
            <a:r>
              <a:rPr lang="en-US" sz="1600" dirty="0" err="1">
                <a:solidFill>
                  <a:schemeClr val="tx1"/>
                </a:solidFill>
              </a:rPr>
              <a:t>saat</a:t>
            </a:r>
            <a:r>
              <a:rPr lang="en-US" sz="1600" dirty="0">
                <a:solidFill>
                  <a:schemeClr val="tx1"/>
                </a:solidFill>
              </a:rPr>
              <a:t> Z </a:t>
            </a:r>
            <a:r>
              <a:rPr lang="en-US" sz="1600" dirty="0" err="1">
                <a:solidFill>
                  <a:schemeClr val="tx1"/>
                </a:solidFill>
              </a:rPr>
              <a:t>mengatakan</a:t>
            </a:r>
            <a:r>
              <a:rPr lang="en-US" sz="1600" dirty="0">
                <a:solidFill>
                  <a:schemeClr val="tx1"/>
                </a:solidFill>
              </a:rPr>
              <a:t> </a:t>
            </a:r>
            <a:r>
              <a:rPr lang="en-US" sz="1600" dirty="0" err="1">
                <a:solidFill>
                  <a:schemeClr val="tx1"/>
                </a:solidFill>
              </a:rPr>
              <a:t>ada</a:t>
            </a:r>
            <a:r>
              <a:rPr lang="en-US" sz="1600" dirty="0">
                <a:solidFill>
                  <a:schemeClr val="tx1"/>
                </a:solidFill>
              </a:rPr>
              <a:t> </a:t>
            </a:r>
            <a:r>
              <a:rPr lang="en-US" sz="1600" dirty="0" err="1">
                <a:solidFill>
                  <a:schemeClr val="tx1"/>
                </a:solidFill>
              </a:rPr>
              <a:t>sesuatu</a:t>
            </a:r>
            <a:r>
              <a:rPr lang="en-US" sz="1600" dirty="0">
                <a:solidFill>
                  <a:schemeClr val="tx1"/>
                </a:solidFill>
              </a:rPr>
              <a:t> di </a:t>
            </a:r>
            <a:r>
              <a:rPr lang="en-US" sz="1600" dirty="0" err="1">
                <a:solidFill>
                  <a:schemeClr val="tx1"/>
                </a:solidFill>
              </a:rPr>
              <a:t>wajah</a:t>
            </a:r>
            <a:r>
              <a:rPr lang="en-US" sz="1600" dirty="0">
                <a:solidFill>
                  <a:schemeClr val="tx1"/>
                </a:solidFill>
              </a:rPr>
              <a:t> X, </a:t>
            </a:r>
            <a:r>
              <a:rPr lang="en-US" sz="1600" dirty="0" err="1">
                <a:solidFill>
                  <a:schemeClr val="tx1"/>
                </a:solidFill>
              </a:rPr>
              <a:t>maka</a:t>
            </a:r>
            <a:r>
              <a:rPr lang="en-US" sz="1600" dirty="0">
                <a:solidFill>
                  <a:schemeClr val="tx1"/>
                </a:solidFill>
              </a:rPr>
              <a:t> </a:t>
            </a:r>
            <a:r>
              <a:rPr lang="en-US" sz="1600" dirty="0" err="1">
                <a:solidFill>
                  <a:schemeClr val="tx1"/>
                </a:solidFill>
              </a:rPr>
              <a:t>jendela</a:t>
            </a:r>
            <a:r>
              <a:rPr lang="en-US" sz="1600" dirty="0">
                <a:solidFill>
                  <a:schemeClr val="tx1"/>
                </a:solidFill>
              </a:rPr>
              <a:t> </a:t>
            </a:r>
            <a:r>
              <a:rPr lang="en-US" sz="1600" dirty="0" err="1">
                <a:solidFill>
                  <a:schemeClr val="tx1"/>
                </a:solidFill>
              </a:rPr>
              <a:t>akan</a:t>
            </a:r>
            <a:r>
              <a:rPr lang="en-US" sz="1600" dirty="0">
                <a:solidFill>
                  <a:schemeClr val="tx1"/>
                </a:solidFill>
              </a:rPr>
              <a:t> </a:t>
            </a:r>
            <a:r>
              <a:rPr lang="en-US" sz="1600" dirty="0" err="1">
                <a:solidFill>
                  <a:schemeClr val="tx1"/>
                </a:solidFill>
              </a:rPr>
              <a:t>mengarah</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kanan</a:t>
            </a:r>
            <a:r>
              <a:rPr lang="en-US" sz="1600" dirty="0">
                <a:solidFill>
                  <a:schemeClr val="tx1"/>
                </a:solidFill>
              </a:rPr>
              <a:t>, </a:t>
            </a:r>
            <a:r>
              <a:rPr lang="en-US" sz="1600" dirty="0" err="1">
                <a:solidFill>
                  <a:schemeClr val="tx1"/>
                </a:solidFill>
              </a:rPr>
              <a:t>memperluas</a:t>
            </a:r>
            <a:r>
              <a:rPr lang="en-US" sz="1600" dirty="0">
                <a:solidFill>
                  <a:schemeClr val="tx1"/>
                </a:solidFill>
              </a:rPr>
              <a:t> </a:t>
            </a:r>
            <a:r>
              <a:rPr lang="en-US" sz="1600" dirty="0" err="1">
                <a:solidFill>
                  <a:schemeClr val="tx1"/>
                </a:solidFill>
              </a:rPr>
              <a:t>daerah</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terbuka</a:t>
            </a:r>
            <a:r>
              <a:rPr lang="en-US" sz="1600" dirty="0">
                <a:solidFill>
                  <a:schemeClr val="tx1"/>
                </a:solidFill>
              </a:rPr>
              <a:t>".   </a:t>
            </a:r>
            <a:endParaRPr sz="1600" dirty="0">
              <a:solidFill>
                <a:schemeClr val="tx1"/>
              </a:solidFill>
            </a:endParaRPr>
          </a:p>
        </p:txBody>
      </p:sp>
      <p:sp>
        <p:nvSpPr>
          <p:cNvPr id="10" name="Google Shape;121;p20"/>
          <p:cNvSpPr txBox="1">
            <a:spLocks noGrp="1"/>
          </p:cNvSpPr>
          <p:nvPr>
            <p:ph type="body" idx="1"/>
          </p:nvPr>
        </p:nvSpPr>
        <p:spPr>
          <a:xfrm>
            <a:off x="5630781" y="3626297"/>
            <a:ext cx="6048007" cy="2533873"/>
          </a:xfrm>
          <a:prstGeom prst="rect">
            <a:avLst/>
          </a:prstGeom>
        </p:spPr>
        <p:txBody>
          <a:bodyPr spcFirstLastPara="1" wrap="square" lIns="121900" tIns="121900" rIns="121900" bIns="121900" anchor="t" anchorCtr="0">
            <a:noAutofit/>
          </a:bodyPr>
          <a:lstStyle/>
          <a:p>
            <a:pPr marL="0" indent="0" algn="ctr">
              <a:buNone/>
            </a:pPr>
            <a:r>
              <a:rPr lang="id-ID" sz="2667" b="1" dirty="0">
                <a:solidFill>
                  <a:schemeClr val="tx1"/>
                </a:solidFill>
                <a:latin typeface="Amatic SC" panose="020B0604020202020204" charset="-79"/>
                <a:cs typeface="Amatic SC" panose="020B0604020202020204" charset="-79"/>
              </a:rPr>
              <a:t>HIDDEN AREA</a:t>
            </a:r>
          </a:p>
          <a:p>
            <a:pPr marL="0" indent="0" algn="just">
              <a:buNone/>
            </a:pPr>
            <a:r>
              <a:rPr lang="id-ID" sz="1600" dirty="0" err="1">
                <a:solidFill>
                  <a:schemeClr val="tx1"/>
                </a:solidFill>
              </a:rPr>
              <a:t>D</a:t>
            </a:r>
            <a:r>
              <a:rPr lang="en-US" sz="1600" dirty="0" err="1">
                <a:solidFill>
                  <a:schemeClr val="tx1"/>
                </a:solidFill>
              </a:rPr>
              <a:t>alam</a:t>
            </a:r>
            <a:r>
              <a:rPr lang="en-US" sz="1600" dirty="0">
                <a:solidFill>
                  <a:schemeClr val="tx1"/>
                </a:solidFill>
              </a:rPr>
              <a:t> </a:t>
            </a:r>
            <a:r>
              <a:rPr lang="en-US" sz="1600" dirty="0" err="1">
                <a:solidFill>
                  <a:schemeClr val="tx1"/>
                </a:solidFill>
              </a:rPr>
              <a:t>webside</a:t>
            </a:r>
            <a:r>
              <a:rPr lang="en-US" sz="1600" dirty="0">
                <a:solidFill>
                  <a:schemeClr val="tx1"/>
                </a:solidFill>
              </a:rPr>
              <a:t> </a:t>
            </a:r>
            <a:r>
              <a:rPr lang="en-US" sz="1600" dirty="0" err="1">
                <a:solidFill>
                  <a:schemeClr val="tx1"/>
                </a:solidFill>
              </a:rPr>
              <a:t>pribadi</a:t>
            </a:r>
            <a:r>
              <a:rPr lang="en-US" sz="1600" dirty="0">
                <a:solidFill>
                  <a:schemeClr val="tx1"/>
                </a:solidFill>
              </a:rPr>
              <a:t>, X </a:t>
            </a:r>
            <a:r>
              <a:rPr lang="en-US" sz="1600" dirty="0" err="1">
                <a:solidFill>
                  <a:schemeClr val="tx1"/>
                </a:solidFill>
              </a:rPr>
              <a:t>tidak</a:t>
            </a:r>
            <a:r>
              <a:rPr lang="en-US" sz="1600" dirty="0">
                <a:solidFill>
                  <a:schemeClr val="tx1"/>
                </a:solidFill>
              </a:rPr>
              <a:t> </a:t>
            </a:r>
            <a:r>
              <a:rPr lang="en-US" sz="1600" dirty="0" err="1">
                <a:solidFill>
                  <a:schemeClr val="tx1"/>
                </a:solidFill>
              </a:rPr>
              <a:t>pernah</a:t>
            </a:r>
            <a:r>
              <a:rPr lang="en-US" sz="1600" dirty="0">
                <a:solidFill>
                  <a:schemeClr val="tx1"/>
                </a:solidFill>
              </a:rPr>
              <a:t> </a:t>
            </a:r>
            <a:r>
              <a:rPr lang="en-US" sz="1600" dirty="0" err="1">
                <a:solidFill>
                  <a:schemeClr val="tx1"/>
                </a:solidFill>
              </a:rPr>
              <a:t>menyebutkan</a:t>
            </a:r>
            <a:r>
              <a:rPr lang="en-US" sz="1600" dirty="0">
                <a:solidFill>
                  <a:schemeClr val="tx1"/>
                </a:solidFill>
              </a:rPr>
              <a:t> </a:t>
            </a:r>
            <a:r>
              <a:rPr lang="en-US" sz="1600" dirty="0" err="1">
                <a:solidFill>
                  <a:schemeClr val="tx1"/>
                </a:solidFill>
              </a:rPr>
              <a:t>apa</a:t>
            </a:r>
            <a:r>
              <a:rPr lang="en-US" sz="1600" dirty="0">
                <a:solidFill>
                  <a:schemeClr val="tx1"/>
                </a:solidFill>
              </a:rPr>
              <a:t> </a:t>
            </a:r>
            <a:r>
              <a:rPr lang="en-US" sz="1600" dirty="0" err="1">
                <a:solidFill>
                  <a:schemeClr val="tx1"/>
                </a:solidFill>
              </a:rPr>
              <a:t>salah</a:t>
            </a:r>
            <a:r>
              <a:rPr lang="en-US" sz="1600" dirty="0">
                <a:solidFill>
                  <a:schemeClr val="tx1"/>
                </a:solidFill>
              </a:rPr>
              <a:t> </a:t>
            </a:r>
            <a:r>
              <a:rPr lang="en-US" sz="1600" dirty="0" err="1">
                <a:solidFill>
                  <a:schemeClr val="tx1"/>
                </a:solidFill>
              </a:rPr>
              <a:t>satu</a:t>
            </a:r>
            <a:r>
              <a:rPr lang="en-US" sz="1600" dirty="0">
                <a:solidFill>
                  <a:schemeClr val="tx1"/>
                </a:solidFill>
              </a:rPr>
              <a:t> rasa </a:t>
            </a:r>
            <a:r>
              <a:rPr lang="en-US" sz="1600" dirty="0" err="1">
                <a:solidFill>
                  <a:schemeClr val="tx1"/>
                </a:solidFill>
              </a:rPr>
              <a:t>favorit</a:t>
            </a:r>
            <a:r>
              <a:rPr lang="en-US" sz="1600" dirty="0">
                <a:solidFill>
                  <a:schemeClr val="tx1"/>
                </a:solidFill>
              </a:rPr>
              <a:t> </a:t>
            </a:r>
            <a:r>
              <a:rPr lang="en-US" sz="1600" dirty="0" err="1">
                <a:solidFill>
                  <a:schemeClr val="tx1"/>
                </a:solidFill>
              </a:rPr>
              <a:t>eskrim</a:t>
            </a:r>
            <a:r>
              <a:rPr lang="en-US" sz="1600" dirty="0">
                <a:solidFill>
                  <a:schemeClr val="tx1"/>
                </a:solidFill>
              </a:rPr>
              <a:t> yang paling </a:t>
            </a:r>
            <a:r>
              <a:rPr lang="en-US" sz="1600" dirty="0" err="1">
                <a:solidFill>
                  <a:schemeClr val="tx1"/>
                </a:solidFill>
              </a:rPr>
              <a:t>disukainya</a:t>
            </a:r>
            <a:r>
              <a:rPr lang="en-US" sz="1600" dirty="0">
                <a:solidFill>
                  <a:schemeClr val="tx1"/>
                </a:solidFill>
              </a:rPr>
              <a:t>, </a:t>
            </a:r>
            <a:r>
              <a:rPr lang="en-US" sz="1600" dirty="0" err="1">
                <a:solidFill>
                  <a:schemeClr val="tx1"/>
                </a:solidFill>
              </a:rPr>
              <a:t>informasi</a:t>
            </a:r>
            <a:r>
              <a:rPr lang="en-US" sz="1600" dirty="0">
                <a:solidFill>
                  <a:schemeClr val="tx1"/>
                </a:solidFill>
              </a:rPr>
              <a:t> </a:t>
            </a:r>
            <a:r>
              <a:rPr lang="en-US" sz="1600" dirty="0" err="1">
                <a:solidFill>
                  <a:schemeClr val="tx1"/>
                </a:solidFill>
              </a:rPr>
              <a:t>tersebut</a:t>
            </a:r>
            <a:r>
              <a:rPr lang="en-US" sz="1600" dirty="0">
                <a:solidFill>
                  <a:schemeClr val="tx1"/>
                </a:solidFill>
              </a:rPr>
              <a:t> </a:t>
            </a:r>
            <a:r>
              <a:rPr lang="en-US" sz="1600" dirty="0" err="1">
                <a:solidFill>
                  <a:schemeClr val="tx1"/>
                </a:solidFill>
              </a:rPr>
              <a:t>merupakan</a:t>
            </a:r>
            <a:r>
              <a:rPr lang="en-US" sz="1600" dirty="0">
                <a:solidFill>
                  <a:schemeClr val="tx1"/>
                </a:solidFill>
              </a:rPr>
              <a:t> </a:t>
            </a:r>
            <a:r>
              <a:rPr lang="id-ID" sz="1600" dirty="0">
                <a:solidFill>
                  <a:schemeClr val="tx1"/>
                </a:solidFill>
              </a:rPr>
              <a:t>area</a:t>
            </a:r>
            <a:r>
              <a:rPr lang="en-US" sz="1600" dirty="0">
                <a:solidFill>
                  <a:schemeClr val="tx1"/>
                </a:solidFill>
              </a:rPr>
              <a:t> </a:t>
            </a:r>
            <a:r>
              <a:rPr lang="en-US" sz="1600" dirty="0" err="1">
                <a:solidFill>
                  <a:schemeClr val="tx1"/>
                </a:solidFill>
              </a:rPr>
              <a:t>tersembunyi</a:t>
            </a:r>
            <a:r>
              <a:rPr lang="en-US" sz="1600" dirty="0">
                <a:solidFill>
                  <a:schemeClr val="tx1"/>
                </a:solidFill>
              </a:rPr>
              <a:t> X, </a:t>
            </a:r>
            <a:r>
              <a:rPr lang="en-US" sz="1600" dirty="0" err="1">
                <a:solidFill>
                  <a:schemeClr val="tx1"/>
                </a:solidFill>
              </a:rPr>
              <a:t>namun</a:t>
            </a:r>
            <a:r>
              <a:rPr lang="en-US" sz="1600" dirty="0">
                <a:solidFill>
                  <a:schemeClr val="tx1"/>
                </a:solidFill>
              </a:rPr>
              <a:t> </a:t>
            </a:r>
            <a:r>
              <a:rPr lang="en-US" sz="1600" dirty="0" err="1">
                <a:solidFill>
                  <a:schemeClr val="tx1"/>
                </a:solidFill>
              </a:rPr>
              <a:t>ketika</a:t>
            </a:r>
            <a:r>
              <a:rPr lang="en-US" sz="1600" dirty="0">
                <a:solidFill>
                  <a:schemeClr val="tx1"/>
                </a:solidFill>
              </a:rPr>
              <a:t> X </a:t>
            </a:r>
            <a:r>
              <a:rPr lang="en-US" sz="1600" dirty="0" err="1">
                <a:solidFill>
                  <a:schemeClr val="tx1"/>
                </a:solidFill>
              </a:rPr>
              <a:t>membuka</a:t>
            </a:r>
            <a:r>
              <a:rPr lang="en-US" sz="1600" dirty="0">
                <a:solidFill>
                  <a:schemeClr val="tx1"/>
                </a:solidFill>
              </a:rPr>
              <a:t> </a:t>
            </a:r>
            <a:r>
              <a:rPr lang="en-US" sz="1600" dirty="0" err="1">
                <a:solidFill>
                  <a:schemeClr val="tx1"/>
                </a:solidFill>
              </a:rPr>
              <a:t>rahasianya</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mengatakan</a:t>
            </a:r>
            <a:r>
              <a:rPr lang="en-US" sz="1600" dirty="0">
                <a:solidFill>
                  <a:schemeClr val="tx1"/>
                </a:solidFill>
              </a:rPr>
              <a:t> </a:t>
            </a:r>
            <a:r>
              <a:rPr lang="en-US" sz="1600" dirty="0" err="1">
                <a:solidFill>
                  <a:schemeClr val="tx1"/>
                </a:solidFill>
              </a:rPr>
              <a:t>bahwa</a:t>
            </a:r>
            <a:r>
              <a:rPr lang="en-US" sz="1600" dirty="0">
                <a:solidFill>
                  <a:schemeClr val="tx1"/>
                </a:solidFill>
              </a:rPr>
              <a:t> </a:t>
            </a:r>
            <a:r>
              <a:rPr lang="en-US" sz="1600" dirty="0" err="1">
                <a:solidFill>
                  <a:schemeClr val="tx1"/>
                </a:solidFill>
              </a:rPr>
              <a:t>coklat</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eskrim</a:t>
            </a:r>
            <a:r>
              <a:rPr lang="en-US" sz="1600" dirty="0">
                <a:solidFill>
                  <a:schemeClr val="tx1"/>
                </a:solidFill>
              </a:rPr>
              <a:t> </a:t>
            </a:r>
            <a:r>
              <a:rPr lang="en-US" sz="1600" dirty="0" err="1">
                <a:solidFill>
                  <a:schemeClr val="tx1"/>
                </a:solidFill>
              </a:rPr>
              <a:t>kesukaannya</a:t>
            </a:r>
            <a:r>
              <a:rPr lang="en-US" sz="1600" dirty="0">
                <a:solidFill>
                  <a:schemeClr val="tx1"/>
                </a:solidFill>
              </a:rPr>
              <a:t>, </a:t>
            </a:r>
            <a:r>
              <a:rPr lang="en-US" sz="1600" dirty="0" err="1">
                <a:solidFill>
                  <a:schemeClr val="tx1"/>
                </a:solidFill>
              </a:rPr>
              <a:t>maka</a:t>
            </a:r>
            <a:r>
              <a:rPr lang="en-US" sz="1600" dirty="0">
                <a:solidFill>
                  <a:schemeClr val="tx1"/>
                </a:solidFill>
              </a:rPr>
              <a:t> X </a:t>
            </a:r>
            <a:r>
              <a:rPr lang="en-US" sz="1600" dirty="0" err="1">
                <a:solidFill>
                  <a:schemeClr val="tx1"/>
                </a:solidFill>
              </a:rPr>
              <a:t>mendorong</a:t>
            </a:r>
            <a:r>
              <a:rPr lang="en-US" sz="1600" dirty="0">
                <a:solidFill>
                  <a:schemeClr val="tx1"/>
                </a:solidFill>
              </a:rPr>
              <a:t> </a:t>
            </a:r>
            <a:r>
              <a:rPr lang="id-ID" sz="1600" dirty="0">
                <a:solidFill>
                  <a:schemeClr val="tx1"/>
                </a:solidFill>
              </a:rPr>
              <a:t>areanya</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bawah</a:t>
            </a:r>
            <a:r>
              <a:rPr lang="en-US" sz="1600" dirty="0">
                <a:solidFill>
                  <a:schemeClr val="tx1"/>
                </a:solidFill>
              </a:rPr>
              <a:t> </a:t>
            </a:r>
            <a:r>
              <a:rPr lang="en-US" sz="1600" dirty="0" err="1">
                <a:solidFill>
                  <a:schemeClr val="tx1"/>
                </a:solidFill>
              </a:rPr>
              <a:t>sehingga</a:t>
            </a:r>
            <a:r>
              <a:rPr lang="en-US" sz="1600" dirty="0">
                <a:solidFill>
                  <a:schemeClr val="tx1"/>
                </a:solidFill>
              </a:rPr>
              <a:t> </a:t>
            </a:r>
            <a:r>
              <a:rPr lang="en-US" sz="1600" dirty="0" err="1">
                <a:solidFill>
                  <a:schemeClr val="tx1"/>
                </a:solidFill>
              </a:rPr>
              <a:t>sedikit</a:t>
            </a:r>
            <a:r>
              <a:rPr lang="en-US" sz="1600" dirty="0">
                <a:solidFill>
                  <a:schemeClr val="tx1"/>
                </a:solidFill>
              </a:rPr>
              <a:t> </a:t>
            </a:r>
            <a:r>
              <a:rPr lang="en-US" sz="1600" dirty="0" err="1">
                <a:solidFill>
                  <a:schemeClr val="tx1"/>
                </a:solidFill>
              </a:rPr>
              <a:t>memperluas</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terbuka</a:t>
            </a:r>
            <a:r>
              <a:rPr lang="en-US" sz="1600" dirty="0">
                <a:solidFill>
                  <a:schemeClr val="tx1"/>
                </a:solidFill>
              </a:rPr>
              <a:t>“</a:t>
            </a:r>
            <a:r>
              <a:rPr lang="id-ID" sz="1600" dirty="0">
                <a:solidFill>
                  <a:schemeClr val="tx1"/>
                </a:solidFill>
              </a:rPr>
              <a:t>.</a:t>
            </a:r>
            <a:endParaRPr sz="1600" dirty="0">
              <a:solidFill>
                <a:schemeClr val="tx1"/>
              </a:solidFill>
            </a:endParaRPr>
          </a:p>
        </p:txBody>
      </p:sp>
    </p:spTree>
    <p:extLst>
      <p:ext uri="{BB962C8B-B14F-4D97-AF65-F5344CB8AC3E}">
        <p14:creationId xmlns:p14="http://schemas.microsoft.com/office/powerpoint/2010/main" val="243616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Rectangle 1"/>
          <p:cNvSpPr/>
          <p:nvPr/>
        </p:nvSpPr>
        <p:spPr>
          <a:xfrm>
            <a:off x="481264" y="446934"/>
            <a:ext cx="11201865" cy="1159035"/>
          </a:xfrm>
          <a:prstGeom prst="rect">
            <a:avLst/>
          </a:prstGeom>
        </p:spPr>
        <p:txBody>
          <a:bodyPr wrap="square">
            <a:spAutoFit/>
          </a:bodyPr>
          <a:lstStyle/>
          <a:p>
            <a:pPr algn="just">
              <a:buClr>
                <a:srgbClr val="000000"/>
              </a:buClr>
              <a:buFont typeface="Arial"/>
              <a:buNone/>
            </a:pPr>
            <a:r>
              <a:rPr lang="en-US" sz="1733" kern="0" dirty="0">
                <a:latin typeface="Muli Light" panose="020B0604020202020204" charset="0"/>
                <a:cs typeface="Times New Roman" panose="02020603050405020304" pitchFamily="18" charset="0"/>
                <a:sym typeface="Arial"/>
              </a:rPr>
              <a:t>	Proses </a:t>
            </a:r>
            <a:r>
              <a:rPr lang="en-US" sz="1733" i="1" kern="0" dirty="0">
                <a:latin typeface="Muli Light" panose="020B0604020202020204" charset="0"/>
                <a:cs typeface="Times New Roman" panose="02020603050405020304" pitchFamily="18" charset="0"/>
                <a:sym typeface="Arial"/>
              </a:rPr>
              <a:t>self disclosure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meminta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umpan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balik</a:t>
            </a:r>
            <a:r>
              <a:rPr lang="en-US" sz="1733" kern="0" dirty="0">
                <a:latin typeface="Muli Light" panose="020B0604020202020204" charset="0"/>
                <a:cs typeface="Times New Roman" panose="02020603050405020304" pitchFamily="18" charset="0"/>
                <a:sym typeface="Arial"/>
              </a:rPr>
              <a:t> (feedback) </a:t>
            </a:r>
            <a:r>
              <a:rPr lang="en-US" sz="1733" kern="0" dirty="0" err="1">
                <a:latin typeface="Muli Light" panose="020B0604020202020204" charset="0"/>
                <a:cs typeface="Times New Roman" panose="02020603050405020304" pitchFamily="18" charset="0"/>
                <a:sym typeface="Arial"/>
              </a:rPr>
              <a:t>dalam</a:t>
            </a:r>
            <a:r>
              <a:rPr lang="en-US" sz="1733" kern="0" dirty="0">
                <a:latin typeface="Muli Light" panose="020B0604020202020204" charset="0"/>
                <a:cs typeface="Times New Roman" panose="02020603050405020304" pitchFamily="18" charset="0"/>
                <a:sym typeface="Arial"/>
              </a:rPr>
              <a:t> model </a:t>
            </a:r>
            <a:r>
              <a:rPr lang="en-US" sz="1733" kern="0" dirty="0" err="1">
                <a:latin typeface="Muli Light" panose="020B0604020202020204" charset="0"/>
                <a:cs typeface="Times New Roman" panose="02020603050405020304" pitchFamily="18" charset="0"/>
                <a:sym typeface="Arial"/>
              </a:rPr>
              <a:t>Jendela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Johari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ini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dilakukan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ketika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berinteraksi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orang lain </a:t>
            </a:r>
            <a:r>
              <a:rPr lang="en-US" sz="1733" kern="0" dirty="0" err="1">
                <a:latin typeface="Muli Light" panose="020B0604020202020204" charset="0"/>
                <a:cs typeface="Times New Roman" panose="02020603050405020304" pitchFamily="18" charset="0"/>
                <a:sym typeface="Arial"/>
              </a:rPr>
              <a:t>sebagai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jalan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untuk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membuka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cakrawala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tentang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diri</a:t>
            </a:r>
            <a:r>
              <a:rPr lang="en-US" sz="1733" kern="0" dirty="0">
                <a:latin typeface="Muli Light" panose="020B0604020202020204" charset="0"/>
                <a:cs typeface="Times New Roman" panose="02020603050405020304" pitchFamily="18" charset="0"/>
                <a:sym typeface="Arial"/>
              </a:rPr>
              <a:t>. Dan </a:t>
            </a:r>
            <a:r>
              <a:rPr lang="en-US" sz="1733" kern="0" dirty="0" err="1">
                <a:latin typeface="Muli Light" panose="020B0604020202020204" charset="0"/>
                <a:cs typeface="Times New Roman" panose="02020603050405020304" pitchFamily="18" charset="0"/>
                <a:sym typeface="Arial"/>
              </a:rPr>
              <a:t>dalam</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terjadinya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interaksi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tersebut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beberapa</a:t>
            </a:r>
            <a:r>
              <a:rPr lang="en-US" sz="1733" kern="0" dirty="0">
                <a:latin typeface="Muli Light" panose="020B0604020202020204" charset="0"/>
                <a:cs typeface="Times New Roman" panose="02020603050405020304" pitchFamily="18" charset="0"/>
                <a:sym typeface="Arial"/>
              </a:rPr>
              <a:t> factor yang </a:t>
            </a:r>
            <a:r>
              <a:rPr lang="en-US" sz="1733" kern="0" dirty="0" err="1">
                <a:latin typeface="Muli Light" panose="020B0604020202020204" charset="0"/>
                <a:cs typeface="Times New Roman" panose="02020603050405020304" pitchFamily="18" charset="0"/>
                <a:sym typeface="Arial"/>
              </a:rPr>
              <a:t>membentuk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kualitas</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tercapainya</a:t>
            </a:r>
            <a:r>
              <a:rPr lang="en-US" sz="1733" kern="0" dirty="0">
                <a:latin typeface="Muli Light" panose="020B0604020202020204" charset="0"/>
                <a:cs typeface="Times New Roman" panose="02020603050405020304" pitchFamily="18" charset="0"/>
                <a:sym typeface="Arial"/>
              </a:rPr>
              <a:t> </a:t>
            </a:r>
            <a:r>
              <a:rPr lang="en-US" sz="1733" i="1" kern="0" dirty="0">
                <a:latin typeface="Muli Light" panose="020B0604020202020204" charset="0"/>
                <a:cs typeface="Times New Roman" panose="02020603050405020304" pitchFamily="18" charset="0"/>
                <a:sym typeface="Arial"/>
              </a:rPr>
              <a:t>self disclosure </a:t>
            </a:r>
            <a:r>
              <a:rPr lang="en-US" sz="1733" kern="0" dirty="0" err="1">
                <a:latin typeface="Muli Light" panose="020B0604020202020204" charset="0"/>
                <a:cs typeface="Times New Roman" panose="02020603050405020304" pitchFamily="18" charset="0"/>
                <a:sym typeface="Arial"/>
              </a:rPr>
              <a:t>yaitu</a:t>
            </a:r>
            <a:r>
              <a:rPr lang="en-US" sz="1733" i="1" kern="0" dirty="0">
                <a:latin typeface="Muli Light" panose="020B0604020202020204" charset="0"/>
                <a:cs typeface="Times New Roman" panose="02020603050405020304" pitchFamily="18" charset="0"/>
                <a:sym typeface="Arial"/>
              </a:rPr>
              <a:t> : </a:t>
            </a:r>
            <a:endParaRPr lang="en-US" sz="1733" kern="0" dirty="0">
              <a:latin typeface="Muli Light" panose="020B0604020202020204" charset="0"/>
              <a:cs typeface="Times New Roman" panose="02020603050405020304" pitchFamily="18" charset="0"/>
              <a:sym typeface="Arial"/>
            </a:endParaRPr>
          </a:p>
        </p:txBody>
      </p:sp>
      <p:sp>
        <p:nvSpPr>
          <p:cNvPr id="3" name="Rectangle 2"/>
          <p:cNvSpPr/>
          <p:nvPr/>
        </p:nvSpPr>
        <p:spPr>
          <a:xfrm>
            <a:off x="3612178" y="1825522"/>
            <a:ext cx="4207507" cy="584775"/>
          </a:xfrm>
          <a:prstGeom prst="rect">
            <a:avLst/>
          </a:prstGeom>
        </p:spPr>
        <p:txBody>
          <a:bodyPr wrap="square">
            <a:spAutoFit/>
          </a:bodyPr>
          <a:lstStyle/>
          <a:p>
            <a:pPr algn="ctr">
              <a:buClr>
                <a:srgbClr val="000000"/>
              </a:buClr>
              <a:buFont typeface="Arial"/>
              <a:buNone/>
            </a:pPr>
            <a:r>
              <a:rPr lang="en-US" sz="3200" b="1" kern="0" dirty="0" err="1">
                <a:solidFill>
                  <a:srgbClr val="666666"/>
                </a:solidFill>
                <a:latin typeface="Muli" panose="020B0604020202020204" charset="0"/>
                <a:cs typeface="Times New Roman" panose="02020603050405020304" pitchFamily="18" charset="0"/>
                <a:sym typeface="Arial"/>
              </a:rPr>
              <a:t>Faktor</a:t>
            </a:r>
            <a:r>
              <a:rPr lang="en-US" sz="3200" b="1" kern="0" dirty="0">
                <a:solidFill>
                  <a:srgbClr val="666666"/>
                </a:solidFill>
                <a:latin typeface="Muli" panose="020B0604020202020204" charset="0"/>
                <a:cs typeface="Times New Roman" panose="02020603050405020304" pitchFamily="18" charset="0"/>
                <a:sym typeface="Arial"/>
              </a:rPr>
              <a:t> </a:t>
            </a:r>
            <a:r>
              <a:rPr lang="en-US" sz="3200" b="1" kern="0" dirty="0" err="1">
                <a:solidFill>
                  <a:srgbClr val="666666"/>
                </a:solidFill>
                <a:latin typeface="Muli" panose="020B0604020202020204" charset="0"/>
                <a:cs typeface="Times New Roman" panose="02020603050405020304" pitchFamily="18" charset="0"/>
                <a:sym typeface="Arial"/>
              </a:rPr>
              <a:t>Pengaruh</a:t>
            </a:r>
            <a:r>
              <a:rPr lang="en-US" sz="3200" b="1" kern="0" dirty="0">
                <a:solidFill>
                  <a:srgbClr val="666666"/>
                </a:solidFill>
                <a:latin typeface="Muli" panose="020B0604020202020204" charset="0"/>
                <a:cs typeface="Times New Roman" panose="02020603050405020304" pitchFamily="18" charset="0"/>
                <a:sym typeface="Arial"/>
              </a:rPr>
              <a:t> </a:t>
            </a:r>
          </a:p>
        </p:txBody>
      </p:sp>
      <p:sp>
        <p:nvSpPr>
          <p:cNvPr id="4" name="Rectangle 3"/>
          <p:cNvSpPr/>
          <p:nvPr/>
        </p:nvSpPr>
        <p:spPr>
          <a:xfrm>
            <a:off x="404837" y="2856433"/>
            <a:ext cx="3018775" cy="359009"/>
          </a:xfrm>
          <a:prstGeom prst="rect">
            <a:avLst/>
          </a:prstGeom>
          <a:solidFill>
            <a:schemeClr val="accent2">
              <a:lumMod val="40000"/>
              <a:lumOff val="60000"/>
            </a:schemeClr>
          </a:solidFill>
        </p:spPr>
        <p:txBody>
          <a:bodyPr wrap="non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Efek</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Diadik</a:t>
            </a:r>
            <a:r>
              <a:rPr lang="en-US" sz="1733" b="1" kern="0" dirty="0">
                <a:solidFill>
                  <a:srgbClr val="666666"/>
                </a:solidFill>
                <a:latin typeface="Muli" panose="020B0604020202020204" charset="0"/>
                <a:cs typeface="Times New Roman" panose="02020603050405020304" pitchFamily="18" charset="0"/>
                <a:sym typeface="Arial"/>
              </a:rPr>
              <a:t> - (</a:t>
            </a:r>
            <a:r>
              <a:rPr lang="en-US" sz="1733" b="1" kern="0" dirty="0" err="1">
                <a:solidFill>
                  <a:srgbClr val="666666"/>
                </a:solidFill>
                <a:latin typeface="Muli" panose="020B0604020202020204" charset="0"/>
                <a:cs typeface="Times New Roman" panose="02020603050405020304" pitchFamily="18" charset="0"/>
                <a:sym typeface="Arial"/>
              </a:rPr>
              <a:t>timbal</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balik</a:t>
            </a:r>
            <a:r>
              <a:rPr lang="en-US" sz="1733" b="1" kern="0" dirty="0">
                <a:solidFill>
                  <a:srgbClr val="666666"/>
                </a:solidFill>
                <a:latin typeface="Muli" panose="020B0604020202020204" charset="0"/>
                <a:cs typeface="Times New Roman" panose="02020603050405020304" pitchFamily="18" charset="0"/>
                <a:sym typeface="Arial"/>
              </a:rPr>
              <a:t>) </a:t>
            </a:r>
          </a:p>
        </p:txBody>
      </p:sp>
      <p:sp>
        <p:nvSpPr>
          <p:cNvPr id="5" name="Rectangle 4"/>
          <p:cNvSpPr/>
          <p:nvPr/>
        </p:nvSpPr>
        <p:spPr>
          <a:xfrm>
            <a:off x="251952" y="3348441"/>
            <a:ext cx="3360227" cy="1425711"/>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kecenderungan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seseorang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untuk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berharap</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sesuai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apa</a:t>
            </a:r>
            <a:r>
              <a:rPr lang="en-US" sz="1733" kern="0" dirty="0">
                <a:latin typeface="Muli Light" panose="020B0604020202020204" charset="0"/>
                <a:cs typeface="Times New Roman" panose="02020603050405020304" pitchFamily="18" charset="0"/>
                <a:sym typeface="Arial"/>
              </a:rPr>
              <a:t> yang </a:t>
            </a:r>
            <a:r>
              <a:rPr lang="en-US" sz="1733" kern="0" dirty="0" err="1">
                <a:latin typeface="Muli Light" panose="020B0604020202020204" charset="0"/>
                <a:cs typeface="Times New Roman" panose="02020603050405020304" pitchFamily="18" charset="0"/>
                <a:sym typeface="Arial"/>
              </a:rPr>
              <a:t>telah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perbuat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balasan</a:t>
            </a:r>
            <a:r>
              <a:rPr lang="en-US" sz="1733" kern="0" dirty="0">
                <a:latin typeface="Muli Light" panose="020B0604020202020204" charset="0"/>
                <a:cs typeface="Times New Roman" panose="02020603050405020304" pitchFamily="18" charset="0"/>
                <a:sym typeface="Arial"/>
              </a:rPr>
              <a:t> yang </a:t>
            </a:r>
            <a:r>
              <a:rPr lang="en-US" sz="1733" kern="0" dirty="0" err="1">
                <a:latin typeface="Muli Light" panose="020B0604020202020204" charset="0"/>
                <a:cs typeface="Times New Roman" panose="02020603050405020304" pitchFamily="18" charset="0"/>
                <a:sym typeface="Arial"/>
              </a:rPr>
              <a:t>sama-sebanding</a:t>
            </a:r>
            <a:r>
              <a:rPr lang="en-US" sz="1733" kern="0" dirty="0">
                <a:latin typeface="Muli Light" panose="020B0604020202020204" charset="0"/>
                <a:cs typeface="Times New Roman" panose="02020603050405020304" pitchFamily="18" charset="0"/>
                <a:sym typeface="Arial"/>
              </a:rPr>
              <a:t>. </a:t>
            </a:r>
          </a:p>
        </p:txBody>
      </p:sp>
      <p:sp>
        <p:nvSpPr>
          <p:cNvPr id="6" name="Rectangle 5"/>
          <p:cNvSpPr/>
          <p:nvPr/>
        </p:nvSpPr>
        <p:spPr>
          <a:xfrm>
            <a:off x="3926191" y="2856432"/>
            <a:ext cx="3821880" cy="359009"/>
          </a:xfrm>
          <a:prstGeom prst="rect">
            <a:avLst/>
          </a:prstGeom>
          <a:solidFill>
            <a:schemeClr val="accent2">
              <a:lumMod val="40000"/>
              <a:lumOff val="60000"/>
            </a:schemeClr>
          </a:solidFill>
        </p:spPr>
        <p:txBody>
          <a:bodyPr wrap="non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Ukuran</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Khalayak</a:t>
            </a:r>
            <a:r>
              <a:rPr lang="id-ID" sz="1733" b="1" kern="0" dirty="0">
                <a:solidFill>
                  <a:srgbClr val="666666"/>
                </a:solidFill>
                <a:latin typeface="Muli" panose="020B0604020202020204" charset="0"/>
                <a:cs typeface="Times New Roman" panose="02020603050405020304" pitchFamily="18" charset="0"/>
                <a:sym typeface="Arial"/>
              </a:rPr>
              <a:t> </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jumlah</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pelaku</a:t>
            </a:r>
            <a:r>
              <a:rPr lang="en-US" sz="1733" b="1" kern="0" dirty="0">
                <a:solidFill>
                  <a:srgbClr val="666666"/>
                </a:solidFill>
                <a:latin typeface="Muli" panose="020B0604020202020204" charset="0"/>
                <a:cs typeface="Times New Roman" panose="02020603050405020304" pitchFamily="18" charset="0"/>
                <a:sym typeface="Arial"/>
              </a:rPr>
              <a:t>)</a:t>
            </a:r>
          </a:p>
        </p:txBody>
      </p:sp>
      <p:sp>
        <p:nvSpPr>
          <p:cNvPr id="7" name="Rectangle 6"/>
          <p:cNvSpPr/>
          <p:nvPr/>
        </p:nvSpPr>
        <p:spPr>
          <a:xfrm>
            <a:off x="4289576" y="3481778"/>
            <a:ext cx="3095111" cy="1159035"/>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kemudahan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dalam</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mengontrol</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menerima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umpan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balik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dari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lawan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komunikasi</a:t>
            </a:r>
            <a:r>
              <a:rPr lang="en-US" sz="1733" kern="0" dirty="0">
                <a:latin typeface="Muli Light" panose="020B0604020202020204" charset="0"/>
                <a:cs typeface="Times New Roman" panose="02020603050405020304" pitchFamily="18" charset="0"/>
                <a:sym typeface="Arial"/>
              </a:rPr>
              <a:t>.</a:t>
            </a:r>
          </a:p>
        </p:txBody>
      </p:sp>
      <p:sp>
        <p:nvSpPr>
          <p:cNvPr id="8" name="Rectangle 7"/>
          <p:cNvSpPr/>
          <p:nvPr/>
        </p:nvSpPr>
        <p:spPr>
          <a:xfrm>
            <a:off x="8180667" y="2869092"/>
            <a:ext cx="3584635" cy="359009"/>
          </a:xfrm>
          <a:prstGeom prst="rect">
            <a:avLst/>
          </a:prstGeom>
          <a:solidFill>
            <a:schemeClr val="accent2">
              <a:lumMod val="40000"/>
              <a:lumOff val="60000"/>
            </a:schemeClr>
          </a:solidFill>
        </p:spPr>
        <p:txBody>
          <a:bodyPr wrap="non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Valensi</a:t>
            </a:r>
            <a:r>
              <a:rPr lang="id-ID" sz="1733" b="1" kern="0" dirty="0">
                <a:solidFill>
                  <a:srgbClr val="666666"/>
                </a:solidFill>
                <a:latin typeface="Muli" panose="020B0604020202020204" charset="0"/>
                <a:cs typeface="Times New Roman" panose="02020603050405020304" pitchFamily="18" charset="0"/>
                <a:sym typeface="Arial"/>
              </a:rPr>
              <a:t> </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kemampuan</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bersikap</a:t>
            </a:r>
            <a:r>
              <a:rPr lang="en-US" sz="1733" b="1" kern="0" dirty="0">
                <a:solidFill>
                  <a:srgbClr val="666666"/>
                </a:solidFill>
                <a:latin typeface="Muli" panose="020B0604020202020204" charset="0"/>
                <a:cs typeface="Times New Roman" panose="02020603050405020304" pitchFamily="18" charset="0"/>
                <a:sym typeface="Arial"/>
              </a:rPr>
              <a:t>)</a:t>
            </a:r>
            <a:endParaRPr lang="en-US" sz="1733" b="1" kern="0" dirty="0">
              <a:solidFill>
                <a:srgbClr val="666666"/>
              </a:solidFill>
              <a:latin typeface="Muli" panose="020B0604020202020204" charset="0"/>
              <a:cs typeface="Arial"/>
              <a:sym typeface="Arial"/>
            </a:endParaRPr>
          </a:p>
        </p:txBody>
      </p:sp>
      <p:sp>
        <p:nvSpPr>
          <p:cNvPr id="9" name="Rectangle 8"/>
          <p:cNvSpPr/>
          <p:nvPr/>
        </p:nvSpPr>
        <p:spPr>
          <a:xfrm>
            <a:off x="8180667" y="3504363"/>
            <a:ext cx="3441700" cy="1159035"/>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Individu</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dapat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mengungkapkan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diri</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baik</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menyenangkan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positif</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atau</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sebaliknya</a:t>
            </a:r>
            <a:endParaRPr lang="en-US" sz="1733" kern="0" dirty="0">
              <a:latin typeface="Muli Light" panose="020B0604020202020204" charset="0"/>
              <a:cs typeface="Times New Roman" panose="02020603050405020304" pitchFamily="18" charset="0"/>
              <a:sym typeface="Arial"/>
            </a:endParaRPr>
          </a:p>
        </p:txBody>
      </p:sp>
      <p:sp>
        <p:nvSpPr>
          <p:cNvPr id="10" name="Rectangle 9"/>
          <p:cNvSpPr/>
          <p:nvPr/>
        </p:nvSpPr>
        <p:spPr>
          <a:xfrm>
            <a:off x="8643344" y="5091068"/>
            <a:ext cx="1946151" cy="359009"/>
          </a:xfrm>
          <a:prstGeom prst="rect">
            <a:avLst/>
          </a:prstGeom>
          <a:solidFill>
            <a:schemeClr val="accent2">
              <a:lumMod val="40000"/>
              <a:lumOff val="60000"/>
            </a:schemeClr>
          </a:solidFill>
        </p:spPr>
        <p:txBody>
          <a:bodyPr wrap="squar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Kepribadian</a:t>
            </a:r>
            <a:endParaRPr lang="en-US" sz="1733" b="1" kern="0" dirty="0">
              <a:solidFill>
                <a:srgbClr val="666666"/>
              </a:solidFill>
              <a:latin typeface="Muli" panose="020B0604020202020204" charset="0"/>
              <a:cs typeface="Times New Roman" panose="02020603050405020304" pitchFamily="18" charset="0"/>
              <a:sym typeface="Arial"/>
            </a:endParaRPr>
          </a:p>
        </p:txBody>
      </p:sp>
      <p:sp>
        <p:nvSpPr>
          <p:cNvPr id="11" name="Rectangle 10"/>
          <p:cNvSpPr/>
          <p:nvPr/>
        </p:nvSpPr>
        <p:spPr>
          <a:xfrm>
            <a:off x="8643344" y="5441535"/>
            <a:ext cx="2098203" cy="892360"/>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 </a:t>
            </a:r>
            <a:r>
              <a:rPr lang="en-US" sz="1733" kern="0" dirty="0" err="1">
                <a:latin typeface="Muli Light" panose="020B0604020202020204" charset="0"/>
                <a:cs typeface="Times New Roman" panose="02020603050405020304" pitchFamily="18" charset="0"/>
                <a:sym typeface="Arial"/>
              </a:rPr>
              <a:t>Individu</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ekstrovert</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introvert</a:t>
            </a:r>
          </a:p>
        </p:txBody>
      </p:sp>
      <p:sp>
        <p:nvSpPr>
          <p:cNvPr id="12" name="Rectangle 11"/>
          <p:cNvSpPr/>
          <p:nvPr/>
        </p:nvSpPr>
        <p:spPr>
          <a:xfrm>
            <a:off x="1206652" y="5031472"/>
            <a:ext cx="1681871" cy="359009"/>
          </a:xfrm>
          <a:prstGeom prst="rect">
            <a:avLst/>
          </a:prstGeom>
          <a:solidFill>
            <a:schemeClr val="accent2">
              <a:lumMod val="40000"/>
              <a:lumOff val="60000"/>
            </a:schemeClr>
          </a:solidFill>
        </p:spPr>
        <p:txBody>
          <a:bodyPr wrap="non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Jenis</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Kelamin</a:t>
            </a:r>
            <a:endParaRPr lang="en-US" sz="1733" b="1" kern="0" dirty="0">
              <a:solidFill>
                <a:srgbClr val="666666"/>
              </a:solidFill>
              <a:latin typeface="Muli" panose="020B0604020202020204" charset="0"/>
              <a:cs typeface="Times New Roman" panose="02020603050405020304" pitchFamily="18" charset="0"/>
              <a:sym typeface="Arial"/>
            </a:endParaRPr>
          </a:p>
        </p:txBody>
      </p:sp>
      <p:sp>
        <p:nvSpPr>
          <p:cNvPr id="13" name="Rectangle 12"/>
          <p:cNvSpPr/>
          <p:nvPr/>
        </p:nvSpPr>
        <p:spPr>
          <a:xfrm>
            <a:off x="513137" y="5557935"/>
            <a:ext cx="3709152" cy="625684"/>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 </a:t>
            </a:r>
            <a:r>
              <a:rPr lang="en-US" sz="1733" kern="0" dirty="0" err="1">
                <a:latin typeface="Muli Light" panose="020B0604020202020204" charset="0"/>
                <a:cs typeface="Times New Roman" panose="02020603050405020304" pitchFamily="18" charset="0"/>
                <a:sym typeface="Arial"/>
              </a:rPr>
              <a:t>Wanita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cenderung</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lebih</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terbuka</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dibandingkan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dengan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pria</a:t>
            </a:r>
            <a:r>
              <a:rPr lang="en-US" sz="1733" kern="0" dirty="0">
                <a:latin typeface="Muli Light" panose="020B0604020202020204" charset="0"/>
                <a:cs typeface="Times New Roman" panose="02020603050405020304" pitchFamily="18" charset="0"/>
                <a:sym typeface="Arial"/>
              </a:rPr>
              <a:t>.</a:t>
            </a:r>
          </a:p>
        </p:txBody>
      </p:sp>
      <p:sp>
        <p:nvSpPr>
          <p:cNvPr id="14" name="Rectangle 13"/>
          <p:cNvSpPr/>
          <p:nvPr/>
        </p:nvSpPr>
        <p:spPr>
          <a:xfrm>
            <a:off x="4521360" y="5007790"/>
            <a:ext cx="2980881" cy="359009"/>
          </a:xfrm>
          <a:prstGeom prst="rect">
            <a:avLst/>
          </a:prstGeom>
          <a:solidFill>
            <a:schemeClr val="accent2">
              <a:lumMod val="40000"/>
              <a:lumOff val="60000"/>
            </a:schemeClr>
          </a:solidFill>
        </p:spPr>
        <p:txBody>
          <a:bodyPr wrap="square">
            <a:spAutoFit/>
          </a:bodyPr>
          <a:lstStyle/>
          <a:p>
            <a:pPr algn="ctr">
              <a:buClr>
                <a:srgbClr val="000000"/>
              </a:buClr>
              <a:buFont typeface="Arial"/>
              <a:buNone/>
            </a:pPr>
            <a:r>
              <a:rPr lang="en-US" sz="1733" b="1" kern="0" dirty="0" err="1">
                <a:solidFill>
                  <a:srgbClr val="666666"/>
                </a:solidFill>
                <a:latin typeface="Muli" panose="020B0604020202020204" charset="0"/>
                <a:cs typeface="Times New Roman" panose="02020603050405020304" pitchFamily="18" charset="0"/>
                <a:sym typeface="Arial"/>
              </a:rPr>
              <a:t>Mitra</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dalam</a:t>
            </a:r>
            <a:r>
              <a:rPr lang="en-US" sz="1733" b="1" kern="0" dirty="0">
                <a:solidFill>
                  <a:srgbClr val="666666"/>
                </a:solidFill>
                <a:latin typeface="Muli" panose="020B0604020202020204" charset="0"/>
                <a:cs typeface="Times New Roman" panose="02020603050405020304" pitchFamily="18" charset="0"/>
                <a:sym typeface="Arial"/>
              </a:rPr>
              <a:t> </a:t>
            </a:r>
            <a:r>
              <a:rPr lang="en-US" sz="1733" b="1" kern="0" dirty="0" err="1">
                <a:solidFill>
                  <a:srgbClr val="666666"/>
                </a:solidFill>
                <a:latin typeface="Muli" panose="020B0604020202020204" charset="0"/>
                <a:cs typeface="Times New Roman" panose="02020603050405020304" pitchFamily="18" charset="0"/>
                <a:sym typeface="Arial"/>
              </a:rPr>
              <a:t>Hubungan</a:t>
            </a:r>
            <a:endParaRPr lang="en-US" sz="1733" b="1" kern="0" dirty="0">
              <a:solidFill>
                <a:srgbClr val="666666"/>
              </a:solidFill>
              <a:latin typeface="Muli" panose="020B0604020202020204" charset="0"/>
              <a:cs typeface="Times New Roman" panose="02020603050405020304" pitchFamily="18" charset="0"/>
              <a:sym typeface="Arial"/>
            </a:endParaRPr>
          </a:p>
        </p:txBody>
      </p:sp>
      <p:sp>
        <p:nvSpPr>
          <p:cNvPr id="15" name="Rectangle 14"/>
          <p:cNvSpPr/>
          <p:nvPr/>
        </p:nvSpPr>
        <p:spPr>
          <a:xfrm>
            <a:off x="4470663" y="5424597"/>
            <a:ext cx="3301345" cy="892360"/>
          </a:xfrm>
          <a:prstGeom prst="rect">
            <a:avLst/>
          </a:prstGeom>
        </p:spPr>
        <p:txBody>
          <a:bodyPr wrap="square">
            <a:spAutoFit/>
          </a:bodyPr>
          <a:lstStyle/>
          <a:p>
            <a:pPr algn="ctr">
              <a:buClr>
                <a:srgbClr val="000000"/>
              </a:buClr>
              <a:buFont typeface="Arial"/>
              <a:buNone/>
            </a:pPr>
            <a:r>
              <a:rPr lang="en-US" sz="1733" kern="0" dirty="0" err="1">
                <a:latin typeface="Muli Light" panose="020B0604020202020204" charset="0"/>
                <a:cs typeface="Times New Roman" panose="02020603050405020304" pitchFamily="18" charset="0"/>
                <a:sym typeface="Arial"/>
              </a:rPr>
              <a:t>Kasus</a:t>
            </a:r>
            <a:r>
              <a:rPr lang="en-US" sz="1733" kern="0" dirty="0">
                <a:latin typeface="Muli Light" panose="020B0604020202020204" charset="0"/>
                <a:cs typeface="Times New Roman" panose="02020603050405020304" pitchFamily="18" charset="0"/>
                <a:sym typeface="Arial"/>
              </a:rPr>
              <a:t> : </a:t>
            </a:r>
            <a:r>
              <a:rPr lang="en-US" sz="1733" kern="0" dirty="0" err="1">
                <a:latin typeface="Muli Light" panose="020B0604020202020204" charset="0"/>
                <a:cs typeface="Times New Roman" panose="02020603050405020304" pitchFamily="18" charset="0"/>
                <a:sym typeface="Arial"/>
              </a:rPr>
              <a:t>kecenderungan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kepercayaan</a:t>
            </a:r>
            <a:r>
              <a:rPr lang="en-US" sz="1733" kern="0" dirty="0">
                <a:latin typeface="Muli Light" panose="020B0604020202020204" charset="0"/>
                <a:cs typeface="Times New Roman" panose="02020603050405020304" pitchFamily="18" charset="0"/>
                <a:sym typeface="Arial"/>
              </a:rPr>
              <a:t> </a:t>
            </a:r>
            <a:r>
              <a:rPr lang="en-US" sz="1733" kern="0" dirty="0" err="1">
                <a:latin typeface="Muli Light" panose="020B0604020202020204" charset="0"/>
                <a:cs typeface="Times New Roman" panose="02020603050405020304" pitchFamily="18" charset="0"/>
                <a:sym typeface="Arial"/>
              </a:rPr>
              <a:t>pada</a:t>
            </a:r>
            <a:r>
              <a:rPr lang="en-US" sz="1733" kern="0" dirty="0">
                <a:latin typeface="Muli Light" panose="020B0604020202020204" charset="0"/>
                <a:cs typeface="Times New Roman" panose="02020603050405020304" pitchFamily="18" charset="0"/>
                <a:sym typeface="Arial"/>
              </a:rPr>
              <a:t> orang-orang </a:t>
            </a:r>
            <a:r>
              <a:rPr lang="en-US" sz="1733" kern="0" dirty="0" err="1">
                <a:latin typeface="Muli Light" panose="020B0604020202020204" charset="0"/>
                <a:cs typeface="Times New Roman" panose="02020603050405020304" pitchFamily="18" charset="0"/>
                <a:sym typeface="Arial"/>
              </a:rPr>
              <a:t>terdekat</a:t>
            </a:r>
            <a:endParaRPr lang="en-US" sz="1733" kern="0" dirty="0">
              <a:latin typeface="Muli Light" panose="020B0604020202020204" charset="0"/>
              <a:cs typeface="Times New Roman" panose="02020603050405020304" pitchFamily="18" charset="0"/>
              <a:sym typeface="Arial"/>
            </a:endParaRPr>
          </a:p>
        </p:txBody>
      </p:sp>
    </p:spTree>
    <p:extLst>
      <p:ext uri="{BB962C8B-B14F-4D97-AF65-F5344CB8AC3E}">
        <p14:creationId xmlns:p14="http://schemas.microsoft.com/office/powerpoint/2010/main" val="3303911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212</TotalTime>
  <Words>1729</Words>
  <Application>Microsoft Office PowerPoint</Application>
  <PresentationFormat>Custom</PresentationFormat>
  <Paragraphs>221</Paragraphs>
  <Slides>29</Slides>
  <Notes>11</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Organic</vt:lpstr>
      <vt:lpstr>Quickly template</vt:lpstr>
      <vt:lpstr>1_Office Theme</vt:lpstr>
      <vt:lpstr>1_Organic</vt:lpstr>
      <vt:lpstr>ANALISIS  POTENSI DIRI</vt:lpstr>
      <vt:lpstr>PowerPoint Presentation</vt:lpstr>
      <vt:lpstr>Pengertian Jendela JOHARI</vt:lpstr>
      <vt:lpstr>PowerPoint Presentation</vt:lpstr>
      <vt:lpstr>PowerPoint Presentation</vt:lpstr>
      <vt:lpstr>PowerPoint Presentation</vt:lpstr>
      <vt:lpstr>PowerPoint Presentation</vt:lpstr>
      <vt:lpstr>Contoh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PENGERTIAN ANALISIS SWOT</vt:lpstr>
      <vt:lpstr>MANFAAT ANALISIS SWOT</vt:lpstr>
      <vt:lpstr>PowerPoint Presentation</vt:lpstr>
      <vt:lpstr>PowerPoint Presentation</vt:lpstr>
      <vt:lpstr>PowerPoint Presentation</vt:lpstr>
      <vt:lpstr>PowerPoint Presentation</vt:lpstr>
      <vt:lpstr>CONTOH SWOT GOJEK</vt:lpstr>
      <vt:lpstr>PowerPoint Presentation</vt:lpstr>
      <vt:lpstr>PowerPoint Presentation</vt:lpstr>
      <vt:lpstr>PowerPoint Presentation</vt:lpstr>
      <vt:lpstr>PowerPoint Presentation</vt:lpstr>
      <vt:lpstr>COBA ISI KUESIONER TENTANG POTENSI DIRI DI BAWAH INI YAAAA... KAMU BERADA DI URUTAN BERAPA?   SEMANGAAAAT...........</vt:lpstr>
      <vt:lpstr>PowerPoint Presentation</vt:lpstr>
      <vt:lpstr>Referensi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POTENSI DIRI</dc:title>
  <dc:creator>pengguna</dc:creator>
  <cp:lastModifiedBy>USER</cp:lastModifiedBy>
  <cp:revision>12</cp:revision>
  <dcterms:created xsi:type="dcterms:W3CDTF">2018-10-12T22:03:56Z</dcterms:created>
  <dcterms:modified xsi:type="dcterms:W3CDTF">2020-03-30T08:14:21Z</dcterms:modified>
</cp:coreProperties>
</file>