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81" r:id="rId3"/>
    <p:sldId id="260" r:id="rId4"/>
    <p:sldId id="262" r:id="rId5"/>
    <p:sldId id="259" r:id="rId6"/>
    <p:sldId id="263" r:id="rId7"/>
    <p:sldId id="270" r:id="rId8"/>
    <p:sldId id="273" r:id="rId9"/>
    <p:sldId id="266" r:id="rId10"/>
    <p:sldId id="265" r:id="rId11"/>
    <p:sldId id="282" r:id="rId12"/>
    <p:sldId id="283" r:id="rId13"/>
    <p:sldId id="284" r:id="rId14"/>
    <p:sldId id="285" r:id="rId15"/>
    <p:sldId id="268" r:id="rId16"/>
    <p:sldId id="289" r:id="rId17"/>
    <p:sldId id="267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18A"/>
    <a:srgbClr val="5FA7AF"/>
    <a:srgbClr val="C8388F"/>
    <a:srgbClr val="ECBA33"/>
    <a:srgbClr val="43245C"/>
    <a:srgbClr val="FCF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1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08/layout/VerticalCurvedList" loCatId="list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41CDB9B8-E81E-41E7-AE89-8F6EDFC88D92}">
      <dgm:prSet custT="1"/>
      <dgm:spPr/>
      <dgm:t>
        <a:bodyPr anchor="ctr"/>
        <a:lstStyle/>
        <a:p>
          <a:pPr>
            <a:defRPr cap="all"/>
          </a:pPr>
          <a:r>
            <a:rPr lang="en-US" sz="1400" dirty="0">
              <a:solidFill>
                <a:schemeClr val="accent1"/>
              </a:solidFill>
            </a:rPr>
            <a:t>ARUS MODAL DAN BARANG INTERNASIONAL</a:t>
          </a:r>
        </a:p>
      </dgm:t>
    </dgm:pt>
    <dgm:pt modelId="{5D2FF527-BA77-40BE-9414-16FAE46386BB}" type="parTrans" cxnId="{21EB7847-13AE-4881-9090-909F31360F4E}">
      <dgm:prSet/>
      <dgm:spPr/>
      <dgm:t>
        <a:bodyPr/>
        <a:lstStyle/>
        <a:p>
          <a:endParaRPr lang="en-US" sz="1400"/>
        </a:p>
      </dgm:t>
    </dgm:pt>
    <dgm:pt modelId="{BA791450-8D1E-4A6F-B71D-2984D9E245C4}" type="sibTrans" cxnId="{21EB7847-13AE-4881-9090-909F31360F4E}">
      <dgm:prSet/>
      <dgm:spPr/>
      <dgm:t>
        <a:bodyPr/>
        <a:lstStyle/>
        <a:p>
          <a:endParaRPr lang="en-US"/>
        </a:p>
      </dgm:t>
    </dgm:pt>
    <dgm:pt modelId="{4D7D34C7-9466-4514-BF51-7396C17436B5}">
      <dgm:prSet custT="1"/>
      <dgm:spPr/>
      <dgm:t>
        <a:bodyPr anchor="ctr"/>
        <a:lstStyle/>
        <a:p>
          <a:pPr>
            <a:defRPr cap="all"/>
          </a:pPr>
          <a:r>
            <a:rPr lang="en-US" sz="1400" dirty="0">
              <a:solidFill>
                <a:schemeClr val="accent1"/>
              </a:solidFill>
            </a:rPr>
            <a:t>TABUNGAN DAN INVESTASI DALA,M PEREKONOMIAN TERBUKA KECIL</a:t>
          </a:r>
        </a:p>
      </dgm:t>
    </dgm:pt>
    <dgm:pt modelId="{37DD6CE0-C2AA-4EB6-9E7D-14AED2127C40}" type="parTrans" cxnId="{7EEBEB1B-497E-4365-84F9-FBB75D7759E5}">
      <dgm:prSet/>
      <dgm:spPr/>
      <dgm:t>
        <a:bodyPr/>
        <a:lstStyle/>
        <a:p>
          <a:endParaRPr lang="en-US" sz="1400"/>
        </a:p>
      </dgm:t>
    </dgm:pt>
    <dgm:pt modelId="{483498F9-A0C2-4668-85AB-D8E6E254F73B}" type="sibTrans" cxnId="{7EEBEB1B-497E-4365-84F9-FBB75D7759E5}">
      <dgm:prSet/>
      <dgm:spPr/>
      <dgm:t>
        <a:bodyPr/>
        <a:lstStyle/>
        <a:p>
          <a:endParaRPr lang="en-US"/>
        </a:p>
      </dgm:t>
    </dgm:pt>
    <dgm:pt modelId="{8E185869-F0D4-43E2-B08A-2F3E83EE98F3}">
      <dgm:prSet custT="1"/>
      <dgm:spPr/>
      <dgm:t>
        <a:bodyPr anchor="ctr"/>
        <a:lstStyle/>
        <a:p>
          <a:pPr>
            <a:defRPr cap="all"/>
          </a:pPr>
          <a:r>
            <a:rPr lang="en-US" sz="1400" dirty="0">
              <a:solidFill>
                <a:schemeClr val="accent1"/>
              </a:solidFill>
            </a:rPr>
            <a:t>KURS (EXCHANGE RATES)</a:t>
          </a:r>
        </a:p>
      </dgm:t>
    </dgm:pt>
    <dgm:pt modelId="{7EE27099-92EA-4EDF-B176-0E355876D272}" type="parTrans" cxnId="{7F970F62-30E3-4F5B-A242-825013BF84A8}">
      <dgm:prSet/>
      <dgm:spPr/>
      <dgm:t>
        <a:bodyPr/>
        <a:lstStyle/>
        <a:p>
          <a:endParaRPr lang="en-US" sz="1400"/>
        </a:p>
      </dgm:t>
    </dgm:pt>
    <dgm:pt modelId="{77D0876E-2BA2-4E28-ADB5-9885FCB7156A}" type="sibTrans" cxnId="{7F970F62-30E3-4F5B-A242-825013BF84A8}">
      <dgm:prSet/>
      <dgm:spPr/>
      <dgm:t>
        <a:bodyPr/>
        <a:lstStyle/>
        <a:p>
          <a:endParaRPr lang="en-US"/>
        </a:p>
      </dgm:t>
    </dgm:pt>
    <dgm:pt modelId="{804947E5-9ACC-416F-B12C-5E8D1E342FFC}" type="pres">
      <dgm:prSet presAssocID="{7B62DEA7-9DCD-4B2E-9DC5-BE121C266A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87B5E1D-0E75-4F44-854F-4E2FC93D13B0}" type="pres">
      <dgm:prSet presAssocID="{7B62DEA7-9DCD-4B2E-9DC5-BE121C266AFD}" presName="Name1" presStyleCnt="0"/>
      <dgm:spPr/>
    </dgm:pt>
    <dgm:pt modelId="{D7EB821A-9A40-4975-B97C-FB06FBDEF0F0}" type="pres">
      <dgm:prSet presAssocID="{7B62DEA7-9DCD-4B2E-9DC5-BE121C266AFD}" presName="cycle" presStyleCnt="0"/>
      <dgm:spPr/>
    </dgm:pt>
    <dgm:pt modelId="{06FA2FF6-4E84-405E-A36A-F25BE5045074}" type="pres">
      <dgm:prSet presAssocID="{7B62DEA7-9DCD-4B2E-9DC5-BE121C266AFD}" presName="srcNode" presStyleLbl="node1" presStyleIdx="0" presStyleCnt="3"/>
      <dgm:spPr/>
    </dgm:pt>
    <dgm:pt modelId="{88C3B4D0-57A0-407B-87F2-AD9BD85D4DE7}" type="pres">
      <dgm:prSet presAssocID="{7B62DEA7-9DCD-4B2E-9DC5-BE121C266AFD}" presName="conn" presStyleLbl="parChTrans1D2" presStyleIdx="0" presStyleCnt="1"/>
      <dgm:spPr/>
      <dgm:t>
        <a:bodyPr/>
        <a:lstStyle/>
        <a:p>
          <a:endParaRPr lang="en-US"/>
        </a:p>
      </dgm:t>
    </dgm:pt>
    <dgm:pt modelId="{0C2817A7-AEAB-4CA5-83F7-47B02788855A}" type="pres">
      <dgm:prSet presAssocID="{7B62DEA7-9DCD-4B2E-9DC5-BE121C266AFD}" presName="extraNode" presStyleLbl="node1" presStyleIdx="0" presStyleCnt="3"/>
      <dgm:spPr/>
    </dgm:pt>
    <dgm:pt modelId="{2585EA8F-E3AC-4656-B2D3-4676B23D9E59}" type="pres">
      <dgm:prSet presAssocID="{7B62DEA7-9DCD-4B2E-9DC5-BE121C266AFD}" presName="dstNode" presStyleLbl="node1" presStyleIdx="0" presStyleCnt="3"/>
      <dgm:spPr/>
    </dgm:pt>
    <dgm:pt modelId="{F887C803-1A6D-4297-B616-77D883BCD07E}" type="pres">
      <dgm:prSet presAssocID="{41CDB9B8-E81E-41E7-AE89-8F6EDFC88D9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5D2C4-431B-4DD8-82F1-F3A35093AF7B}" type="pres">
      <dgm:prSet presAssocID="{41CDB9B8-E81E-41E7-AE89-8F6EDFC88D92}" presName="accent_1" presStyleCnt="0"/>
      <dgm:spPr/>
    </dgm:pt>
    <dgm:pt modelId="{055C0670-49B2-4EC8-A0F4-59006CD04165}" type="pres">
      <dgm:prSet presAssocID="{41CDB9B8-E81E-41E7-AE89-8F6EDFC88D92}" presName="accentRepeatNode" presStyleLbl="solidFgAcc1" presStyleIdx="0" presStyleCnt="3"/>
      <dgm:spPr/>
    </dgm:pt>
    <dgm:pt modelId="{0298EAB3-1543-41FD-81C8-9923475DA588}" type="pres">
      <dgm:prSet presAssocID="{4D7D34C7-9466-4514-BF51-7396C17436B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912B6-A1F0-4C3A-8FF9-5F4B015E646E}" type="pres">
      <dgm:prSet presAssocID="{4D7D34C7-9466-4514-BF51-7396C17436B5}" presName="accent_2" presStyleCnt="0"/>
      <dgm:spPr/>
    </dgm:pt>
    <dgm:pt modelId="{ED8AE726-C8D1-42AB-AA94-1DA2AADBD5EA}" type="pres">
      <dgm:prSet presAssocID="{4D7D34C7-9466-4514-BF51-7396C17436B5}" presName="accentRepeatNode" presStyleLbl="solidFgAcc1" presStyleIdx="1" presStyleCnt="3"/>
      <dgm:spPr/>
    </dgm:pt>
    <dgm:pt modelId="{CA1F7B3A-F0F3-4E48-8308-CFC14CC15341}" type="pres">
      <dgm:prSet presAssocID="{8E185869-F0D4-43E2-B08A-2F3E83EE98F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A6F27-1B94-4239-93F3-FCC48A0FA815}" type="pres">
      <dgm:prSet presAssocID="{8E185869-F0D4-43E2-B08A-2F3E83EE98F3}" presName="accent_3" presStyleCnt="0"/>
      <dgm:spPr/>
    </dgm:pt>
    <dgm:pt modelId="{186C8635-645D-4DEC-8A56-213F2E8273F6}" type="pres">
      <dgm:prSet presAssocID="{8E185869-F0D4-43E2-B08A-2F3E83EE98F3}" presName="accentRepeatNode" presStyleLbl="solidFgAcc1" presStyleIdx="2" presStyleCnt="3"/>
      <dgm:spPr/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7E3A2CA-FDAB-4198-BD1F-AF71A4266E01}" type="presOf" srcId="{BA791450-8D1E-4A6F-B71D-2984D9E245C4}" destId="{88C3B4D0-57A0-407B-87F2-AD9BD85D4DE7}" srcOrd="0" destOrd="0" presId="urn:microsoft.com/office/officeart/2008/layout/VerticalCurvedList"/>
    <dgm:cxn modelId="{42EA9345-B1E1-4D51-9CB3-310917F47824}" type="presOf" srcId="{4D7D34C7-9466-4514-BF51-7396C17436B5}" destId="{0298EAB3-1543-41FD-81C8-9923475DA588}" srcOrd="0" destOrd="0" presId="urn:microsoft.com/office/officeart/2008/layout/VerticalCurvedList"/>
    <dgm:cxn modelId="{7CF14734-92F4-4254-B7AE-56381B1967C0}" type="presOf" srcId="{7B62DEA7-9DCD-4B2E-9DC5-BE121C266AFD}" destId="{804947E5-9ACC-416F-B12C-5E8D1E342FFC}" srcOrd="0" destOrd="0" presId="urn:microsoft.com/office/officeart/2008/layout/VerticalCurvedList"/>
    <dgm:cxn modelId="{61598B42-5F61-49AA-9CC1-B6A61FFEB2A8}" type="presOf" srcId="{41CDB9B8-E81E-41E7-AE89-8F6EDFC88D92}" destId="{F887C803-1A6D-4297-B616-77D883BCD07E}" srcOrd="0" destOrd="0" presId="urn:microsoft.com/office/officeart/2008/layout/VerticalCurved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BDDBE83C-25B6-440E-B56F-F03A1E5B9F41}" type="presOf" srcId="{8E185869-F0D4-43E2-B08A-2F3E83EE98F3}" destId="{CA1F7B3A-F0F3-4E48-8308-CFC14CC15341}" srcOrd="0" destOrd="0" presId="urn:microsoft.com/office/officeart/2008/layout/VerticalCurvedList"/>
    <dgm:cxn modelId="{817E59CB-596C-453B-AE46-2F6713C39F08}" type="presParOf" srcId="{804947E5-9ACC-416F-B12C-5E8D1E342FFC}" destId="{587B5E1D-0E75-4F44-854F-4E2FC93D13B0}" srcOrd="0" destOrd="0" presId="urn:microsoft.com/office/officeart/2008/layout/VerticalCurvedList"/>
    <dgm:cxn modelId="{BB334608-C6A6-4D7A-95EC-0E8D4E9E3C3C}" type="presParOf" srcId="{587B5E1D-0E75-4F44-854F-4E2FC93D13B0}" destId="{D7EB821A-9A40-4975-B97C-FB06FBDEF0F0}" srcOrd="0" destOrd="0" presId="urn:microsoft.com/office/officeart/2008/layout/VerticalCurvedList"/>
    <dgm:cxn modelId="{10C283FD-5D6C-4C5B-B309-333030CB4C48}" type="presParOf" srcId="{D7EB821A-9A40-4975-B97C-FB06FBDEF0F0}" destId="{06FA2FF6-4E84-405E-A36A-F25BE5045074}" srcOrd="0" destOrd="0" presId="urn:microsoft.com/office/officeart/2008/layout/VerticalCurvedList"/>
    <dgm:cxn modelId="{9DEC52B7-AB0E-4E73-8D44-CD572A592FB2}" type="presParOf" srcId="{D7EB821A-9A40-4975-B97C-FB06FBDEF0F0}" destId="{88C3B4D0-57A0-407B-87F2-AD9BD85D4DE7}" srcOrd="1" destOrd="0" presId="urn:microsoft.com/office/officeart/2008/layout/VerticalCurvedList"/>
    <dgm:cxn modelId="{9AD49427-F91C-4926-B61A-DA2DB74C4F81}" type="presParOf" srcId="{D7EB821A-9A40-4975-B97C-FB06FBDEF0F0}" destId="{0C2817A7-AEAB-4CA5-83F7-47B02788855A}" srcOrd="2" destOrd="0" presId="urn:microsoft.com/office/officeart/2008/layout/VerticalCurvedList"/>
    <dgm:cxn modelId="{04CF49C1-329E-48B4-8AA6-E340552B441D}" type="presParOf" srcId="{D7EB821A-9A40-4975-B97C-FB06FBDEF0F0}" destId="{2585EA8F-E3AC-4656-B2D3-4676B23D9E59}" srcOrd="3" destOrd="0" presId="urn:microsoft.com/office/officeart/2008/layout/VerticalCurvedList"/>
    <dgm:cxn modelId="{ECE40D30-DC42-4EE5-AE37-154CF5CC0AAD}" type="presParOf" srcId="{587B5E1D-0E75-4F44-854F-4E2FC93D13B0}" destId="{F887C803-1A6D-4297-B616-77D883BCD07E}" srcOrd="1" destOrd="0" presId="urn:microsoft.com/office/officeart/2008/layout/VerticalCurvedList"/>
    <dgm:cxn modelId="{5399B471-6C67-496A-8526-D34DD5FAFA85}" type="presParOf" srcId="{587B5E1D-0E75-4F44-854F-4E2FC93D13B0}" destId="{1E85D2C4-431B-4DD8-82F1-F3A35093AF7B}" srcOrd="2" destOrd="0" presId="urn:microsoft.com/office/officeart/2008/layout/VerticalCurvedList"/>
    <dgm:cxn modelId="{1A631FAA-2ADD-4745-B3EA-B4497A1946FE}" type="presParOf" srcId="{1E85D2C4-431B-4DD8-82F1-F3A35093AF7B}" destId="{055C0670-49B2-4EC8-A0F4-59006CD04165}" srcOrd="0" destOrd="0" presId="urn:microsoft.com/office/officeart/2008/layout/VerticalCurvedList"/>
    <dgm:cxn modelId="{5FEA70C2-2446-45D3-A9D6-F53745F7590A}" type="presParOf" srcId="{587B5E1D-0E75-4F44-854F-4E2FC93D13B0}" destId="{0298EAB3-1543-41FD-81C8-9923475DA588}" srcOrd="3" destOrd="0" presId="urn:microsoft.com/office/officeart/2008/layout/VerticalCurvedList"/>
    <dgm:cxn modelId="{5DF4DE1D-0B17-46FC-8EE9-6572944F8FFA}" type="presParOf" srcId="{587B5E1D-0E75-4F44-854F-4E2FC93D13B0}" destId="{735912B6-A1F0-4C3A-8FF9-5F4B015E646E}" srcOrd="4" destOrd="0" presId="urn:microsoft.com/office/officeart/2008/layout/VerticalCurvedList"/>
    <dgm:cxn modelId="{47913558-EBE3-46D4-B8BC-EFD93BF49756}" type="presParOf" srcId="{735912B6-A1F0-4C3A-8FF9-5F4B015E646E}" destId="{ED8AE726-C8D1-42AB-AA94-1DA2AADBD5EA}" srcOrd="0" destOrd="0" presId="urn:microsoft.com/office/officeart/2008/layout/VerticalCurvedList"/>
    <dgm:cxn modelId="{F1F0D9A4-B4C4-4141-9880-A1D032AE8845}" type="presParOf" srcId="{587B5E1D-0E75-4F44-854F-4E2FC93D13B0}" destId="{CA1F7B3A-F0F3-4E48-8308-CFC14CC15341}" srcOrd="5" destOrd="0" presId="urn:microsoft.com/office/officeart/2008/layout/VerticalCurvedList"/>
    <dgm:cxn modelId="{287A83ED-6771-4C24-9E9A-0EA9AB86D3F5}" type="presParOf" srcId="{587B5E1D-0E75-4F44-854F-4E2FC93D13B0}" destId="{4DDA6F27-1B94-4239-93F3-FCC48A0FA815}" srcOrd="6" destOrd="0" presId="urn:microsoft.com/office/officeart/2008/layout/VerticalCurvedList"/>
    <dgm:cxn modelId="{AA31DDBF-FE13-44CA-A62D-090B216715C3}" type="presParOf" srcId="{4DDA6F27-1B94-4239-93F3-FCC48A0FA815}" destId="{186C8635-645D-4DEC-8A56-213F2E8273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B4D0-57A0-407B-87F2-AD9BD85D4DE7}">
      <dsp:nvSpPr>
        <dsp:cNvPr id="0" name=""/>
        <dsp:cNvSpPr/>
      </dsp:nvSpPr>
      <dsp:spPr>
        <a:xfrm>
          <a:off x="-3742852" y="-574959"/>
          <a:ext cx="4461314" cy="4461314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7C803-1A6D-4297-B616-77D883BCD07E}">
      <dsp:nvSpPr>
        <dsp:cNvPr id="0" name=""/>
        <dsp:cNvSpPr/>
      </dsp:nvSpPr>
      <dsp:spPr>
        <a:xfrm>
          <a:off x="462018" y="331139"/>
          <a:ext cx="4718615" cy="662279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68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 dirty="0">
              <a:solidFill>
                <a:schemeClr val="accent1"/>
              </a:solidFill>
            </a:rPr>
            <a:t>ARUS MODAL DAN BARANG INTERNASIONAL</a:t>
          </a:r>
        </a:p>
      </dsp:txBody>
      <dsp:txXfrm>
        <a:off x="462018" y="331139"/>
        <a:ext cx="4718615" cy="662279"/>
      </dsp:txXfrm>
    </dsp:sp>
    <dsp:sp modelId="{055C0670-49B2-4EC8-A0F4-59006CD04165}">
      <dsp:nvSpPr>
        <dsp:cNvPr id="0" name=""/>
        <dsp:cNvSpPr/>
      </dsp:nvSpPr>
      <dsp:spPr>
        <a:xfrm>
          <a:off x="48094" y="248354"/>
          <a:ext cx="827848" cy="827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8EAB3-1543-41FD-81C8-9923475DA588}">
      <dsp:nvSpPr>
        <dsp:cNvPr id="0" name=""/>
        <dsp:cNvSpPr/>
      </dsp:nvSpPr>
      <dsp:spPr>
        <a:xfrm>
          <a:off x="702757" y="1324558"/>
          <a:ext cx="4477876" cy="662279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68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 dirty="0">
              <a:solidFill>
                <a:schemeClr val="accent1"/>
              </a:solidFill>
            </a:rPr>
            <a:t>TABUNGAN DAN INVESTASI DALA,M PEREKONOMIAN TERBUKA KECIL</a:t>
          </a:r>
        </a:p>
      </dsp:txBody>
      <dsp:txXfrm>
        <a:off x="702757" y="1324558"/>
        <a:ext cx="4477876" cy="662279"/>
      </dsp:txXfrm>
    </dsp:sp>
    <dsp:sp modelId="{ED8AE726-C8D1-42AB-AA94-1DA2AADBD5EA}">
      <dsp:nvSpPr>
        <dsp:cNvPr id="0" name=""/>
        <dsp:cNvSpPr/>
      </dsp:nvSpPr>
      <dsp:spPr>
        <a:xfrm>
          <a:off x="288832" y="1241773"/>
          <a:ext cx="827848" cy="827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F7B3A-F0F3-4E48-8308-CFC14CC15341}">
      <dsp:nvSpPr>
        <dsp:cNvPr id="0" name=""/>
        <dsp:cNvSpPr/>
      </dsp:nvSpPr>
      <dsp:spPr>
        <a:xfrm>
          <a:off x="462018" y="2317976"/>
          <a:ext cx="4718615" cy="662279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68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400" kern="1200" dirty="0">
              <a:solidFill>
                <a:schemeClr val="accent1"/>
              </a:solidFill>
            </a:rPr>
            <a:t>KURS (EXCHANGE RATES)</a:t>
          </a:r>
        </a:p>
      </dsp:txBody>
      <dsp:txXfrm>
        <a:off x="462018" y="2317976"/>
        <a:ext cx="4718615" cy="662279"/>
      </dsp:txXfrm>
    </dsp:sp>
    <dsp:sp modelId="{186C8635-645D-4DEC-8A56-213F2E8273F6}">
      <dsp:nvSpPr>
        <dsp:cNvPr id="0" name=""/>
        <dsp:cNvSpPr/>
      </dsp:nvSpPr>
      <dsp:spPr>
        <a:xfrm>
          <a:off x="48094" y="2235191"/>
          <a:ext cx="827848" cy="827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27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104928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28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576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7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927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104927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27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7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927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80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B35E-AF74-41CA-AF3A-11E533B8042E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03-1CE7-459B-A1EA-8E243C8817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40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B35E-AF74-41CA-AF3A-11E533B8042E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10492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03-1CE7-459B-A1EA-8E243C8817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8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29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3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B35E-AF74-41CA-AF3A-11E533B8042E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104923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3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03-1CE7-459B-A1EA-8E243C8817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0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B35E-AF74-41CA-AF3A-11E533B8042E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10486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03-1CE7-459B-A1EA-8E243C8817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4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45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24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B35E-AF74-41CA-AF3A-11E533B8042E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104924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4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03-1CE7-459B-A1EA-8E243C8817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50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51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5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B35E-AF74-41CA-AF3A-11E533B8042E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104925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5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03-1CE7-459B-A1EA-8E243C8817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5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56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257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5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259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6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B35E-AF74-41CA-AF3A-11E533B8042E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104926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6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03-1CE7-459B-A1EA-8E243C8817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2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B35E-AF74-41CA-AF3A-11E533B8042E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104922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2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03-1CE7-459B-A1EA-8E243C8817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B35E-AF74-41CA-AF3A-11E533B8042E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104926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6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03-1CE7-459B-A1EA-8E243C8817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6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67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268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26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B35E-AF74-41CA-AF3A-11E533B8042E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104927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7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03-1CE7-459B-A1EA-8E243C8817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3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234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235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23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B35E-AF74-41CA-AF3A-11E533B8042E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104923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23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C03-1CE7-459B-A1EA-8E243C8817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2713B35E-AF74-41CA-AF3A-11E533B8042E}" type="datetimeFigureOut">
              <a:rPr lang="zh-CN" altLang="en-US" smtClean="0"/>
              <a:t>2019/10/17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70CE6C03-1CE7-459B-A1EA-8E243C8817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Freeform 6"/>
          <p:cNvSpPr/>
          <p:nvPr/>
        </p:nvSpPr>
        <p:spPr bwMode="auto">
          <a:xfrm>
            <a:off x="2268538" y="2762250"/>
            <a:ext cx="4024313" cy="4027488"/>
          </a:xfrm>
          <a:custGeom>
            <a:avLst/>
            <a:gdLst>
              <a:gd name="T0" fmla="*/ 760 w 881"/>
              <a:gd name="T1" fmla="*/ 573 h 881"/>
              <a:gd name="T2" fmla="*/ 308 w 881"/>
              <a:gd name="T3" fmla="*/ 121 h 881"/>
              <a:gd name="T4" fmla="*/ 120 w 881"/>
              <a:gd name="T5" fmla="*/ 308 h 881"/>
              <a:gd name="T6" fmla="*/ 146 w 881"/>
              <a:gd name="T7" fmla="*/ 333 h 881"/>
              <a:gd name="T8" fmla="*/ 102 w 881"/>
              <a:gd name="T9" fmla="*/ 547 h 881"/>
              <a:gd name="T10" fmla="*/ 337 w 881"/>
              <a:gd name="T11" fmla="*/ 782 h 881"/>
              <a:gd name="T12" fmla="*/ 550 w 881"/>
              <a:gd name="T13" fmla="*/ 738 h 881"/>
              <a:gd name="T14" fmla="*/ 572 w 881"/>
              <a:gd name="T15" fmla="*/ 760 h 881"/>
              <a:gd name="T16" fmla="*/ 760 w 881"/>
              <a:gd name="T17" fmla="*/ 573 h 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1" h="881">
                <a:moveTo>
                  <a:pt x="760" y="573"/>
                </a:moveTo>
                <a:cubicBezTo>
                  <a:pt x="609" y="422"/>
                  <a:pt x="459" y="272"/>
                  <a:pt x="308" y="121"/>
                </a:cubicBezTo>
                <a:cubicBezTo>
                  <a:pt x="187" y="0"/>
                  <a:pt x="0" y="187"/>
                  <a:pt x="120" y="308"/>
                </a:cubicBezTo>
                <a:cubicBezTo>
                  <a:pt x="146" y="333"/>
                  <a:pt x="146" y="333"/>
                  <a:pt x="146" y="333"/>
                </a:cubicBezTo>
                <a:cubicBezTo>
                  <a:pt x="71" y="369"/>
                  <a:pt x="26" y="471"/>
                  <a:pt x="102" y="547"/>
                </a:cubicBezTo>
                <a:cubicBezTo>
                  <a:pt x="337" y="782"/>
                  <a:pt x="337" y="782"/>
                  <a:pt x="337" y="782"/>
                </a:cubicBezTo>
                <a:cubicBezTo>
                  <a:pt x="413" y="858"/>
                  <a:pt x="515" y="812"/>
                  <a:pt x="550" y="738"/>
                </a:cubicBezTo>
                <a:cubicBezTo>
                  <a:pt x="572" y="760"/>
                  <a:pt x="572" y="760"/>
                  <a:pt x="572" y="760"/>
                </a:cubicBezTo>
                <a:cubicBezTo>
                  <a:pt x="693" y="881"/>
                  <a:pt x="881" y="694"/>
                  <a:pt x="760" y="573"/>
                </a:cubicBezTo>
                <a:close/>
              </a:path>
            </a:pathLst>
          </a:custGeom>
          <a:solidFill>
            <a:srgbClr val="C83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587" name="Freeform 7"/>
          <p:cNvSpPr/>
          <p:nvPr/>
        </p:nvSpPr>
        <p:spPr bwMode="auto">
          <a:xfrm>
            <a:off x="8191501" y="77788"/>
            <a:ext cx="3119438" cy="3122613"/>
          </a:xfrm>
          <a:custGeom>
            <a:avLst/>
            <a:gdLst>
              <a:gd name="T0" fmla="*/ 562 w 683"/>
              <a:gd name="T1" fmla="*/ 375 h 683"/>
              <a:gd name="T2" fmla="*/ 308 w 683"/>
              <a:gd name="T3" fmla="*/ 121 h 683"/>
              <a:gd name="T4" fmla="*/ 121 w 683"/>
              <a:gd name="T5" fmla="*/ 308 h 683"/>
              <a:gd name="T6" fmla="*/ 375 w 683"/>
              <a:gd name="T7" fmla="*/ 563 h 683"/>
              <a:gd name="T8" fmla="*/ 562 w 683"/>
              <a:gd name="T9" fmla="*/ 375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3" h="683">
                <a:moveTo>
                  <a:pt x="562" y="375"/>
                </a:moveTo>
                <a:cubicBezTo>
                  <a:pt x="308" y="121"/>
                  <a:pt x="308" y="121"/>
                  <a:pt x="308" y="121"/>
                </a:cubicBezTo>
                <a:cubicBezTo>
                  <a:pt x="187" y="0"/>
                  <a:pt x="0" y="187"/>
                  <a:pt x="121" y="308"/>
                </a:cubicBezTo>
                <a:cubicBezTo>
                  <a:pt x="375" y="563"/>
                  <a:pt x="375" y="563"/>
                  <a:pt x="375" y="563"/>
                </a:cubicBezTo>
                <a:cubicBezTo>
                  <a:pt x="496" y="683"/>
                  <a:pt x="683" y="496"/>
                  <a:pt x="562" y="375"/>
                </a:cubicBezTo>
                <a:close/>
              </a:path>
            </a:pathLst>
          </a:custGeom>
          <a:solidFill>
            <a:srgbClr val="C83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588" name="Freeform 8"/>
          <p:cNvSpPr/>
          <p:nvPr/>
        </p:nvSpPr>
        <p:spPr bwMode="auto">
          <a:xfrm>
            <a:off x="4606926" y="50800"/>
            <a:ext cx="4540250" cy="4543425"/>
          </a:xfrm>
          <a:custGeom>
            <a:avLst/>
            <a:gdLst>
              <a:gd name="T0" fmla="*/ 873 w 994"/>
              <a:gd name="T1" fmla="*/ 686 h 994"/>
              <a:gd name="T2" fmla="*/ 308 w 994"/>
              <a:gd name="T3" fmla="*/ 121 h 994"/>
              <a:gd name="T4" fmla="*/ 121 w 994"/>
              <a:gd name="T5" fmla="*/ 308 h 994"/>
              <a:gd name="T6" fmla="*/ 686 w 994"/>
              <a:gd name="T7" fmla="*/ 873 h 994"/>
              <a:gd name="T8" fmla="*/ 873 w 994"/>
              <a:gd name="T9" fmla="*/ 686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4" h="994">
                <a:moveTo>
                  <a:pt x="873" y="686"/>
                </a:moveTo>
                <a:cubicBezTo>
                  <a:pt x="308" y="121"/>
                  <a:pt x="308" y="121"/>
                  <a:pt x="308" y="121"/>
                </a:cubicBezTo>
                <a:cubicBezTo>
                  <a:pt x="188" y="0"/>
                  <a:pt x="0" y="187"/>
                  <a:pt x="121" y="308"/>
                </a:cubicBezTo>
                <a:cubicBezTo>
                  <a:pt x="686" y="873"/>
                  <a:pt x="686" y="873"/>
                  <a:pt x="686" y="873"/>
                </a:cubicBezTo>
                <a:cubicBezTo>
                  <a:pt x="807" y="994"/>
                  <a:pt x="994" y="806"/>
                  <a:pt x="873" y="686"/>
                </a:cubicBezTo>
                <a:close/>
              </a:path>
            </a:pathLst>
          </a:custGeom>
          <a:solidFill>
            <a:srgbClr val="C83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589" name="Freeform 9"/>
          <p:cNvSpPr/>
          <p:nvPr/>
        </p:nvSpPr>
        <p:spPr bwMode="auto">
          <a:xfrm>
            <a:off x="6169026" y="566738"/>
            <a:ext cx="5416550" cy="4370388"/>
          </a:xfrm>
          <a:custGeom>
            <a:avLst/>
            <a:gdLst>
              <a:gd name="T0" fmla="*/ 1065 w 1186"/>
              <a:gd name="T1" fmla="*/ 648 h 956"/>
              <a:gd name="T2" fmla="*/ 625 w 1186"/>
              <a:gd name="T3" fmla="*/ 208 h 956"/>
              <a:gd name="T4" fmla="*/ 422 w 1186"/>
              <a:gd name="T5" fmla="*/ 235 h 956"/>
              <a:gd name="T6" fmla="*/ 308 w 1186"/>
              <a:gd name="T7" fmla="*/ 121 h 956"/>
              <a:gd name="T8" fmla="*/ 121 w 1186"/>
              <a:gd name="T9" fmla="*/ 308 h 956"/>
              <a:gd name="T10" fmla="*/ 523 w 1186"/>
              <a:gd name="T11" fmla="*/ 710 h 956"/>
              <a:gd name="T12" fmla="*/ 726 w 1186"/>
              <a:gd name="T13" fmla="*/ 684 h 956"/>
              <a:gd name="T14" fmla="*/ 877 w 1186"/>
              <a:gd name="T15" fmla="*/ 835 h 956"/>
              <a:gd name="T16" fmla="*/ 1065 w 1186"/>
              <a:gd name="T17" fmla="*/ 648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6" h="956">
                <a:moveTo>
                  <a:pt x="1065" y="648"/>
                </a:moveTo>
                <a:cubicBezTo>
                  <a:pt x="625" y="208"/>
                  <a:pt x="625" y="208"/>
                  <a:pt x="625" y="208"/>
                </a:cubicBezTo>
                <a:cubicBezTo>
                  <a:pt x="556" y="139"/>
                  <a:pt x="465" y="172"/>
                  <a:pt x="422" y="235"/>
                </a:cubicBezTo>
                <a:cubicBezTo>
                  <a:pt x="308" y="121"/>
                  <a:pt x="308" y="121"/>
                  <a:pt x="308" y="121"/>
                </a:cubicBezTo>
                <a:cubicBezTo>
                  <a:pt x="188" y="0"/>
                  <a:pt x="0" y="187"/>
                  <a:pt x="121" y="308"/>
                </a:cubicBezTo>
                <a:cubicBezTo>
                  <a:pt x="523" y="710"/>
                  <a:pt x="523" y="710"/>
                  <a:pt x="523" y="710"/>
                </a:cubicBezTo>
                <a:cubicBezTo>
                  <a:pt x="592" y="779"/>
                  <a:pt x="684" y="747"/>
                  <a:pt x="726" y="684"/>
                </a:cubicBezTo>
                <a:cubicBezTo>
                  <a:pt x="877" y="835"/>
                  <a:pt x="877" y="835"/>
                  <a:pt x="877" y="835"/>
                </a:cubicBezTo>
                <a:cubicBezTo>
                  <a:pt x="998" y="956"/>
                  <a:pt x="1186" y="769"/>
                  <a:pt x="1065" y="648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590" name="Freeform 10"/>
          <p:cNvSpPr/>
          <p:nvPr/>
        </p:nvSpPr>
        <p:spPr bwMode="auto">
          <a:xfrm>
            <a:off x="1282701" y="123825"/>
            <a:ext cx="5827713" cy="6464300"/>
          </a:xfrm>
          <a:custGeom>
            <a:avLst/>
            <a:gdLst>
              <a:gd name="T0" fmla="*/ 1156 w 1276"/>
              <a:gd name="T1" fmla="*/ 1106 h 1414"/>
              <a:gd name="T2" fmla="*/ 840 w 1276"/>
              <a:gd name="T3" fmla="*/ 790 h 1414"/>
              <a:gd name="T4" fmla="*/ 820 w 1276"/>
              <a:gd name="T5" fmla="*/ 635 h 1414"/>
              <a:gd name="T6" fmla="*/ 795 w 1276"/>
              <a:gd name="T7" fmla="*/ 611 h 1414"/>
              <a:gd name="T8" fmla="*/ 952 w 1276"/>
              <a:gd name="T9" fmla="*/ 400 h 1414"/>
              <a:gd name="T10" fmla="*/ 663 w 1276"/>
              <a:gd name="T11" fmla="*/ 111 h 1414"/>
              <a:gd name="T12" fmla="*/ 452 w 1276"/>
              <a:gd name="T13" fmla="*/ 267 h 1414"/>
              <a:gd name="T14" fmla="*/ 308 w 1276"/>
              <a:gd name="T15" fmla="*/ 123 h 1414"/>
              <a:gd name="T16" fmla="*/ 121 w 1276"/>
              <a:gd name="T17" fmla="*/ 311 h 1414"/>
              <a:gd name="T18" fmla="*/ 546 w 1276"/>
              <a:gd name="T19" fmla="*/ 737 h 1414"/>
              <a:gd name="T20" fmla="*/ 566 w 1276"/>
              <a:gd name="T21" fmla="*/ 892 h 1414"/>
              <a:gd name="T22" fmla="*/ 968 w 1276"/>
              <a:gd name="T23" fmla="*/ 1293 h 1414"/>
              <a:gd name="T24" fmla="*/ 1156 w 1276"/>
              <a:gd name="T25" fmla="*/ 1106 h 1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6" h="1414">
                <a:moveTo>
                  <a:pt x="1156" y="1106"/>
                </a:moveTo>
                <a:cubicBezTo>
                  <a:pt x="840" y="790"/>
                  <a:pt x="840" y="790"/>
                  <a:pt x="840" y="790"/>
                </a:cubicBezTo>
                <a:cubicBezTo>
                  <a:pt x="867" y="744"/>
                  <a:pt x="869" y="684"/>
                  <a:pt x="820" y="635"/>
                </a:cubicBezTo>
                <a:cubicBezTo>
                  <a:pt x="795" y="611"/>
                  <a:pt x="795" y="611"/>
                  <a:pt x="795" y="611"/>
                </a:cubicBezTo>
                <a:cubicBezTo>
                  <a:pt x="914" y="677"/>
                  <a:pt x="1062" y="510"/>
                  <a:pt x="952" y="400"/>
                </a:cubicBezTo>
                <a:cubicBezTo>
                  <a:pt x="855" y="303"/>
                  <a:pt x="759" y="207"/>
                  <a:pt x="663" y="111"/>
                </a:cubicBezTo>
                <a:cubicBezTo>
                  <a:pt x="552" y="0"/>
                  <a:pt x="385" y="148"/>
                  <a:pt x="452" y="267"/>
                </a:cubicBezTo>
                <a:cubicBezTo>
                  <a:pt x="308" y="123"/>
                  <a:pt x="308" y="123"/>
                  <a:pt x="308" y="123"/>
                </a:cubicBezTo>
                <a:cubicBezTo>
                  <a:pt x="187" y="3"/>
                  <a:pt x="0" y="190"/>
                  <a:pt x="121" y="311"/>
                </a:cubicBezTo>
                <a:cubicBezTo>
                  <a:pt x="546" y="737"/>
                  <a:pt x="546" y="737"/>
                  <a:pt x="546" y="737"/>
                </a:cubicBezTo>
                <a:cubicBezTo>
                  <a:pt x="519" y="783"/>
                  <a:pt x="517" y="843"/>
                  <a:pt x="566" y="892"/>
                </a:cubicBezTo>
                <a:cubicBezTo>
                  <a:pt x="968" y="1293"/>
                  <a:pt x="968" y="1293"/>
                  <a:pt x="968" y="1293"/>
                </a:cubicBezTo>
                <a:cubicBezTo>
                  <a:pt x="1089" y="1414"/>
                  <a:pt x="1276" y="1227"/>
                  <a:pt x="1156" y="1106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591" name="Freeform 11"/>
          <p:cNvSpPr/>
          <p:nvPr/>
        </p:nvSpPr>
        <p:spPr bwMode="auto">
          <a:xfrm>
            <a:off x="871538" y="265113"/>
            <a:ext cx="10220325" cy="6350000"/>
          </a:xfrm>
          <a:custGeom>
            <a:avLst/>
            <a:gdLst>
              <a:gd name="T0" fmla="*/ 2172 w 2238"/>
              <a:gd name="T1" fmla="*/ 736 h 1389"/>
              <a:gd name="T2" fmla="*/ 2172 w 2238"/>
              <a:gd name="T3" fmla="*/ 495 h 1389"/>
              <a:gd name="T4" fmla="*/ 1743 w 2238"/>
              <a:gd name="T5" fmla="*/ 67 h 1389"/>
              <a:gd name="T6" fmla="*/ 1503 w 2238"/>
              <a:gd name="T7" fmla="*/ 67 h 1389"/>
              <a:gd name="T8" fmla="*/ 1503 w 2238"/>
              <a:gd name="T9" fmla="*/ 308 h 1389"/>
              <a:gd name="T10" fmla="*/ 1524 w 2238"/>
              <a:gd name="T11" fmla="*/ 329 h 1389"/>
              <a:gd name="T12" fmla="*/ 1413 w 2238"/>
              <a:gd name="T13" fmla="*/ 353 h 1389"/>
              <a:gd name="T14" fmla="*/ 1383 w 2238"/>
              <a:gd name="T15" fmla="*/ 422 h 1389"/>
              <a:gd name="T16" fmla="*/ 1184 w 2238"/>
              <a:gd name="T17" fmla="*/ 223 h 1389"/>
              <a:gd name="T18" fmla="*/ 859 w 2238"/>
              <a:gd name="T19" fmla="*/ 223 h 1389"/>
              <a:gd name="T20" fmla="*/ 800 w 2238"/>
              <a:gd name="T21" fmla="*/ 448 h 1389"/>
              <a:gd name="T22" fmla="*/ 636 w 2238"/>
              <a:gd name="T23" fmla="*/ 284 h 1389"/>
              <a:gd name="T24" fmla="*/ 486 w 2238"/>
              <a:gd name="T25" fmla="*/ 284 h 1389"/>
              <a:gd name="T26" fmla="*/ 486 w 2238"/>
              <a:gd name="T27" fmla="*/ 433 h 1389"/>
              <a:gd name="T28" fmla="*/ 504 w 2238"/>
              <a:gd name="T29" fmla="*/ 451 h 1389"/>
              <a:gd name="T30" fmla="*/ 418 w 2238"/>
              <a:gd name="T31" fmla="*/ 481 h 1389"/>
              <a:gd name="T32" fmla="*/ 387 w 2238"/>
              <a:gd name="T33" fmla="*/ 555 h 1389"/>
              <a:gd name="T34" fmla="*/ 307 w 2238"/>
              <a:gd name="T35" fmla="*/ 474 h 1389"/>
              <a:gd name="T36" fmla="*/ 66 w 2238"/>
              <a:gd name="T37" fmla="*/ 474 h 1389"/>
              <a:gd name="T38" fmla="*/ 66 w 2238"/>
              <a:gd name="T39" fmla="*/ 715 h 1389"/>
              <a:gd name="T40" fmla="*/ 178 w 2238"/>
              <a:gd name="T41" fmla="*/ 827 h 1389"/>
              <a:gd name="T42" fmla="*/ 75 w 2238"/>
              <a:gd name="T43" fmla="*/ 860 h 1389"/>
              <a:gd name="T44" fmla="*/ 75 w 2238"/>
              <a:gd name="T45" fmla="*/ 1030 h 1389"/>
              <a:gd name="T46" fmla="*/ 378 w 2238"/>
              <a:gd name="T47" fmla="*/ 1333 h 1389"/>
              <a:gd name="T48" fmla="*/ 462 w 2238"/>
              <a:gd name="T49" fmla="*/ 1368 h 1389"/>
              <a:gd name="T50" fmla="*/ 547 w 2238"/>
              <a:gd name="T51" fmla="*/ 1333 h 1389"/>
              <a:gd name="T52" fmla="*/ 580 w 2238"/>
              <a:gd name="T53" fmla="*/ 1229 h 1389"/>
              <a:gd name="T54" fmla="*/ 679 w 2238"/>
              <a:gd name="T55" fmla="*/ 1328 h 1389"/>
              <a:gd name="T56" fmla="*/ 800 w 2238"/>
              <a:gd name="T57" fmla="*/ 1378 h 1389"/>
              <a:gd name="T58" fmla="*/ 920 w 2238"/>
              <a:gd name="T59" fmla="*/ 1328 h 1389"/>
              <a:gd name="T60" fmla="*/ 921 w 2238"/>
              <a:gd name="T61" fmla="*/ 1088 h 1389"/>
              <a:gd name="T62" fmla="*/ 994 w 2238"/>
              <a:gd name="T63" fmla="*/ 1057 h 1389"/>
              <a:gd name="T64" fmla="*/ 1025 w 2238"/>
              <a:gd name="T65" fmla="*/ 972 h 1389"/>
              <a:gd name="T66" fmla="*/ 1364 w 2238"/>
              <a:gd name="T67" fmla="*/ 1311 h 1389"/>
              <a:gd name="T68" fmla="*/ 1438 w 2238"/>
              <a:gd name="T69" fmla="*/ 1342 h 1389"/>
              <a:gd name="T70" fmla="*/ 1513 w 2238"/>
              <a:gd name="T71" fmla="*/ 1311 h 1389"/>
              <a:gd name="T72" fmla="*/ 1544 w 2238"/>
              <a:gd name="T73" fmla="*/ 1234 h 1389"/>
              <a:gd name="T74" fmla="*/ 1632 w 2238"/>
              <a:gd name="T75" fmla="*/ 1322 h 1389"/>
              <a:gd name="T76" fmla="*/ 1794 w 2238"/>
              <a:gd name="T77" fmla="*/ 1389 h 1389"/>
              <a:gd name="T78" fmla="*/ 1957 w 2238"/>
              <a:gd name="T79" fmla="*/ 1322 h 1389"/>
              <a:gd name="T80" fmla="*/ 1997 w 2238"/>
              <a:gd name="T81" fmla="*/ 1051 h 1389"/>
              <a:gd name="T82" fmla="*/ 2006 w 2238"/>
              <a:gd name="T83" fmla="*/ 1051 h 1389"/>
              <a:gd name="T84" fmla="*/ 2080 w 2238"/>
              <a:gd name="T85" fmla="*/ 1020 h 1389"/>
              <a:gd name="T86" fmla="*/ 2080 w 2238"/>
              <a:gd name="T87" fmla="*/ 871 h 1389"/>
              <a:gd name="T88" fmla="*/ 1979 w 2238"/>
              <a:gd name="T89" fmla="*/ 769 h 1389"/>
              <a:gd name="T90" fmla="*/ 2051 w 2238"/>
              <a:gd name="T91" fmla="*/ 786 h 1389"/>
              <a:gd name="T92" fmla="*/ 2172 w 2238"/>
              <a:gd name="T93" fmla="*/ 736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38" h="1389">
                <a:moveTo>
                  <a:pt x="2172" y="736"/>
                </a:moveTo>
                <a:cubicBezTo>
                  <a:pt x="2238" y="669"/>
                  <a:pt x="2238" y="562"/>
                  <a:pt x="2172" y="495"/>
                </a:cubicBezTo>
                <a:cubicBezTo>
                  <a:pt x="1743" y="67"/>
                  <a:pt x="1743" y="67"/>
                  <a:pt x="1743" y="67"/>
                </a:cubicBezTo>
                <a:cubicBezTo>
                  <a:pt x="1677" y="0"/>
                  <a:pt x="1569" y="0"/>
                  <a:pt x="1503" y="67"/>
                </a:cubicBezTo>
                <a:cubicBezTo>
                  <a:pt x="1436" y="133"/>
                  <a:pt x="1436" y="241"/>
                  <a:pt x="1503" y="308"/>
                </a:cubicBezTo>
                <a:cubicBezTo>
                  <a:pt x="1524" y="329"/>
                  <a:pt x="1524" y="329"/>
                  <a:pt x="1524" y="329"/>
                </a:cubicBezTo>
                <a:cubicBezTo>
                  <a:pt x="1487" y="315"/>
                  <a:pt x="1443" y="323"/>
                  <a:pt x="1413" y="353"/>
                </a:cubicBezTo>
                <a:cubicBezTo>
                  <a:pt x="1394" y="373"/>
                  <a:pt x="1384" y="397"/>
                  <a:pt x="1383" y="422"/>
                </a:cubicBezTo>
                <a:cubicBezTo>
                  <a:pt x="1184" y="223"/>
                  <a:pt x="1184" y="223"/>
                  <a:pt x="1184" y="223"/>
                </a:cubicBezTo>
                <a:cubicBezTo>
                  <a:pt x="1094" y="134"/>
                  <a:pt x="949" y="134"/>
                  <a:pt x="859" y="223"/>
                </a:cubicBezTo>
                <a:cubicBezTo>
                  <a:pt x="798" y="284"/>
                  <a:pt x="778" y="370"/>
                  <a:pt x="800" y="448"/>
                </a:cubicBezTo>
                <a:cubicBezTo>
                  <a:pt x="636" y="284"/>
                  <a:pt x="636" y="284"/>
                  <a:pt x="636" y="284"/>
                </a:cubicBezTo>
                <a:cubicBezTo>
                  <a:pt x="595" y="242"/>
                  <a:pt x="528" y="242"/>
                  <a:pt x="486" y="284"/>
                </a:cubicBezTo>
                <a:cubicBezTo>
                  <a:pt x="445" y="325"/>
                  <a:pt x="445" y="392"/>
                  <a:pt x="486" y="433"/>
                </a:cubicBezTo>
                <a:cubicBezTo>
                  <a:pt x="504" y="451"/>
                  <a:pt x="504" y="451"/>
                  <a:pt x="504" y="451"/>
                </a:cubicBezTo>
                <a:cubicBezTo>
                  <a:pt x="473" y="447"/>
                  <a:pt x="442" y="458"/>
                  <a:pt x="418" y="481"/>
                </a:cubicBezTo>
                <a:cubicBezTo>
                  <a:pt x="398" y="501"/>
                  <a:pt x="388" y="528"/>
                  <a:pt x="387" y="555"/>
                </a:cubicBezTo>
                <a:cubicBezTo>
                  <a:pt x="307" y="474"/>
                  <a:pt x="307" y="474"/>
                  <a:pt x="307" y="474"/>
                </a:cubicBezTo>
                <a:cubicBezTo>
                  <a:pt x="240" y="408"/>
                  <a:pt x="132" y="408"/>
                  <a:pt x="66" y="474"/>
                </a:cubicBezTo>
                <a:cubicBezTo>
                  <a:pt x="0" y="540"/>
                  <a:pt x="0" y="648"/>
                  <a:pt x="66" y="715"/>
                </a:cubicBezTo>
                <a:cubicBezTo>
                  <a:pt x="178" y="827"/>
                  <a:pt x="178" y="827"/>
                  <a:pt x="178" y="827"/>
                </a:cubicBezTo>
                <a:cubicBezTo>
                  <a:pt x="142" y="821"/>
                  <a:pt x="103" y="832"/>
                  <a:pt x="75" y="860"/>
                </a:cubicBezTo>
                <a:cubicBezTo>
                  <a:pt x="28" y="907"/>
                  <a:pt x="28" y="983"/>
                  <a:pt x="75" y="1030"/>
                </a:cubicBezTo>
                <a:cubicBezTo>
                  <a:pt x="378" y="1333"/>
                  <a:pt x="378" y="1333"/>
                  <a:pt x="378" y="1333"/>
                </a:cubicBezTo>
                <a:cubicBezTo>
                  <a:pt x="401" y="1356"/>
                  <a:pt x="432" y="1368"/>
                  <a:pt x="462" y="1368"/>
                </a:cubicBezTo>
                <a:cubicBezTo>
                  <a:pt x="493" y="1368"/>
                  <a:pt x="523" y="1356"/>
                  <a:pt x="547" y="1333"/>
                </a:cubicBezTo>
                <a:cubicBezTo>
                  <a:pt x="575" y="1304"/>
                  <a:pt x="586" y="1266"/>
                  <a:pt x="580" y="1229"/>
                </a:cubicBezTo>
                <a:cubicBezTo>
                  <a:pt x="679" y="1328"/>
                  <a:pt x="679" y="1328"/>
                  <a:pt x="679" y="1328"/>
                </a:cubicBezTo>
                <a:cubicBezTo>
                  <a:pt x="713" y="1361"/>
                  <a:pt x="756" y="1378"/>
                  <a:pt x="800" y="1378"/>
                </a:cubicBezTo>
                <a:cubicBezTo>
                  <a:pt x="843" y="1378"/>
                  <a:pt x="887" y="1361"/>
                  <a:pt x="920" y="1328"/>
                </a:cubicBezTo>
                <a:cubicBezTo>
                  <a:pt x="986" y="1262"/>
                  <a:pt x="986" y="1155"/>
                  <a:pt x="921" y="1088"/>
                </a:cubicBezTo>
                <a:cubicBezTo>
                  <a:pt x="947" y="1088"/>
                  <a:pt x="974" y="1077"/>
                  <a:pt x="994" y="1057"/>
                </a:cubicBezTo>
                <a:cubicBezTo>
                  <a:pt x="1018" y="1034"/>
                  <a:pt x="1028" y="1002"/>
                  <a:pt x="1025" y="972"/>
                </a:cubicBezTo>
                <a:cubicBezTo>
                  <a:pt x="1364" y="1311"/>
                  <a:pt x="1364" y="1311"/>
                  <a:pt x="1364" y="1311"/>
                </a:cubicBezTo>
                <a:cubicBezTo>
                  <a:pt x="1384" y="1331"/>
                  <a:pt x="1411" y="1342"/>
                  <a:pt x="1438" y="1342"/>
                </a:cubicBezTo>
                <a:cubicBezTo>
                  <a:pt x="1466" y="1342"/>
                  <a:pt x="1493" y="1331"/>
                  <a:pt x="1513" y="1311"/>
                </a:cubicBezTo>
                <a:cubicBezTo>
                  <a:pt x="1534" y="1290"/>
                  <a:pt x="1545" y="1262"/>
                  <a:pt x="1544" y="1234"/>
                </a:cubicBezTo>
                <a:cubicBezTo>
                  <a:pt x="1632" y="1322"/>
                  <a:pt x="1632" y="1322"/>
                  <a:pt x="1632" y="1322"/>
                </a:cubicBezTo>
                <a:cubicBezTo>
                  <a:pt x="1677" y="1367"/>
                  <a:pt x="1736" y="1389"/>
                  <a:pt x="1794" y="1389"/>
                </a:cubicBezTo>
                <a:cubicBezTo>
                  <a:pt x="1853" y="1389"/>
                  <a:pt x="1912" y="1367"/>
                  <a:pt x="1957" y="1322"/>
                </a:cubicBezTo>
                <a:cubicBezTo>
                  <a:pt x="2030" y="1248"/>
                  <a:pt x="2044" y="1138"/>
                  <a:pt x="1997" y="1051"/>
                </a:cubicBezTo>
                <a:cubicBezTo>
                  <a:pt x="2000" y="1051"/>
                  <a:pt x="2003" y="1051"/>
                  <a:pt x="2006" y="1051"/>
                </a:cubicBezTo>
                <a:cubicBezTo>
                  <a:pt x="2033" y="1051"/>
                  <a:pt x="2060" y="1041"/>
                  <a:pt x="2080" y="1020"/>
                </a:cubicBezTo>
                <a:cubicBezTo>
                  <a:pt x="2122" y="979"/>
                  <a:pt x="2122" y="912"/>
                  <a:pt x="2080" y="871"/>
                </a:cubicBezTo>
                <a:cubicBezTo>
                  <a:pt x="1979" y="769"/>
                  <a:pt x="1979" y="769"/>
                  <a:pt x="1979" y="769"/>
                </a:cubicBezTo>
                <a:cubicBezTo>
                  <a:pt x="2002" y="780"/>
                  <a:pt x="2027" y="786"/>
                  <a:pt x="2051" y="786"/>
                </a:cubicBezTo>
                <a:cubicBezTo>
                  <a:pt x="2095" y="786"/>
                  <a:pt x="2138" y="769"/>
                  <a:pt x="2172" y="736"/>
                </a:cubicBezTo>
                <a:close/>
              </a:path>
            </a:pathLst>
          </a:custGeom>
          <a:solidFill>
            <a:srgbClr val="6731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592" name="Freeform 12"/>
          <p:cNvSpPr/>
          <p:nvPr/>
        </p:nvSpPr>
        <p:spPr bwMode="auto">
          <a:xfrm>
            <a:off x="1885951" y="2052638"/>
            <a:ext cx="4484688" cy="4024313"/>
          </a:xfrm>
          <a:custGeom>
            <a:avLst/>
            <a:gdLst>
              <a:gd name="T0" fmla="*/ 870 w 982"/>
              <a:gd name="T1" fmla="*/ 379 h 880"/>
              <a:gd name="T2" fmla="*/ 582 w 982"/>
              <a:gd name="T3" fmla="*/ 93 h 880"/>
              <a:gd name="T4" fmla="*/ 355 w 982"/>
              <a:gd name="T5" fmla="*/ 194 h 880"/>
              <a:gd name="T6" fmla="*/ 308 w 982"/>
              <a:gd name="T7" fmla="*/ 147 h 880"/>
              <a:gd name="T8" fmla="*/ 120 w 982"/>
              <a:gd name="T9" fmla="*/ 335 h 880"/>
              <a:gd name="T10" fmla="*/ 275 w 982"/>
              <a:gd name="T11" fmla="*/ 489 h 880"/>
              <a:gd name="T12" fmla="*/ 268 w 982"/>
              <a:gd name="T13" fmla="*/ 496 h 880"/>
              <a:gd name="T14" fmla="*/ 268 w 982"/>
              <a:gd name="T15" fmla="*/ 683 h 880"/>
              <a:gd name="T16" fmla="*/ 412 w 982"/>
              <a:gd name="T17" fmla="*/ 827 h 880"/>
              <a:gd name="T18" fmla="*/ 600 w 982"/>
              <a:gd name="T19" fmla="*/ 827 h 880"/>
              <a:gd name="T20" fmla="*/ 637 w 982"/>
              <a:gd name="T21" fmla="*/ 720 h 880"/>
              <a:gd name="T22" fmla="*/ 710 w 982"/>
              <a:gd name="T23" fmla="*/ 589 h 880"/>
              <a:gd name="T24" fmla="*/ 870 w 982"/>
              <a:gd name="T25" fmla="*/ 379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2" h="880">
                <a:moveTo>
                  <a:pt x="870" y="379"/>
                </a:moveTo>
                <a:cubicBezTo>
                  <a:pt x="774" y="284"/>
                  <a:pt x="678" y="189"/>
                  <a:pt x="582" y="93"/>
                </a:cubicBezTo>
                <a:cubicBezTo>
                  <a:pt x="487" y="0"/>
                  <a:pt x="353" y="92"/>
                  <a:pt x="355" y="194"/>
                </a:cubicBezTo>
                <a:cubicBezTo>
                  <a:pt x="308" y="147"/>
                  <a:pt x="308" y="147"/>
                  <a:pt x="308" y="147"/>
                </a:cubicBezTo>
                <a:cubicBezTo>
                  <a:pt x="187" y="26"/>
                  <a:pt x="0" y="214"/>
                  <a:pt x="120" y="335"/>
                </a:cubicBezTo>
                <a:cubicBezTo>
                  <a:pt x="275" y="489"/>
                  <a:pt x="275" y="489"/>
                  <a:pt x="275" y="489"/>
                </a:cubicBezTo>
                <a:cubicBezTo>
                  <a:pt x="273" y="491"/>
                  <a:pt x="270" y="493"/>
                  <a:pt x="268" y="496"/>
                </a:cubicBezTo>
                <a:cubicBezTo>
                  <a:pt x="219" y="548"/>
                  <a:pt x="216" y="631"/>
                  <a:pt x="268" y="683"/>
                </a:cubicBezTo>
                <a:cubicBezTo>
                  <a:pt x="412" y="827"/>
                  <a:pt x="412" y="827"/>
                  <a:pt x="412" y="827"/>
                </a:cubicBezTo>
                <a:cubicBezTo>
                  <a:pt x="461" y="876"/>
                  <a:pt x="551" y="880"/>
                  <a:pt x="600" y="827"/>
                </a:cubicBezTo>
                <a:cubicBezTo>
                  <a:pt x="627" y="797"/>
                  <a:pt x="640" y="758"/>
                  <a:pt x="637" y="720"/>
                </a:cubicBezTo>
                <a:cubicBezTo>
                  <a:pt x="683" y="694"/>
                  <a:pt x="715" y="642"/>
                  <a:pt x="710" y="589"/>
                </a:cubicBezTo>
                <a:cubicBezTo>
                  <a:pt x="830" y="659"/>
                  <a:pt x="982" y="491"/>
                  <a:pt x="870" y="379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593" name="Freeform 13"/>
          <p:cNvSpPr/>
          <p:nvPr/>
        </p:nvSpPr>
        <p:spPr bwMode="auto">
          <a:xfrm>
            <a:off x="6169026" y="2057400"/>
            <a:ext cx="3452813" cy="3424238"/>
          </a:xfrm>
          <a:custGeom>
            <a:avLst/>
            <a:gdLst>
              <a:gd name="T0" fmla="*/ 587 w 756"/>
              <a:gd name="T1" fmla="*/ 394 h 749"/>
              <a:gd name="T2" fmla="*/ 650 w 756"/>
              <a:gd name="T3" fmla="*/ 364 h 749"/>
              <a:gd name="T4" fmla="*/ 650 w 756"/>
              <a:gd name="T5" fmla="*/ 216 h 749"/>
              <a:gd name="T6" fmla="*/ 474 w 756"/>
              <a:gd name="T7" fmla="*/ 40 h 749"/>
              <a:gd name="T8" fmla="*/ 326 w 756"/>
              <a:gd name="T9" fmla="*/ 40 h 749"/>
              <a:gd name="T10" fmla="*/ 296 w 756"/>
              <a:gd name="T11" fmla="*/ 103 h 749"/>
              <a:gd name="T12" fmla="*/ 118 w 756"/>
              <a:gd name="T13" fmla="*/ 299 h 749"/>
              <a:gd name="T14" fmla="*/ 447 w 756"/>
              <a:gd name="T15" fmla="*/ 629 h 749"/>
              <a:gd name="T16" fmla="*/ 635 w 756"/>
              <a:gd name="T17" fmla="*/ 441 h 749"/>
              <a:gd name="T18" fmla="*/ 587 w 756"/>
              <a:gd name="T19" fmla="*/ 39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6" h="749">
                <a:moveTo>
                  <a:pt x="587" y="394"/>
                </a:moveTo>
                <a:cubicBezTo>
                  <a:pt x="611" y="391"/>
                  <a:pt x="633" y="382"/>
                  <a:pt x="650" y="364"/>
                </a:cubicBezTo>
                <a:cubicBezTo>
                  <a:pt x="690" y="324"/>
                  <a:pt x="690" y="256"/>
                  <a:pt x="650" y="216"/>
                </a:cubicBezTo>
                <a:cubicBezTo>
                  <a:pt x="474" y="40"/>
                  <a:pt x="474" y="40"/>
                  <a:pt x="474" y="40"/>
                </a:cubicBezTo>
                <a:cubicBezTo>
                  <a:pt x="434" y="0"/>
                  <a:pt x="366" y="0"/>
                  <a:pt x="326" y="40"/>
                </a:cubicBezTo>
                <a:cubicBezTo>
                  <a:pt x="308" y="57"/>
                  <a:pt x="298" y="80"/>
                  <a:pt x="296" y="103"/>
                </a:cubicBezTo>
                <a:cubicBezTo>
                  <a:pt x="175" y="0"/>
                  <a:pt x="0" y="181"/>
                  <a:pt x="118" y="299"/>
                </a:cubicBezTo>
                <a:cubicBezTo>
                  <a:pt x="447" y="629"/>
                  <a:pt x="447" y="629"/>
                  <a:pt x="447" y="629"/>
                </a:cubicBezTo>
                <a:cubicBezTo>
                  <a:pt x="568" y="749"/>
                  <a:pt x="756" y="562"/>
                  <a:pt x="635" y="441"/>
                </a:cubicBezTo>
                <a:lnTo>
                  <a:pt x="587" y="394"/>
                </a:ln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594" name="Freeform 14"/>
          <p:cNvSpPr/>
          <p:nvPr/>
        </p:nvSpPr>
        <p:spPr bwMode="auto">
          <a:xfrm>
            <a:off x="3008313" y="2738438"/>
            <a:ext cx="2430463" cy="2432050"/>
          </a:xfrm>
          <a:custGeom>
            <a:avLst/>
            <a:gdLst>
              <a:gd name="T0" fmla="*/ 494 w 532"/>
              <a:gd name="T1" fmla="*/ 436 h 532"/>
              <a:gd name="T2" fmla="*/ 96 w 532"/>
              <a:gd name="T3" fmla="*/ 38 h 532"/>
              <a:gd name="T4" fmla="*/ 38 w 532"/>
              <a:gd name="T5" fmla="*/ 96 h 532"/>
              <a:gd name="T6" fmla="*/ 436 w 532"/>
              <a:gd name="T7" fmla="*/ 494 h 532"/>
              <a:gd name="T8" fmla="*/ 494 w 532"/>
              <a:gd name="T9" fmla="*/ 436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2" h="532">
                <a:moveTo>
                  <a:pt x="494" y="436"/>
                </a:moveTo>
                <a:cubicBezTo>
                  <a:pt x="96" y="38"/>
                  <a:pt x="96" y="38"/>
                  <a:pt x="96" y="38"/>
                </a:cubicBezTo>
                <a:cubicBezTo>
                  <a:pt x="58" y="0"/>
                  <a:pt x="0" y="58"/>
                  <a:pt x="38" y="96"/>
                </a:cubicBezTo>
                <a:cubicBezTo>
                  <a:pt x="170" y="229"/>
                  <a:pt x="303" y="361"/>
                  <a:pt x="436" y="494"/>
                </a:cubicBezTo>
                <a:cubicBezTo>
                  <a:pt x="473" y="532"/>
                  <a:pt x="532" y="473"/>
                  <a:pt x="494" y="436"/>
                </a:cubicBezTo>
                <a:close/>
              </a:path>
            </a:pathLst>
          </a:custGeom>
          <a:solidFill>
            <a:srgbClr val="C83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595" name="Oval 15"/>
          <p:cNvSpPr>
            <a:spLocks noChangeArrowheads="1"/>
          </p:cNvSpPr>
          <p:nvPr/>
        </p:nvSpPr>
        <p:spPr bwMode="auto">
          <a:xfrm>
            <a:off x="4150556" y="1429532"/>
            <a:ext cx="4017963" cy="4022725"/>
          </a:xfrm>
          <a:prstGeom prst="ellipse">
            <a:avLst/>
          </a:pr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596" name="Freeform 16"/>
          <p:cNvSpPr>
            <a:spLocks noEditPoints="1"/>
          </p:cNvSpPr>
          <p:nvPr/>
        </p:nvSpPr>
        <p:spPr bwMode="auto">
          <a:xfrm>
            <a:off x="4273550" y="1551687"/>
            <a:ext cx="3798888" cy="3803650"/>
          </a:xfrm>
          <a:custGeom>
            <a:avLst/>
            <a:gdLst>
              <a:gd name="T0" fmla="*/ 416 w 832"/>
              <a:gd name="T1" fmla="*/ 832 h 832"/>
              <a:gd name="T2" fmla="*/ 0 w 832"/>
              <a:gd name="T3" fmla="*/ 416 h 832"/>
              <a:gd name="T4" fmla="*/ 416 w 832"/>
              <a:gd name="T5" fmla="*/ 0 h 832"/>
              <a:gd name="T6" fmla="*/ 832 w 832"/>
              <a:gd name="T7" fmla="*/ 416 h 832"/>
              <a:gd name="T8" fmla="*/ 416 w 832"/>
              <a:gd name="T9" fmla="*/ 832 h 832"/>
              <a:gd name="T10" fmla="*/ 416 w 832"/>
              <a:gd name="T11" fmla="*/ 19 h 832"/>
              <a:gd name="T12" fmla="*/ 19 w 832"/>
              <a:gd name="T13" fmla="*/ 416 h 832"/>
              <a:gd name="T14" fmla="*/ 416 w 832"/>
              <a:gd name="T15" fmla="*/ 814 h 832"/>
              <a:gd name="T16" fmla="*/ 813 w 832"/>
              <a:gd name="T17" fmla="*/ 416 h 832"/>
              <a:gd name="T18" fmla="*/ 416 w 832"/>
              <a:gd name="T19" fmla="*/ 19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2" h="832">
                <a:moveTo>
                  <a:pt x="416" y="832"/>
                </a:moveTo>
                <a:cubicBezTo>
                  <a:pt x="187" y="832"/>
                  <a:pt x="0" y="646"/>
                  <a:pt x="0" y="416"/>
                </a:cubicBezTo>
                <a:cubicBezTo>
                  <a:pt x="0" y="187"/>
                  <a:pt x="187" y="0"/>
                  <a:pt x="416" y="0"/>
                </a:cubicBezTo>
                <a:cubicBezTo>
                  <a:pt x="645" y="0"/>
                  <a:pt x="832" y="187"/>
                  <a:pt x="832" y="416"/>
                </a:cubicBezTo>
                <a:cubicBezTo>
                  <a:pt x="832" y="646"/>
                  <a:pt x="645" y="832"/>
                  <a:pt x="416" y="832"/>
                </a:cubicBezTo>
                <a:close/>
                <a:moveTo>
                  <a:pt x="416" y="19"/>
                </a:moveTo>
                <a:cubicBezTo>
                  <a:pt x="197" y="19"/>
                  <a:pt x="19" y="197"/>
                  <a:pt x="19" y="416"/>
                </a:cubicBezTo>
                <a:cubicBezTo>
                  <a:pt x="19" y="635"/>
                  <a:pt x="197" y="814"/>
                  <a:pt x="416" y="814"/>
                </a:cubicBezTo>
                <a:cubicBezTo>
                  <a:pt x="635" y="814"/>
                  <a:pt x="813" y="635"/>
                  <a:pt x="813" y="416"/>
                </a:cubicBezTo>
                <a:cubicBezTo>
                  <a:pt x="813" y="197"/>
                  <a:pt x="635" y="19"/>
                  <a:pt x="416" y="19"/>
                </a:cubicBezTo>
                <a:close/>
              </a:path>
            </a:pathLst>
          </a:custGeom>
          <a:solidFill>
            <a:srgbClr val="6731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4400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4400" dirty="0" err="1">
                <a:latin typeface="黑体" panose="02010609060101010101" charset="-122"/>
                <a:ea typeface="黑体" panose="02010609060101010101" charset="-122"/>
              </a:rPr>
              <a:t>Perekonomian</a:t>
            </a: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 </a:t>
            </a:r>
          </a:p>
          <a:p>
            <a:pPr algn="ctr"/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Terbuka</a:t>
            </a:r>
            <a:endParaRPr lang="zh-CN" altLang="en-US" sz="4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597" name="Freeform 17"/>
          <p:cNvSpPr/>
          <p:nvPr/>
        </p:nvSpPr>
        <p:spPr bwMode="auto">
          <a:xfrm>
            <a:off x="8534401" y="1235075"/>
            <a:ext cx="2058988" cy="2062163"/>
          </a:xfrm>
          <a:custGeom>
            <a:avLst/>
            <a:gdLst>
              <a:gd name="T0" fmla="*/ 417 w 451"/>
              <a:gd name="T1" fmla="*/ 366 h 451"/>
              <a:gd name="T2" fmla="*/ 85 w 451"/>
              <a:gd name="T3" fmla="*/ 34 h 451"/>
              <a:gd name="T4" fmla="*/ 33 w 451"/>
              <a:gd name="T5" fmla="*/ 85 h 451"/>
              <a:gd name="T6" fmla="*/ 366 w 451"/>
              <a:gd name="T7" fmla="*/ 418 h 451"/>
              <a:gd name="T8" fmla="*/ 417 w 451"/>
              <a:gd name="T9" fmla="*/ 366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451">
                <a:moveTo>
                  <a:pt x="417" y="366"/>
                </a:moveTo>
                <a:cubicBezTo>
                  <a:pt x="307" y="255"/>
                  <a:pt x="196" y="144"/>
                  <a:pt x="85" y="34"/>
                </a:cubicBezTo>
                <a:cubicBezTo>
                  <a:pt x="52" y="0"/>
                  <a:pt x="0" y="52"/>
                  <a:pt x="33" y="85"/>
                </a:cubicBezTo>
                <a:cubicBezTo>
                  <a:pt x="144" y="196"/>
                  <a:pt x="255" y="307"/>
                  <a:pt x="366" y="418"/>
                </a:cubicBezTo>
                <a:cubicBezTo>
                  <a:pt x="399" y="451"/>
                  <a:pt x="451" y="400"/>
                  <a:pt x="417" y="366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598" name="Freeform 18"/>
          <p:cNvSpPr/>
          <p:nvPr/>
        </p:nvSpPr>
        <p:spPr bwMode="auto">
          <a:xfrm>
            <a:off x="8516938" y="3708400"/>
            <a:ext cx="1323975" cy="1325563"/>
          </a:xfrm>
          <a:custGeom>
            <a:avLst/>
            <a:gdLst>
              <a:gd name="T0" fmla="*/ 269 w 290"/>
              <a:gd name="T1" fmla="*/ 237 h 290"/>
              <a:gd name="T2" fmla="*/ 54 w 290"/>
              <a:gd name="T3" fmla="*/ 21 h 290"/>
              <a:gd name="T4" fmla="*/ 21 w 290"/>
              <a:gd name="T5" fmla="*/ 54 h 290"/>
              <a:gd name="T6" fmla="*/ 237 w 290"/>
              <a:gd name="T7" fmla="*/ 269 h 290"/>
              <a:gd name="T8" fmla="*/ 269 w 290"/>
              <a:gd name="T9" fmla="*/ 23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290">
                <a:moveTo>
                  <a:pt x="269" y="237"/>
                </a:moveTo>
                <a:cubicBezTo>
                  <a:pt x="197" y="165"/>
                  <a:pt x="125" y="93"/>
                  <a:pt x="54" y="21"/>
                </a:cubicBezTo>
                <a:cubicBezTo>
                  <a:pt x="33" y="0"/>
                  <a:pt x="0" y="33"/>
                  <a:pt x="21" y="54"/>
                </a:cubicBezTo>
                <a:cubicBezTo>
                  <a:pt x="93" y="125"/>
                  <a:pt x="165" y="197"/>
                  <a:pt x="237" y="269"/>
                </a:cubicBezTo>
                <a:cubicBezTo>
                  <a:pt x="258" y="290"/>
                  <a:pt x="290" y="258"/>
                  <a:pt x="269" y="237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599" name="Freeform 19"/>
          <p:cNvSpPr/>
          <p:nvPr/>
        </p:nvSpPr>
        <p:spPr bwMode="auto">
          <a:xfrm>
            <a:off x="1343026" y="2862263"/>
            <a:ext cx="2625725" cy="2628900"/>
          </a:xfrm>
          <a:custGeom>
            <a:avLst/>
            <a:gdLst>
              <a:gd name="T0" fmla="*/ 554 w 575"/>
              <a:gd name="T1" fmla="*/ 521 h 575"/>
              <a:gd name="T2" fmla="*/ 53 w 575"/>
              <a:gd name="T3" fmla="*/ 21 h 575"/>
              <a:gd name="T4" fmla="*/ 21 w 575"/>
              <a:gd name="T5" fmla="*/ 53 h 575"/>
              <a:gd name="T6" fmla="*/ 522 w 575"/>
              <a:gd name="T7" fmla="*/ 554 h 575"/>
              <a:gd name="T8" fmla="*/ 554 w 575"/>
              <a:gd name="T9" fmla="*/ 521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" h="575">
                <a:moveTo>
                  <a:pt x="554" y="521"/>
                </a:moveTo>
                <a:cubicBezTo>
                  <a:pt x="53" y="21"/>
                  <a:pt x="53" y="21"/>
                  <a:pt x="53" y="21"/>
                </a:cubicBezTo>
                <a:cubicBezTo>
                  <a:pt x="33" y="0"/>
                  <a:pt x="0" y="32"/>
                  <a:pt x="21" y="53"/>
                </a:cubicBezTo>
                <a:cubicBezTo>
                  <a:pt x="188" y="220"/>
                  <a:pt x="355" y="387"/>
                  <a:pt x="522" y="554"/>
                </a:cubicBezTo>
                <a:cubicBezTo>
                  <a:pt x="543" y="575"/>
                  <a:pt x="575" y="542"/>
                  <a:pt x="554" y="521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00" name="Freeform 20"/>
          <p:cNvSpPr/>
          <p:nvPr/>
        </p:nvSpPr>
        <p:spPr bwMode="auto">
          <a:xfrm>
            <a:off x="7352507" y="4464844"/>
            <a:ext cx="1839913" cy="1843088"/>
          </a:xfrm>
          <a:custGeom>
            <a:avLst/>
            <a:gdLst>
              <a:gd name="T0" fmla="*/ 382 w 403"/>
              <a:gd name="T1" fmla="*/ 350 h 403"/>
              <a:gd name="T2" fmla="*/ 54 w 403"/>
              <a:gd name="T3" fmla="*/ 21 h 403"/>
              <a:gd name="T4" fmla="*/ 21 w 403"/>
              <a:gd name="T5" fmla="*/ 53 h 403"/>
              <a:gd name="T6" fmla="*/ 350 w 403"/>
              <a:gd name="T7" fmla="*/ 382 h 403"/>
              <a:gd name="T8" fmla="*/ 382 w 403"/>
              <a:gd name="T9" fmla="*/ 35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3" h="403">
                <a:moveTo>
                  <a:pt x="382" y="350"/>
                </a:moveTo>
                <a:cubicBezTo>
                  <a:pt x="54" y="21"/>
                  <a:pt x="54" y="21"/>
                  <a:pt x="54" y="21"/>
                </a:cubicBezTo>
                <a:cubicBezTo>
                  <a:pt x="33" y="0"/>
                  <a:pt x="0" y="32"/>
                  <a:pt x="21" y="53"/>
                </a:cubicBezTo>
                <a:cubicBezTo>
                  <a:pt x="350" y="382"/>
                  <a:pt x="350" y="382"/>
                  <a:pt x="350" y="382"/>
                </a:cubicBezTo>
                <a:cubicBezTo>
                  <a:pt x="371" y="403"/>
                  <a:pt x="403" y="371"/>
                  <a:pt x="382" y="350"/>
                </a:cubicBezTo>
                <a:close/>
              </a:path>
            </a:pathLst>
          </a:custGeom>
          <a:solidFill>
            <a:srgbClr val="C83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01" name="Freeform 21"/>
          <p:cNvSpPr/>
          <p:nvPr/>
        </p:nvSpPr>
        <p:spPr bwMode="auto">
          <a:xfrm>
            <a:off x="6913563" y="585788"/>
            <a:ext cx="2127250" cy="2125663"/>
          </a:xfrm>
          <a:custGeom>
            <a:avLst/>
            <a:gdLst>
              <a:gd name="T0" fmla="*/ 428 w 466"/>
              <a:gd name="T1" fmla="*/ 370 h 465"/>
              <a:gd name="T2" fmla="*/ 96 w 466"/>
              <a:gd name="T3" fmla="*/ 37 h 465"/>
              <a:gd name="T4" fmla="*/ 38 w 466"/>
              <a:gd name="T5" fmla="*/ 95 h 465"/>
              <a:gd name="T6" fmla="*/ 370 w 466"/>
              <a:gd name="T7" fmla="*/ 428 h 465"/>
              <a:gd name="T8" fmla="*/ 428 w 466"/>
              <a:gd name="T9" fmla="*/ 37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" h="465">
                <a:moveTo>
                  <a:pt x="428" y="370"/>
                </a:moveTo>
                <a:cubicBezTo>
                  <a:pt x="318" y="259"/>
                  <a:pt x="207" y="148"/>
                  <a:pt x="96" y="37"/>
                </a:cubicBezTo>
                <a:cubicBezTo>
                  <a:pt x="58" y="0"/>
                  <a:pt x="0" y="58"/>
                  <a:pt x="38" y="95"/>
                </a:cubicBezTo>
                <a:cubicBezTo>
                  <a:pt x="370" y="428"/>
                  <a:pt x="370" y="428"/>
                  <a:pt x="370" y="428"/>
                </a:cubicBezTo>
                <a:cubicBezTo>
                  <a:pt x="408" y="465"/>
                  <a:pt x="466" y="407"/>
                  <a:pt x="428" y="370"/>
                </a:cubicBezTo>
                <a:close/>
              </a:path>
            </a:pathLst>
          </a:custGeom>
          <a:solidFill>
            <a:srgbClr val="C83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02" name="Freeform 22"/>
          <p:cNvSpPr/>
          <p:nvPr/>
        </p:nvSpPr>
        <p:spPr bwMode="auto">
          <a:xfrm>
            <a:off x="2173288" y="4897438"/>
            <a:ext cx="1058863" cy="1055688"/>
          </a:xfrm>
          <a:custGeom>
            <a:avLst/>
            <a:gdLst>
              <a:gd name="T0" fmla="*/ 195 w 232"/>
              <a:gd name="T1" fmla="*/ 136 h 231"/>
              <a:gd name="T2" fmla="*/ 96 w 232"/>
              <a:gd name="T3" fmla="*/ 37 h 231"/>
              <a:gd name="T4" fmla="*/ 38 w 232"/>
              <a:gd name="T5" fmla="*/ 95 h 231"/>
              <a:gd name="T6" fmla="*/ 137 w 232"/>
              <a:gd name="T7" fmla="*/ 194 h 231"/>
              <a:gd name="T8" fmla="*/ 195 w 232"/>
              <a:gd name="T9" fmla="*/ 136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231">
                <a:moveTo>
                  <a:pt x="195" y="136"/>
                </a:moveTo>
                <a:cubicBezTo>
                  <a:pt x="162" y="103"/>
                  <a:pt x="129" y="70"/>
                  <a:pt x="96" y="37"/>
                </a:cubicBezTo>
                <a:cubicBezTo>
                  <a:pt x="59" y="0"/>
                  <a:pt x="0" y="58"/>
                  <a:pt x="38" y="95"/>
                </a:cubicBezTo>
                <a:cubicBezTo>
                  <a:pt x="71" y="128"/>
                  <a:pt x="104" y="161"/>
                  <a:pt x="137" y="194"/>
                </a:cubicBezTo>
                <a:cubicBezTo>
                  <a:pt x="174" y="231"/>
                  <a:pt x="232" y="173"/>
                  <a:pt x="195" y="136"/>
                </a:cubicBezTo>
                <a:close/>
              </a:path>
            </a:pathLst>
          </a:custGeom>
          <a:solidFill>
            <a:srgbClr val="C83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03" name="Freeform 23"/>
          <p:cNvSpPr/>
          <p:nvPr/>
        </p:nvSpPr>
        <p:spPr bwMode="auto">
          <a:xfrm>
            <a:off x="5114926" y="700088"/>
            <a:ext cx="1355725" cy="1362075"/>
          </a:xfrm>
          <a:custGeom>
            <a:avLst/>
            <a:gdLst>
              <a:gd name="T0" fmla="*/ 260 w 297"/>
              <a:gd name="T1" fmla="*/ 202 h 298"/>
              <a:gd name="T2" fmla="*/ 95 w 297"/>
              <a:gd name="T3" fmla="*/ 38 h 298"/>
              <a:gd name="T4" fmla="*/ 37 w 297"/>
              <a:gd name="T5" fmla="*/ 96 h 298"/>
              <a:gd name="T6" fmla="*/ 202 w 297"/>
              <a:gd name="T7" fmla="*/ 260 h 298"/>
              <a:gd name="T8" fmla="*/ 260 w 297"/>
              <a:gd name="T9" fmla="*/ 20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7" h="298">
                <a:moveTo>
                  <a:pt x="260" y="202"/>
                </a:moveTo>
                <a:cubicBezTo>
                  <a:pt x="205" y="147"/>
                  <a:pt x="150" y="93"/>
                  <a:pt x="95" y="38"/>
                </a:cubicBezTo>
                <a:cubicBezTo>
                  <a:pt x="58" y="0"/>
                  <a:pt x="0" y="58"/>
                  <a:pt x="37" y="96"/>
                </a:cubicBezTo>
                <a:cubicBezTo>
                  <a:pt x="92" y="151"/>
                  <a:pt x="147" y="206"/>
                  <a:pt x="202" y="260"/>
                </a:cubicBezTo>
                <a:cubicBezTo>
                  <a:pt x="239" y="298"/>
                  <a:pt x="297" y="240"/>
                  <a:pt x="260" y="202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04" name="Freeform 24"/>
          <p:cNvSpPr/>
          <p:nvPr/>
        </p:nvSpPr>
        <p:spPr bwMode="auto">
          <a:xfrm>
            <a:off x="5232401" y="4778375"/>
            <a:ext cx="1219200" cy="1223963"/>
          </a:xfrm>
          <a:custGeom>
            <a:avLst/>
            <a:gdLst>
              <a:gd name="T0" fmla="*/ 250 w 267"/>
              <a:gd name="T1" fmla="*/ 225 h 268"/>
              <a:gd name="T2" fmla="*/ 42 w 267"/>
              <a:gd name="T3" fmla="*/ 17 h 268"/>
              <a:gd name="T4" fmla="*/ 16 w 267"/>
              <a:gd name="T5" fmla="*/ 43 h 268"/>
              <a:gd name="T6" fmla="*/ 225 w 267"/>
              <a:gd name="T7" fmla="*/ 251 h 268"/>
              <a:gd name="T8" fmla="*/ 250 w 267"/>
              <a:gd name="T9" fmla="*/ 22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268">
                <a:moveTo>
                  <a:pt x="250" y="225"/>
                </a:moveTo>
                <a:cubicBezTo>
                  <a:pt x="181" y="156"/>
                  <a:pt x="112" y="87"/>
                  <a:pt x="42" y="17"/>
                </a:cubicBezTo>
                <a:cubicBezTo>
                  <a:pt x="25" y="0"/>
                  <a:pt x="0" y="26"/>
                  <a:pt x="16" y="43"/>
                </a:cubicBezTo>
                <a:cubicBezTo>
                  <a:pt x="225" y="251"/>
                  <a:pt x="225" y="251"/>
                  <a:pt x="225" y="251"/>
                </a:cubicBezTo>
                <a:cubicBezTo>
                  <a:pt x="241" y="268"/>
                  <a:pt x="267" y="242"/>
                  <a:pt x="250" y="225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05" name="Freeform 25"/>
          <p:cNvSpPr/>
          <p:nvPr/>
        </p:nvSpPr>
        <p:spPr bwMode="auto">
          <a:xfrm>
            <a:off x="2844801" y="1050925"/>
            <a:ext cx="885825" cy="892175"/>
          </a:xfrm>
          <a:custGeom>
            <a:avLst/>
            <a:gdLst>
              <a:gd name="T0" fmla="*/ 178 w 194"/>
              <a:gd name="T1" fmla="*/ 152 h 195"/>
              <a:gd name="T2" fmla="*/ 43 w 194"/>
              <a:gd name="T3" fmla="*/ 17 h 195"/>
              <a:gd name="T4" fmla="*/ 17 w 194"/>
              <a:gd name="T5" fmla="*/ 43 h 195"/>
              <a:gd name="T6" fmla="*/ 152 w 194"/>
              <a:gd name="T7" fmla="*/ 178 h 195"/>
              <a:gd name="T8" fmla="*/ 178 w 194"/>
              <a:gd name="T9" fmla="*/ 15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5">
                <a:moveTo>
                  <a:pt x="178" y="152"/>
                </a:moveTo>
                <a:cubicBezTo>
                  <a:pt x="133" y="107"/>
                  <a:pt x="88" y="62"/>
                  <a:pt x="43" y="17"/>
                </a:cubicBezTo>
                <a:cubicBezTo>
                  <a:pt x="26" y="0"/>
                  <a:pt x="0" y="26"/>
                  <a:pt x="17" y="43"/>
                </a:cubicBezTo>
                <a:cubicBezTo>
                  <a:pt x="62" y="88"/>
                  <a:pt x="107" y="133"/>
                  <a:pt x="152" y="178"/>
                </a:cubicBezTo>
                <a:cubicBezTo>
                  <a:pt x="169" y="195"/>
                  <a:pt x="194" y="169"/>
                  <a:pt x="178" y="152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06" name="Freeform 26"/>
          <p:cNvSpPr/>
          <p:nvPr/>
        </p:nvSpPr>
        <p:spPr bwMode="auto">
          <a:xfrm>
            <a:off x="9183688" y="5248275"/>
            <a:ext cx="788988" cy="804863"/>
          </a:xfrm>
          <a:custGeom>
            <a:avLst/>
            <a:gdLst>
              <a:gd name="T0" fmla="*/ 149 w 173"/>
              <a:gd name="T1" fmla="*/ 112 h 176"/>
              <a:gd name="T2" fmla="*/ 64 w 173"/>
              <a:gd name="T3" fmla="*/ 25 h 176"/>
              <a:gd name="T4" fmla="*/ 25 w 173"/>
              <a:gd name="T5" fmla="*/ 64 h 176"/>
              <a:gd name="T6" fmla="*/ 110 w 173"/>
              <a:gd name="T7" fmla="*/ 151 h 176"/>
              <a:gd name="T8" fmla="*/ 149 w 173"/>
              <a:gd name="T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" h="176">
                <a:moveTo>
                  <a:pt x="149" y="112"/>
                </a:moveTo>
                <a:cubicBezTo>
                  <a:pt x="120" y="83"/>
                  <a:pt x="92" y="54"/>
                  <a:pt x="64" y="25"/>
                </a:cubicBezTo>
                <a:cubicBezTo>
                  <a:pt x="39" y="0"/>
                  <a:pt x="0" y="38"/>
                  <a:pt x="25" y="64"/>
                </a:cubicBezTo>
                <a:cubicBezTo>
                  <a:pt x="53" y="93"/>
                  <a:pt x="82" y="122"/>
                  <a:pt x="110" y="151"/>
                </a:cubicBezTo>
                <a:cubicBezTo>
                  <a:pt x="135" y="176"/>
                  <a:pt x="173" y="137"/>
                  <a:pt x="149" y="112"/>
                </a:cubicBez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07" name="Freeform 27"/>
          <p:cNvSpPr/>
          <p:nvPr/>
        </p:nvSpPr>
        <p:spPr bwMode="auto">
          <a:xfrm>
            <a:off x="3606801" y="2368550"/>
            <a:ext cx="442913" cy="447675"/>
          </a:xfrm>
          <a:custGeom>
            <a:avLst/>
            <a:gdLst>
              <a:gd name="T0" fmla="*/ 87 w 97"/>
              <a:gd name="T1" fmla="*/ 48 h 98"/>
              <a:gd name="T2" fmla="*/ 50 w 97"/>
              <a:gd name="T3" fmla="*/ 11 h 98"/>
              <a:gd name="T4" fmla="*/ 11 w 97"/>
              <a:gd name="T5" fmla="*/ 11 h 98"/>
              <a:gd name="T6" fmla="*/ 11 w 97"/>
              <a:gd name="T7" fmla="*/ 50 h 98"/>
              <a:gd name="T8" fmla="*/ 48 w 97"/>
              <a:gd name="T9" fmla="*/ 87 h 98"/>
              <a:gd name="T10" fmla="*/ 87 w 97"/>
              <a:gd name="T11" fmla="*/ 87 h 98"/>
              <a:gd name="T12" fmla="*/ 87 w 97"/>
              <a:gd name="T13" fmla="*/ 4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98">
                <a:moveTo>
                  <a:pt x="87" y="48"/>
                </a:moveTo>
                <a:cubicBezTo>
                  <a:pt x="74" y="36"/>
                  <a:pt x="62" y="24"/>
                  <a:pt x="50" y="11"/>
                </a:cubicBezTo>
                <a:cubicBezTo>
                  <a:pt x="40" y="1"/>
                  <a:pt x="21" y="0"/>
                  <a:pt x="11" y="11"/>
                </a:cubicBezTo>
                <a:cubicBezTo>
                  <a:pt x="1" y="22"/>
                  <a:pt x="0" y="39"/>
                  <a:pt x="11" y="50"/>
                </a:cubicBezTo>
                <a:cubicBezTo>
                  <a:pt x="23" y="62"/>
                  <a:pt x="36" y="74"/>
                  <a:pt x="48" y="87"/>
                </a:cubicBezTo>
                <a:cubicBezTo>
                  <a:pt x="58" y="97"/>
                  <a:pt x="77" y="98"/>
                  <a:pt x="87" y="87"/>
                </a:cubicBezTo>
                <a:cubicBezTo>
                  <a:pt x="97" y="76"/>
                  <a:pt x="97" y="59"/>
                  <a:pt x="87" y="48"/>
                </a:cubicBez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08" name="Freeform 28"/>
          <p:cNvSpPr/>
          <p:nvPr/>
        </p:nvSpPr>
        <p:spPr bwMode="auto">
          <a:xfrm>
            <a:off x="8301038" y="2725738"/>
            <a:ext cx="904875" cy="904875"/>
          </a:xfrm>
          <a:custGeom>
            <a:avLst/>
            <a:gdLst>
              <a:gd name="T0" fmla="*/ 173 w 198"/>
              <a:gd name="T1" fmla="*/ 134 h 198"/>
              <a:gd name="T2" fmla="*/ 64 w 198"/>
              <a:gd name="T3" fmla="*/ 25 h 198"/>
              <a:gd name="T4" fmla="*/ 25 w 198"/>
              <a:gd name="T5" fmla="*/ 63 h 198"/>
              <a:gd name="T6" fmla="*/ 134 w 198"/>
              <a:gd name="T7" fmla="*/ 173 h 198"/>
              <a:gd name="T8" fmla="*/ 173 w 198"/>
              <a:gd name="T9" fmla="*/ 134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198">
                <a:moveTo>
                  <a:pt x="173" y="134"/>
                </a:moveTo>
                <a:cubicBezTo>
                  <a:pt x="64" y="25"/>
                  <a:pt x="64" y="25"/>
                  <a:pt x="64" y="25"/>
                </a:cubicBezTo>
                <a:cubicBezTo>
                  <a:pt x="39" y="0"/>
                  <a:pt x="0" y="39"/>
                  <a:pt x="25" y="63"/>
                </a:cubicBezTo>
                <a:cubicBezTo>
                  <a:pt x="134" y="173"/>
                  <a:pt x="134" y="173"/>
                  <a:pt x="134" y="173"/>
                </a:cubicBezTo>
                <a:cubicBezTo>
                  <a:pt x="159" y="198"/>
                  <a:pt x="198" y="159"/>
                  <a:pt x="173" y="134"/>
                </a:cubicBez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09" name="Freeform 29"/>
          <p:cNvSpPr/>
          <p:nvPr/>
        </p:nvSpPr>
        <p:spPr bwMode="auto">
          <a:xfrm>
            <a:off x="9634538" y="1206500"/>
            <a:ext cx="1557338" cy="1558925"/>
          </a:xfrm>
          <a:custGeom>
            <a:avLst/>
            <a:gdLst>
              <a:gd name="T0" fmla="*/ 295 w 341"/>
              <a:gd name="T1" fmla="*/ 224 h 341"/>
              <a:gd name="T2" fmla="*/ 117 w 341"/>
              <a:gd name="T3" fmla="*/ 46 h 341"/>
              <a:gd name="T4" fmla="*/ 46 w 341"/>
              <a:gd name="T5" fmla="*/ 117 h 341"/>
              <a:gd name="T6" fmla="*/ 224 w 341"/>
              <a:gd name="T7" fmla="*/ 295 h 341"/>
              <a:gd name="T8" fmla="*/ 295 w 341"/>
              <a:gd name="T9" fmla="*/ 224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341">
                <a:moveTo>
                  <a:pt x="295" y="224"/>
                </a:moveTo>
                <a:cubicBezTo>
                  <a:pt x="236" y="165"/>
                  <a:pt x="176" y="105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224" y="295"/>
                  <a:pt x="224" y="295"/>
                  <a:pt x="224" y="295"/>
                </a:cubicBezTo>
                <a:cubicBezTo>
                  <a:pt x="270" y="341"/>
                  <a:pt x="341" y="270"/>
                  <a:pt x="295" y="224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0" name="Freeform 30"/>
          <p:cNvSpPr/>
          <p:nvPr/>
        </p:nvSpPr>
        <p:spPr bwMode="auto">
          <a:xfrm>
            <a:off x="7373938" y="5226050"/>
            <a:ext cx="1362075" cy="1362075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1" name="Freeform 31"/>
          <p:cNvSpPr/>
          <p:nvPr/>
        </p:nvSpPr>
        <p:spPr bwMode="auto">
          <a:xfrm>
            <a:off x="4772026" y="5697538"/>
            <a:ext cx="803275" cy="803275"/>
          </a:xfrm>
          <a:custGeom>
            <a:avLst/>
            <a:gdLst>
              <a:gd name="T0" fmla="*/ 156 w 176"/>
              <a:gd name="T1" fmla="*/ 85 h 176"/>
              <a:gd name="T2" fmla="*/ 91 w 176"/>
              <a:gd name="T3" fmla="*/ 20 h 176"/>
              <a:gd name="T4" fmla="*/ 20 w 176"/>
              <a:gd name="T5" fmla="*/ 20 h 176"/>
              <a:gd name="T6" fmla="*/ 20 w 176"/>
              <a:gd name="T7" fmla="*/ 91 h 176"/>
              <a:gd name="T8" fmla="*/ 85 w 176"/>
              <a:gd name="T9" fmla="*/ 156 h 176"/>
              <a:gd name="T10" fmla="*/ 156 w 176"/>
              <a:gd name="T11" fmla="*/ 156 h 176"/>
              <a:gd name="T12" fmla="*/ 156 w 176"/>
              <a:gd name="T13" fmla="*/ 8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" h="176">
                <a:moveTo>
                  <a:pt x="156" y="85"/>
                </a:moveTo>
                <a:cubicBezTo>
                  <a:pt x="135" y="63"/>
                  <a:pt x="113" y="41"/>
                  <a:pt x="91" y="20"/>
                </a:cubicBezTo>
                <a:cubicBezTo>
                  <a:pt x="72" y="1"/>
                  <a:pt x="38" y="0"/>
                  <a:pt x="20" y="20"/>
                </a:cubicBezTo>
                <a:cubicBezTo>
                  <a:pt x="1" y="40"/>
                  <a:pt x="0" y="71"/>
                  <a:pt x="20" y="91"/>
                </a:cubicBezTo>
                <a:cubicBezTo>
                  <a:pt x="42" y="112"/>
                  <a:pt x="64" y="134"/>
                  <a:pt x="85" y="156"/>
                </a:cubicBezTo>
                <a:cubicBezTo>
                  <a:pt x="104" y="175"/>
                  <a:pt x="138" y="176"/>
                  <a:pt x="156" y="156"/>
                </a:cubicBezTo>
                <a:cubicBezTo>
                  <a:pt x="175" y="136"/>
                  <a:pt x="176" y="105"/>
                  <a:pt x="156" y="85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2" name="Freeform 32"/>
          <p:cNvSpPr/>
          <p:nvPr/>
        </p:nvSpPr>
        <p:spPr bwMode="auto">
          <a:xfrm>
            <a:off x="1173163" y="1870075"/>
            <a:ext cx="1566863" cy="1568450"/>
          </a:xfrm>
          <a:custGeom>
            <a:avLst/>
            <a:gdLst>
              <a:gd name="T0" fmla="*/ 322 w 343"/>
              <a:gd name="T1" fmla="*/ 290 h 343"/>
              <a:gd name="T2" fmla="*/ 53 w 343"/>
              <a:gd name="T3" fmla="*/ 21 h 343"/>
              <a:gd name="T4" fmla="*/ 21 w 343"/>
              <a:gd name="T5" fmla="*/ 53 h 343"/>
              <a:gd name="T6" fmla="*/ 290 w 343"/>
              <a:gd name="T7" fmla="*/ 322 h 343"/>
              <a:gd name="T8" fmla="*/ 322 w 343"/>
              <a:gd name="T9" fmla="*/ 29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3" h="343">
                <a:moveTo>
                  <a:pt x="322" y="290"/>
                </a:moveTo>
                <a:cubicBezTo>
                  <a:pt x="53" y="21"/>
                  <a:pt x="53" y="21"/>
                  <a:pt x="53" y="21"/>
                </a:cubicBezTo>
                <a:cubicBezTo>
                  <a:pt x="32" y="0"/>
                  <a:pt x="0" y="32"/>
                  <a:pt x="21" y="53"/>
                </a:cubicBezTo>
                <a:cubicBezTo>
                  <a:pt x="290" y="322"/>
                  <a:pt x="290" y="322"/>
                  <a:pt x="290" y="322"/>
                </a:cubicBezTo>
                <a:cubicBezTo>
                  <a:pt x="311" y="343"/>
                  <a:pt x="343" y="311"/>
                  <a:pt x="322" y="290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3" name="Freeform 33"/>
          <p:cNvSpPr/>
          <p:nvPr/>
        </p:nvSpPr>
        <p:spPr bwMode="auto">
          <a:xfrm>
            <a:off x="2708276" y="3397250"/>
            <a:ext cx="615950" cy="622300"/>
          </a:xfrm>
          <a:custGeom>
            <a:avLst/>
            <a:gdLst>
              <a:gd name="T0" fmla="*/ 114 w 135"/>
              <a:gd name="T1" fmla="*/ 82 h 136"/>
              <a:gd name="T2" fmla="*/ 53 w 135"/>
              <a:gd name="T3" fmla="*/ 21 h 136"/>
              <a:gd name="T4" fmla="*/ 20 w 135"/>
              <a:gd name="T5" fmla="*/ 53 h 136"/>
              <a:gd name="T6" fmla="*/ 82 w 135"/>
              <a:gd name="T7" fmla="*/ 115 h 136"/>
              <a:gd name="T8" fmla="*/ 114 w 135"/>
              <a:gd name="T9" fmla="*/ 8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136">
                <a:moveTo>
                  <a:pt x="114" y="82"/>
                </a:moveTo>
                <a:cubicBezTo>
                  <a:pt x="94" y="62"/>
                  <a:pt x="73" y="41"/>
                  <a:pt x="53" y="21"/>
                </a:cubicBezTo>
                <a:cubicBezTo>
                  <a:pt x="32" y="0"/>
                  <a:pt x="0" y="32"/>
                  <a:pt x="20" y="53"/>
                </a:cubicBezTo>
                <a:cubicBezTo>
                  <a:pt x="41" y="74"/>
                  <a:pt x="61" y="94"/>
                  <a:pt x="82" y="115"/>
                </a:cubicBezTo>
                <a:cubicBezTo>
                  <a:pt x="103" y="136"/>
                  <a:pt x="135" y="103"/>
                  <a:pt x="114" y="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4" name="Freeform 34"/>
          <p:cNvSpPr/>
          <p:nvPr/>
        </p:nvSpPr>
        <p:spPr bwMode="auto">
          <a:xfrm>
            <a:off x="7556501" y="192088"/>
            <a:ext cx="627063" cy="627063"/>
          </a:xfrm>
          <a:custGeom>
            <a:avLst/>
            <a:gdLst>
              <a:gd name="T0" fmla="*/ 116 w 137"/>
              <a:gd name="T1" fmla="*/ 84 h 137"/>
              <a:gd name="T2" fmla="*/ 53 w 137"/>
              <a:gd name="T3" fmla="*/ 21 h 137"/>
              <a:gd name="T4" fmla="*/ 20 w 137"/>
              <a:gd name="T5" fmla="*/ 53 h 137"/>
              <a:gd name="T6" fmla="*/ 83 w 137"/>
              <a:gd name="T7" fmla="*/ 116 h 137"/>
              <a:gd name="T8" fmla="*/ 116 w 137"/>
              <a:gd name="T9" fmla="*/ 84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37">
                <a:moveTo>
                  <a:pt x="116" y="84"/>
                </a:moveTo>
                <a:cubicBezTo>
                  <a:pt x="95" y="63"/>
                  <a:pt x="74" y="42"/>
                  <a:pt x="53" y="21"/>
                </a:cubicBezTo>
                <a:cubicBezTo>
                  <a:pt x="32" y="0"/>
                  <a:pt x="0" y="32"/>
                  <a:pt x="20" y="53"/>
                </a:cubicBezTo>
                <a:cubicBezTo>
                  <a:pt x="41" y="74"/>
                  <a:pt x="62" y="95"/>
                  <a:pt x="83" y="116"/>
                </a:cubicBezTo>
                <a:cubicBezTo>
                  <a:pt x="104" y="137"/>
                  <a:pt x="137" y="105"/>
                  <a:pt x="116" y="84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5" name="Freeform 35"/>
          <p:cNvSpPr/>
          <p:nvPr/>
        </p:nvSpPr>
        <p:spPr bwMode="auto">
          <a:xfrm>
            <a:off x="7264401" y="1947863"/>
            <a:ext cx="593725" cy="461963"/>
          </a:xfrm>
          <a:custGeom>
            <a:avLst/>
            <a:gdLst>
              <a:gd name="T0" fmla="*/ 65 w 130"/>
              <a:gd name="T1" fmla="*/ 0 h 101"/>
              <a:gd name="T2" fmla="*/ 65 w 130"/>
              <a:gd name="T3" fmla="*/ 101 h 101"/>
              <a:gd name="T4" fmla="*/ 65 w 130"/>
              <a:gd name="T5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" h="101">
                <a:moveTo>
                  <a:pt x="65" y="0"/>
                </a:moveTo>
                <a:cubicBezTo>
                  <a:pt x="0" y="0"/>
                  <a:pt x="0" y="101"/>
                  <a:pt x="65" y="101"/>
                </a:cubicBezTo>
                <a:cubicBezTo>
                  <a:pt x="130" y="101"/>
                  <a:pt x="130" y="0"/>
                  <a:pt x="65" y="0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6" name="Freeform 36"/>
          <p:cNvSpPr/>
          <p:nvPr/>
        </p:nvSpPr>
        <p:spPr bwMode="auto">
          <a:xfrm>
            <a:off x="10529888" y="5491163"/>
            <a:ext cx="593725" cy="457200"/>
          </a:xfrm>
          <a:custGeom>
            <a:avLst/>
            <a:gdLst>
              <a:gd name="T0" fmla="*/ 65 w 130"/>
              <a:gd name="T1" fmla="*/ 0 h 100"/>
              <a:gd name="T2" fmla="*/ 65 w 130"/>
              <a:gd name="T3" fmla="*/ 100 h 100"/>
              <a:gd name="T4" fmla="*/ 65 w 130"/>
              <a:gd name="T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" h="100">
                <a:moveTo>
                  <a:pt x="65" y="0"/>
                </a:moveTo>
                <a:cubicBezTo>
                  <a:pt x="0" y="0"/>
                  <a:pt x="0" y="100"/>
                  <a:pt x="65" y="100"/>
                </a:cubicBezTo>
                <a:cubicBezTo>
                  <a:pt x="130" y="100"/>
                  <a:pt x="130" y="0"/>
                  <a:pt x="65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7" name="Freeform 37"/>
          <p:cNvSpPr/>
          <p:nvPr/>
        </p:nvSpPr>
        <p:spPr bwMode="auto">
          <a:xfrm>
            <a:off x="4319588" y="223838"/>
            <a:ext cx="588963" cy="457200"/>
          </a:xfrm>
          <a:custGeom>
            <a:avLst/>
            <a:gdLst>
              <a:gd name="T0" fmla="*/ 65 w 129"/>
              <a:gd name="T1" fmla="*/ 0 h 100"/>
              <a:gd name="T2" fmla="*/ 65 w 129"/>
              <a:gd name="T3" fmla="*/ 100 h 100"/>
              <a:gd name="T4" fmla="*/ 65 w 129"/>
              <a:gd name="T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" h="100">
                <a:moveTo>
                  <a:pt x="65" y="0"/>
                </a:moveTo>
                <a:cubicBezTo>
                  <a:pt x="0" y="0"/>
                  <a:pt x="0" y="100"/>
                  <a:pt x="65" y="100"/>
                </a:cubicBezTo>
                <a:cubicBezTo>
                  <a:pt x="129" y="100"/>
                  <a:pt x="129" y="0"/>
                  <a:pt x="65" y="0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8" name="Freeform 38"/>
          <p:cNvSpPr/>
          <p:nvPr/>
        </p:nvSpPr>
        <p:spPr bwMode="auto">
          <a:xfrm>
            <a:off x="1301751" y="5953125"/>
            <a:ext cx="588963" cy="461963"/>
          </a:xfrm>
          <a:custGeom>
            <a:avLst/>
            <a:gdLst>
              <a:gd name="T0" fmla="*/ 64 w 129"/>
              <a:gd name="T1" fmla="*/ 0 h 101"/>
              <a:gd name="T2" fmla="*/ 64 w 129"/>
              <a:gd name="T3" fmla="*/ 101 h 101"/>
              <a:gd name="T4" fmla="*/ 64 w 129"/>
              <a:gd name="T5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" h="101">
                <a:moveTo>
                  <a:pt x="64" y="0"/>
                </a:moveTo>
                <a:cubicBezTo>
                  <a:pt x="0" y="0"/>
                  <a:pt x="0" y="101"/>
                  <a:pt x="64" y="101"/>
                </a:cubicBezTo>
                <a:cubicBezTo>
                  <a:pt x="129" y="101"/>
                  <a:pt x="129" y="0"/>
                  <a:pt x="64" y="0"/>
                </a:cubicBezTo>
                <a:close/>
              </a:path>
            </a:pathLst>
          </a:custGeom>
          <a:solidFill>
            <a:srgbClr val="C83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19" name="Freeform 39"/>
          <p:cNvSpPr/>
          <p:nvPr/>
        </p:nvSpPr>
        <p:spPr bwMode="auto">
          <a:xfrm>
            <a:off x="9877426" y="639763"/>
            <a:ext cx="323850" cy="247650"/>
          </a:xfrm>
          <a:custGeom>
            <a:avLst/>
            <a:gdLst>
              <a:gd name="T0" fmla="*/ 36 w 71"/>
              <a:gd name="T1" fmla="*/ 0 h 54"/>
              <a:gd name="T2" fmla="*/ 36 w 71"/>
              <a:gd name="T3" fmla="*/ 54 h 54"/>
              <a:gd name="T4" fmla="*/ 36 w 71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4">
                <a:moveTo>
                  <a:pt x="36" y="0"/>
                </a:moveTo>
                <a:cubicBezTo>
                  <a:pt x="1" y="0"/>
                  <a:pt x="0" y="54"/>
                  <a:pt x="36" y="54"/>
                </a:cubicBezTo>
                <a:cubicBezTo>
                  <a:pt x="71" y="54"/>
                  <a:pt x="71" y="0"/>
                  <a:pt x="36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20" name="Freeform 40"/>
          <p:cNvSpPr/>
          <p:nvPr/>
        </p:nvSpPr>
        <p:spPr bwMode="auto">
          <a:xfrm>
            <a:off x="1109663" y="5600700"/>
            <a:ext cx="323850" cy="250825"/>
          </a:xfrm>
          <a:custGeom>
            <a:avLst/>
            <a:gdLst>
              <a:gd name="T0" fmla="*/ 36 w 71"/>
              <a:gd name="T1" fmla="*/ 0 h 55"/>
              <a:gd name="T2" fmla="*/ 36 w 71"/>
              <a:gd name="T3" fmla="*/ 55 h 55"/>
              <a:gd name="T4" fmla="*/ 36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6" y="0"/>
                </a:moveTo>
                <a:cubicBezTo>
                  <a:pt x="0" y="0"/>
                  <a:pt x="0" y="55"/>
                  <a:pt x="36" y="55"/>
                </a:cubicBezTo>
                <a:cubicBezTo>
                  <a:pt x="71" y="55"/>
                  <a:pt x="71" y="0"/>
                  <a:pt x="36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21" name="Freeform 41"/>
          <p:cNvSpPr/>
          <p:nvPr/>
        </p:nvSpPr>
        <p:spPr bwMode="auto">
          <a:xfrm>
            <a:off x="3178176" y="173038"/>
            <a:ext cx="323850" cy="252413"/>
          </a:xfrm>
          <a:custGeom>
            <a:avLst/>
            <a:gdLst>
              <a:gd name="T0" fmla="*/ 35 w 71"/>
              <a:gd name="T1" fmla="*/ 0 h 55"/>
              <a:gd name="T2" fmla="*/ 35 w 71"/>
              <a:gd name="T3" fmla="*/ 55 h 55"/>
              <a:gd name="T4" fmla="*/ 35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5" y="0"/>
                </a:moveTo>
                <a:cubicBezTo>
                  <a:pt x="0" y="0"/>
                  <a:pt x="0" y="55"/>
                  <a:pt x="35" y="55"/>
                </a:cubicBezTo>
                <a:cubicBezTo>
                  <a:pt x="71" y="55"/>
                  <a:pt x="71" y="0"/>
                  <a:pt x="35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22" name="Freeform 42"/>
          <p:cNvSpPr/>
          <p:nvPr/>
        </p:nvSpPr>
        <p:spPr bwMode="auto">
          <a:xfrm>
            <a:off x="9945688" y="4306888"/>
            <a:ext cx="428625" cy="333375"/>
          </a:xfrm>
          <a:custGeom>
            <a:avLst/>
            <a:gdLst>
              <a:gd name="T0" fmla="*/ 47 w 94"/>
              <a:gd name="T1" fmla="*/ 0 h 73"/>
              <a:gd name="T2" fmla="*/ 47 w 94"/>
              <a:gd name="T3" fmla="*/ 73 h 73"/>
              <a:gd name="T4" fmla="*/ 47 w 94"/>
              <a:gd name="T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" h="73">
                <a:moveTo>
                  <a:pt x="47" y="0"/>
                </a:moveTo>
                <a:cubicBezTo>
                  <a:pt x="0" y="0"/>
                  <a:pt x="0" y="73"/>
                  <a:pt x="47" y="73"/>
                </a:cubicBezTo>
                <a:cubicBezTo>
                  <a:pt x="94" y="73"/>
                  <a:pt x="94" y="0"/>
                  <a:pt x="47" y="0"/>
                </a:cubicBez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23" name="Freeform 43"/>
          <p:cNvSpPr/>
          <p:nvPr/>
        </p:nvSpPr>
        <p:spPr bwMode="auto">
          <a:xfrm>
            <a:off x="9717088" y="4173538"/>
            <a:ext cx="214313" cy="165100"/>
          </a:xfrm>
          <a:custGeom>
            <a:avLst/>
            <a:gdLst>
              <a:gd name="T0" fmla="*/ 24 w 47"/>
              <a:gd name="T1" fmla="*/ 0 h 36"/>
              <a:gd name="T2" fmla="*/ 24 w 47"/>
              <a:gd name="T3" fmla="*/ 36 h 36"/>
              <a:gd name="T4" fmla="*/ 24 w 47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36">
                <a:moveTo>
                  <a:pt x="24" y="0"/>
                </a:moveTo>
                <a:cubicBezTo>
                  <a:pt x="0" y="0"/>
                  <a:pt x="0" y="36"/>
                  <a:pt x="24" y="36"/>
                </a:cubicBezTo>
                <a:cubicBezTo>
                  <a:pt x="47" y="36"/>
                  <a:pt x="47" y="0"/>
                  <a:pt x="24" y="0"/>
                </a:cubicBez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24" name="Freeform 44"/>
          <p:cNvSpPr/>
          <p:nvPr/>
        </p:nvSpPr>
        <p:spPr bwMode="auto">
          <a:xfrm>
            <a:off x="5082271" y="1915510"/>
            <a:ext cx="520700" cy="590550"/>
          </a:xfrm>
          <a:custGeom>
            <a:avLst/>
            <a:gdLst>
              <a:gd name="T0" fmla="*/ 76 w 114"/>
              <a:gd name="T1" fmla="*/ 57 h 129"/>
              <a:gd name="T2" fmla="*/ 47 w 114"/>
              <a:gd name="T3" fmla="*/ 0 h 129"/>
              <a:gd name="T4" fmla="*/ 38 w 114"/>
              <a:gd name="T5" fmla="*/ 72 h 129"/>
              <a:gd name="T6" fmla="*/ 67 w 114"/>
              <a:gd name="T7" fmla="*/ 129 h 129"/>
              <a:gd name="T8" fmla="*/ 76 w 114"/>
              <a:gd name="T9" fmla="*/ 5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129">
                <a:moveTo>
                  <a:pt x="76" y="57"/>
                </a:moveTo>
                <a:cubicBezTo>
                  <a:pt x="90" y="36"/>
                  <a:pt x="80" y="0"/>
                  <a:pt x="47" y="0"/>
                </a:cubicBezTo>
                <a:cubicBezTo>
                  <a:pt x="3" y="0"/>
                  <a:pt x="0" y="63"/>
                  <a:pt x="38" y="72"/>
                </a:cubicBezTo>
                <a:cubicBezTo>
                  <a:pt x="25" y="94"/>
                  <a:pt x="35" y="129"/>
                  <a:pt x="67" y="129"/>
                </a:cubicBezTo>
                <a:cubicBezTo>
                  <a:pt x="111" y="129"/>
                  <a:pt x="114" y="66"/>
                  <a:pt x="76" y="57"/>
                </a:cubicBez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25" name="Freeform 45"/>
          <p:cNvSpPr/>
          <p:nvPr/>
        </p:nvSpPr>
        <p:spPr bwMode="auto">
          <a:xfrm>
            <a:off x="6271419" y="4783796"/>
            <a:ext cx="430213" cy="333375"/>
          </a:xfrm>
          <a:custGeom>
            <a:avLst/>
            <a:gdLst>
              <a:gd name="T0" fmla="*/ 47 w 94"/>
              <a:gd name="T1" fmla="*/ 0 h 73"/>
              <a:gd name="T2" fmla="*/ 47 w 94"/>
              <a:gd name="T3" fmla="*/ 73 h 73"/>
              <a:gd name="T4" fmla="*/ 47 w 94"/>
              <a:gd name="T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" h="73">
                <a:moveTo>
                  <a:pt x="47" y="0"/>
                </a:moveTo>
                <a:cubicBezTo>
                  <a:pt x="0" y="0"/>
                  <a:pt x="0" y="73"/>
                  <a:pt x="47" y="73"/>
                </a:cubicBezTo>
                <a:cubicBezTo>
                  <a:pt x="94" y="73"/>
                  <a:pt x="94" y="0"/>
                  <a:pt x="47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26" name="Freeform 46"/>
          <p:cNvSpPr/>
          <p:nvPr/>
        </p:nvSpPr>
        <p:spPr bwMode="auto">
          <a:xfrm>
            <a:off x="5042584" y="1966310"/>
            <a:ext cx="428625" cy="333375"/>
          </a:xfrm>
          <a:custGeom>
            <a:avLst/>
            <a:gdLst>
              <a:gd name="T0" fmla="*/ 47 w 94"/>
              <a:gd name="T1" fmla="*/ 0 h 73"/>
              <a:gd name="T2" fmla="*/ 47 w 94"/>
              <a:gd name="T3" fmla="*/ 73 h 73"/>
              <a:gd name="T4" fmla="*/ 47 w 94"/>
              <a:gd name="T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" h="73">
                <a:moveTo>
                  <a:pt x="47" y="0"/>
                </a:moveTo>
                <a:cubicBezTo>
                  <a:pt x="0" y="0"/>
                  <a:pt x="0" y="73"/>
                  <a:pt x="47" y="73"/>
                </a:cubicBezTo>
                <a:cubicBezTo>
                  <a:pt x="94" y="73"/>
                  <a:pt x="94" y="0"/>
                  <a:pt x="47" y="0"/>
                </a:cubicBezTo>
                <a:close/>
              </a:path>
            </a:pathLst>
          </a:custGeom>
          <a:solidFill>
            <a:srgbClr val="C83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145728" name="直接连接符 51"/>
          <p:cNvCxnSpPr>
            <a:cxnSpLocks/>
          </p:cNvCxnSpPr>
          <p:nvPr/>
        </p:nvCxnSpPr>
        <p:spPr>
          <a:xfrm>
            <a:off x="4772026" y="4203838"/>
            <a:ext cx="2601912" cy="0"/>
          </a:xfrm>
          <a:prstGeom prst="line">
            <a:avLst/>
          </a:prstGeom>
          <a:ln>
            <a:solidFill>
              <a:srgbClr val="ECB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6569" y="2112970"/>
            <a:ext cx="1616483" cy="392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48818" name="MH_Entry_1"/>
          <p:cNvSpPr/>
          <p:nvPr>
            <p:custDataLst>
              <p:tags r:id="rId1"/>
            </p:custDataLst>
          </p:nvPr>
        </p:nvSpPr>
        <p:spPr>
          <a:xfrm>
            <a:off x="579916" y="84727"/>
            <a:ext cx="1867264" cy="7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32500" lnSpcReduction="20000"/>
          </a:bodyPr>
          <a:lstStyle/>
          <a:p>
            <a:pPr lvl="0">
              <a:lnSpc>
                <a:spcPct val="110000"/>
              </a:lnSpc>
            </a:pPr>
            <a:r>
              <a:rPr lang="en-US" sz="3200" b="1" dirty="0">
                <a:solidFill>
                  <a:schemeClr val="tx1"/>
                </a:solidFill>
              </a:rPr>
              <a:t>TABUNGAN DAN INVESTASI DALAM PEREKONOMIAN TERBUKA KECIL</a:t>
            </a:r>
          </a:p>
          <a:p>
            <a:pPr algn="ctr">
              <a:lnSpc>
                <a:spcPct val="110000"/>
              </a:lnSpc>
            </a:pP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19" name="Freeform 500"/>
          <p:cNvSpPr/>
          <p:nvPr/>
        </p:nvSpPr>
        <p:spPr bwMode="auto">
          <a:xfrm>
            <a:off x="124654" y="126306"/>
            <a:ext cx="427444" cy="422334"/>
          </a:xfrm>
          <a:prstGeom prst="roundRect">
            <a:avLst>
              <a:gd name="adj" fmla="val 50000"/>
            </a:avLst>
          </a:prstGeom>
          <a:noFill/>
          <a:ln w="19050" cap="flat">
            <a:solidFill>
              <a:srgbClr val="67318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20" name="MH_Entry_1"/>
          <p:cNvSpPr/>
          <p:nvPr>
            <p:custDataLst>
              <p:tags r:id="rId2"/>
            </p:custDataLst>
          </p:nvPr>
        </p:nvSpPr>
        <p:spPr>
          <a:xfrm>
            <a:off x="98573" y="108817"/>
            <a:ext cx="485003" cy="498614"/>
          </a:xfrm>
          <a:prstGeom prst="roundRect">
            <a:avLst>
              <a:gd name="adj" fmla="val 278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1786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zh-CN" altLang="en-US" sz="2800" spc="200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145748" name="直接连接符 6"/>
          <p:cNvCxnSpPr>
            <a:cxnSpLocks/>
          </p:cNvCxnSpPr>
          <p:nvPr/>
        </p:nvCxnSpPr>
        <p:spPr>
          <a:xfrm>
            <a:off x="-10886" y="6800665"/>
            <a:ext cx="12206312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9" name="直接连接符 7"/>
          <p:cNvCxnSpPr>
            <a:cxnSpLocks/>
          </p:cNvCxnSpPr>
          <p:nvPr/>
        </p:nvCxnSpPr>
        <p:spPr>
          <a:xfrm>
            <a:off x="2447180" y="370833"/>
            <a:ext cx="7340021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21" name="矩形 8"/>
          <p:cNvSpPr/>
          <p:nvPr/>
        </p:nvSpPr>
        <p:spPr>
          <a:xfrm>
            <a:off x="7282861" y="6607932"/>
            <a:ext cx="49203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sz="800" b="1" dirty="0"/>
              <a:t>TABUNGAN DAN INVESTASI DALAM PEREKONOMIAN TERBUKA KECIL</a:t>
            </a:r>
          </a:p>
          <a:p>
            <a:pPr algn="dist"/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1048822" name="Freeform 30"/>
          <p:cNvSpPr/>
          <p:nvPr/>
        </p:nvSpPr>
        <p:spPr bwMode="auto">
          <a:xfrm>
            <a:off x="10022899" y="145736"/>
            <a:ext cx="360025" cy="360025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23" name="Freeform 12"/>
          <p:cNvSpPr/>
          <p:nvPr/>
        </p:nvSpPr>
        <p:spPr bwMode="auto">
          <a:xfrm>
            <a:off x="10551658" y="179929"/>
            <a:ext cx="276147" cy="276792"/>
          </a:xfrm>
          <a:custGeom>
            <a:avLst/>
            <a:gdLst>
              <a:gd name="T0" fmla="*/ 130 w 149"/>
              <a:gd name="T1" fmla="*/ 101 h 149"/>
              <a:gd name="T2" fmla="*/ 48 w 149"/>
              <a:gd name="T3" fmla="*/ 19 h 149"/>
              <a:gd name="T4" fmla="*/ 19 w 149"/>
              <a:gd name="T5" fmla="*/ 48 h 149"/>
              <a:gd name="T6" fmla="*/ 101 w 149"/>
              <a:gd name="T7" fmla="*/ 130 h 149"/>
              <a:gd name="T8" fmla="*/ 130 w 149"/>
              <a:gd name="T9" fmla="*/ 10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30" y="101"/>
                </a:moveTo>
                <a:cubicBezTo>
                  <a:pt x="103" y="74"/>
                  <a:pt x="75" y="46"/>
                  <a:pt x="48" y="19"/>
                </a:cubicBezTo>
                <a:cubicBezTo>
                  <a:pt x="29" y="0"/>
                  <a:pt x="0" y="29"/>
                  <a:pt x="19" y="48"/>
                </a:cubicBezTo>
                <a:cubicBezTo>
                  <a:pt x="46" y="76"/>
                  <a:pt x="74" y="103"/>
                  <a:pt x="101" y="130"/>
                </a:cubicBezTo>
                <a:cubicBezTo>
                  <a:pt x="120" y="149"/>
                  <a:pt x="149" y="120"/>
                  <a:pt x="130" y="101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24" name="Freeform 14"/>
          <p:cNvSpPr/>
          <p:nvPr/>
        </p:nvSpPr>
        <p:spPr bwMode="auto">
          <a:xfrm>
            <a:off x="11024137" y="164142"/>
            <a:ext cx="204484" cy="204484"/>
          </a:xfrm>
          <a:custGeom>
            <a:avLst/>
            <a:gdLst>
              <a:gd name="T0" fmla="*/ 178 w 194"/>
              <a:gd name="T1" fmla="*/ 152 h 194"/>
              <a:gd name="T2" fmla="*/ 43 w 194"/>
              <a:gd name="T3" fmla="*/ 16 h 194"/>
              <a:gd name="T4" fmla="*/ 17 w 194"/>
              <a:gd name="T5" fmla="*/ 42 h 194"/>
              <a:gd name="T6" fmla="*/ 152 w 194"/>
              <a:gd name="T7" fmla="*/ 177 h 194"/>
              <a:gd name="T8" fmla="*/ 178 w 194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178" y="152"/>
                </a:moveTo>
                <a:cubicBezTo>
                  <a:pt x="133" y="106"/>
                  <a:pt x="88" y="61"/>
                  <a:pt x="43" y="16"/>
                </a:cubicBezTo>
                <a:cubicBezTo>
                  <a:pt x="26" y="0"/>
                  <a:pt x="0" y="25"/>
                  <a:pt x="17" y="42"/>
                </a:cubicBezTo>
                <a:cubicBezTo>
                  <a:pt x="62" y="87"/>
                  <a:pt x="107" y="132"/>
                  <a:pt x="152" y="177"/>
                </a:cubicBezTo>
                <a:cubicBezTo>
                  <a:pt x="169" y="194"/>
                  <a:pt x="194" y="168"/>
                  <a:pt x="178" y="152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25" name="Freeform 22"/>
          <p:cNvSpPr/>
          <p:nvPr/>
        </p:nvSpPr>
        <p:spPr bwMode="auto">
          <a:xfrm>
            <a:off x="11389041" y="224399"/>
            <a:ext cx="177288" cy="137311"/>
          </a:xfrm>
          <a:custGeom>
            <a:avLst/>
            <a:gdLst>
              <a:gd name="T0" fmla="*/ 36 w 71"/>
              <a:gd name="T1" fmla="*/ 0 h 55"/>
              <a:gd name="T2" fmla="*/ 36 w 71"/>
              <a:gd name="T3" fmla="*/ 55 h 55"/>
              <a:gd name="T4" fmla="*/ 36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6" y="0"/>
                </a:moveTo>
                <a:cubicBezTo>
                  <a:pt x="0" y="0"/>
                  <a:pt x="0" y="55"/>
                  <a:pt x="36" y="55"/>
                </a:cubicBezTo>
                <a:cubicBezTo>
                  <a:pt x="71" y="55"/>
                  <a:pt x="71" y="0"/>
                  <a:pt x="36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26" name="Freeform 23"/>
          <p:cNvSpPr/>
          <p:nvPr/>
        </p:nvSpPr>
        <p:spPr bwMode="auto">
          <a:xfrm>
            <a:off x="11833922" y="218147"/>
            <a:ext cx="177287" cy="134703"/>
          </a:xfrm>
          <a:custGeom>
            <a:avLst/>
            <a:gdLst>
              <a:gd name="T0" fmla="*/ 35 w 71"/>
              <a:gd name="T1" fmla="*/ 0 h 54"/>
              <a:gd name="T2" fmla="*/ 35 w 71"/>
              <a:gd name="T3" fmla="*/ 54 h 54"/>
              <a:gd name="T4" fmla="*/ 35 w 71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4">
                <a:moveTo>
                  <a:pt x="35" y="0"/>
                </a:moveTo>
                <a:cubicBezTo>
                  <a:pt x="0" y="0"/>
                  <a:pt x="0" y="54"/>
                  <a:pt x="35" y="54"/>
                </a:cubicBezTo>
                <a:cubicBezTo>
                  <a:pt x="70" y="54"/>
                  <a:pt x="71" y="0"/>
                  <a:pt x="35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27" name="圆角矩形 3"/>
          <p:cNvSpPr/>
          <p:nvPr/>
        </p:nvSpPr>
        <p:spPr>
          <a:xfrm>
            <a:off x="952500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28" name="矩形 16"/>
          <p:cNvSpPr>
            <a:spLocks noChangeArrowheads="1"/>
          </p:cNvSpPr>
          <p:nvPr/>
        </p:nvSpPr>
        <p:spPr bwMode="auto">
          <a:xfrm>
            <a:off x="1166813" y="4661654"/>
            <a:ext cx="44132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Model </a:t>
            </a:r>
            <a:r>
              <a:rPr lang="en-US" sz="2000" dirty="0" err="1">
                <a:solidFill>
                  <a:schemeClr val="bg1"/>
                </a:solidFill>
              </a:rPr>
              <a:t>Perkonomian</a:t>
            </a:r>
            <a:r>
              <a:rPr lang="en-US" sz="2000" dirty="0">
                <a:solidFill>
                  <a:schemeClr val="bg1"/>
                </a:solidFill>
              </a:rPr>
              <a:t> Terbuka Kecil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29" name="圆角矩形 5"/>
          <p:cNvSpPr/>
          <p:nvPr/>
        </p:nvSpPr>
        <p:spPr>
          <a:xfrm>
            <a:off x="962025" y="316706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30" name="矩形 18"/>
          <p:cNvSpPr>
            <a:spLocks noChangeArrowheads="1"/>
          </p:cNvSpPr>
          <p:nvPr/>
        </p:nvSpPr>
        <p:spPr bwMode="auto">
          <a:xfrm>
            <a:off x="1135062" y="3355978"/>
            <a:ext cx="441483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Tingkat </a:t>
            </a:r>
            <a:r>
              <a:rPr lang="en-US" sz="1800" dirty="0" err="1">
                <a:solidFill>
                  <a:schemeClr val="bg1"/>
                </a:solidFill>
              </a:rPr>
              <a:t>Bunga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Riil</a:t>
            </a:r>
            <a:r>
              <a:rPr lang="en-US" sz="1800" dirty="0">
                <a:solidFill>
                  <a:schemeClr val="bg1"/>
                </a:solidFill>
              </a:rPr>
              <a:t> = Tingkat </a:t>
            </a:r>
            <a:r>
              <a:rPr lang="en-US" sz="1800" dirty="0" err="1">
                <a:solidFill>
                  <a:schemeClr val="bg1"/>
                </a:solidFill>
              </a:rPr>
              <a:t>Bunga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Riil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Dunia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31" name="圆角矩形 7"/>
          <p:cNvSpPr/>
          <p:nvPr/>
        </p:nvSpPr>
        <p:spPr>
          <a:xfrm>
            <a:off x="962025" y="1898650"/>
            <a:ext cx="4760913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32" name="矩形 20"/>
          <p:cNvSpPr>
            <a:spLocks noChangeArrowheads="1"/>
          </p:cNvSpPr>
          <p:nvPr/>
        </p:nvSpPr>
        <p:spPr bwMode="auto">
          <a:xfrm>
            <a:off x="1111250" y="1976438"/>
            <a:ext cx="441325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800" dirty="0" err="1">
                <a:solidFill>
                  <a:schemeClr val="bg1"/>
                </a:solidFill>
              </a:rPr>
              <a:t>Neraca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Perdagangan</a:t>
            </a:r>
            <a:r>
              <a:rPr lang="en-US" sz="1800" dirty="0">
                <a:solidFill>
                  <a:schemeClr val="bg1"/>
                </a:solidFill>
              </a:rPr>
              <a:t> = </a:t>
            </a:r>
            <a:r>
              <a:rPr lang="en-US" sz="1800" dirty="0" err="1">
                <a:solidFill>
                  <a:schemeClr val="bg1"/>
                </a:solidFill>
              </a:rPr>
              <a:t>Arus</a:t>
            </a:r>
            <a:r>
              <a:rPr lang="en-US" sz="1800" dirty="0">
                <a:solidFill>
                  <a:schemeClr val="bg1"/>
                </a:solidFill>
              </a:rPr>
              <a:t> Modal </a:t>
            </a:r>
            <a:r>
              <a:rPr lang="en-US" sz="1800" dirty="0" err="1">
                <a:solidFill>
                  <a:schemeClr val="bg1"/>
                </a:solidFill>
              </a:rPr>
              <a:t>Keluar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Neto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33" name="圆角矩形 9"/>
          <p:cNvSpPr/>
          <p:nvPr/>
        </p:nvSpPr>
        <p:spPr>
          <a:xfrm>
            <a:off x="6323312" y="4443009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34" name="矩形 22"/>
          <p:cNvSpPr>
            <a:spLocks noChangeArrowheads="1"/>
          </p:cNvSpPr>
          <p:nvPr/>
        </p:nvSpPr>
        <p:spPr bwMode="auto">
          <a:xfrm>
            <a:off x="6534150" y="4533900"/>
            <a:ext cx="441483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NX = </a:t>
            </a:r>
            <a:r>
              <a:rPr lang="en-US" sz="1800" dirty="0">
                <a:solidFill>
                  <a:schemeClr val="bg1"/>
                </a:solidFill>
              </a:rPr>
              <a:t> [ Y̅ - C ( Y̅ – T ) – G ]      – I (r*)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NX =              </a:t>
            </a:r>
            <a:r>
              <a:rPr lang="en-US" sz="1800" dirty="0">
                <a:solidFill>
                  <a:schemeClr val="bg1"/>
                </a:solidFill>
              </a:rPr>
              <a:t> S̅ 	                 – I (r*)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35" name="圆角矩形 11"/>
          <p:cNvSpPr/>
          <p:nvPr/>
        </p:nvSpPr>
        <p:spPr>
          <a:xfrm>
            <a:off x="6392863" y="3167063"/>
            <a:ext cx="4762500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36" name="矩形 24"/>
          <p:cNvSpPr>
            <a:spLocks noChangeArrowheads="1"/>
          </p:cNvSpPr>
          <p:nvPr/>
        </p:nvSpPr>
        <p:spPr bwMode="auto">
          <a:xfrm>
            <a:off x="6554788" y="3230563"/>
            <a:ext cx="4413250" cy="10238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sz="2400" dirty="0">
                <a:solidFill>
                  <a:schemeClr val="bg1"/>
                </a:solidFill>
              </a:rPr>
              <a:t>r = r*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</a:rPr>
              <a:t>r* : Tingkat </a:t>
            </a:r>
            <a:r>
              <a:rPr lang="en-US" sz="1400" dirty="0" err="1">
                <a:solidFill>
                  <a:schemeClr val="bg1"/>
                </a:solidFill>
              </a:rPr>
              <a:t>bunga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riil</a:t>
            </a:r>
            <a:r>
              <a:rPr lang="en-US" sz="1400" dirty="0">
                <a:solidFill>
                  <a:schemeClr val="bg1"/>
                </a:solidFill>
              </a:rPr>
              <a:t> yang </a:t>
            </a:r>
            <a:r>
              <a:rPr lang="en-US" sz="1400" dirty="0" err="1">
                <a:solidFill>
                  <a:schemeClr val="bg1"/>
                </a:solidFill>
              </a:rPr>
              <a:t>berlaku</a:t>
            </a:r>
            <a:r>
              <a:rPr lang="en-US" sz="1400" dirty="0">
                <a:solidFill>
                  <a:schemeClr val="bg1"/>
                </a:solidFill>
              </a:rPr>
              <a:t> di </a:t>
            </a:r>
            <a:r>
              <a:rPr lang="en-US" sz="1400" dirty="0" err="1">
                <a:solidFill>
                  <a:schemeClr val="bg1"/>
                </a:solidFill>
              </a:rPr>
              <a:t>pasar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uang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dunia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58" name="组合 25"/>
          <p:cNvGrpSpPr/>
          <p:nvPr/>
        </p:nvGrpSpPr>
        <p:grpSpPr bwMode="auto">
          <a:xfrm>
            <a:off x="5580063" y="3092979"/>
            <a:ext cx="955675" cy="974725"/>
            <a:chOff x="5302498" y="1350023"/>
            <a:chExt cx="954598" cy="974486"/>
          </a:xfrm>
          <a:solidFill>
            <a:schemeClr val="accent1"/>
          </a:solidFill>
        </p:grpSpPr>
        <p:sp>
          <p:nvSpPr>
            <p:cNvPr id="1048837" name="Oval 42"/>
            <p:cNvSpPr>
              <a:spLocks noChangeArrowheads="1"/>
            </p:cNvSpPr>
            <p:nvPr/>
          </p:nvSpPr>
          <p:spPr bwMode="auto">
            <a:xfrm>
              <a:off x="5302498" y="1350023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59" name="组合 29"/>
            <p:cNvGrpSpPr/>
            <p:nvPr/>
          </p:nvGrpSpPr>
          <p:grpSpPr>
            <a:xfrm>
              <a:off x="5514685" y="1630891"/>
              <a:ext cx="530225" cy="412750"/>
              <a:chOff x="2001838" y="2316163"/>
              <a:chExt cx="530225" cy="412750"/>
            </a:xfrm>
            <a:grpFill/>
          </p:grpSpPr>
          <p:sp>
            <p:nvSpPr>
              <p:cNvPr id="1048838" name="Freeform 5"/>
              <p:cNvSpPr>
                <a:spLocks noEditPoints="1"/>
              </p:cNvSpPr>
              <p:nvPr/>
            </p:nvSpPr>
            <p:spPr bwMode="auto">
              <a:xfrm>
                <a:off x="2001838" y="2362200"/>
                <a:ext cx="458788" cy="366713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048839" name="Freeform 6"/>
              <p:cNvSpPr>
                <a:spLocks noEditPoints="1"/>
              </p:cNvSpPr>
              <p:nvPr/>
            </p:nvSpPr>
            <p:spPr bwMode="auto">
              <a:xfrm>
                <a:off x="2105026" y="2524125"/>
                <a:ext cx="179388" cy="1619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048840" name="Freeform 7"/>
              <p:cNvSpPr/>
              <p:nvPr/>
            </p:nvSpPr>
            <p:spPr bwMode="auto">
              <a:xfrm>
                <a:off x="2344738" y="2378075"/>
                <a:ext cx="96838" cy="1047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048841" name="Freeform 8"/>
              <p:cNvSpPr/>
              <p:nvPr/>
            </p:nvSpPr>
            <p:spPr bwMode="auto">
              <a:xfrm>
                <a:off x="2325688" y="2316163"/>
                <a:ext cx="206375" cy="1936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1048842" name="圆角矩形 20"/>
          <p:cNvSpPr/>
          <p:nvPr/>
        </p:nvSpPr>
        <p:spPr>
          <a:xfrm>
            <a:off x="6554788" y="1920052"/>
            <a:ext cx="4762500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/>
              <a:t>NX= Y – I</a:t>
            </a:r>
          </a:p>
        </p:txBody>
      </p:sp>
      <p:grpSp>
        <p:nvGrpSpPr>
          <p:cNvPr id="60" name="组合 34"/>
          <p:cNvGrpSpPr/>
          <p:nvPr/>
        </p:nvGrpSpPr>
        <p:grpSpPr bwMode="auto">
          <a:xfrm>
            <a:off x="5580063" y="4364566"/>
            <a:ext cx="955675" cy="974725"/>
            <a:chOff x="5286108" y="2366059"/>
            <a:chExt cx="954598" cy="974486"/>
          </a:xfrm>
          <a:solidFill>
            <a:schemeClr val="accent2"/>
          </a:solidFill>
        </p:grpSpPr>
        <p:sp>
          <p:nvSpPr>
            <p:cNvPr id="1048844" name="Oval 42"/>
            <p:cNvSpPr>
              <a:spLocks noChangeArrowheads="1"/>
            </p:cNvSpPr>
            <p:nvPr/>
          </p:nvSpPr>
          <p:spPr bwMode="auto">
            <a:xfrm>
              <a:off x="5286108" y="2366059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2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61" name="组合 38"/>
            <p:cNvGrpSpPr/>
            <p:nvPr/>
          </p:nvGrpSpPr>
          <p:grpSpPr>
            <a:xfrm>
              <a:off x="5517345" y="2652484"/>
              <a:ext cx="492125" cy="401637"/>
              <a:chOff x="5849484" y="2344737"/>
              <a:chExt cx="492125" cy="401637"/>
            </a:xfrm>
            <a:grpFill/>
          </p:grpSpPr>
          <p:sp>
            <p:nvSpPr>
              <p:cNvPr id="1048845" name="Freeform 24"/>
              <p:cNvSpPr>
                <a:spLocks noEditPoints="1"/>
              </p:cNvSpPr>
              <p:nvPr/>
            </p:nvSpPr>
            <p:spPr bwMode="auto">
              <a:xfrm>
                <a:off x="5849484" y="2344737"/>
                <a:ext cx="349250" cy="320675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048846" name="Freeform 25"/>
              <p:cNvSpPr>
                <a:spLocks noEditPoints="1"/>
              </p:cNvSpPr>
              <p:nvPr/>
            </p:nvSpPr>
            <p:spPr bwMode="auto">
              <a:xfrm>
                <a:off x="6046334" y="2476499"/>
                <a:ext cx="295275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组合 39"/>
          <p:cNvGrpSpPr/>
          <p:nvPr/>
        </p:nvGrpSpPr>
        <p:grpSpPr bwMode="auto">
          <a:xfrm>
            <a:off x="5580063" y="1822979"/>
            <a:ext cx="955675" cy="973137"/>
            <a:chOff x="5539018" y="301915"/>
            <a:chExt cx="954598" cy="974486"/>
          </a:xfrm>
          <a:solidFill>
            <a:schemeClr val="accent3"/>
          </a:solidFill>
        </p:grpSpPr>
        <p:sp>
          <p:nvSpPr>
            <p:cNvPr id="1048847" name="Oval 42"/>
            <p:cNvSpPr>
              <a:spLocks noChangeArrowheads="1"/>
            </p:cNvSpPr>
            <p:nvPr/>
          </p:nvSpPr>
          <p:spPr bwMode="auto">
            <a:xfrm>
              <a:off x="5539018" y="301915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3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8848" name="Freeform 20"/>
            <p:cNvSpPr>
              <a:spLocks noEditPoints="1"/>
            </p:cNvSpPr>
            <p:nvPr/>
          </p:nvSpPr>
          <p:spPr bwMode="auto">
            <a:xfrm>
              <a:off x="5795654" y="592308"/>
              <a:ext cx="441325" cy="393700"/>
            </a:xfrm>
            <a:custGeom>
              <a:avLst/>
              <a:gdLst>
                <a:gd name="T0" fmla="*/ 2147483646 w 115"/>
                <a:gd name="T1" fmla="*/ 2147483646 h 102"/>
                <a:gd name="T2" fmla="*/ 2147483646 w 115"/>
                <a:gd name="T3" fmla="*/ 2147483646 h 102"/>
                <a:gd name="T4" fmla="*/ 2147483646 w 115"/>
                <a:gd name="T5" fmla="*/ 2147483646 h 102"/>
                <a:gd name="T6" fmla="*/ 2147483646 w 115"/>
                <a:gd name="T7" fmla="*/ 2147483646 h 102"/>
                <a:gd name="T8" fmla="*/ 2147483646 w 115"/>
                <a:gd name="T9" fmla="*/ 2147483646 h 102"/>
                <a:gd name="T10" fmla="*/ 2147483646 w 115"/>
                <a:gd name="T11" fmla="*/ 0 h 102"/>
                <a:gd name="T12" fmla="*/ 2147483646 w 115"/>
                <a:gd name="T13" fmla="*/ 0 h 102"/>
                <a:gd name="T14" fmla="*/ 2147483646 w 115"/>
                <a:gd name="T15" fmla="*/ 2147483646 h 102"/>
                <a:gd name="T16" fmla="*/ 2147483646 w 115"/>
                <a:gd name="T17" fmla="*/ 2147483646 h 102"/>
                <a:gd name="T18" fmla="*/ 2147483646 w 115"/>
                <a:gd name="T19" fmla="*/ 2147483646 h 102"/>
                <a:gd name="T20" fmla="*/ 0 w 115"/>
                <a:gd name="T21" fmla="*/ 2147483646 h 102"/>
                <a:gd name="T22" fmla="*/ 0 w 115"/>
                <a:gd name="T23" fmla="*/ 2147483646 h 102"/>
                <a:gd name="T24" fmla="*/ 2147483646 w 115"/>
                <a:gd name="T25" fmla="*/ 2147483646 h 102"/>
                <a:gd name="T26" fmla="*/ 2147483646 w 115"/>
                <a:gd name="T27" fmla="*/ 2147483646 h 102"/>
                <a:gd name="T28" fmla="*/ 2147483646 w 115"/>
                <a:gd name="T29" fmla="*/ 2147483646 h 102"/>
                <a:gd name="T30" fmla="*/ 2147483646 w 115"/>
                <a:gd name="T31" fmla="*/ 2147483646 h 102"/>
                <a:gd name="T32" fmla="*/ 2147483646 w 115"/>
                <a:gd name="T33" fmla="*/ 2147483646 h 102"/>
                <a:gd name="T34" fmla="*/ 2147483646 w 115"/>
                <a:gd name="T35" fmla="*/ 2147483646 h 102"/>
                <a:gd name="T36" fmla="*/ 2147483646 w 115"/>
                <a:gd name="T37" fmla="*/ 2147483646 h 102"/>
                <a:gd name="T38" fmla="*/ 2147483646 w 115"/>
                <a:gd name="T39" fmla="*/ 2147483646 h 102"/>
                <a:gd name="T40" fmla="*/ 2147483646 w 115"/>
                <a:gd name="T41" fmla="*/ 2147483646 h 102"/>
                <a:gd name="T42" fmla="*/ 2147483646 w 115"/>
                <a:gd name="T43" fmla="*/ 2147483646 h 102"/>
                <a:gd name="T44" fmla="*/ 2147483646 w 115"/>
                <a:gd name="T45" fmla="*/ 2147483646 h 102"/>
                <a:gd name="T46" fmla="*/ 2147483646 w 115"/>
                <a:gd name="T47" fmla="*/ 2147483646 h 102"/>
                <a:gd name="T48" fmla="*/ 2147483646 w 115"/>
                <a:gd name="T49" fmla="*/ 2147483646 h 102"/>
                <a:gd name="T50" fmla="*/ 2147483646 w 115"/>
                <a:gd name="T51" fmla="*/ 2147483646 h 102"/>
                <a:gd name="T52" fmla="*/ 2147483646 w 115"/>
                <a:gd name="T53" fmla="*/ 2147483646 h 102"/>
                <a:gd name="T54" fmla="*/ 2147483646 w 115"/>
                <a:gd name="T55" fmla="*/ 2147483646 h 102"/>
                <a:gd name="T56" fmla="*/ 2147483646 w 115"/>
                <a:gd name="T57" fmla="*/ 2147483646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4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4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4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7" grpId="0" animBg="1"/>
      <p:bldP spid="1048829" grpId="0" animBg="1"/>
      <p:bldP spid="1048831" grpId="0" animBg="1"/>
      <p:bldP spid="1048833" grpId="0" animBg="1"/>
      <p:bldP spid="1048835" grpId="0" animBg="1"/>
      <p:bldP spid="10488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Tabungan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Perekonomian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Terbuka Kecil.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6" r="5623" b="25627"/>
          <a:stretch/>
        </p:blipFill>
        <p:spPr bwMode="auto">
          <a:xfrm>
            <a:off x="2786363" y="2279561"/>
            <a:ext cx="6847033" cy="3296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6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SURPLUS PERDAGANGAN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3"/>
          <a:stretch/>
        </p:blipFill>
        <p:spPr bwMode="auto">
          <a:xfrm>
            <a:off x="2930413" y="2073500"/>
            <a:ext cx="6331174" cy="3477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92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DEFISIT PERDAGANGAN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29"/>
          <a:stretch/>
        </p:blipFill>
        <p:spPr bwMode="auto">
          <a:xfrm>
            <a:off x="2820943" y="1957589"/>
            <a:ext cx="6550114" cy="3585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3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8034"/>
            <a:ext cx="10515600" cy="8371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Pergeseran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Kurva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Perekonomian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Terbuka Kecil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3"/>
          <a:stretch/>
        </p:blipFill>
        <p:spPr bwMode="auto">
          <a:xfrm>
            <a:off x="2627759" y="1996226"/>
            <a:ext cx="6936481" cy="3435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58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2" name="MH_Entry_1"/>
          <p:cNvSpPr/>
          <p:nvPr>
            <p:custDataLst>
              <p:tags r:id="rId1"/>
            </p:custDataLst>
          </p:nvPr>
        </p:nvSpPr>
        <p:spPr>
          <a:xfrm>
            <a:off x="579916" y="84727"/>
            <a:ext cx="1835786" cy="662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3333" lnSpcReduction="20000"/>
          </a:bodyPr>
          <a:lstStyle/>
          <a:p>
            <a:pPr lvl="0">
              <a:lnSpc>
                <a:spcPct val="110000"/>
              </a:lnSpc>
            </a:pPr>
            <a:r>
              <a:rPr lang="en-US" b="1" dirty="0">
                <a:solidFill>
                  <a:schemeClr val="tx1"/>
                </a:solidFill>
              </a:rPr>
              <a:t>TABUNGAN DAN INVESTASI DALAM PEREKONOMIAN TERBUKA KECIL</a:t>
            </a:r>
          </a:p>
        </p:txBody>
      </p:sp>
      <p:sp>
        <p:nvSpPr>
          <p:cNvPr id="1048933" name="Freeform 500"/>
          <p:cNvSpPr/>
          <p:nvPr/>
        </p:nvSpPr>
        <p:spPr bwMode="auto">
          <a:xfrm>
            <a:off x="124654" y="126306"/>
            <a:ext cx="427444" cy="422334"/>
          </a:xfrm>
          <a:prstGeom prst="roundRect">
            <a:avLst>
              <a:gd name="adj" fmla="val 50000"/>
            </a:avLst>
          </a:prstGeom>
          <a:noFill/>
          <a:ln w="19050" cap="flat">
            <a:solidFill>
              <a:srgbClr val="67318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934" name="MH_Entry_1"/>
          <p:cNvSpPr/>
          <p:nvPr>
            <p:custDataLst>
              <p:tags r:id="rId2"/>
            </p:custDataLst>
          </p:nvPr>
        </p:nvSpPr>
        <p:spPr>
          <a:xfrm>
            <a:off x="98573" y="108817"/>
            <a:ext cx="485003" cy="498614"/>
          </a:xfrm>
          <a:prstGeom prst="roundRect">
            <a:avLst>
              <a:gd name="adj" fmla="val 278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1786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zh-CN" altLang="en-US" sz="2800" spc="200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145756" name="直接连接符 6"/>
          <p:cNvCxnSpPr>
            <a:cxnSpLocks/>
          </p:cNvCxnSpPr>
          <p:nvPr/>
        </p:nvCxnSpPr>
        <p:spPr>
          <a:xfrm>
            <a:off x="-10886" y="6800665"/>
            <a:ext cx="12206312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7" name="直接连接符 7"/>
          <p:cNvCxnSpPr>
            <a:cxnSpLocks/>
          </p:cNvCxnSpPr>
          <p:nvPr/>
        </p:nvCxnSpPr>
        <p:spPr>
          <a:xfrm>
            <a:off x="2447180" y="353580"/>
            <a:ext cx="7340021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35" name="矩形 8"/>
          <p:cNvSpPr/>
          <p:nvPr/>
        </p:nvSpPr>
        <p:spPr>
          <a:xfrm>
            <a:off x="7282861" y="6607932"/>
            <a:ext cx="4920382" cy="24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000" b="1" dirty="0"/>
              <a:t>TABUNGAN DAN INVESTASI DALAM PEREKONOMIAN TERBUKA KECIL</a:t>
            </a:r>
          </a:p>
        </p:txBody>
      </p:sp>
      <p:sp>
        <p:nvSpPr>
          <p:cNvPr id="1048936" name="Freeform 30"/>
          <p:cNvSpPr/>
          <p:nvPr/>
        </p:nvSpPr>
        <p:spPr bwMode="auto">
          <a:xfrm>
            <a:off x="10022899" y="145736"/>
            <a:ext cx="360025" cy="360025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937" name="Freeform 12"/>
          <p:cNvSpPr/>
          <p:nvPr/>
        </p:nvSpPr>
        <p:spPr bwMode="auto">
          <a:xfrm>
            <a:off x="10551658" y="179929"/>
            <a:ext cx="276147" cy="276792"/>
          </a:xfrm>
          <a:custGeom>
            <a:avLst/>
            <a:gdLst>
              <a:gd name="T0" fmla="*/ 130 w 149"/>
              <a:gd name="T1" fmla="*/ 101 h 149"/>
              <a:gd name="T2" fmla="*/ 48 w 149"/>
              <a:gd name="T3" fmla="*/ 19 h 149"/>
              <a:gd name="T4" fmla="*/ 19 w 149"/>
              <a:gd name="T5" fmla="*/ 48 h 149"/>
              <a:gd name="T6" fmla="*/ 101 w 149"/>
              <a:gd name="T7" fmla="*/ 130 h 149"/>
              <a:gd name="T8" fmla="*/ 130 w 149"/>
              <a:gd name="T9" fmla="*/ 10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30" y="101"/>
                </a:moveTo>
                <a:cubicBezTo>
                  <a:pt x="103" y="74"/>
                  <a:pt x="75" y="46"/>
                  <a:pt x="48" y="19"/>
                </a:cubicBezTo>
                <a:cubicBezTo>
                  <a:pt x="29" y="0"/>
                  <a:pt x="0" y="29"/>
                  <a:pt x="19" y="48"/>
                </a:cubicBezTo>
                <a:cubicBezTo>
                  <a:pt x="46" y="76"/>
                  <a:pt x="74" y="103"/>
                  <a:pt x="101" y="130"/>
                </a:cubicBezTo>
                <a:cubicBezTo>
                  <a:pt x="120" y="149"/>
                  <a:pt x="149" y="120"/>
                  <a:pt x="130" y="101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938" name="Freeform 14"/>
          <p:cNvSpPr/>
          <p:nvPr/>
        </p:nvSpPr>
        <p:spPr bwMode="auto">
          <a:xfrm>
            <a:off x="11024137" y="164142"/>
            <a:ext cx="204484" cy="204484"/>
          </a:xfrm>
          <a:custGeom>
            <a:avLst/>
            <a:gdLst>
              <a:gd name="T0" fmla="*/ 178 w 194"/>
              <a:gd name="T1" fmla="*/ 152 h 194"/>
              <a:gd name="T2" fmla="*/ 43 w 194"/>
              <a:gd name="T3" fmla="*/ 16 h 194"/>
              <a:gd name="T4" fmla="*/ 17 w 194"/>
              <a:gd name="T5" fmla="*/ 42 h 194"/>
              <a:gd name="T6" fmla="*/ 152 w 194"/>
              <a:gd name="T7" fmla="*/ 177 h 194"/>
              <a:gd name="T8" fmla="*/ 178 w 194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178" y="152"/>
                </a:moveTo>
                <a:cubicBezTo>
                  <a:pt x="133" y="106"/>
                  <a:pt x="88" y="61"/>
                  <a:pt x="43" y="16"/>
                </a:cubicBezTo>
                <a:cubicBezTo>
                  <a:pt x="26" y="0"/>
                  <a:pt x="0" y="25"/>
                  <a:pt x="17" y="42"/>
                </a:cubicBezTo>
                <a:cubicBezTo>
                  <a:pt x="62" y="87"/>
                  <a:pt x="107" y="132"/>
                  <a:pt x="152" y="177"/>
                </a:cubicBezTo>
                <a:cubicBezTo>
                  <a:pt x="169" y="194"/>
                  <a:pt x="194" y="168"/>
                  <a:pt x="178" y="152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939" name="Freeform 22"/>
          <p:cNvSpPr/>
          <p:nvPr/>
        </p:nvSpPr>
        <p:spPr bwMode="auto">
          <a:xfrm>
            <a:off x="11389041" y="224399"/>
            <a:ext cx="177288" cy="137311"/>
          </a:xfrm>
          <a:custGeom>
            <a:avLst/>
            <a:gdLst>
              <a:gd name="T0" fmla="*/ 36 w 71"/>
              <a:gd name="T1" fmla="*/ 0 h 55"/>
              <a:gd name="T2" fmla="*/ 36 w 71"/>
              <a:gd name="T3" fmla="*/ 55 h 55"/>
              <a:gd name="T4" fmla="*/ 36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6" y="0"/>
                </a:moveTo>
                <a:cubicBezTo>
                  <a:pt x="0" y="0"/>
                  <a:pt x="0" y="55"/>
                  <a:pt x="36" y="55"/>
                </a:cubicBezTo>
                <a:cubicBezTo>
                  <a:pt x="71" y="55"/>
                  <a:pt x="71" y="0"/>
                  <a:pt x="36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940" name="Freeform 23"/>
          <p:cNvSpPr/>
          <p:nvPr/>
        </p:nvSpPr>
        <p:spPr bwMode="auto">
          <a:xfrm>
            <a:off x="11833922" y="218147"/>
            <a:ext cx="177287" cy="134703"/>
          </a:xfrm>
          <a:custGeom>
            <a:avLst/>
            <a:gdLst>
              <a:gd name="T0" fmla="*/ 35 w 71"/>
              <a:gd name="T1" fmla="*/ 0 h 54"/>
              <a:gd name="T2" fmla="*/ 35 w 71"/>
              <a:gd name="T3" fmla="*/ 54 h 54"/>
              <a:gd name="T4" fmla="*/ 35 w 71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4">
                <a:moveTo>
                  <a:pt x="35" y="0"/>
                </a:moveTo>
                <a:cubicBezTo>
                  <a:pt x="0" y="0"/>
                  <a:pt x="0" y="54"/>
                  <a:pt x="35" y="54"/>
                </a:cubicBezTo>
                <a:cubicBezTo>
                  <a:pt x="70" y="54"/>
                  <a:pt x="71" y="0"/>
                  <a:pt x="35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0" name="组合 313"/>
          <p:cNvGrpSpPr/>
          <p:nvPr/>
        </p:nvGrpSpPr>
        <p:grpSpPr bwMode="auto">
          <a:xfrm>
            <a:off x="6460423" y="583342"/>
            <a:ext cx="403225" cy="512763"/>
            <a:chOff x="7541239" y="0"/>
            <a:chExt cx="403225" cy="512763"/>
          </a:xfrm>
          <a:solidFill>
            <a:schemeClr val="accent2"/>
          </a:solidFill>
        </p:grpSpPr>
        <p:sp>
          <p:nvSpPr>
            <p:cNvPr id="1048945" name="Freeform 142"/>
            <p:cNvSpPr/>
            <p:nvPr/>
          </p:nvSpPr>
          <p:spPr bwMode="auto">
            <a:xfrm>
              <a:off x="7690464" y="0"/>
              <a:ext cx="104775" cy="512763"/>
            </a:xfrm>
            <a:custGeom>
              <a:avLst/>
              <a:gdLst>
                <a:gd name="T0" fmla="*/ 104775 w 14"/>
                <a:gd name="T1" fmla="*/ 460744 h 69"/>
                <a:gd name="T2" fmla="*/ 52388 w 14"/>
                <a:gd name="T3" fmla="*/ 512763 h 69"/>
                <a:gd name="T4" fmla="*/ 0 w 14"/>
                <a:gd name="T5" fmla="*/ 460744 h 69"/>
                <a:gd name="T6" fmla="*/ 0 w 14"/>
                <a:gd name="T7" fmla="*/ 52019 h 69"/>
                <a:gd name="T8" fmla="*/ 52388 w 14"/>
                <a:gd name="T9" fmla="*/ 0 h 69"/>
                <a:gd name="T10" fmla="*/ 104775 w 14"/>
                <a:gd name="T11" fmla="*/ 52019 h 69"/>
                <a:gd name="T12" fmla="*/ 104775 w 14"/>
                <a:gd name="T13" fmla="*/ 460744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9">
                  <a:moveTo>
                    <a:pt x="14" y="62"/>
                  </a:moveTo>
                  <a:cubicBezTo>
                    <a:pt x="14" y="66"/>
                    <a:pt x="11" y="69"/>
                    <a:pt x="7" y="69"/>
                  </a:cubicBezTo>
                  <a:cubicBezTo>
                    <a:pt x="3" y="69"/>
                    <a:pt x="0" y="66"/>
                    <a:pt x="0" y="6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8946" name="Freeform 143"/>
            <p:cNvSpPr/>
            <p:nvPr/>
          </p:nvSpPr>
          <p:spPr bwMode="auto">
            <a:xfrm>
              <a:off x="7541239" y="312738"/>
              <a:ext cx="104775" cy="200025"/>
            </a:xfrm>
            <a:custGeom>
              <a:avLst/>
              <a:gdLst>
                <a:gd name="T0" fmla="*/ 104775 w 14"/>
                <a:gd name="T1" fmla="*/ 148167 h 27"/>
                <a:gd name="T2" fmla="*/ 52388 w 14"/>
                <a:gd name="T3" fmla="*/ 200025 h 27"/>
                <a:gd name="T4" fmla="*/ 0 w 14"/>
                <a:gd name="T5" fmla="*/ 148167 h 27"/>
                <a:gd name="T6" fmla="*/ 0 w 14"/>
                <a:gd name="T7" fmla="*/ 51858 h 27"/>
                <a:gd name="T8" fmla="*/ 52388 w 14"/>
                <a:gd name="T9" fmla="*/ 0 h 27"/>
                <a:gd name="T10" fmla="*/ 104775 w 14"/>
                <a:gd name="T11" fmla="*/ 51858 h 27"/>
                <a:gd name="T12" fmla="*/ 104775 w 14"/>
                <a:gd name="T13" fmla="*/ 14816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7">
                  <a:moveTo>
                    <a:pt x="14" y="20"/>
                  </a:moveTo>
                  <a:cubicBezTo>
                    <a:pt x="14" y="24"/>
                    <a:pt x="11" y="27"/>
                    <a:pt x="7" y="27"/>
                  </a:cubicBezTo>
                  <a:cubicBezTo>
                    <a:pt x="3" y="27"/>
                    <a:pt x="0" y="24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8947" name="Freeform 144"/>
            <p:cNvSpPr/>
            <p:nvPr/>
          </p:nvSpPr>
          <p:spPr bwMode="auto">
            <a:xfrm>
              <a:off x="7839689" y="163513"/>
              <a:ext cx="104775" cy="349250"/>
            </a:xfrm>
            <a:custGeom>
              <a:avLst/>
              <a:gdLst>
                <a:gd name="T0" fmla="*/ 104775 w 14"/>
                <a:gd name="T1" fmla="*/ 297234 h 47"/>
                <a:gd name="T2" fmla="*/ 52388 w 14"/>
                <a:gd name="T3" fmla="*/ 349250 h 47"/>
                <a:gd name="T4" fmla="*/ 0 w 14"/>
                <a:gd name="T5" fmla="*/ 297234 h 47"/>
                <a:gd name="T6" fmla="*/ 0 w 14"/>
                <a:gd name="T7" fmla="*/ 52016 h 47"/>
                <a:gd name="T8" fmla="*/ 52388 w 14"/>
                <a:gd name="T9" fmla="*/ 0 h 47"/>
                <a:gd name="T10" fmla="*/ 104775 w 14"/>
                <a:gd name="T11" fmla="*/ 52016 h 47"/>
                <a:gd name="T12" fmla="*/ 104775 w 14"/>
                <a:gd name="T13" fmla="*/ 297234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7">
                  <a:moveTo>
                    <a:pt x="14" y="40"/>
                  </a:moveTo>
                  <a:cubicBezTo>
                    <a:pt x="14" y="44"/>
                    <a:pt x="11" y="47"/>
                    <a:pt x="7" y="47"/>
                  </a:cubicBezTo>
                  <a:cubicBezTo>
                    <a:pt x="3" y="47"/>
                    <a:pt x="0" y="44"/>
                    <a:pt x="0" y="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048949" name="五边形 43"/>
          <p:cNvSpPr/>
          <p:nvPr/>
        </p:nvSpPr>
        <p:spPr>
          <a:xfrm>
            <a:off x="8370" y="1428750"/>
            <a:ext cx="12002839" cy="3675081"/>
          </a:xfrm>
          <a:prstGeom prst="homePlate">
            <a:avLst>
              <a:gd name="adj" fmla="val 645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dirty="0" err="1"/>
              <a:t>Defisit</a:t>
            </a:r>
            <a:r>
              <a:rPr lang="en-US" sz="1600" dirty="0"/>
              <a:t> </a:t>
            </a:r>
            <a:r>
              <a:rPr lang="en-US" sz="1600" dirty="0" err="1"/>
              <a:t>Perdagangan</a:t>
            </a:r>
            <a:r>
              <a:rPr lang="en-US" sz="1600" dirty="0"/>
              <a:t> </a:t>
            </a:r>
            <a:r>
              <a:rPr lang="en-US" sz="1600" dirty="0" err="1"/>
              <a:t>bersamaan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turunnya</a:t>
            </a:r>
            <a:r>
              <a:rPr lang="en-US" sz="1600" dirty="0"/>
              <a:t> </a:t>
            </a:r>
            <a:r>
              <a:rPr lang="en-US" sz="1600" dirty="0" err="1"/>
              <a:t>tabungan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. </a:t>
            </a: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dijelaskan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fiskal</a:t>
            </a:r>
            <a:r>
              <a:rPr lang="en-US" sz="1600" dirty="0"/>
              <a:t> </a:t>
            </a:r>
            <a:r>
              <a:rPr lang="en-US" sz="1600" dirty="0" err="1"/>
              <a:t>ekspasioner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1980.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dukungan</a:t>
            </a:r>
            <a:r>
              <a:rPr lang="en-US" sz="1600" dirty="0"/>
              <a:t> </a:t>
            </a:r>
            <a:r>
              <a:rPr lang="en-US" sz="1600" dirty="0" err="1"/>
              <a:t>Presiden</a:t>
            </a:r>
            <a:r>
              <a:rPr lang="en-US" sz="1600" dirty="0"/>
              <a:t> Ronald Reagan, </a:t>
            </a:r>
            <a:r>
              <a:rPr lang="en-US" sz="1600" dirty="0" err="1"/>
              <a:t>Kongres</a:t>
            </a:r>
            <a:r>
              <a:rPr lang="en-US" sz="1600" dirty="0"/>
              <a:t> AS </a:t>
            </a:r>
            <a:r>
              <a:rPr lang="en-US" sz="1600" dirty="0" err="1"/>
              <a:t>mengeluarkan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1981 yang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substansial</a:t>
            </a:r>
            <a:r>
              <a:rPr lang="en-US" sz="1600" dirty="0"/>
              <a:t> </a:t>
            </a:r>
            <a:r>
              <a:rPr lang="en-US" sz="1600" dirty="0" err="1"/>
              <a:t>memotong</a:t>
            </a:r>
            <a:r>
              <a:rPr lang="en-US" sz="1600" dirty="0"/>
              <a:t> </a:t>
            </a:r>
            <a:r>
              <a:rPr lang="en-US" sz="1600" dirty="0" err="1"/>
              <a:t>pajak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</a:t>
            </a:r>
            <a:r>
              <a:rPr lang="en-US" sz="1600" dirty="0" err="1"/>
              <a:t>perseorangan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tiga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en-US" sz="1600" dirty="0" err="1"/>
              <a:t>kedepan</a:t>
            </a:r>
            <a:r>
              <a:rPr lang="en-US" sz="1600" dirty="0"/>
              <a:t>.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pemotongan</a:t>
            </a:r>
            <a:r>
              <a:rPr lang="en-US" sz="1600" dirty="0"/>
              <a:t> </a:t>
            </a:r>
            <a:r>
              <a:rPr lang="en-US" sz="1600" dirty="0" err="1"/>
              <a:t>pajak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pemotongan</a:t>
            </a:r>
            <a:r>
              <a:rPr lang="en-US" sz="1600" dirty="0"/>
              <a:t> </a:t>
            </a:r>
            <a:r>
              <a:rPr lang="en-US" sz="1600" dirty="0" err="1"/>
              <a:t>pengeluaran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defisit</a:t>
            </a:r>
            <a:r>
              <a:rPr lang="en-US" sz="1600" dirty="0"/>
              <a:t>.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berubah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1990-an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federal AS </a:t>
            </a:r>
            <a:r>
              <a:rPr lang="en-US" sz="1600" dirty="0" err="1"/>
              <a:t>mengubah</a:t>
            </a:r>
            <a:r>
              <a:rPr lang="en-US" sz="1600" dirty="0"/>
              <a:t> </a:t>
            </a: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fiskalnya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menyetujui</a:t>
            </a:r>
            <a:r>
              <a:rPr lang="en-US" sz="1600" dirty="0"/>
              <a:t> </a:t>
            </a:r>
            <a:r>
              <a:rPr lang="en-US" sz="1600" dirty="0" err="1"/>
              <a:t>kenaikan</a:t>
            </a:r>
            <a:r>
              <a:rPr lang="en-US" sz="1600" dirty="0"/>
              <a:t> </a:t>
            </a:r>
            <a:r>
              <a:rPr lang="en-US" sz="1600" dirty="0" err="1"/>
              <a:t>pajak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sementara</a:t>
            </a:r>
            <a:r>
              <a:rPr lang="en-US" sz="1600" dirty="0"/>
              <a:t> </a:t>
            </a:r>
            <a:r>
              <a:rPr lang="en-US" sz="1600" dirty="0" err="1"/>
              <a:t>kongres</a:t>
            </a:r>
            <a:r>
              <a:rPr lang="en-US" sz="1600" dirty="0"/>
              <a:t> </a:t>
            </a:r>
            <a:r>
              <a:rPr lang="en-US" sz="1600" dirty="0" err="1"/>
              <a:t>menutup</a:t>
            </a:r>
            <a:r>
              <a:rPr lang="en-US" sz="1600" dirty="0"/>
              <a:t> </a:t>
            </a:r>
            <a:r>
              <a:rPr lang="en-US" sz="1600" dirty="0" err="1"/>
              <a:t>pengeluaran</a:t>
            </a:r>
            <a:r>
              <a:rPr lang="en-US" sz="1600" dirty="0"/>
              <a:t>. Dan </a:t>
            </a:r>
            <a:r>
              <a:rPr lang="en-US" sz="1600" dirty="0" err="1"/>
              <a:t>produktivitas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pertumbuhan</a:t>
            </a:r>
            <a:r>
              <a:rPr lang="en-US" sz="1600" dirty="0"/>
              <a:t> yang </a:t>
            </a:r>
            <a:r>
              <a:rPr lang="en-US" sz="1600" dirty="0" err="1"/>
              <a:t>relatif</a:t>
            </a:r>
            <a:r>
              <a:rPr lang="en-US" sz="1600" dirty="0"/>
              <a:t> </a:t>
            </a:r>
            <a:r>
              <a:rPr lang="en-US" sz="1600" dirty="0" err="1"/>
              <a:t>cepat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pajak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. </a:t>
            </a: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menjadikan</a:t>
            </a:r>
            <a:r>
              <a:rPr lang="en-US" sz="1600" dirty="0"/>
              <a:t> federal AS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defisit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surplus,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tabungan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awal</a:t>
            </a:r>
            <a:r>
              <a:rPr lang="en-US" sz="1600" dirty="0"/>
              <a:t> 2000-an, </a:t>
            </a: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fiskal</a:t>
            </a:r>
            <a:r>
              <a:rPr lang="en-US" sz="1600" dirty="0"/>
              <a:t>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menyebabkan</a:t>
            </a:r>
            <a:r>
              <a:rPr lang="en-US" sz="1600" dirty="0"/>
              <a:t> </a:t>
            </a:r>
            <a:r>
              <a:rPr lang="en-US" sz="1600" dirty="0" err="1"/>
              <a:t>menurunnya</a:t>
            </a:r>
            <a:r>
              <a:rPr lang="en-US" sz="1600" dirty="0"/>
              <a:t> </a:t>
            </a:r>
            <a:r>
              <a:rPr lang="en-US" sz="1600" dirty="0" err="1"/>
              <a:t>tabungan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, </a:t>
            </a:r>
            <a:r>
              <a:rPr lang="en-US" sz="1600" dirty="0" err="1"/>
              <a:t>ketika</a:t>
            </a:r>
            <a:r>
              <a:rPr lang="en-US" sz="1600" dirty="0"/>
              <a:t> </a:t>
            </a:r>
            <a:r>
              <a:rPr lang="en-US" sz="1600" dirty="0" err="1"/>
              <a:t>pemotongan</a:t>
            </a:r>
            <a:r>
              <a:rPr lang="en-US" sz="1600" dirty="0"/>
              <a:t> </a:t>
            </a:r>
            <a:r>
              <a:rPr lang="en-US" sz="1600" dirty="0" err="1"/>
              <a:t>pajak</a:t>
            </a:r>
            <a:r>
              <a:rPr lang="en-US" sz="1600" dirty="0"/>
              <a:t> </a:t>
            </a:r>
            <a:r>
              <a:rPr lang="en-US" sz="1600" dirty="0" err="1"/>
              <a:t>disahkan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undang</a:t>
            </a:r>
            <a:r>
              <a:rPr lang="en-US" sz="1600" dirty="0"/>
              <a:t>- </a:t>
            </a:r>
            <a:r>
              <a:rPr lang="en-US" sz="1600" dirty="0" err="1"/>
              <a:t>undang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2001 </a:t>
            </a:r>
            <a:r>
              <a:rPr lang="en-US" sz="1600" dirty="0" err="1"/>
              <a:t>dan</a:t>
            </a:r>
            <a:r>
              <a:rPr lang="en-US" sz="1600" dirty="0"/>
              <a:t> 2003, </a:t>
            </a:r>
            <a:r>
              <a:rPr lang="en-US" sz="1600" dirty="0" err="1"/>
              <a:t>sementara</a:t>
            </a:r>
            <a:r>
              <a:rPr lang="en-US" sz="1600" dirty="0"/>
              <a:t> </a:t>
            </a:r>
            <a:r>
              <a:rPr lang="en-US" sz="1600" dirty="0" err="1"/>
              <a:t>perang</a:t>
            </a:r>
            <a:r>
              <a:rPr lang="en-US" sz="1600" dirty="0"/>
              <a:t> </a:t>
            </a:r>
            <a:r>
              <a:rPr lang="en-US" sz="1600" dirty="0" err="1"/>
              <a:t>melawan</a:t>
            </a:r>
            <a:r>
              <a:rPr lang="en-US" sz="1600" dirty="0"/>
              <a:t> </a:t>
            </a:r>
            <a:r>
              <a:rPr lang="en-US" sz="1600" dirty="0" err="1"/>
              <a:t>teroris</a:t>
            </a:r>
            <a:r>
              <a:rPr lang="en-US" sz="1600" dirty="0"/>
              <a:t>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menyebabkan</a:t>
            </a:r>
            <a:r>
              <a:rPr lang="en-US" sz="1600" dirty="0"/>
              <a:t> </a:t>
            </a:r>
            <a:r>
              <a:rPr lang="en-US" sz="1600" dirty="0" err="1"/>
              <a:t>membengkaknya</a:t>
            </a:r>
            <a:r>
              <a:rPr lang="en-US" sz="1600" dirty="0"/>
              <a:t> </a:t>
            </a:r>
            <a:r>
              <a:rPr lang="en-US" sz="1600" dirty="0" err="1"/>
              <a:t>pengeluaran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. </a:t>
            </a:r>
          </a:p>
        </p:txBody>
      </p:sp>
      <p:sp>
        <p:nvSpPr>
          <p:cNvPr id="1048959" name="矩形 328"/>
          <p:cNvSpPr>
            <a:spLocks noChangeArrowheads="1"/>
          </p:cNvSpPr>
          <p:nvPr/>
        </p:nvSpPr>
        <p:spPr bwMode="auto">
          <a:xfrm>
            <a:off x="7139917" y="623436"/>
            <a:ext cx="4880439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sz="2400" dirty="0" err="1"/>
              <a:t>Defisit</a:t>
            </a:r>
            <a:r>
              <a:rPr lang="en-US" sz="2400" dirty="0"/>
              <a:t> </a:t>
            </a:r>
            <a:r>
              <a:rPr lang="en-US" sz="2400" dirty="0" err="1"/>
              <a:t>Perdagangan</a:t>
            </a:r>
            <a:r>
              <a:rPr lang="en-US" sz="2400" dirty="0"/>
              <a:t> </a:t>
            </a:r>
            <a:r>
              <a:rPr lang="en-US" sz="2400" dirty="0" err="1"/>
              <a:t>Amerika</a:t>
            </a:r>
            <a:r>
              <a:rPr lang="en-US" sz="2400" dirty="0"/>
              <a:t> </a:t>
            </a:r>
            <a:r>
              <a:rPr lang="en-US" sz="2400" dirty="0" err="1"/>
              <a:t>Serikat</a:t>
            </a:r>
            <a:endParaRPr lang="en-US" sz="2400" dirty="0"/>
          </a:p>
        </p:txBody>
      </p:sp>
      <p:sp>
        <p:nvSpPr>
          <p:cNvPr id="35" name="五边形 43"/>
          <p:cNvSpPr/>
          <p:nvPr/>
        </p:nvSpPr>
        <p:spPr>
          <a:xfrm>
            <a:off x="8370" y="5447160"/>
            <a:ext cx="12183630" cy="1181510"/>
          </a:xfrm>
          <a:prstGeom prst="homePlate">
            <a:avLst>
              <a:gd name="adj" fmla="val 645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/>
              <a:t>KESIMPULAN : Sejarah defisit perdagangan AS menunjukkan bahwa kita harus memahami lebih dalam pada tabungan, investasi dan kebijakan serta peristiwa- peristiwa yang menyebabkan perubahan sewaktu- waktu.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49" grpId="0" animBg="1"/>
      <p:bldP spid="1048959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KURS (EXCHANGE RATE)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menukar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suata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lain,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kurs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Kurs</a:t>
            </a:r>
            <a:r>
              <a:rPr lang="en-US" dirty="0" smtClean="0"/>
              <a:t> </a:t>
            </a:r>
            <a:r>
              <a:rPr lang="en-US" dirty="0" err="1" smtClean="0"/>
              <a:t>riil</a:t>
            </a:r>
            <a:endParaRPr lang="en-US" dirty="0" smtClean="0"/>
          </a:p>
          <a:p>
            <a:r>
              <a:rPr lang="en-US" dirty="0" err="1" smtClean="0"/>
              <a:t>Kurs</a:t>
            </a:r>
            <a:r>
              <a:rPr lang="en-US" dirty="0" smtClean="0"/>
              <a:t> nominal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7" name="MH_Entry_1"/>
          <p:cNvSpPr/>
          <p:nvPr>
            <p:custDataLst>
              <p:tags r:id="rId1"/>
            </p:custDataLst>
          </p:nvPr>
        </p:nvSpPr>
        <p:spPr>
          <a:xfrm>
            <a:off x="579916" y="84728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8333"/>
          </a:bodyPr>
          <a:lstStyle/>
          <a:p>
            <a:pPr algn="ctr">
              <a:lnSpc>
                <a:spcPct val="110000"/>
              </a:lnSpc>
            </a:pPr>
            <a:r>
              <a:rPr lang="en-US" altLang="zh-CN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KURS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78" name="Freeform 500"/>
          <p:cNvSpPr/>
          <p:nvPr/>
        </p:nvSpPr>
        <p:spPr bwMode="auto">
          <a:xfrm>
            <a:off x="124654" y="126306"/>
            <a:ext cx="427444" cy="422334"/>
          </a:xfrm>
          <a:prstGeom prst="roundRect">
            <a:avLst>
              <a:gd name="adj" fmla="val 50000"/>
            </a:avLst>
          </a:prstGeom>
          <a:noFill/>
          <a:ln w="19050" cap="flat">
            <a:solidFill>
              <a:srgbClr val="67318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79" name="MH_Entry_1"/>
          <p:cNvSpPr/>
          <p:nvPr>
            <p:custDataLst>
              <p:tags r:id="rId2"/>
            </p:custDataLst>
          </p:nvPr>
        </p:nvSpPr>
        <p:spPr>
          <a:xfrm>
            <a:off x="98573" y="108817"/>
            <a:ext cx="485003" cy="498614"/>
          </a:xfrm>
          <a:prstGeom prst="roundRect">
            <a:avLst>
              <a:gd name="adj" fmla="val 278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1786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zh-CN" altLang="en-US" sz="2800" spc="200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145752" name="直接连接符 6"/>
          <p:cNvCxnSpPr>
            <a:cxnSpLocks/>
          </p:cNvCxnSpPr>
          <p:nvPr/>
        </p:nvCxnSpPr>
        <p:spPr>
          <a:xfrm>
            <a:off x="-10886" y="6800665"/>
            <a:ext cx="12206312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直接连接符 7"/>
          <p:cNvCxnSpPr>
            <a:cxnSpLocks/>
          </p:cNvCxnSpPr>
          <p:nvPr/>
        </p:nvCxnSpPr>
        <p:spPr>
          <a:xfrm>
            <a:off x="2447180" y="353580"/>
            <a:ext cx="7340021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0" name="矩形 8"/>
          <p:cNvSpPr/>
          <p:nvPr/>
        </p:nvSpPr>
        <p:spPr>
          <a:xfrm>
            <a:off x="7282861" y="6607932"/>
            <a:ext cx="49203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KURS</a:t>
            </a: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81" name="Freeform 30"/>
          <p:cNvSpPr/>
          <p:nvPr/>
        </p:nvSpPr>
        <p:spPr bwMode="auto">
          <a:xfrm>
            <a:off x="10022899" y="145736"/>
            <a:ext cx="360025" cy="360025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2" name="Freeform 12"/>
          <p:cNvSpPr/>
          <p:nvPr/>
        </p:nvSpPr>
        <p:spPr bwMode="auto">
          <a:xfrm>
            <a:off x="10551658" y="179929"/>
            <a:ext cx="276147" cy="276792"/>
          </a:xfrm>
          <a:custGeom>
            <a:avLst/>
            <a:gdLst>
              <a:gd name="T0" fmla="*/ 130 w 149"/>
              <a:gd name="T1" fmla="*/ 101 h 149"/>
              <a:gd name="T2" fmla="*/ 48 w 149"/>
              <a:gd name="T3" fmla="*/ 19 h 149"/>
              <a:gd name="T4" fmla="*/ 19 w 149"/>
              <a:gd name="T5" fmla="*/ 48 h 149"/>
              <a:gd name="T6" fmla="*/ 101 w 149"/>
              <a:gd name="T7" fmla="*/ 130 h 149"/>
              <a:gd name="T8" fmla="*/ 130 w 149"/>
              <a:gd name="T9" fmla="*/ 10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30" y="101"/>
                </a:moveTo>
                <a:cubicBezTo>
                  <a:pt x="103" y="74"/>
                  <a:pt x="75" y="46"/>
                  <a:pt x="48" y="19"/>
                </a:cubicBezTo>
                <a:cubicBezTo>
                  <a:pt x="29" y="0"/>
                  <a:pt x="0" y="29"/>
                  <a:pt x="19" y="48"/>
                </a:cubicBezTo>
                <a:cubicBezTo>
                  <a:pt x="46" y="76"/>
                  <a:pt x="74" y="103"/>
                  <a:pt x="101" y="130"/>
                </a:cubicBezTo>
                <a:cubicBezTo>
                  <a:pt x="120" y="149"/>
                  <a:pt x="149" y="120"/>
                  <a:pt x="130" y="101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3" name="Freeform 14"/>
          <p:cNvSpPr/>
          <p:nvPr/>
        </p:nvSpPr>
        <p:spPr bwMode="auto">
          <a:xfrm>
            <a:off x="11024137" y="164142"/>
            <a:ext cx="204484" cy="204484"/>
          </a:xfrm>
          <a:custGeom>
            <a:avLst/>
            <a:gdLst>
              <a:gd name="T0" fmla="*/ 178 w 194"/>
              <a:gd name="T1" fmla="*/ 152 h 194"/>
              <a:gd name="T2" fmla="*/ 43 w 194"/>
              <a:gd name="T3" fmla="*/ 16 h 194"/>
              <a:gd name="T4" fmla="*/ 17 w 194"/>
              <a:gd name="T5" fmla="*/ 42 h 194"/>
              <a:gd name="T6" fmla="*/ 152 w 194"/>
              <a:gd name="T7" fmla="*/ 177 h 194"/>
              <a:gd name="T8" fmla="*/ 178 w 194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178" y="152"/>
                </a:moveTo>
                <a:cubicBezTo>
                  <a:pt x="133" y="106"/>
                  <a:pt x="88" y="61"/>
                  <a:pt x="43" y="16"/>
                </a:cubicBezTo>
                <a:cubicBezTo>
                  <a:pt x="26" y="0"/>
                  <a:pt x="0" y="25"/>
                  <a:pt x="17" y="42"/>
                </a:cubicBezTo>
                <a:cubicBezTo>
                  <a:pt x="62" y="87"/>
                  <a:pt x="107" y="132"/>
                  <a:pt x="152" y="177"/>
                </a:cubicBezTo>
                <a:cubicBezTo>
                  <a:pt x="169" y="194"/>
                  <a:pt x="194" y="168"/>
                  <a:pt x="178" y="152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4" name="Freeform 22"/>
          <p:cNvSpPr/>
          <p:nvPr/>
        </p:nvSpPr>
        <p:spPr bwMode="auto">
          <a:xfrm>
            <a:off x="11389041" y="224399"/>
            <a:ext cx="177288" cy="137311"/>
          </a:xfrm>
          <a:custGeom>
            <a:avLst/>
            <a:gdLst>
              <a:gd name="T0" fmla="*/ 36 w 71"/>
              <a:gd name="T1" fmla="*/ 0 h 55"/>
              <a:gd name="T2" fmla="*/ 36 w 71"/>
              <a:gd name="T3" fmla="*/ 55 h 55"/>
              <a:gd name="T4" fmla="*/ 36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6" y="0"/>
                </a:moveTo>
                <a:cubicBezTo>
                  <a:pt x="0" y="0"/>
                  <a:pt x="0" y="55"/>
                  <a:pt x="36" y="55"/>
                </a:cubicBezTo>
                <a:cubicBezTo>
                  <a:pt x="71" y="55"/>
                  <a:pt x="71" y="0"/>
                  <a:pt x="36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5" name="Freeform 23"/>
          <p:cNvSpPr/>
          <p:nvPr/>
        </p:nvSpPr>
        <p:spPr bwMode="auto">
          <a:xfrm>
            <a:off x="11833922" y="218147"/>
            <a:ext cx="177287" cy="134703"/>
          </a:xfrm>
          <a:custGeom>
            <a:avLst/>
            <a:gdLst>
              <a:gd name="T0" fmla="*/ 35 w 71"/>
              <a:gd name="T1" fmla="*/ 0 h 54"/>
              <a:gd name="T2" fmla="*/ 35 w 71"/>
              <a:gd name="T3" fmla="*/ 54 h 54"/>
              <a:gd name="T4" fmla="*/ 35 w 71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4">
                <a:moveTo>
                  <a:pt x="35" y="0"/>
                </a:moveTo>
                <a:cubicBezTo>
                  <a:pt x="0" y="0"/>
                  <a:pt x="0" y="54"/>
                  <a:pt x="35" y="54"/>
                </a:cubicBezTo>
                <a:cubicBezTo>
                  <a:pt x="70" y="54"/>
                  <a:pt x="71" y="0"/>
                  <a:pt x="35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FB9378-862D-4990-BC44-DAE353EC863F}"/>
              </a:ext>
            </a:extLst>
          </p:cNvPr>
          <p:cNvSpPr/>
          <p:nvPr/>
        </p:nvSpPr>
        <p:spPr>
          <a:xfrm>
            <a:off x="2001078" y="776076"/>
            <a:ext cx="8381845" cy="10993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KURS RIIL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EBEA0F-12F3-4A14-AD92-8077629F2A2D}"/>
              </a:ext>
            </a:extLst>
          </p:cNvPr>
          <p:cNvSpPr/>
          <p:nvPr/>
        </p:nvSpPr>
        <p:spPr>
          <a:xfrm>
            <a:off x="2001078" y="2068148"/>
            <a:ext cx="8381846" cy="3210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/>
              <a:t>Kurs</a:t>
            </a:r>
            <a:r>
              <a:rPr lang="en-US" sz="2000" dirty="0"/>
              <a:t> </a:t>
            </a:r>
            <a:r>
              <a:rPr lang="en-US" sz="2000" dirty="0" err="1"/>
              <a:t>Riil</a:t>
            </a:r>
            <a:r>
              <a:rPr lang="en-US" sz="2000" dirty="0"/>
              <a:t> = </a:t>
            </a:r>
            <a:r>
              <a:rPr lang="en-US" sz="2000" dirty="0" err="1"/>
              <a:t>Kurs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negara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yang </a:t>
            </a:r>
            <a:r>
              <a:rPr lang="en-US" sz="2000" dirty="0" err="1"/>
              <a:t>penduduk</a:t>
            </a:r>
            <a:r>
              <a:rPr lang="en-US" sz="2000" dirty="0"/>
              <a:t> negara-negara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tukarkan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lain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/>
              <a:t>Misal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</a:t>
            </a:r>
            <a:r>
              <a:rPr lang="en-US" sz="2000" dirty="0" err="1"/>
              <a:t>amerika</a:t>
            </a:r>
            <a:r>
              <a:rPr lang="en-US" sz="2000" dirty="0"/>
              <a:t> 10.000 $ dan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</a:t>
            </a:r>
            <a:r>
              <a:rPr lang="en-US" sz="2000" dirty="0" err="1"/>
              <a:t>jepang</a:t>
            </a:r>
            <a:r>
              <a:rPr lang="en-US" sz="2000" dirty="0"/>
              <a:t> 2.400.000 Y . </a:t>
            </a:r>
            <a:r>
              <a:rPr lang="en-US" sz="2000" dirty="0" err="1"/>
              <a:t>Jika</a:t>
            </a:r>
            <a:r>
              <a:rPr lang="en-US" sz="2000" dirty="0"/>
              <a:t> 1$ </a:t>
            </a:r>
            <a:r>
              <a:rPr lang="en-US" sz="2000" dirty="0" err="1"/>
              <a:t>bernilai</a:t>
            </a:r>
            <a:r>
              <a:rPr lang="en-US" sz="2000" dirty="0"/>
              <a:t> 120 Y 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Amerika 1.200.000 Y dan </a:t>
            </a:r>
            <a:r>
              <a:rPr lang="en-US" sz="2000" dirty="0" err="1"/>
              <a:t>harga</a:t>
            </a:r>
            <a:r>
              <a:rPr lang="en-US" sz="2000" dirty="0"/>
              <a:t> Mobil </a:t>
            </a:r>
            <a:r>
              <a:rPr lang="en-US" sz="2000" dirty="0" err="1"/>
              <a:t>Jepang</a:t>
            </a:r>
            <a:r>
              <a:rPr lang="en-US" sz="2000" dirty="0"/>
              <a:t> 2.400.000 Y . </a:t>
            </a:r>
            <a:r>
              <a:rPr lang="en-US" sz="2000" dirty="0" err="1"/>
              <a:t>Disimpulkan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Amerika </a:t>
            </a:r>
            <a:r>
              <a:rPr lang="en-US" sz="2000" dirty="0" err="1"/>
              <a:t>berharga</a:t>
            </a:r>
            <a:r>
              <a:rPr lang="en-US" sz="2000" dirty="0"/>
              <a:t> </a:t>
            </a:r>
            <a:r>
              <a:rPr lang="en-US" sz="2000" dirty="0" err="1"/>
              <a:t>setengah</a:t>
            </a:r>
            <a:r>
              <a:rPr lang="en-US" sz="2000" dirty="0"/>
              <a:t> Mobil </a:t>
            </a:r>
            <a:r>
              <a:rPr lang="en-US" sz="2000" dirty="0" err="1"/>
              <a:t>Jepang</a:t>
            </a:r>
            <a:r>
              <a:rPr lang="en-US" sz="2000" dirty="0"/>
              <a:t>. </a:t>
            </a:r>
            <a:r>
              <a:rPr lang="en-US" sz="2000" dirty="0" err="1"/>
              <a:t>Dengan</a:t>
            </a:r>
            <a:r>
              <a:rPr lang="en-US" sz="2000" dirty="0"/>
              <a:t> kata lain, pada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Kita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menukar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Amerika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 </a:t>
            </a:r>
            <a:r>
              <a:rPr lang="en-US" sz="2000" dirty="0" err="1"/>
              <a:t>Jepang</a:t>
            </a:r>
            <a:endParaRPr lang="en-US" sz="2000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7" name="MH_Entry_1"/>
          <p:cNvSpPr/>
          <p:nvPr>
            <p:custDataLst>
              <p:tags r:id="rId1"/>
            </p:custDataLst>
          </p:nvPr>
        </p:nvSpPr>
        <p:spPr>
          <a:xfrm>
            <a:off x="579916" y="84728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8333"/>
          </a:bodyPr>
          <a:lstStyle/>
          <a:p>
            <a:pPr algn="ctr">
              <a:lnSpc>
                <a:spcPct val="110000"/>
              </a:lnSpc>
            </a:pPr>
            <a:r>
              <a:rPr lang="en-US" altLang="zh-CN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KURS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78" name="Freeform 500"/>
          <p:cNvSpPr/>
          <p:nvPr/>
        </p:nvSpPr>
        <p:spPr bwMode="auto">
          <a:xfrm>
            <a:off x="124654" y="126306"/>
            <a:ext cx="427444" cy="422334"/>
          </a:xfrm>
          <a:prstGeom prst="roundRect">
            <a:avLst>
              <a:gd name="adj" fmla="val 50000"/>
            </a:avLst>
          </a:prstGeom>
          <a:noFill/>
          <a:ln w="19050" cap="flat">
            <a:solidFill>
              <a:srgbClr val="67318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79" name="MH_Entry_1"/>
          <p:cNvSpPr/>
          <p:nvPr>
            <p:custDataLst>
              <p:tags r:id="rId2"/>
            </p:custDataLst>
          </p:nvPr>
        </p:nvSpPr>
        <p:spPr>
          <a:xfrm>
            <a:off x="98573" y="108817"/>
            <a:ext cx="485003" cy="498614"/>
          </a:xfrm>
          <a:prstGeom prst="roundRect">
            <a:avLst>
              <a:gd name="adj" fmla="val 278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1786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zh-CN" altLang="en-US" sz="2800" spc="200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145752" name="直接连接符 6"/>
          <p:cNvCxnSpPr>
            <a:cxnSpLocks/>
          </p:cNvCxnSpPr>
          <p:nvPr/>
        </p:nvCxnSpPr>
        <p:spPr>
          <a:xfrm>
            <a:off x="-10886" y="6800665"/>
            <a:ext cx="12206312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直接连接符 7"/>
          <p:cNvCxnSpPr>
            <a:cxnSpLocks/>
          </p:cNvCxnSpPr>
          <p:nvPr/>
        </p:nvCxnSpPr>
        <p:spPr>
          <a:xfrm>
            <a:off x="2447180" y="353580"/>
            <a:ext cx="7340021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0" name="矩形 8"/>
          <p:cNvSpPr/>
          <p:nvPr/>
        </p:nvSpPr>
        <p:spPr>
          <a:xfrm>
            <a:off x="7282861" y="6607932"/>
            <a:ext cx="49203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KURS</a:t>
            </a: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81" name="Freeform 30"/>
          <p:cNvSpPr/>
          <p:nvPr/>
        </p:nvSpPr>
        <p:spPr bwMode="auto">
          <a:xfrm>
            <a:off x="10022899" y="145736"/>
            <a:ext cx="360025" cy="360025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2" name="Freeform 12"/>
          <p:cNvSpPr/>
          <p:nvPr/>
        </p:nvSpPr>
        <p:spPr bwMode="auto">
          <a:xfrm>
            <a:off x="10551658" y="179929"/>
            <a:ext cx="276147" cy="276792"/>
          </a:xfrm>
          <a:custGeom>
            <a:avLst/>
            <a:gdLst>
              <a:gd name="T0" fmla="*/ 130 w 149"/>
              <a:gd name="T1" fmla="*/ 101 h 149"/>
              <a:gd name="T2" fmla="*/ 48 w 149"/>
              <a:gd name="T3" fmla="*/ 19 h 149"/>
              <a:gd name="T4" fmla="*/ 19 w 149"/>
              <a:gd name="T5" fmla="*/ 48 h 149"/>
              <a:gd name="T6" fmla="*/ 101 w 149"/>
              <a:gd name="T7" fmla="*/ 130 h 149"/>
              <a:gd name="T8" fmla="*/ 130 w 149"/>
              <a:gd name="T9" fmla="*/ 10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30" y="101"/>
                </a:moveTo>
                <a:cubicBezTo>
                  <a:pt x="103" y="74"/>
                  <a:pt x="75" y="46"/>
                  <a:pt x="48" y="19"/>
                </a:cubicBezTo>
                <a:cubicBezTo>
                  <a:pt x="29" y="0"/>
                  <a:pt x="0" y="29"/>
                  <a:pt x="19" y="48"/>
                </a:cubicBezTo>
                <a:cubicBezTo>
                  <a:pt x="46" y="76"/>
                  <a:pt x="74" y="103"/>
                  <a:pt x="101" y="130"/>
                </a:cubicBezTo>
                <a:cubicBezTo>
                  <a:pt x="120" y="149"/>
                  <a:pt x="149" y="120"/>
                  <a:pt x="130" y="101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3" name="Freeform 14"/>
          <p:cNvSpPr/>
          <p:nvPr/>
        </p:nvSpPr>
        <p:spPr bwMode="auto">
          <a:xfrm>
            <a:off x="11024137" y="164142"/>
            <a:ext cx="204484" cy="204484"/>
          </a:xfrm>
          <a:custGeom>
            <a:avLst/>
            <a:gdLst>
              <a:gd name="T0" fmla="*/ 178 w 194"/>
              <a:gd name="T1" fmla="*/ 152 h 194"/>
              <a:gd name="T2" fmla="*/ 43 w 194"/>
              <a:gd name="T3" fmla="*/ 16 h 194"/>
              <a:gd name="T4" fmla="*/ 17 w 194"/>
              <a:gd name="T5" fmla="*/ 42 h 194"/>
              <a:gd name="T6" fmla="*/ 152 w 194"/>
              <a:gd name="T7" fmla="*/ 177 h 194"/>
              <a:gd name="T8" fmla="*/ 178 w 194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178" y="152"/>
                </a:moveTo>
                <a:cubicBezTo>
                  <a:pt x="133" y="106"/>
                  <a:pt x="88" y="61"/>
                  <a:pt x="43" y="16"/>
                </a:cubicBezTo>
                <a:cubicBezTo>
                  <a:pt x="26" y="0"/>
                  <a:pt x="0" y="25"/>
                  <a:pt x="17" y="42"/>
                </a:cubicBezTo>
                <a:cubicBezTo>
                  <a:pt x="62" y="87"/>
                  <a:pt x="107" y="132"/>
                  <a:pt x="152" y="177"/>
                </a:cubicBezTo>
                <a:cubicBezTo>
                  <a:pt x="169" y="194"/>
                  <a:pt x="194" y="168"/>
                  <a:pt x="178" y="152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4" name="Freeform 22"/>
          <p:cNvSpPr/>
          <p:nvPr/>
        </p:nvSpPr>
        <p:spPr bwMode="auto">
          <a:xfrm>
            <a:off x="11389041" y="224399"/>
            <a:ext cx="177288" cy="137311"/>
          </a:xfrm>
          <a:custGeom>
            <a:avLst/>
            <a:gdLst>
              <a:gd name="T0" fmla="*/ 36 w 71"/>
              <a:gd name="T1" fmla="*/ 0 h 55"/>
              <a:gd name="T2" fmla="*/ 36 w 71"/>
              <a:gd name="T3" fmla="*/ 55 h 55"/>
              <a:gd name="T4" fmla="*/ 36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6" y="0"/>
                </a:moveTo>
                <a:cubicBezTo>
                  <a:pt x="0" y="0"/>
                  <a:pt x="0" y="55"/>
                  <a:pt x="36" y="55"/>
                </a:cubicBezTo>
                <a:cubicBezTo>
                  <a:pt x="71" y="55"/>
                  <a:pt x="71" y="0"/>
                  <a:pt x="36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5" name="Freeform 23"/>
          <p:cNvSpPr/>
          <p:nvPr/>
        </p:nvSpPr>
        <p:spPr bwMode="auto">
          <a:xfrm>
            <a:off x="11833922" y="218147"/>
            <a:ext cx="177287" cy="134703"/>
          </a:xfrm>
          <a:custGeom>
            <a:avLst/>
            <a:gdLst>
              <a:gd name="T0" fmla="*/ 35 w 71"/>
              <a:gd name="T1" fmla="*/ 0 h 54"/>
              <a:gd name="T2" fmla="*/ 35 w 71"/>
              <a:gd name="T3" fmla="*/ 54 h 54"/>
              <a:gd name="T4" fmla="*/ 35 w 71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4">
                <a:moveTo>
                  <a:pt x="35" y="0"/>
                </a:moveTo>
                <a:cubicBezTo>
                  <a:pt x="0" y="0"/>
                  <a:pt x="0" y="54"/>
                  <a:pt x="35" y="54"/>
                </a:cubicBezTo>
                <a:cubicBezTo>
                  <a:pt x="70" y="54"/>
                  <a:pt x="71" y="0"/>
                  <a:pt x="35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FB9378-862D-4990-BC44-DAE353EC863F}"/>
              </a:ext>
            </a:extLst>
          </p:cNvPr>
          <p:cNvSpPr/>
          <p:nvPr/>
        </p:nvSpPr>
        <p:spPr>
          <a:xfrm>
            <a:off x="1641053" y="776076"/>
            <a:ext cx="8741870" cy="13089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KURS NOMINAL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EBEA0F-12F3-4A14-AD92-8077629F2A2D}"/>
              </a:ext>
            </a:extLst>
          </p:cNvPr>
          <p:cNvSpPr/>
          <p:nvPr/>
        </p:nvSpPr>
        <p:spPr>
          <a:xfrm>
            <a:off x="1641052" y="2557975"/>
            <a:ext cx="8910605" cy="2663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Kurs</a:t>
            </a:r>
            <a:r>
              <a:rPr lang="en-US" sz="2400" dirty="0"/>
              <a:t> Nominal = </a:t>
            </a:r>
            <a:r>
              <a:rPr lang="en-US" sz="2400" dirty="0" err="1"/>
              <a:t>Harga</a:t>
            </a:r>
            <a:r>
              <a:rPr lang="en-US" sz="2400" dirty="0"/>
              <a:t> relative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dirty="0" err="1"/>
              <a:t>Contoh</a:t>
            </a:r>
            <a:r>
              <a:rPr lang="en-US" sz="2400" dirty="0"/>
              <a:t> :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Kurs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dolar</a:t>
            </a:r>
            <a:r>
              <a:rPr lang="en-US" sz="2400" dirty="0"/>
              <a:t> AS dan Yen </a:t>
            </a:r>
            <a:r>
              <a:rPr lang="en-US" sz="2400" dirty="0" err="1"/>
              <a:t>Jepang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120 Y Per $ ,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menukar</a:t>
            </a:r>
            <a:r>
              <a:rPr lang="en-US" sz="2400" dirty="0"/>
              <a:t> 1 $ </a:t>
            </a:r>
            <a:r>
              <a:rPr lang="en-US" sz="2400" dirty="0" err="1"/>
              <a:t>untuk</a:t>
            </a:r>
            <a:r>
              <a:rPr lang="en-US" sz="2400" dirty="0"/>
              <a:t> 120 Y </a:t>
            </a:r>
            <a:r>
              <a:rPr lang="en-US" sz="2400" dirty="0" err="1"/>
              <a:t>dalam</a:t>
            </a:r>
            <a:r>
              <a:rPr lang="en-US" sz="2400" dirty="0"/>
              <a:t> Pasar dunia. </a:t>
            </a:r>
          </a:p>
          <a:p>
            <a:pPr algn="just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7" name="MH_Entry_1"/>
          <p:cNvSpPr/>
          <p:nvPr>
            <p:custDataLst>
              <p:tags r:id="rId1"/>
            </p:custDataLst>
          </p:nvPr>
        </p:nvSpPr>
        <p:spPr>
          <a:xfrm>
            <a:off x="579916" y="84728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8333"/>
          </a:bodyPr>
          <a:lstStyle/>
          <a:p>
            <a:pPr algn="ctr">
              <a:lnSpc>
                <a:spcPct val="110000"/>
              </a:lnSpc>
            </a:pPr>
            <a:r>
              <a:rPr lang="en-US" altLang="zh-CN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KURS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78" name="Freeform 500"/>
          <p:cNvSpPr/>
          <p:nvPr/>
        </p:nvSpPr>
        <p:spPr bwMode="auto">
          <a:xfrm>
            <a:off x="124654" y="126306"/>
            <a:ext cx="427444" cy="422334"/>
          </a:xfrm>
          <a:prstGeom prst="roundRect">
            <a:avLst>
              <a:gd name="adj" fmla="val 50000"/>
            </a:avLst>
          </a:prstGeom>
          <a:noFill/>
          <a:ln w="19050" cap="flat">
            <a:solidFill>
              <a:srgbClr val="67318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79" name="MH_Entry_1"/>
          <p:cNvSpPr/>
          <p:nvPr>
            <p:custDataLst>
              <p:tags r:id="rId2"/>
            </p:custDataLst>
          </p:nvPr>
        </p:nvSpPr>
        <p:spPr>
          <a:xfrm>
            <a:off x="98573" y="108817"/>
            <a:ext cx="485003" cy="498614"/>
          </a:xfrm>
          <a:prstGeom prst="roundRect">
            <a:avLst>
              <a:gd name="adj" fmla="val 278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1786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zh-CN" altLang="en-US" sz="2800" spc="200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145752" name="直接连接符 6"/>
          <p:cNvCxnSpPr>
            <a:cxnSpLocks/>
          </p:cNvCxnSpPr>
          <p:nvPr/>
        </p:nvCxnSpPr>
        <p:spPr>
          <a:xfrm>
            <a:off x="-10886" y="6800665"/>
            <a:ext cx="12206312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直接连接符 7"/>
          <p:cNvCxnSpPr>
            <a:cxnSpLocks/>
          </p:cNvCxnSpPr>
          <p:nvPr/>
        </p:nvCxnSpPr>
        <p:spPr>
          <a:xfrm>
            <a:off x="2447180" y="353580"/>
            <a:ext cx="7340021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0" name="矩形 8"/>
          <p:cNvSpPr/>
          <p:nvPr/>
        </p:nvSpPr>
        <p:spPr>
          <a:xfrm>
            <a:off x="7282861" y="6607932"/>
            <a:ext cx="49203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Kurs</a:t>
            </a: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81" name="Freeform 30"/>
          <p:cNvSpPr/>
          <p:nvPr/>
        </p:nvSpPr>
        <p:spPr bwMode="auto">
          <a:xfrm>
            <a:off x="10022899" y="145736"/>
            <a:ext cx="360025" cy="360025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2" name="Freeform 12"/>
          <p:cNvSpPr/>
          <p:nvPr/>
        </p:nvSpPr>
        <p:spPr bwMode="auto">
          <a:xfrm>
            <a:off x="10551658" y="179929"/>
            <a:ext cx="276147" cy="276792"/>
          </a:xfrm>
          <a:custGeom>
            <a:avLst/>
            <a:gdLst>
              <a:gd name="T0" fmla="*/ 130 w 149"/>
              <a:gd name="T1" fmla="*/ 101 h 149"/>
              <a:gd name="T2" fmla="*/ 48 w 149"/>
              <a:gd name="T3" fmla="*/ 19 h 149"/>
              <a:gd name="T4" fmla="*/ 19 w 149"/>
              <a:gd name="T5" fmla="*/ 48 h 149"/>
              <a:gd name="T6" fmla="*/ 101 w 149"/>
              <a:gd name="T7" fmla="*/ 130 h 149"/>
              <a:gd name="T8" fmla="*/ 130 w 149"/>
              <a:gd name="T9" fmla="*/ 10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30" y="101"/>
                </a:moveTo>
                <a:cubicBezTo>
                  <a:pt x="103" y="74"/>
                  <a:pt x="75" y="46"/>
                  <a:pt x="48" y="19"/>
                </a:cubicBezTo>
                <a:cubicBezTo>
                  <a:pt x="29" y="0"/>
                  <a:pt x="0" y="29"/>
                  <a:pt x="19" y="48"/>
                </a:cubicBezTo>
                <a:cubicBezTo>
                  <a:pt x="46" y="76"/>
                  <a:pt x="74" y="103"/>
                  <a:pt x="101" y="130"/>
                </a:cubicBezTo>
                <a:cubicBezTo>
                  <a:pt x="120" y="149"/>
                  <a:pt x="149" y="120"/>
                  <a:pt x="130" y="101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3" name="Freeform 14"/>
          <p:cNvSpPr/>
          <p:nvPr/>
        </p:nvSpPr>
        <p:spPr bwMode="auto">
          <a:xfrm>
            <a:off x="11024137" y="164142"/>
            <a:ext cx="204484" cy="204484"/>
          </a:xfrm>
          <a:custGeom>
            <a:avLst/>
            <a:gdLst>
              <a:gd name="T0" fmla="*/ 178 w 194"/>
              <a:gd name="T1" fmla="*/ 152 h 194"/>
              <a:gd name="T2" fmla="*/ 43 w 194"/>
              <a:gd name="T3" fmla="*/ 16 h 194"/>
              <a:gd name="T4" fmla="*/ 17 w 194"/>
              <a:gd name="T5" fmla="*/ 42 h 194"/>
              <a:gd name="T6" fmla="*/ 152 w 194"/>
              <a:gd name="T7" fmla="*/ 177 h 194"/>
              <a:gd name="T8" fmla="*/ 178 w 194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178" y="152"/>
                </a:moveTo>
                <a:cubicBezTo>
                  <a:pt x="133" y="106"/>
                  <a:pt x="88" y="61"/>
                  <a:pt x="43" y="16"/>
                </a:cubicBezTo>
                <a:cubicBezTo>
                  <a:pt x="26" y="0"/>
                  <a:pt x="0" y="25"/>
                  <a:pt x="17" y="42"/>
                </a:cubicBezTo>
                <a:cubicBezTo>
                  <a:pt x="62" y="87"/>
                  <a:pt x="107" y="132"/>
                  <a:pt x="152" y="177"/>
                </a:cubicBezTo>
                <a:cubicBezTo>
                  <a:pt x="169" y="194"/>
                  <a:pt x="194" y="168"/>
                  <a:pt x="178" y="152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4" name="Freeform 22"/>
          <p:cNvSpPr/>
          <p:nvPr/>
        </p:nvSpPr>
        <p:spPr bwMode="auto">
          <a:xfrm>
            <a:off x="11389041" y="224399"/>
            <a:ext cx="177288" cy="137311"/>
          </a:xfrm>
          <a:custGeom>
            <a:avLst/>
            <a:gdLst>
              <a:gd name="T0" fmla="*/ 36 w 71"/>
              <a:gd name="T1" fmla="*/ 0 h 55"/>
              <a:gd name="T2" fmla="*/ 36 w 71"/>
              <a:gd name="T3" fmla="*/ 55 h 55"/>
              <a:gd name="T4" fmla="*/ 36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6" y="0"/>
                </a:moveTo>
                <a:cubicBezTo>
                  <a:pt x="0" y="0"/>
                  <a:pt x="0" y="55"/>
                  <a:pt x="36" y="55"/>
                </a:cubicBezTo>
                <a:cubicBezTo>
                  <a:pt x="71" y="55"/>
                  <a:pt x="71" y="0"/>
                  <a:pt x="36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5" name="Freeform 23"/>
          <p:cNvSpPr/>
          <p:nvPr/>
        </p:nvSpPr>
        <p:spPr bwMode="auto">
          <a:xfrm>
            <a:off x="11833922" y="218147"/>
            <a:ext cx="177287" cy="134703"/>
          </a:xfrm>
          <a:custGeom>
            <a:avLst/>
            <a:gdLst>
              <a:gd name="T0" fmla="*/ 35 w 71"/>
              <a:gd name="T1" fmla="*/ 0 h 54"/>
              <a:gd name="T2" fmla="*/ 35 w 71"/>
              <a:gd name="T3" fmla="*/ 54 h 54"/>
              <a:gd name="T4" fmla="*/ 35 w 71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4">
                <a:moveTo>
                  <a:pt x="35" y="0"/>
                </a:moveTo>
                <a:cubicBezTo>
                  <a:pt x="0" y="0"/>
                  <a:pt x="0" y="54"/>
                  <a:pt x="35" y="54"/>
                </a:cubicBezTo>
                <a:cubicBezTo>
                  <a:pt x="70" y="54"/>
                  <a:pt x="71" y="0"/>
                  <a:pt x="35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FB9378-862D-4990-BC44-DAE353EC863F}"/>
              </a:ext>
            </a:extLst>
          </p:cNvPr>
          <p:cNvSpPr/>
          <p:nvPr/>
        </p:nvSpPr>
        <p:spPr>
          <a:xfrm>
            <a:off x="1641053" y="776076"/>
            <a:ext cx="8741870" cy="13089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Dampak</a:t>
            </a:r>
            <a:r>
              <a:rPr lang="en-US" sz="3600" dirty="0"/>
              <a:t> </a:t>
            </a:r>
            <a:r>
              <a:rPr lang="en-US" sz="3600" dirty="0" err="1"/>
              <a:t>Kebijakkan</a:t>
            </a:r>
            <a:r>
              <a:rPr lang="en-US" sz="3600" dirty="0"/>
              <a:t> </a:t>
            </a:r>
            <a:r>
              <a:rPr lang="en-US" sz="3600" dirty="0" err="1"/>
              <a:t>Fiskal</a:t>
            </a:r>
            <a:r>
              <a:rPr lang="en-US" sz="3600" dirty="0"/>
              <a:t> </a:t>
            </a:r>
            <a:r>
              <a:rPr lang="en-US" sz="3600" dirty="0" err="1"/>
              <a:t>Luar</a:t>
            </a:r>
            <a:r>
              <a:rPr lang="en-US" sz="3600" dirty="0"/>
              <a:t> Negeri pada </a:t>
            </a:r>
            <a:r>
              <a:rPr lang="en-US" sz="3600" dirty="0" err="1"/>
              <a:t>Kurs</a:t>
            </a:r>
            <a:r>
              <a:rPr lang="en-US" sz="3600" dirty="0"/>
              <a:t> </a:t>
            </a:r>
            <a:r>
              <a:rPr lang="en-US" sz="3600" dirty="0" err="1"/>
              <a:t>Riil</a:t>
            </a:r>
            <a:r>
              <a:rPr lang="en-US" sz="36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EE9AD58-54F3-4D43-AB73-CF02DAEBE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053" y="2180801"/>
            <a:ext cx="8741870" cy="42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uildings in a downtown area">
            <a:extLst>
              <a:ext uri="{FF2B5EF4-FFF2-40B4-BE49-F238E27FC236}">
                <a16:creationId xmlns:a16="http://schemas.microsoft.com/office/drawing/2014/main" xmlns="" id="{E6409136-4F48-5248-8F4D-72F32D4315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64144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0438" y="447675"/>
            <a:ext cx="6151562" cy="1558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PEMBAHASAN</a:t>
            </a:r>
          </a:p>
        </p:txBody>
      </p:sp>
      <p:graphicFrame>
        <p:nvGraphicFramePr>
          <p:cNvPr id="11" name="Content Placeholder 2" descr="Icon SmartArt">
            <a:extLst>
              <a:ext uri="{FF2B5EF4-FFF2-40B4-BE49-F238E27FC236}">
                <a16:creationId xmlns:a16="http://schemas.microsoft.com/office/drawing/2014/main" xmlns="" id="{E3ED3676-AF55-5243-80AF-E4C3CB787FA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19333" y="2175006"/>
          <a:ext cx="5223934" cy="3311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37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7" name="MH_Entry_1"/>
          <p:cNvSpPr/>
          <p:nvPr>
            <p:custDataLst>
              <p:tags r:id="rId1"/>
            </p:custDataLst>
          </p:nvPr>
        </p:nvSpPr>
        <p:spPr>
          <a:xfrm>
            <a:off x="579916" y="84728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8333"/>
          </a:bodyPr>
          <a:lstStyle/>
          <a:p>
            <a:pPr algn="ctr">
              <a:lnSpc>
                <a:spcPct val="110000"/>
              </a:lnSpc>
            </a:pPr>
            <a:r>
              <a:rPr lang="en-US" altLang="zh-CN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KURS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78" name="Freeform 500"/>
          <p:cNvSpPr/>
          <p:nvPr/>
        </p:nvSpPr>
        <p:spPr bwMode="auto">
          <a:xfrm>
            <a:off x="124654" y="126306"/>
            <a:ext cx="427444" cy="422334"/>
          </a:xfrm>
          <a:prstGeom prst="roundRect">
            <a:avLst>
              <a:gd name="adj" fmla="val 50000"/>
            </a:avLst>
          </a:prstGeom>
          <a:noFill/>
          <a:ln w="19050" cap="flat">
            <a:solidFill>
              <a:srgbClr val="67318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79" name="MH_Entry_1"/>
          <p:cNvSpPr/>
          <p:nvPr>
            <p:custDataLst>
              <p:tags r:id="rId2"/>
            </p:custDataLst>
          </p:nvPr>
        </p:nvSpPr>
        <p:spPr>
          <a:xfrm>
            <a:off x="98573" y="108817"/>
            <a:ext cx="485003" cy="498614"/>
          </a:xfrm>
          <a:prstGeom prst="roundRect">
            <a:avLst>
              <a:gd name="adj" fmla="val 278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1786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zh-CN" altLang="en-US" sz="2800" spc="200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145752" name="直接连接符 6"/>
          <p:cNvCxnSpPr>
            <a:cxnSpLocks/>
          </p:cNvCxnSpPr>
          <p:nvPr/>
        </p:nvCxnSpPr>
        <p:spPr>
          <a:xfrm>
            <a:off x="-10886" y="6800665"/>
            <a:ext cx="12206312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直接连接符 7"/>
          <p:cNvCxnSpPr>
            <a:cxnSpLocks/>
          </p:cNvCxnSpPr>
          <p:nvPr/>
        </p:nvCxnSpPr>
        <p:spPr>
          <a:xfrm>
            <a:off x="2447180" y="353580"/>
            <a:ext cx="7340021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80" name="矩形 8"/>
          <p:cNvSpPr/>
          <p:nvPr/>
        </p:nvSpPr>
        <p:spPr>
          <a:xfrm>
            <a:off x="7282861" y="6607932"/>
            <a:ext cx="49203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Kurs</a:t>
            </a: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81" name="Freeform 30"/>
          <p:cNvSpPr/>
          <p:nvPr/>
        </p:nvSpPr>
        <p:spPr bwMode="auto">
          <a:xfrm>
            <a:off x="10022899" y="145736"/>
            <a:ext cx="360025" cy="360025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2" name="Freeform 12"/>
          <p:cNvSpPr/>
          <p:nvPr/>
        </p:nvSpPr>
        <p:spPr bwMode="auto">
          <a:xfrm>
            <a:off x="10551658" y="179929"/>
            <a:ext cx="276147" cy="276792"/>
          </a:xfrm>
          <a:custGeom>
            <a:avLst/>
            <a:gdLst>
              <a:gd name="T0" fmla="*/ 130 w 149"/>
              <a:gd name="T1" fmla="*/ 101 h 149"/>
              <a:gd name="T2" fmla="*/ 48 w 149"/>
              <a:gd name="T3" fmla="*/ 19 h 149"/>
              <a:gd name="T4" fmla="*/ 19 w 149"/>
              <a:gd name="T5" fmla="*/ 48 h 149"/>
              <a:gd name="T6" fmla="*/ 101 w 149"/>
              <a:gd name="T7" fmla="*/ 130 h 149"/>
              <a:gd name="T8" fmla="*/ 130 w 149"/>
              <a:gd name="T9" fmla="*/ 10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30" y="101"/>
                </a:moveTo>
                <a:cubicBezTo>
                  <a:pt x="103" y="74"/>
                  <a:pt x="75" y="46"/>
                  <a:pt x="48" y="19"/>
                </a:cubicBezTo>
                <a:cubicBezTo>
                  <a:pt x="29" y="0"/>
                  <a:pt x="0" y="29"/>
                  <a:pt x="19" y="48"/>
                </a:cubicBezTo>
                <a:cubicBezTo>
                  <a:pt x="46" y="76"/>
                  <a:pt x="74" y="103"/>
                  <a:pt x="101" y="130"/>
                </a:cubicBezTo>
                <a:cubicBezTo>
                  <a:pt x="120" y="149"/>
                  <a:pt x="149" y="120"/>
                  <a:pt x="130" y="101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3" name="Freeform 14"/>
          <p:cNvSpPr/>
          <p:nvPr/>
        </p:nvSpPr>
        <p:spPr bwMode="auto">
          <a:xfrm>
            <a:off x="11024137" y="164142"/>
            <a:ext cx="204484" cy="204484"/>
          </a:xfrm>
          <a:custGeom>
            <a:avLst/>
            <a:gdLst>
              <a:gd name="T0" fmla="*/ 178 w 194"/>
              <a:gd name="T1" fmla="*/ 152 h 194"/>
              <a:gd name="T2" fmla="*/ 43 w 194"/>
              <a:gd name="T3" fmla="*/ 16 h 194"/>
              <a:gd name="T4" fmla="*/ 17 w 194"/>
              <a:gd name="T5" fmla="*/ 42 h 194"/>
              <a:gd name="T6" fmla="*/ 152 w 194"/>
              <a:gd name="T7" fmla="*/ 177 h 194"/>
              <a:gd name="T8" fmla="*/ 178 w 194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178" y="152"/>
                </a:moveTo>
                <a:cubicBezTo>
                  <a:pt x="133" y="106"/>
                  <a:pt x="88" y="61"/>
                  <a:pt x="43" y="16"/>
                </a:cubicBezTo>
                <a:cubicBezTo>
                  <a:pt x="26" y="0"/>
                  <a:pt x="0" y="25"/>
                  <a:pt x="17" y="42"/>
                </a:cubicBezTo>
                <a:cubicBezTo>
                  <a:pt x="62" y="87"/>
                  <a:pt x="107" y="132"/>
                  <a:pt x="152" y="177"/>
                </a:cubicBezTo>
                <a:cubicBezTo>
                  <a:pt x="169" y="194"/>
                  <a:pt x="194" y="168"/>
                  <a:pt x="178" y="152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4" name="Freeform 22"/>
          <p:cNvSpPr/>
          <p:nvPr/>
        </p:nvSpPr>
        <p:spPr bwMode="auto">
          <a:xfrm>
            <a:off x="11389041" y="224399"/>
            <a:ext cx="177288" cy="137311"/>
          </a:xfrm>
          <a:custGeom>
            <a:avLst/>
            <a:gdLst>
              <a:gd name="T0" fmla="*/ 36 w 71"/>
              <a:gd name="T1" fmla="*/ 0 h 55"/>
              <a:gd name="T2" fmla="*/ 36 w 71"/>
              <a:gd name="T3" fmla="*/ 55 h 55"/>
              <a:gd name="T4" fmla="*/ 36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6" y="0"/>
                </a:moveTo>
                <a:cubicBezTo>
                  <a:pt x="0" y="0"/>
                  <a:pt x="0" y="55"/>
                  <a:pt x="36" y="55"/>
                </a:cubicBezTo>
                <a:cubicBezTo>
                  <a:pt x="71" y="55"/>
                  <a:pt x="71" y="0"/>
                  <a:pt x="36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85" name="Freeform 23"/>
          <p:cNvSpPr/>
          <p:nvPr/>
        </p:nvSpPr>
        <p:spPr bwMode="auto">
          <a:xfrm>
            <a:off x="11833922" y="218147"/>
            <a:ext cx="177287" cy="134703"/>
          </a:xfrm>
          <a:custGeom>
            <a:avLst/>
            <a:gdLst>
              <a:gd name="T0" fmla="*/ 35 w 71"/>
              <a:gd name="T1" fmla="*/ 0 h 54"/>
              <a:gd name="T2" fmla="*/ 35 w 71"/>
              <a:gd name="T3" fmla="*/ 54 h 54"/>
              <a:gd name="T4" fmla="*/ 35 w 71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4">
                <a:moveTo>
                  <a:pt x="35" y="0"/>
                </a:moveTo>
                <a:cubicBezTo>
                  <a:pt x="0" y="0"/>
                  <a:pt x="0" y="54"/>
                  <a:pt x="35" y="54"/>
                </a:cubicBezTo>
                <a:cubicBezTo>
                  <a:pt x="70" y="54"/>
                  <a:pt x="71" y="0"/>
                  <a:pt x="35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FB9378-862D-4990-BC44-DAE353EC863F}"/>
              </a:ext>
            </a:extLst>
          </p:cNvPr>
          <p:cNvSpPr/>
          <p:nvPr/>
        </p:nvSpPr>
        <p:spPr>
          <a:xfrm>
            <a:off x="1641053" y="776076"/>
            <a:ext cx="8741870" cy="13089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Dampak</a:t>
            </a:r>
            <a:r>
              <a:rPr lang="en-US" sz="3600" dirty="0"/>
              <a:t> </a:t>
            </a:r>
            <a:r>
              <a:rPr lang="en-US" sz="3600" dirty="0" err="1"/>
              <a:t>Kenaikan</a:t>
            </a:r>
            <a:r>
              <a:rPr lang="en-US" sz="3600" dirty="0"/>
              <a:t> </a:t>
            </a:r>
            <a:r>
              <a:rPr lang="en-US" sz="3600" dirty="0" err="1"/>
              <a:t>Permintaan</a:t>
            </a:r>
            <a:r>
              <a:rPr lang="en-US" sz="3600" dirty="0"/>
              <a:t> </a:t>
            </a:r>
            <a:r>
              <a:rPr lang="en-US" sz="3600" dirty="0" err="1"/>
              <a:t>Investasi</a:t>
            </a:r>
            <a:r>
              <a:rPr lang="en-US" sz="3600" dirty="0"/>
              <a:t> pada </a:t>
            </a:r>
            <a:r>
              <a:rPr lang="en-US" sz="3600" dirty="0" err="1"/>
              <a:t>Kurs</a:t>
            </a:r>
            <a:r>
              <a:rPr lang="en-US" sz="3600" dirty="0"/>
              <a:t> </a:t>
            </a:r>
            <a:r>
              <a:rPr lang="en-US" sz="3600" dirty="0" err="1"/>
              <a:t>Riil</a:t>
            </a:r>
            <a:r>
              <a:rPr lang="en-US" sz="36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626626-72E6-4048-9C83-76313190E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053" y="2302683"/>
            <a:ext cx="8741870" cy="41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MH_Entry_1"/>
          <p:cNvSpPr/>
          <p:nvPr>
            <p:custDataLst>
              <p:tags r:id="rId1"/>
            </p:custDataLst>
          </p:nvPr>
        </p:nvSpPr>
        <p:spPr>
          <a:xfrm>
            <a:off x="579916" y="84728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1389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ARUS MODAL DAN BARANG INTERNASIONAL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718" name="Freeform 500"/>
          <p:cNvSpPr/>
          <p:nvPr/>
        </p:nvSpPr>
        <p:spPr bwMode="auto">
          <a:xfrm>
            <a:off x="124654" y="126306"/>
            <a:ext cx="427444" cy="422334"/>
          </a:xfrm>
          <a:prstGeom prst="roundRect">
            <a:avLst>
              <a:gd name="adj" fmla="val 50000"/>
            </a:avLst>
          </a:prstGeom>
          <a:noFill/>
          <a:ln w="19050" cap="flat">
            <a:solidFill>
              <a:srgbClr val="67318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19" name="MH_Entry_1"/>
          <p:cNvSpPr/>
          <p:nvPr>
            <p:custDataLst>
              <p:tags r:id="rId2"/>
            </p:custDataLst>
          </p:nvPr>
        </p:nvSpPr>
        <p:spPr>
          <a:xfrm>
            <a:off x="98573" y="108817"/>
            <a:ext cx="485003" cy="498614"/>
          </a:xfrm>
          <a:prstGeom prst="roundRect">
            <a:avLst>
              <a:gd name="adj" fmla="val 278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1786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zh-CN" altLang="en-US" sz="2800" spc="200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145730" name="直接连接符 6"/>
          <p:cNvCxnSpPr>
            <a:cxnSpLocks/>
          </p:cNvCxnSpPr>
          <p:nvPr/>
        </p:nvCxnSpPr>
        <p:spPr>
          <a:xfrm>
            <a:off x="-10886" y="6800665"/>
            <a:ext cx="12206312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7"/>
          <p:cNvCxnSpPr>
            <a:cxnSpLocks/>
          </p:cNvCxnSpPr>
          <p:nvPr/>
        </p:nvCxnSpPr>
        <p:spPr>
          <a:xfrm>
            <a:off x="2447180" y="353580"/>
            <a:ext cx="7340021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20" name="矩形 8"/>
          <p:cNvSpPr/>
          <p:nvPr/>
        </p:nvSpPr>
        <p:spPr>
          <a:xfrm>
            <a:off x="7282861" y="6607932"/>
            <a:ext cx="49203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JOB SUMMARY REVIEW 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721" name="Freeform 30"/>
          <p:cNvSpPr/>
          <p:nvPr/>
        </p:nvSpPr>
        <p:spPr bwMode="auto">
          <a:xfrm>
            <a:off x="10022899" y="145736"/>
            <a:ext cx="360025" cy="360025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22" name="Freeform 12"/>
          <p:cNvSpPr/>
          <p:nvPr/>
        </p:nvSpPr>
        <p:spPr bwMode="auto">
          <a:xfrm>
            <a:off x="10551658" y="179929"/>
            <a:ext cx="276147" cy="276792"/>
          </a:xfrm>
          <a:custGeom>
            <a:avLst/>
            <a:gdLst>
              <a:gd name="T0" fmla="*/ 130 w 149"/>
              <a:gd name="T1" fmla="*/ 101 h 149"/>
              <a:gd name="T2" fmla="*/ 48 w 149"/>
              <a:gd name="T3" fmla="*/ 19 h 149"/>
              <a:gd name="T4" fmla="*/ 19 w 149"/>
              <a:gd name="T5" fmla="*/ 48 h 149"/>
              <a:gd name="T6" fmla="*/ 101 w 149"/>
              <a:gd name="T7" fmla="*/ 130 h 149"/>
              <a:gd name="T8" fmla="*/ 130 w 149"/>
              <a:gd name="T9" fmla="*/ 10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30" y="101"/>
                </a:moveTo>
                <a:cubicBezTo>
                  <a:pt x="103" y="74"/>
                  <a:pt x="75" y="46"/>
                  <a:pt x="48" y="19"/>
                </a:cubicBezTo>
                <a:cubicBezTo>
                  <a:pt x="29" y="0"/>
                  <a:pt x="0" y="29"/>
                  <a:pt x="19" y="48"/>
                </a:cubicBezTo>
                <a:cubicBezTo>
                  <a:pt x="46" y="76"/>
                  <a:pt x="74" y="103"/>
                  <a:pt x="101" y="130"/>
                </a:cubicBezTo>
                <a:cubicBezTo>
                  <a:pt x="120" y="149"/>
                  <a:pt x="149" y="120"/>
                  <a:pt x="130" y="101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23" name="Freeform 14"/>
          <p:cNvSpPr/>
          <p:nvPr/>
        </p:nvSpPr>
        <p:spPr bwMode="auto">
          <a:xfrm>
            <a:off x="11024137" y="164142"/>
            <a:ext cx="204484" cy="204484"/>
          </a:xfrm>
          <a:custGeom>
            <a:avLst/>
            <a:gdLst>
              <a:gd name="T0" fmla="*/ 178 w 194"/>
              <a:gd name="T1" fmla="*/ 152 h 194"/>
              <a:gd name="T2" fmla="*/ 43 w 194"/>
              <a:gd name="T3" fmla="*/ 16 h 194"/>
              <a:gd name="T4" fmla="*/ 17 w 194"/>
              <a:gd name="T5" fmla="*/ 42 h 194"/>
              <a:gd name="T6" fmla="*/ 152 w 194"/>
              <a:gd name="T7" fmla="*/ 177 h 194"/>
              <a:gd name="T8" fmla="*/ 178 w 194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178" y="152"/>
                </a:moveTo>
                <a:cubicBezTo>
                  <a:pt x="133" y="106"/>
                  <a:pt x="88" y="61"/>
                  <a:pt x="43" y="16"/>
                </a:cubicBezTo>
                <a:cubicBezTo>
                  <a:pt x="26" y="0"/>
                  <a:pt x="0" y="25"/>
                  <a:pt x="17" y="42"/>
                </a:cubicBezTo>
                <a:cubicBezTo>
                  <a:pt x="62" y="87"/>
                  <a:pt x="107" y="132"/>
                  <a:pt x="152" y="177"/>
                </a:cubicBezTo>
                <a:cubicBezTo>
                  <a:pt x="169" y="194"/>
                  <a:pt x="194" y="168"/>
                  <a:pt x="178" y="152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24" name="Freeform 22"/>
          <p:cNvSpPr/>
          <p:nvPr/>
        </p:nvSpPr>
        <p:spPr bwMode="auto">
          <a:xfrm>
            <a:off x="11389041" y="224399"/>
            <a:ext cx="177288" cy="137311"/>
          </a:xfrm>
          <a:custGeom>
            <a:avLst/>
            <a:gdLst>
              <a:gd name="T0" fmla="*/ 36 w 71"/>
              <a:gd name="T1" fmla="*/ 0 h 55"/>
              <a:gd name="T2" fmla="*/ 36 w 71"/>
              <a:gd name="T3" fmla="*/ 55 h 55"/>
              <a:gd name="T4" fmla="*/ 36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6" y="0"/>
                </a:moveTo>
                <a:cubicBezTo>
                  <a:pt x="0" y="0"/>
                  <a:pt x="0" y="55"/>
                  <a:pt x="36" y="55"/>
                </a:cubicBezTo>
                <a:cubicBezTo>
                  <a:pt x="71" y="55"/>
                  <a:pt x="71" y="0"/>
                  <a:pt x="36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25" name="Freeform 23"/>
          <p:cNvSpPr/>
          <p:nvPr/>
        </p:nvSpPr>
        <p:spPr bwMode="auto">
          <a:xfrm>
            <a:off x="11833922" y="218147"/>
            <a:ext cx="177287" cy="134703"/>
          </a:xfrm>
          <a:custGeom>
            <a:avLst/>
            <a:gdLst>
              <a:gd name="T0" fmla="*/ 35 w 71"/>
              <a:gd name="T1" fmla="*/ 0 h 54"/>
              <a:gd name="T2" fmla="*/ 35 w 71"/>
              <a:gd name="T3" fmla="*/ 54 h 54"/>
              <a:gd name="T4" fmla="*/ 35 w 71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4">
                <a:moveTo>
                  <a:pt x="35" y="0"/>
                </a:moveTo>
                <a:cubicBezTo>
                  <a:pt x="0" y="0"/>
                  <a:pt x="0" y="54"/>
                  <a:pt x="35" y="54"/>
                </a:cubicBezTo>
                <a:cubicBezTo>
                  <a:pt x="70" y="54"/>
                  <a:pt x="71" y="0"/>
                  <a:pt x="35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97152" name="图片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4738" y="1536700"/>
            <a:ext cx="3030537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图片 42"/>
          <p:cNvPicPr>
            <a:picLocks noChangeAspect="1"/>
          </p:cNvPicPr>
          <p:nvPr/>
        </p:nvPicPr>
        <p:blipFill rotWithShape="1">
          <a:blip r:embed="rId5"/>
          <a:srcRect l="-427" t="35692" r="427" b="18615"/>
          <a:stretch>
            <a:fillRect/>
          </a:stretch>
        </p:blipFill>
        <p:spPr bwMode="auto">
          <a:xfrm>
            <a:off x="4516438" y="1546225"/>
            <a:ext cx="3132137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图片 40"/>
          <p:cNvPicPr>
            <a:picLocks noChangeAspect="1"/>
          </p:cNvPicPr>
          <p:nvPr/>
        </p:nvPicPr>
        <p:blipFill>
          <a:blip r:embed="rId6"/>
          <a:srcRect r="3091"/>
          <a:stretch>
            <a:fillRect/>
          </a:stretch>
        </p:blipFill>
        <p:spPr bwMode="auto">
          <a:xfrm>
            <a:off x="8180388" y="1538288"/>
            <a:ext cx="2986087" cy="2052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26" name="矩形 24"/>
          <p:cNvSpPr/>
          <p:nvPr/>
        </p:nvSpPr>
        <p:spPr>
          <a:xfrm>
            <a:off x="959426" y="1417651"/>
            <a:ext cx="3256973" cy="462754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27" name="矩形 25"/>
          <p:cNvSpPr/>
          <p:nvPr/>
        </p:nvSpPr>
        <p:spPr>
          <a:xfrm>
            <a:off x="1074738" y="3698213"/>
            <a:ext cx="3030537" cy="2232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28" name="TextBox 3"/>
          <p:cNvSpPr txBox="1">
            <a:spLocks noChangeArrowheads="1"/>
          </p:cNvSpPr>
          <p:nvPr/>
        </p:nvSpPr>
        <p:spPr bwMode="auto">
          <a:xfrm>
            <a:off x="1578449" y="3770399"/>
            <a:ext cx="2048163" cy="7964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Peran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Ekspor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Neto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Gill Sans" panose="02010600030101010101" charset="0"/>
            </a:endParaRPr>
          </a:p>
        </p:txBody>
      </p:sp>
      <p:sp>
        <p:nvSpPr>
          <p:cNvPr id="1048729" name="矩形 27"/>
          <p:cNvSpPr/>
          <p:nvPr/>
        </p:nvSpPr>
        <p:spPr>
          <a:xfrm>
            <a:off x="1249980" y="4580025"/>
            <a:ext cx="2705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Pengeluaran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Domestik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tidak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perlu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sama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dengan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output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barang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dan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jasa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Gill Sans" panose="02010600030101010101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Gill Sans" panose="02010600030101010101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Gill Sans" panose="02010600030101010101" charset="0"/>
            </a:endParaRPr>
          </a:p>
        </p:txBody>
      </p:sp>
      <p:sp>
        <p:nvSpPr>
          <p:cNvPr id="1048730" name="矩形 28"/>
          <p:cNvSpPr/>
          <p:nvPr/>
        </p:nvSpPr>
        <p:spPr>
          <a:xfrm>
            <a:off x="4437062" y="1417651"/>
            <a:ext cx="3256973" cy="462754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31" name="矩形 29"/>
          <p:cNvSpPr/>
          <p:nvPr/>
        </p:nvSpPr>
        <p:spPr>
          <a:xfrm>
            <a:off x="4552374" y="3698213"/>
            <a:ext cx="3030537" cy="2232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32" name="TextBox 3"/>
          <p:cNvSpPr txBox="1">
            <a:spLocks noChangeArrowheads="1"/>
          </p:cNvSpPr>
          <p:nvPr/>
        </p:nvSpPr>
        <p:spPr bwMode="auto">
          <a:xfrm>
            <a:off x="5056085" y="3770399"/>
            <a:ext cx="2048163" cy="7964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Ekspor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Neto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Positif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Gill Sans" panose="02010600030101010101" charset="0"/>
            </a:endParaRPr>
          </a:p>
        </p:txBody>
      </p:sp>
      <p:sp>
        <p:nvSpPr>
          <p:cNvPr id="1048733" name="矩形 31"/>
          <p:cNvSpPr/>
          <p:nvPr/>
        </p:nvSpPr>
        <p:spPr>
          <a:xfrm>
            <a:off x="4727616" y="4644545"/>
            <a:ext cx="2705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Jika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output /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produksi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melebihi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pengeluaran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domestic,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maka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kelebihan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tersebut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dapat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diekspor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ke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negara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lain.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Gill Sans" panose="02010600030101010101" charset="0"/>
            </a:endParaRPr>
          </a:p>
        </p:txBody>
      </p:sp>
      <p:sp>
        <p:nvSpPr>
          <p:cNvPr id="1048734" name="矩形 32"/>
          <p:cNvSpPr/>
          <p:nvPr/>
        </p:nvSpPr>
        <p:spPr>
          <a:xfrm>
            <a:off x="8032648" y="1417651"/>
            <a:ext cx="3256973" cy="4627549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35" name="矩形 33"/>
          <p:cNvSpPr/>
          <p:nvPr/>
        </p:nvSpPr>
        <p:spPr>
          <a:xfrm>
            <a:off x="8147960" y="3698213"/>
            <a:ext cx="3030537" cy="2232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36" name="TextBox 3"/>
          <p:cNvSpPr txBox="1">
            <a:spLocks noChangeArrowheads="1"/>
          </p:cNvSpPr>
          <p:nvPr/>
        </p:nvSpPr>
        <p:spPr bwMode="auto">
          <a:xfrm>
            <a:off x="8651671" y="3770399"/>
            <a:ext cx="2048163" cy="7964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Ekspor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Neto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Negatif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Gill Sans" panose="02010600030101010101" charset="0"/>
            </a:endParaRPr>
          </a:p>
        </p:txBody>
      </p:sp>
      <p:sp>
        <p:nvSpPr>
          <p:cNvPr id="1048737" name="矩形 35"/>
          <p:cNvSpPr/>
          <p:nvPr/>
        </p:nvSpPr>
        <p:spPr>
          <a:xfrm>
            <a:off x="8390502" y="4545113"/>
            <a:ext cx="2705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Jika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output /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produksi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lebih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kecil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dari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pengeluaran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domestik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maka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tidak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dilakukan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ekspor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ke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luar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negeri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 panose="02010600030101010101" charset="0"/>
              </a:rPr>
              <a:t>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Gill Sans" panose="0201060003010101010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MH_Entry_1"/>
          <p:cNvSpPr/>
          <p:nvPr>
            <p:custDataLst>
              <p:tags r:id="rId1"/>
            </p:custDataLst>
          </p:nvPr>
        </p:nvSpPr>
        <p:spPr>
          <a:xfrm>
            <a:off x="579916" y="84728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6389"/>
          </a:bodyPr>
          <a:lstStyle/>
          <a:p>
            <a:pPr algn="ctr">
              <a:lnSpc>
                <a:spcPct val="110000"/>
              </a:lnSpc>
            </a:pP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756" name="Freeform 500"/>
          <p:cNvSpPr/>
          <p:nvPr/>
        </p:nvSpPr>
        <p:spPr bwMode="auto">
          <a:xfrm>
            <a:off x="124654" y="126306"/>
            <a:ext cx="427444" cy="422334"/>
          </a:xfrm>
          <a:prstGeom prst="roundRect">
            <a:avLst>
              <a:gd name="adj" fmla="val 50000"/>
            </a:avLst>
          </a:prstGeom>
          <a:noFill/>
          <a:ln w="19050" cap="flat">
            <a:solidFill>
              <a:srgbClr val="67318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57" name="MH_Entry_1"/>
          <p:cNvSpPr/>
          <p:nvPr>
            <p:custDataLst>
              <p:tags r:id="rId2"/>
            </p:custDataLst>
          </p:nvPr>
        </p:nvSpPr>
        <p:spPr>
          <a:xfrm>
            <a:off x="98573" y="108817"/>
            <a:ext cx="485003" cy="498614"/>
          </a:xfrm>
          <a:prstGeom prst="roundRect">
            <a:avLst>
              <a:gd name="adj" fmla="val 278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1786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zh-CN" altLang="en-US" sz="2800" spc="200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145735" name="直接连接符 6"/>
          <p:cNvCxnSpPr>
            <a:cxnSpLocks/>
          </p:cNvCxnSpPr>
          <p:nvPr/>
        </p:nvCxnSpPr>
        <p:spPr>
          <a:xfrm>
            <a:off x="-10886" y="6800665"/>
            <a:ext cx="12206312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直接连接符 7"/>
          <p:cNvCxnSpPr>
            <a:cxnSpLocks/>
          </p:cNvCxnSpPr>
          <p:nvPr/>
        </p:nvCxnSpPr>
        <p:spPr>
          <a:xfrm>
            <a:off x="2447180" y="353580"/>
            <a:ext cx="7340021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58" name="矩形 8"/>
          <p:cNvSpPr/>
          <p:nvPr/>
        </p:nvSpPr>
        <p:spPr>
          <a:xfrm>
            <a:off x="7282861" y="6607932"/>
            <a:ext cx="49203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JOB SUMMARY REVIEW 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759" name="Freeform 30"/>
          <p:cNvSpPr/>
          <p:nvPr/>
        </p:nvSpPr>
        <p:spPr bwMode="auto">
          <a:xfrm>
            <a:off x="10022899" y="145736"/>
            <a:ext cx="360025" cy="360025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60" name="Freeform 12"/>
          <p:cNvSpPr/>
          <p:nvPr/>
        </p:nvSpPr>
        <p:spPr bwMode="auto">
          <a:xfrm>
            <a:off x="10551658" y="179929"/>
            <a:ext cx="276147" cy="276792"/>
          </a:xfrm>
          <a:custGeom>
            <a:avLst/>
            <a:gdLst>
              <a:gd name="T0" fmla="*/ 130 w 149"/>
              <a:gd name="T1" fmla="*/ 101 h 149"/>
              <a:gd name="T2" fmla="*/ 48 w 149"/>
              <a:gd name="T3" fmla="*/ 19 h 149"/>
              <a:gd name="T4" fmla="*/ 19 w 149"/>
              <a:gd name="T5" fmla="*/ 48 h 149"/>
              <a:gd name="T6" fmla="*/ 101 w 149"/>
              <a:gd name="T7" fmla="*/ 130 h 149"/>
              <a:gd name="T8" fmla="*/ 130 w 149"/>
              <a:gd name="T9" fmla="*/ 10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30" y="101"/>
                </a:moveTo>
                <a:cubicBezTo>
                  <a:pt x="103" y="74"/>
                  <a:pt x="75" y="46"/>
                  <a:pt x="48" y="19"/>
                </a:cubicBezTo>
                <a:cubicBezTo>
                  <a:pt x="29" y="0"/>
                  <a:pt x="0" y="29"/>
                  <a:pt x="19" y="48"/>
                </a:cubicBezTo>
                <a:cubicBezTo>
                  <a:pt x="46" y="76"/>
                  <a:pt x="74" y="103"/>
                  <a:pt x="101" y="130"/>
                </a:cubicBezTo>
                <a:cubicBezTo>
                  <a:pt x="120" y="149"/>
                  <a:pt x="149" y="120"/>
                  <a:pt x="130" y="101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61" name="Freeform 14"/>
          <p:cNvSpPr/>
          <p:nvPr/>
        </p:nvSpPr>
        <p:spPr bwMode="auto">
          <a:xfrm>
            <a:off x="11024137" y="164142"/>
            <a:ext cx="204484" cy="204484"/>
          </a:xfrm>
          <a:custGeom>
            <a:avLst/>
            <a:gdLst>
              <a:gd name="T0" fmla="*/ 178 w 194"/>
              <a:gd name="T1" fmla="*/ 152 h 194"/>
              <a:gd name="T2" fmla="*/ 43 w 194"/>
              <a:gd name="T3" fmla="*/ 16 h 194"/>
              <a:gd name="T4" fmla="*/ 17 w 194"/>
              <a:gd name="T5" fmla="*/ 42 h 194"/>
              <a:gd name="T6" fmla="*/ 152 w 194"/>
              <a:gd name="T7" fmla="*/ 177 h 194"/>
              <a:gd name="T8" fmla="*/ 178 w 194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178" y="152"/>
                </a:moveTo>
                <a:cubicBezTo>
                  <a:pt x="133" y="106"/>
                  <a:pt x="88" y="61"/>
                  <a:pt x="43" y="16"/>
                </a:cubicBezTo>
                <a:cubicBezTo>
                  <a:pt x="26" y="0"/>
                  <a:pt x="0" y="25"/>
                  <a:pt x="17" y="42"/>
                </a:cubicBezTo>
                <a:cubicBezTo>
                  <a:pt x="62" y="87"/>
                  <a:pt x="107" y="132"/>
                  <a:pt x="152" y="177"/>
                </a:cubicBezTo>
                <a:cubicBezTo>
                  <a:pt x="169" y="194"/>
                  <a:pt x="194" y="168"/>
                  <a:pt x="178" y="152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62" name="Freeform 22"/>
          <p:cNvSpPr/>
          <p:nvPr/>
        </p:nvSpPr>
        <p:spPr bwMode="auto">
          <a:xfrm>
            <a:off x="11389041" y="224399"/>
            <a:ext cx="177288" cy="137311"/>
          </a:xfrm>
          <a:custGeom>
            <a:avLst/>
            <a:gdLst>
              <a:gd name="T0" fmla="*/ 36 w 71"/>
              <a:gd name="T1" fmla="*/ 0 h 55"/>
              <a:gd name="T2" fmla="*/ 36 w 71"/>
              <a:gd name="T3" fmla="*/ 55 h 55"/>
              <a:gd name="T4" fmla="*/ 36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6" y="0"/>
                </a:moveTo>
                <a:cubicBezTo>
                  <a:pt x="0" y="0"/>
                  <a:pt x="0" y="55"/>
                  <a:pt x="36" y="55"/>
                </a:cubicBezTo>
                <a:cubicBezTo>
                  <a:pt x="71" y="55"/>
                  <a:pt x="71" y="0"/>
                  <a:pt x="36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63" name="Freeform 23"/>
          <p:cNvSpPr/>
          <p:nvPr/>
        </p:nvSpPr>
        <p:spPr bwMode="auto">
          <a:xfrm>
            <a:off x="11833922" y="218147"/>
            <a:ext cx="177287" cy="134703"/>
          </a:xfrm>
          <a:custGeom>
            <a:avLst/>
            <a:gdLst>
              <a:gd name="T0" fmla="*/ 35 w 71"/>
              <a:gd name="T1" fmla="*/ 0 h 54"/>
              <a:gd name="T2" fmla="*/ 35 w 71"/>
              <a:gd name="T3" fmla="*/ 54 h 54"/>
              <a:gd name="T4" fmla="*/ 35 w 71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4">
                <a:moveTo>
                  <a:pt x="35" y="0"/>
                </a:moveTo>
                <a:cubicBezTo>
                  <a:pt x="0" y="0"/>
                  <a:pt x="0" y="54"/>
                  <a:pt x="35" y="54"/>
                </a:cubicBezTo>
                <a:cubicBezTo>
                  <a:pt x="70" y="54"/>
                  <a:pt x="71" y="0"/>
                  <a:pt x="35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97155" name="图片 12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1662598" y="1576388"/>
            <a:ext cx="2977765" cy="4094162"/>
          </a:xfrm>
          <a:prstGeom prst="rect">
            <a:avLst/>
          </a:prstGeom>
        </p:spPr>
      </p:pic>
      <p:grpSp>
        <p:nvGrpSpPr>
          <p:cNvPr id="53" name="组合 13"/>
          <p:cNvGrpSpPr/>
          <p:nvPr/>
        </p:nvGrpSpPr>
        <p:grpSpPr bwMode="auto">
          <a:xfrm>
            <a:off x="5950918" y="1576388"/>
            <a:ext cx="2613026" cy="4115245"/>
            <a:chOff x="643034" y="1576619"/>
            <a:chExt cx="2613026" cy="4115246"/>
          </a:xfrm>
        </p:grpSpPr>
        <p:sp>
          <p:nvSpPr>
            <p:cNvPr id="1048764" name="矩形 14"/>
            <p:cNvSpPr/>
            <p:nvPr/>
          </p:nvSpPr>
          <p:spPr>
            <a:xfrm>
              <a:off x="643035" y="1576619"/>
              <a:ext cx="2613025" cy="4094163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8765" name="任意多边形 42"/>
            <p:cNvSpPr/>
            <p:nvPr/>
          </p:nvSpPr>
          <p:spPr bwMode="auto">
            <a:xfrm>
              <a:off x="1512985" y="1770929"/>
              <a:ext cx="874713" cy="874713"/>
            </a:xfrm>
            <a:custGeom>
              <a:avLst/>
              <a:gdLst>
                <a:gd name="T0" fmla="*/ 427325 w 875300"/>
                <a:gd name="T1" fmla="*/ 166392 h 874712"/>
                <a:gd name="T2" fmla="*/ 758471 w 875300"/>
                <a:gd name="T3" fmla="*/ 560214 h 874712"/>
                <a:gd name="T4" fmla="*/ 758471 w 875300"/>
                <a:gd name="T5" fmla="*/ 839166 h 874712"/>
                <a:gd name="T6" fmla="*/ 717756 w 875300"/>
                <a:gd name="T7" fmla="*/ 874719 h 874712"/>
                <a:gd name="T8" fmla="*/ 503326 w 875300"/>
                <a:gd name="T9" fmla="*/ 874719 h 874712"/>
                <a:gd name="T10" fmla="*/ 503326 w 875300"/>
                <a:gd name="T11" fmla="*/ 623115 h 874712"/>
                <a:gd name="T12" fmla="*/ 354038 w 875300"/>
                <a:gd name="T13" fmla="*/ 623115 h 874712"/>
                <a:gd name="T14" fmla="*/ 354038 w 875300"/>
                <a:gd name="T15" fmla="*/ 874719 h 874712"/>
                <a:gd name="T16" fmla="*/ 136895 w 875300"/>
                <a:gd name="T17" fmla="*/ 874719 h 874712"/>
                <a:gd name="T18" fmla="*/ 93464 w 875300"/>
                <a:gd name="T19" fmla="*/ 839166 h 874712"/>
                <a:gd name="T20" fmla="*/ 93464 w 875300"/>
                <a:gd name="T21" fmla="*/ 590297 h 874712"/>
                <a:gd name="T22" fmla="*/ 427325 w 875300"/>
                <a:gd name="T23" fmla="*/ 166392 h 874712"/>
                <a:gd name="T24" fmla="*/ 425074 w 875300"/>
                <a:gd name="T25" fmla="*/ 0 h 874712"/>
                <a:gd name="T26" fmla="*/ 454957 w 875300"/>
                <a:gd name="T27" fmla="*/ 13668 h 874712"/>
                <a:gd name="T28" fmla="*/ 862458 w 875300"/>
                <a:gd name="T29" fmla="*/ 502992 h 874712"/>
                <a:gd name="T30" fmla="*/ 857025 w 875300"/>
                <a:gd name="T31" fmla="*/ 560397 h 874712"/>
                <a:gd name="T32" fmla="*/ 808125 w 875300"/>
                <a:gd name="T33" fmla="*/ 565865 h 874712"/>
                <a:gd name="T34" fmla="*/ 427791 w 875300"/>
                <a:gd name="T35" fmla="*/ 114812 h 874712"/>
                <a:gd name="T36" fmla="*/ 61040 w 875300"/>
                <a:gd name="T37" fmla="*/ 576799 h 874712"/>
                <a:gd name="T38" fmla="*/ 12141 w 875300"/>
                <a:gd name="T39" fmla="*/ 571332 h 874712"/>
                <a:gd name="T40" fmla="*/ 6703 w 875300"/>
                <a:gd name="T41" fmla="*/ 513926 h 874712"/>
                <a:gd name="T42" fmla="*/ 395191 w 875300"/>
                <a:gd name="T43" fmla="*/ 13668 h 874712"/>
                <a:gd name="T44" fmla="*/ 425074 w 875300"/>
                <a:gd name="T45" fmla="*/ 0 h 874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75300" h="874712">
                  <a:moveTo>
                    <a:pt x="429913" y="166392"/>
                  </a:moveTo>
                  <a:cubicBezTo>
                    <a:pt x="429913" y="166392"/>
                    <a:pt x="763064" y="541063"/>
                    <a:pt x="763064" y="560207"/>
                  </a:cubicBezTo>
                  <a:cubicBezTo>
                    <a:pt x="763064" y="560207"/>
                    <a:pt x="763064" y="560207"/>
                    <a:pt x="763064" y="839159"/>
                  </a:cubicBezTo>
                  <a:cubicBezTo>
                    <a:pt x="763064" y="858303"/>
                    <a:pt x="743949" y="874712"/>
                    <a:pt x="722103" y="874712"/>
                  </a:cubicBezTo>
                  <a:cubicBezTo>
                    <a:pt x="722103" y="874712"/>
                    <a:pt x="722103" y="874712"/>
                    <a:pt x="506374" y="874712"/>
                  </a:cubicBezTo>
                  <a:cubicBezTo>
                    <a:pt x="506374" y="874712"/>
                    <a:pt x="506374" y="874712"/>
                    <a:pt x="506374" y="623108"/>
                  </a:cubicBezTo>
                  <a:cubicBezTo>
                    <a:pt x="506374" y="623108"/>
                    <a:pt x="506374" y="623108"/>
                    <a:pt x="356183" y="623108"/>
                  </a:cubicBezTo>
                  <a:cubicBezTo>
                    <a:pt x="356183" y="623108"/>
                    <a:pt x="356183" y="623108"/>
                    <a:pt x="356183" y="874712"/>
                  </a:cubicBezTo>
                  <a:cubicBezTo>
                    <a:pt x="356183" y="874712"/>
                    <a:pt x="356183" y="874712"/>
                    <a:pt x="137723" y="874712"/>
                  </a:cubicBezTo>
                  <a:cubicBezTo>
                    <a:pt x="113146" y="874712"/>
                    <a:pt x="94031" y="858303"/>
                    <a:pt x="94031" y="839159"/>
                  </a:cubicBezTo>
                  <a:cubicBezTo>
                    <a:pt x="94031" y="839159"/>
                    <a:pt x="94031" y="839159"/>
                    <a:pt x="94031" y="590290"/>
                  </a:cubicBezTo>
                  <a:cubicBezTo>
                    <a:pt x="94031" y="590290"/>
                    <a:pt x="94031" y="590290"/>
                    <a:pt x="429913" y="166392"/>
                  </a:cubicBezTo>
                  <a:close/>
                  <a:moveTo>
                    <a:pt x="427648" y="0"/>
                  </a:moveTo>
                  <a:cubicBezTo>
                    <a:pt x="438581" y="0"/>
                    <a:pt x="449513" y="2734"/>
                    <a:pt x="457713" y="13668"/>
                  </a:cubicBezTo>
                  <a:cubicBezTo>
                    <a:pt x="463179" y="19135"/>
                    <a:pt x="867682" y="502985"/>
                    <a:pt x="867682" y="502985"/>
                  </a:cubicBezTo>
                  <a:cubicBezTo>
                    <a:pt x="878614" y="516653"/>
                    <a:pt x="878614" y="543989"/>
                    <a:pt x="862215" y="560390"/>
                  </a:cubicBezTo>
                  <a:cubicBezTo>
                    <a:pt x="848550" y="579526"/>
                    <a:pt x="826685" y="582259"/>
                    <a:pt x="813019" y="565858"/>
                  </a:cubicBezTo>
                  <a:cubicBezTo>
                    <a:pt x="813019" y="565858"/>
                    <a:pt x="813019" y="565858"/>
                    <a:pt x="430381" y="114812"/>
                  </a:cubicBezTo>
                  <a:cubicBezTo>
                    <a:pt x="430381" y="114812"/>
                    <a:pt x="430381" y="114812"/>
                    <a:pt x="61409" y="576792"/>
                  </a:cubicBezTo>
                  <a:cubicBezTo>
                    <a:pt x="50477" y="590460"/>
                    <a:pt x="28612" y="587727"/>
                    <a:pt x="12213" y="571325"/>
                  </a:cubicBezTo>
                  <a:cubicBezTo>
                    <a:pt x="-1453" y="554923"/>
                    <a:pt x="-4186" y="530321"/>
                    <a:pt x="6747" y="513919"/>
                  </a:cubicBezTo>
                  <a:cubicBezTo>
                    <a:pt x="6747" y="513919"/>
                    <a:pt x="392117" y="21869"/>
                    <a:pt x="397584" y="13668"/>
                  </a:cubicBezTo>
                  <a:cubicBezTo>
                    <a:pt x="405783" y="2734"/>
                    <a:pt x="416716" y="0"/>
                    <a:pt x="427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48766" name="文本框 22"/>
            <p:cNvSpPr txBox="1">
              <a:spLocks noChangeArrowheads="1"/>
            </p:cNvSpPr>
            <p:nvPr/>
          </p:nvSpPr>
          <p:spPr bwMode="auto">
            <a:xfrm>
              <a:off x="797023" y="3675929"/>
              <a:ext cx="2339975" cy="20159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 defTabSz="914400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Output </a:t>
              </a:r>
              <a:r>
                <a:rPr lang="en-US" altLang="zh-CN" sz="10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produksi</a:t>
              </a:r>
              <a:r>
                <a:rPr lang="en-US" altLang="zh-CN" sz="1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0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dijual</a:t>
              </a:r>
              <a:r>
                <a:rPr lang="en-US" altLang="zh-CN" sz="1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di </a:t>
              </a:r>
              <a:r>
                <a:rPr lang="en-US" altLang="zh-CN" sz="10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pasar</a:t>
              </a:r>
              <a:r>
                <a:rPr lang="en-US" altLang="zh-CN" sz="1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0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domestik</a:t>
              </a:r>
              <a:r>
                <a:rPr lang="en-US" altLang="zh-CN" sz="1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0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r>
                <a:rPr lang="en-US" altLang="zh-CN" sz="1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0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luar</a:t>
              </a:r>
              <a:r>
                <a:rPr lang="en-US" altLang="zh-CN" sz="1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0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negeri</a:t>
              </a:r>
              <a:endParaRPr lang="en-US" altLang="zh-CN" sz="10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285750" indent="-285750" defTabSz="914400" eaLnBrk="1" hangingPunct="1">
                <a:lnSpc>
                  <a:spcPct val="100000"/>
                </a:lnSpc>
                <a:spcBef>
                  <a:spcPct val="0"/>
                </a:spcBef>
              </a:pPr>
              <a:endParaRPr lang="en-US" altLang="zh-CN" sz="10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285750" indent="-285750" defTabSz="914400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0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Terdiri</a:t>
              </a:r>
              <a:r>
                <a:rPr lang="en-US" altLang="zh-CN" sz="1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0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atas</a:t>
              </a:r>
              <a:r>
                <a:rPr lang="en-US" altLang="zh-CN" sz="1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0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empat</a:t>
              </a:r>
              <a:r>
                <a:rPr lang="en-US" altLang="zh-CN" sz="1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0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komponen</a:t>
              </a:r>
              <a:r>
                <a:rPr lang="en-US" altLang="zh-CN" sz="1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:</a:t>
              </a:r>
            </a:p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</a:p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C =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Konsumsi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barang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jasa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domestik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</a:p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I  =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Investasi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dalam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barang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jasa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domestik</a:t>
              </a:r>
              <a:endParaRPr lang="en-US" altLang="zh-CN" sz="9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G =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Pembelian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pemerintah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atas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barang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jasa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domestic</a:t>
              </a:r>
            </a:p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EX =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Ekspor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barang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r>
                <a:rPr lang="en-US" altLang="zh-CN" sz="9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9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jasa</a:t>
              </a:r>
              <a:endParaRPr lang="en-US" altLang="zh-CN" sz="9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8767" name="矩形 6"/>
            <p:cNvSpPr>
              <a:spLocks noChangeArrowheads="1"/>
            </p:cNvSpPr>
            <p:nvPr/>
          </p:nvSpPr>
          <p:spPr bwMode="auto">
            <a:xfrm>
              <a:off x="928783" y="2841619"/>
              <a:ext cx="204152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Perekonomian</a:t>
              </a:r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Terbuka </a:t>
              </a:r>
              <a:endPara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3145737" name="直接连接符 23"/>
            <p:cNvCxnSpPr>
              <a:cxnSpLocks/>
            </p:cNvCxnSpPr>
            <p:nvPr/>
          </p:nvCxnSpPr>
          <p:spPr>
            <a:xfrm>
              <a:off x="643034" y="3484794"/>
              <a:ext cx="26130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24"/>
          <p:cNvGrpSpPr/>
          <p:nvPr/>
        </p:nvGrpSpPr>
        <p:grpSpPr bwMode="auto">
          <a:xfrm>
            <a:off x="8721106" y="1576388"/>
            <a:ext cx="2613025" cy="4094162"/>
            <a:chOff x="3413641" y="1576619"/>
            <a:chExt cx="2613025" cy="4094163"/>
          </a:xfrm>
        </p:grpSpPr>
        <p:sp>
          <p:nvSpPr>
            <p:cNvPr id="1048768" name="矩形 25"/>
            <p:cNvSpPr/>
            <p:nvPr/>
          </p:nvSpPr>
          <p:spPr>
            <a:xfrm>
              <a:off x="3413641" y="1576619"/>
              <a:ext cx="2613025" cy="4094163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8769" name="文本框 35"/>
            <p:cNvSpPr txBox="1">
              <a:spLocks noChangeArrowheads="1"/>
            </p:cNvSpPr>
            <p:nvPr/>
          </p:nvSpPr>
          <p:spPr bwMode="auto">
            <a:xfrm>
              <a:off x="3566041" y="3675929"/>
              <a:ext cx="2341562" cy="149271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 defTabSz="914400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Seluruh</a:t>
              </a:r>
              <a:r>
                <a:rPr lang="en-US" altLang="zh-CN" sz="14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output </a:t>
              </a:r>
              <a:r>
                <a:rPr lang="en-US" altLang="zh-CN" sz="1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produksi</a:t>
              </a:r>
              <a:r>
                <a:rPr lang="en-US" altLang="zh-CN" sz="14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dijual</a:t>
              </a:r>
              <a:r>
                <a:rPr lang="en-US" altLang="zh-CN" sz="14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dipasar</a:t>
              </a:r>
              <a:r>
                <a:rPr lang="en-US" altLang="zh-CN" sz="14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domestik</a:t>
              </a:r>
              <a:r>
                <a:rPr lang="en-US" altLang="zh-CN" sz="14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</a:p>
            <a:p>
              <a:pPr marL="285750" indent="-285750" defTabSz="914400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Terdiri</a:t>
              </a:r>
              <a:r>
                <a:rPr lang="en-US" altLang="zh-CN" sz="14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atas</a:t>
              </a:r>
              <a:r>
                <a:rPr lang="en-US" altLang="zh-CN" sz="14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tiga</a:t>
              </a:r>
              <a:r>
                <a:rPr lang="en-US" altLang="zh-CN" sz="14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4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komponen</a:t>
              </a:r>
              <a:r>
                <a:rPr lang="en-US" altLang="zh-CN" sz="14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:</a:t>
              </a:r>
            </a:p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050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       </a:t>
              </a:r>
              <a:r>
                <a:rPr lang="en-US" altLang="zh-CN" sz="1050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Konsumsi</a:t>
              </a:r>
              <a:r>
                <a:rPr lang="en-US" altLang="zh-CN" sz="1050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, </a:t>
              </a:r>
              <a:r>
                <a:rPr lang="en-US" altLang="zh-CN" sz="1050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Investasi</a:t>
              </a:r>
              <a:r>
                <a:rPr lang="en-US" altLang="zh-CN" sz="1050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, </a:t>
              </a:r>
              <a:r>
                <a:rPr lang="en-US" altLang="zh-CN" sz="1050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Belanja</a:t>
              </a:r>
              <a:endPara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050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       </a:t>
              </a:r>
              <a:r>
                <a:rPr lang="en-US" altLang="zh-CN" sz="1050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Pemerintah</a:t>
              </a:r>
              <a:endPara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8770" name="矩形 37"/>
            <p:cNvSpPr>
              <a:spLocks noChangeArrowheads="1"/>
            </p:cNvSpPr>
            <p:nvPr/>
          </p:nvSpPr>
          <p:spPr bwMode="auto">
            <a:xfrm>
              <a:off x="3698597" y="2865426"/>
              <a:ext cx="20764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Perekonomian</a:t>
              </a:r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1600" b="1" dirty="0" err="1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Tertutup</a:t>
              </a:r>
              <a:endPara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3145738" name="直接连接符 28"/>
            <p:cNvCxnSpPr>
              <a:cxnSpLocks/>
            </p:cNvCxnSpPr>
            <p:nvPr/>
          </p:nvCxnSpPr>
          <p:spPr>
            <a:xfrm>
              <a:off x="3413641" y="3484794"/>
              <a:ext cx="26130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71" name="任意多边形 43"/>
            <p:cNvSpPr/>
            <p:nvPr/>
          </p:nvSpPr>
          <p:spPr bwMode="auto">
            <a:xfrm>
              <a:off x="4169291" y="1761404"/>
              <a:ext cx="1069975" cy="893763"/>
            </a:xfrm>
            <a:custGeom>
              <a:avLst/>
              <a:gdLst>
                <a:gd name="T0" fmla="*/ 212047 w 1068881"/>
                <a:gd name="T1" fmla="*/ 596139 h 894355"/>
                <a:gd name="T2" fmla="*/ 347385 w 1068881"/>
                <a:gd name="T3" fmla="*/ 596139 h 894355"/>
                <a:gd name="T4" fmla="*/ 386055 w 1068881"/>
                <a:gd name="T5" fmla="*/ 609699 h 894355"/>
                <a:gd name="T6" fmla="*/ 386055 w 1068881"/>
                <a:gd name="T7" fmla="*/ 875479 h 894355"/>
                <a:gd name="T8" fmla="*/ 347385 w 1068881"/>
                <a:gd name="T9" fmla="*/ 889039 h 894355"/>
                <a:gd name="T10" fmla="*/ 212047 w 1068881"/>
                <a:gd name="T11" fmla="*/ 889039 h 894355"/>
                <a:gd name="T12" fmla="*/ 176142 w 1068881"/>
                <a:gd name="T13" fmla="*/ 875479 h 894355"/>
                <a:gd name="T14" fmla="*/ 176142 w 1068881"/>
                <a:gd name="T15" fmla="*/ 609699 h 894355"/>
                <a:gd name="T16" fmla="*/ 212047 w 1068881"/>
                <a:gd name="T17" fmla="*/ 596139 h 894355"/>
                <a:gd name="T18" fmla="*/ 443918 w 1068881"/>
                <a:gd name="T19" fmla="*/ 443370 h 894355"/>
                <a:gd name="T20" fmla="*/ 578505 w 1068881"/>
                <a:gd name="T21" fmla="*/ 443370 h 894355"/>
                <a:gd name="T22" fmla="*/ 616960 w 1068881"/>
                <a:gd name="T23" fmla="*/ 462395 h 894355"/>
                <a:gd name="T24" fmla="*/ 616960 w 1068881"/>
                <a:gd name="T25" fmla="*/ 867300 h 894355"/>
                <a:gd name="T26" fmla="*/ 578505 w 1068881"/>
                <a:gd name="T27" fmla="*/ 889039 h 894355"/>
                <a:gd name="T28" fmla="*/ 443918 w 1068881"/>
                <a:gd name="T29" fmla="*/ 889039 h 894355"/>
                <a:gd name="T30" fmla="*/ 408212 w 1068881"/>
                <a:gd name="T31" fmla="*/ 867300 h 894355"/>
                <a:gd name="T32" fmla="*/ 408212 w 1068881"/>
                <a:gd name="T33" fmla="*/ 462395 h 894355"/>
                <a:gd name="T34" fmla="*/ 443918 w 1068881"/>
                <a:gd name="T35" fmla="*/ 443370 h 894355"/>
                <a:gd name="T36" fmla="*/ 675097 w 1068881"/>
                <a:gd name="T37" fmla="*/ 264185 h 894355"/>
                <a:gd name="T38" fmla="*/ 810716 w 1068881"/>
                <a:gd name="T39" fmla="*/ 264185 h 894355"/>
                <a:gd name="T40" fmla="*/ 846697 w 1068881"/>
                <a:gd name="T41" fmla="*/ 291353 h 894355"/>
                <a:gd name="T42" fmla="*/ 846697 w 1068881"/>
                <a:gd name="T43" fmla="*/ 859154 h 894355"/>
                <a:gd name="T44" fmla="*/ 810716 w 1068881"/>
                <a:gd name="T45" fmla="*/ 889038 h 894355"/>
                <a:gd name="T46" fmla="*/ 675097 w 1068881"/>
                <a:gd name="T47" fmla="*/ 889038 h 894355"/>
                <a:gd name="T48" fmla="*/ 639115 w 1068881"/>
                <a:gd name="T49" fmla="*/ 859154 h 894355"/>
                <a:gd name="T50" fmla="*/ 639115 w 1068881"/>
                <a:gd name="T51" fmla="*/ 291353 h 894355"/>
                <a:gd name="T52" fmla="*/ 675097 w 1068881"/>
                <a:gd name="T53" fmla="*/ 264185 h 894355"/>
                <a:gd name="T54" fmla="*/ 907170 w 1068881"/>
                <a:gd name="T55" fmla="*/ 125201 h 894355"/>
                <a:gd name="T56" fmla="*/ 1042788 w 1068881"/>
                <a:gd name="T57" fmla="*/ 125201 h 894355"/>
                <a:gd name="T58" fmla="*/ 1078767 w 1068881"/>
                <a:gd name="T59" fmla="*/ 160538 h 894355"/>
                <a:gd name="T60" fmla="*/ 1078767 w 1068881"/>
                <a:gd name="T61" fmla="*/ 853702 h 894355"/>
                <a:gd name="T62" fmla="*/ 1042788 w 1068881"/>
                <a:gd name="T63" fmla="*/ 889039 h 894355"/>
                <a:gd name="T64" fmla="*/ 907170 w 1068881"/>
                <a:gd name="T65" fmla="*/ 889039 h 894355"/>
                <a:gd name="T66" fmla="*/ 871186 w 1068881"/>
                <a:gd name="T67" fmla="*/ 853702 h 894355"/>
                <a:gd name="T68" fmla="*/ 871186 w 1068881"/>
                <a:gd name="T69" fmla="*/ 160538 h 894355"/>
                <a:gd name="T70" fmla="*/ 907170 w 1068881"/>
                <a:gd name="T71" fmla="*/ 125201 h 894355"/>
                <a:gd name="T72" fmla="*/ 846697 w 1068881"/>
                <a:gd name="T73" fmla="*/ 0 h 894355"/>
                <a:gd name="T74" fmla="*/ 791887 w 1068881"/>
                <a:gd name="T75" fmla="*/ 176889 h 894355"/>
                <a:gd name="T76" fmla="*/ 741126 w 1068881"/>
                <a:gd name="T77" fmla="*/ 134527 h 894355"/>
                <a:gd name="T78" fmla="*/ 654729 w 1068881"/>
                <a:gd name="T79" fmla="*/ 207418 h 894355"/>
                <a:gd name="T80" fmla="*/ 432775 w 1068881"/>
                <a:gd name="T81" fmla="*/ 394675 h 894355"/>
                <a:gd name="T82" fmla="*/ 394123 w 1068881"/>
                <a:gd name="T83" fmla="*/ 400101 h 894355"/>
                <a:gd name="T84" fmla="*/ 372034 w 1068881"/>
                <a:gd name="T85" fmla="*/ 372963 h 894355"/>
                <a:gd name="T86" fmla="*/ 372034 w 1068881"/>
                <a:gd name="T87" fmla="*/ 283409 h 894355"/>
                <a:gd name="T88" fmla="*/ 60048 w 1068881"/>
                <a:gd name="T89" fmla="*/ 546646 h 894355"/>
                <a:gd name="T90" fmla="*/ 35203 w 1068881"/>
                <a:gd name="T91" fmla="*/ 554788 h 894355"/>
                <a:gd name="T92" fmla="*/ 10356 w 1068881"/>
                <a:gd name="T93" fmla="*/ 546646 h 894355"/>
                <a:gd name="T94" fmla="*/ 10356 w 1068881"/>
                <a:gd name="T95" fmla="*/ 503226 h 894355"/>
                <a:gd name="T96" fmla="*/ 383078 w 1068881"/>
                <a:gd name="T97" fmla="*/ 185714 h 894355"/>
                <a:gd name="T98" fmla="*/ 421732 w 1068881"/>
                <a:gd name="T99" fmla="*/ 180285 h 894355"/>
                <a:gd name="T100" fmla="*/ 443819 w 1068881"/>
                <a:gd name="T101" fmla="*/ 207423 h 894355"/>
                <a:gd name="T102" fmla="*/ 443819 w 1068881"/>
                <a:gd name="T103" fmla="*/ 299691 h 894355"/>
                <a:gd name="T104" fmla="*/ 678154 w 1068881"/>
                <a:gd name="T105" fmla="*/ 102604 h 894355"/>
                <a:gd name="T106" fmla="*/ 690467 w 1068881"/>
                <a:gd name="T107" fmla="*/ 92248 h 894355"/>
                <a:gd name="T108" fmla="*/ 639115 w 1068881"/>
                <a:gd name="T109" fmla="*/ 49389 h 8943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8881" h="894355">
                  <a:moveTo>
                    <a:pt x="210104" y="599703"/>
                  </a:moveTo>
                  <a:cubicBezTo>
                    <a:pt x="344202" y="599703"/>
                    <a:pt x="344202" y="599703"/>
                    <a:pt x="344202" y="599703"/>
                  </a:cubicBezTo>
                  <a:cubicBezTo>
                    <a:pt x="366096" y="599703"/>
                    <a:pt x="382516" y="605160"/>
                    <a:pt x="382516" y="613344"/>
                  </a:cubicBezTo>
                  <a:lnTo>
                    <a:pt x="382516" y="880714"/>
                  </a:lnTo>
                  <a:cubicBezTo>
                    <a:pt x="382516" y="888899"/>
                    <a:pt x="366096" y="894355"/>
                    <a:pt x="344202" y="894355"/>
                  </a:cubicBezTo>
                  <a:cubicBezTo>
                    <a:pt x="210104" y="894355"/>
                    <a:pt x="210104" y="894355"/>
                    <a:pt x="210104" y="894355"/>
                  </a:cubicBezTo>
                  <a:cubicBezTo>
                    <a:pt x="190947" y="894355"/>
                    <a:pt x="174527" y="888899"/>
                    <a:pt x="174527" y="880714"/>
                  </a:cubicBezTo>
                  <a:cubicBezTo>
                    <a:pt x="174527" y="613344"/>
                    <a:pt x="174527" y="613344"/>
                    <a:pt x="174527" y="613344"/>
                  </a:cubicBezTo>
                  <a:cubicBezTo>
                    <a:pt x="174527" y="605160"/>
                    <a:pt x="190947" y="599703"/>
                    <a:pt x="210104" y="599703"/>
                  </a:cubicBezTo>
                  <a:close/>
                  <a:moveTo>
                    <a:pt x="439850" y="446022"/>
                  </a:moveTo>
                  <a:cubicBezTo>
                    <a:pt x="573204" y="446022"/>
                    <a:pt x="573204" y="446022"/>
                    <a:pt x="573204" y="446022"/>
                  </a:cubicBezTo>
                  <a:cubicBezTo>
                    <a:pt x="594976" y="446022"/>
                    <a:pt x="611305" y="454223"/>
                    <a:pt x="611305" y="465158"/>
                  </a:cubicBezTo>
                  <a:lnTo>
                    <a:pt x="611305" y="872485"/>
                  </a:lnTo>
                  <a:cubicBezTo>
                    <a:pt x="611305" y="883420"/>
                    <a:pt x="594976" y="894355"/>
                    <a:pt x="573204" y="894355"/>
                  </a:cubicBezTo>
                  <a:cubicBezTo>
                    <a:pt x="439850" y="894355"/>
                    <a:pt x="439850" y="894355"/>
                    <a:pt x="439850" y="894355"/>
                  </a:cubicBezTo>
                  <a:cubicBezTo>
                    <a:pt x="420800" y="894355"/>
                    <a:pt x="404471" y="883420"/>
                    <a:pt x="404471" y="872485"/>
                  </a:cubicBezTo>
                  <a:cubicBezTo>
                    <a:pt x="404471" y="465158"/>
                    <a:pt x="404471" y="465158"/>
                    <a:pt x="404471" y="465158"/>
                  </a:cubicBezTo>
                  <a:cubicBezTo>
                    <a:pt x="404471" y="454223"/>
                    <a:pt x="420800" y="446022"/>
                    <a:pt x="439850" y="446022"/>
                  </a:cubicBezTo>
                  <a:close/>
                  <a:moveTo>
                    <a:pt x="668910" y="265764"/>
                  </a:moveTo>
                  <a:cubicBezTo>
                    <a:pt x="803286" y="265764"/>
                    <a:pt x="803286" y="265764"/>
                    <a:pt x="803286" y="265764"/>
                  </a:cubicBezTo>
                  <a:cubicBezTo>
                    <a:pt x="825225" y="265764"/>
                    <a:pt x="838937" y="276696"/>
                    <a:pt x="838937" y="293094"/>
                  </a:cubicBezTo>
                  <a:lnTo>
                    <a:pt x="838937" y="864291"/>
                  </a:lnTo>
                  <a:cubicBezTo>
                    <a:pt x="838937" y="880689"/>
                    <a:pt x="825225" y="894354"/>
                    <a:pt x="803286" y="894354"/>
                  </a:cubicBezTo>
                  <a:cubicBezTo>
                    <a:pt x="668910" y="894354"/>
                    <a:pt x="668910" y="894354"/>
                    <a:pt x="668910" y="894354"/>
                  </a:cubicBezTo>
                  <a:cubicBezTo>
                    <a:pt x="649713" y="894354"/>
                    <a:pt x="633259" y="880689"/>
                    <a:pt x="633259" y="864291"/>
                  </a:cubicBezTo>
                  <a:cubicBezTo>
                    <a:pt x="633259" y="293094"/>
                    <a:pt x="633259" y="293094"/>
                    <a:pt x="633259" y="293094"/>
                  </a:cubicBezTo>
                  <a:cubicBezTo>
                    <a:pt x="633259" y="276696"/>
                    <a:pt x="649713" y="265764"/>
                    <a:pt x="668910" y="265764"/>
                  </a:cubicBezTo>
                  <a:close/>
                  <a:moveTo>
                    <a:pt x="898854" y="125949"/>
                  </a:moveTo>
                  <a:cubicBezTo>
                    <a:pt x="1033230" y="125949"/>
                    <a:pt x="1033230" y="125949"/>
                    <a:pt x="1033230" y="125949"/>
                  </a:cubicBezTo>
                  <a:cubicBezTo>
                    <a:pt x="1052427" y="125949"/>
                    <a:pt x="1068881" y="142356"/>
                    <a:pt x="1068881" y="161498"/>
                  </a:cubicBezTo>
                  <a:lnTo>
                    <a:pt x="1068881" y="858806"/>
                  </a:lnTo>
                  <a:cubicBezTo>
                    <a:pt x="1068881" y="877948"/>
                    <a:pt x="1052427" y="894355"/>
                    <a:pt x="1033230" y="894355"/>
                  </a:cubicBezTo>
                  <a:cubicBezTo>
                    <a:pt x="898854" y="894355"/>
                    <a:pt x="898854" y="894355"/>
                    <a:pt x="898854" y="894355"/>
                  </a:cubicBezTo>
                  <a:cubicBezTo>
                    <a:pt x="879657" y="894355"/>
                    <a:pt x="863203" y="877948"/>
                    <a:pt x="863203" y="858806"/>
                  </a:cubicBezTo>
                  <a:cubicBezTo>
                    <a:pt x="863203" y="161498"/>
                    <a:pt x="863203" y="161498"/>
                    <a:pt x="863203" y="161498"/>
                  </a:cubicBezTo>
                  <a:cubicBezTo>
                    <a:pt x="863203" y="142356"/>
                    <a:pt x="879657" y="125949"/>
                    <a:pt x="898854" y="125949"/>
                  </a:cubicBezTo>
                  <a:close/>
                  <a:moveTo>
                    <a:pt x="838937" y="0"/>
                  </a:moveTo>
                  <a:lnTo>
                    <a:pt x="784629" y="177946"/>
                  </a:lnTo>
                  <a:lnTo>
                    <a:pt x="734334" y="135330"/>
                  </a:lnTo>
                  <a:lnTo>
                    <a:pt x="648729" y="208658"/>
                  </a:lnTo>
                  <a:cubicBezTo>
                    <a:pt x="428809" y="397034"/>
                    <a:pt x="428809" y="397034"/>
                    <a:pt x="428809" y="397034"/>
                  </a:cubicBezTo>
                  <a:cubicBezTo>
                    <a:pt x="417867" y="405224"/>
                    <a:pt x="404189" y="407954"/>
                    <a:pt x="390510" y="402494"/>
                  </a:cubicBezTo>
                  <a:cubicBezTo>
                    <a:pt x="376832" y="399764"/>
                    <a:pt x="368625" y="388844"/>
                    <a:pt x="368625" y="375194"/>
                  </a:cubicBezTo>
                  <a:cubicBezTo>
                    <a:pt x="368625" y="285103"/>
                    <a:pt x="368625" y="285103"/>
                    <a:pt x="368625" y="285103"/>
                  </a:cubicBezTo>
                  <a:cubicBezTo>
                    <a:pt x="59499" y="549915"/>
                    <a:pt x="59499" y="549915"/>
                    <a:pt x="59499" y="549915"/>
                  </a:cubicBezTo>
                  <a:cubicBezTo>
                    <a:pt x="54028" y="555375"/>
                    <a:pt x="43086" y="558105"/>
                    <a:pt x="34879" y="558105"/>
                  </a:cubicBezTo>
                  <a:cubicBezTo>
                    <a:pt x="26672" y="558105"/>
                    <a:pt x="15729" y="555375"/>
                    <a:pt x="10258" y="549915"/>
                  </a:cubicBezTo>
                  <a:cubicBezTo>
                    <a:pt x="-3420" y="536265"/>
                    <a:pt x="-3420" y="517155"/>
                    <a:pt x="10258" y="506235"/>
                  </a:cubicBezTo>
                  <a:cubicBezTo>
                    <a:pt x="379568" y="186823"/>
                    <a:pt x="379568" y="186823"/>
                    <a:pt x="379568" y="186823"/>
                  </a:cubicBezTo>
                  <a:cubicBezTo>
                    <a:pt x="387775" y="178633"/>
                    <a:pt x="404189" y="175903"/>
                    <a:pt x="417867" y="181363"/>
                  </a:cubicBezTo>
                  <a:cubicBezTo>
                    <a:pt x="431545" y="186823"/>
                    <a:pt x="439752" y="197743"/>
                    <a:pt x="439752" y="208663"/>
                  </a:cubicBezTo>
                  <a:cubicBezTo>
                    <a:pt x="439752" y="301484"/>
                    <a:pt x="439752" y="301484"/>
                    <a:pt x="439752" y="301484"/>
                  </a:cubicBezTo>
                  <a:cubicBezTo>
                    <a:pt x="572430" y="188188"/>
                    <a:pt x="638769" y="131540"/>
                    <a:pt x="671939" y="103216"/>
                  </a:cubicBezTo>
                  <a:lnTo>
                    <a:pt x="684139" y="92798"/>
                  </a:lnTo>
                  <a:lnTo>
                    <a:pt x="633259" y="49686"/>
                  </a:lnTo>
                  <a:lnTo>
                    <a:pt x="8389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cxnSp>
        <p:nvCxnSpPr>
          <p:cNvPr id="3145739" name="直接连接符 30"/>
          <p:cNvCxnSpPr>
            <a:cxnSpLocks/>
          </p:cNvCxnSpPr>
          <p:nvPr/>
        </p:nvCxnSpPr>
        <p:spPr>
          <a:xfrm flipH="1">
            <a:off x="1081668" y="1357756"/>
            <a:ext cx="10526752" cy="0"/>
          </a:xfrm>
          <a:prstGeom prst="line">
            <a:avLst/>
          </a:prstGeom>
          <a:ln w="12700">
            <a:solidFill>
              <a:srgbClr val="E0B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直接连接符 31"/>
          <p:cNvCxnSpPr>
            <a:cxnSpLocks/>
          </p:cNvCxnSpPr>
          <p:nvPr/>
        </p:nvCxnSpPr>
        <p:spPr>
          <a:xfrm flipH="1">
            <a:off x="1081668" y="5840546"/>
            <a:ext cx="10526752" cy="0"/>
          </a:xfrm>
          <a:prstGeom prst="line">
            <a:avLst/>
          </a:prstGeom>
          <a:ln w="12700">
            <a:solidFill>
              <a:srgbClr val="E0B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直接连接符 32"/>
          <p:cNvCxnSpPr>
            <a:cxnSpLocks/>
          </p:cNvCxnSpPr>
          <p:nvPr/>
        </p:nvCxnSpPr>
        <p:spPr>
          <a:xfrm>
            <a:off x="4830337" y="1099301"/>
            <a:ext cx="0" cy="5060449"/>
          </a:xfrm>
          <a:prstGeom prst="line">
            <a:avLst/>
          </a:prstGeom>
          <a:ln w="12700">
            <a:solidFill>
              <a:srgbClr val="E0B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2" name="直接连接符 33"/>
          <p:cNvCxnSpPr>
            <a:cxnSpLocks/>
          </p:cNvCxnSpPr>
          <p:nvPr/>
        </p:nvCxnSpPr>
        <p:spPr>
          <a:xfrm>
            <a:off x="1462668" y="1099301"/>
            <a:ext cx="0" cy="5060449"/>
          </a:xfrm>
          <a:prstGeom prst="line">
            <a:avLst/>
          </a:prstGeom>
          <a:ln w="12700">
            <a:solidFill>
              <a:srgbClr val="E0B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8376" y="178863"/>
            <a:ext cx="2081013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ARUS MODAL DAN BARANG INTERNASIONAL</a:t>
            </a:r>
            <a:endParaRPr lang="zh-CN" altLang="en-US" sz="900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490675" y="5773922"/>
            <a:ext cx="3573448" cy="7086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82E3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MH_Entry_1"/>
          <p:cNvSpPr/>
          <p:nvPr>
            <p:custDataLst>
              <p:tags r:id="rId3"/>
            </p:custDataLst>
          </p:nvPr>
        </p:nvSpPr>
        <p:spPr>
          <a:xfrm>
            <a:off x="5935756" y="5973571"/>
            <a:ext cx="2922588" cy="4920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625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spc="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 = C + I + G + EX</a:t>
            </a:r>
          </a:p>
          <a:p>
            <a:pPr>
              <a:lnSpc>
                <a:spcPct val="110000"/>
              </a:lnSpc>
            </a:pPr>
            <a:endParaRPr lang="zh-CN" altLang="en-US" sz="3200" spc="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Freeform 30"/>
          <p:cNvSpPr/>
          <p:nvPr/>
        </p:nvSpPr>
        <p:spPr bwMode="auto">
          <a:xfrm>
            <a:off x="6164126" y="365208"/>
            <a:ext cx="2302414" cy="2302414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82" name="Freeform 16"/>
          <p:cNvSpPr/>
          <p:nvPr/>
        </p:nvSpPr>
        <p:spPr bwMode="auto">
          <a:xfrm>
            <a:off x="3899132" y="809182"/>
            <a:ext cx="1783242" cy="1787350"/>
          </a:xfrm>
          <a:custGeom>
            <a:avLst/>
            <a:gdLst>
              <a:gd name="T0" fmla="*/ 134 w 151"/>
              <a:gd name="T1" fmla="*/ 73 h 151"/>
              <a:gd name="T2" fmla="*/ 78 w 151"/>
              <a:gd name="T3" fmla="*/ 17 h 151"/>
              <a:gd name="T4" fmla="*/ 17 w 151"/>
              <a:gd name="T5" fmla="*/ 17 h 151"/>
              <a:gd name="T6" fmla="*/ 17 w 151"/>
              <a:gd name="T7" fmla="*/ 78 h 151"/>
              <a:gd name="T8" fmla="*/ 73 w 151"/>
              <a:gd name="T9" fmla="*/ 134 h 151"/>
              <a:gd name="T10" fmla="*/ 134 w 151"/>
              <a:gd name="T11" fmla="*/ 134 h 151"/>
              <a:gd name="T12" fmla="*/ 134 w 151"/>
              <a:gd name="T13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" h="151">
                <a:moveTo>
                  <a:pt x="134" y="73"/>
                </a:moveTo>
                <a:cubicBezTo>
                  <a:pt x="116" y="54"/>
                  <a:pt x="97" y="36"/>
                  <a:pt x="78" y="17"/>
                </a:cubicBezTo>
                <a:cubicBezTo>
                  <a:pt x="62" y="1"/>
                  <a:pt x="33" y="0"/>
                  <a:pt x="17" y="17"/>
                </a:cubicBezTo>
                <a:cubicBezTo>
                  <a:pt x="2" y="34"/>
                  <a:pt x="0" y="61"/>
                  <a:pt x="17" y="78"/>
                </a:cubicBezTo>
                <a:cubicBezTo>
                  <a:pt x="36" y="96"/>
                  <a:pt x="55" y="115"/>
                  <a:pt x="73" y="134"/>
                </a:cubicBezTo>
                <a:cubicBezTo>
                  <a:pt x="89" y="150"/>
                  <a:pt x="119" y="151"/>
                  <a:pt x="134" y="134"/>
                </a:cubicBezTo>
                <a:cubicBezTo>
                  <a:pt x="150" y="117"/>
                  <a:pt x="151" y="90"/>
                  <a:pt x="134" y="73"/>
                </a:cubicBezTo>
                <a:close/>
              </a:path>
            </a:pathLst>
          </a:custGeom>
          <a:solidFill>
            <a:srgbClr val="6731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83" name="Freeform 11"/>
          <p:cNvSpPr/>
          <p:nvPr/>
        </p:nvSpPr>
        <p:spPr bwMode="auto">
          <a:xfrm>
            <a:off x="715343" y="-54831"/>
            <a:ext cx="10913424" cy="6780630"/>
          </a:xfrm>
          <a:custGeom>
            <a:avLst/>
            <a:gdLst>
              <a:gd name="T0" fmla="*/ 2172 w 2238"/>
              <a:gd name="T1" fmla="*/ 736 h 1389"/>
              <a:gd name="T2" fmla="*/ 2172 w 2238"/>
              <a:gd name="T3" fmla="*/ 495 h 1389"/>
              <a:gd name="T4" fmla="*/ 1743 w 2238"/>
              <a:gd name="T5" fmla="*/ 67 h 1389"/>
              <a:gd name="T6" fmla="*/ 1503 w 2238"/>
              <a:gd name="T7" fmla="*/ 67 h 1389"/>
              <a:gd name="T8" fmla="*/ 1503 w 2238"/>
              <a:gd name="T9" fmla="*/ 308 h 1389"/>
              <a:gd name="T10" fmla="*/ 1524 w 2238"/>
              <a:gd name="T11" fmla="*/ 329 h 1389"/>
              <a:gd name="T12" fmla="*/ 1413 w 2238"/>
              <a:gd name="T13" fmla="*/ 353 h 1389"/>
              <a:gd name="T14" fmla="*/ 1383 w 2238"/>
              <a:gd name="T15" fmla="*/ 422 h 1389"/>
              <a:gd name="T16" fmla="*/ 1184 w 2238"/>
              <a:gd name="T17" fmla="*/ 223 h 1389"/>
              <a:gd name="T18" fmla="*/ 859 w 2238"/>
              <a:gd name="T19" fmla="*/ 223 h 1389"/>
              <a:gd name="T20" fmla="*/ 800 w 2238"/>
              <a:gd name="T21" fmla="*/ 448 h 1389"/>
              <a:gd name="T22" fmla="*/ 636 w 2238"/>
              <a:gd name="T23" fmla="*/ 284 h 1389"/>
              <a:gd name="T24" fmla="*/ 486 w 2238"/>
              <a:gd name="T25" fmla="*/ 284 h 1389"/>
              <a:gd name="T26" fmla="*/ 486 w 2238"/>
              <a:gd name="T27" fmla="*/ 433 h 1389"/>
              <a:gd name="T28" fmla="*/ 504 w 2238"/>
              <a:gd name="T29" fmla="*/ 451 h 1389"/>
              <a:gd name="T30" fmla="*/ 418 w 2238"/>
              <a:gd name="T31" fmla="*/ 481 h 1389"/>
              <a:gd name="T32" fmla="*/ 387 w 2238"/>
              <a:gd name="T33" fmla="*/ 555 h 1389"/>
              <a:gd name="T34" fmla="*/ 307 w 2238"/>
              <a:gd name="T35" fmla="*/ 474 h 1389"/>
              <a:gd name="T36" fmla="*/ 66 w 2238"/>
              <a:gd name="T37" fmla="*/ 474 h 1389"/>
              <a:gd name="T38" fmla="*/ 66 w 2238"/>
              <a:gd name="T39" fmla="*/ 715 h 1389"/>
              <a:gd name="T40" fmla="*/ 178 w 2238"/>
              <a:gd name="T41" fmla="*/ 827 h 1389"/>
              <a:gd name="T42" fmla="*/ 75 w 2238"/>
              <a:gd name="T43" fmla="*/ 860 h 1389"/>
              <a:gd name="T44" fmla="*/ 75 w 2238"/>
              <a:gd name="T45" fmla="*/ 1030 h 1389"/>
              <a:gd name="T46" fmla="*/ 378 w 2238"/>
              <a:gd name="T47" fmla="*/ 1333 h 1389"/>
              <a:gd name="T48" fmla="*/ 462 w 2238"/>
              <a:gd name="T49" fmla="*/ 1368 h 1389"/>
              <a:gd name="T50" fmla="*/ 547 w 2238"/>
              <a:gd name="T51" fmla="*/ 1333 h 1389"/>
              <a:gd name="T52" fmla="*/ 580 w 2238"/>
              <a:gd name="T53" fmla="*/ 1229 h 1389"/>
              <a:gd name="T54" fmla="*/ 679 w 2238"/>
              <a:gd name="T55" fmla="*/ 1328 h 1389"/>
              <a:gd name="T56" fmla="*/ 800 w 2238"/>
              <a:gd name="T57" fmla="*/ 1378 h 1389"/>
              <a:gd name="T58" fmla="*/ 920 w 2238"/>
              <a:gd name="T59" fmla="*/ 1328 h 1389"/>
              <a:gd name="T60" fmla="*/ 921 w 2238"/>
              <a:gd name="T61" fmla="*/ 1088 h 1389"/>
              <a:gd name="T62" fmla="*/ 994 w 2238"/>
              <a:gd name="T63" fmla="*/ 1057 h 1389"/>
              <a:gd name="T64" fmla="*/ 1025 w 2238"/>
              <a:gd name="T65" fmla="*/ 972 h 1389"/>
              <a:gd name="T66" fmla="*/ 1364 w 2238"/>
              <a:gd name="T67" fmla="*/ 1311 h 1389"/>
              <a:gd name="T68" fmla="*/ 1438 w 2238"/>
              <a:gd name="T69" fmla="*/ 1342 h 1389"/>
              <a:gd name="T70" fmla="*/ 1513 w 2238"/>
              <a:gd name="T71" fmla="*/ 1311 h 1389"/>
              <a:gd name="T72" fmla="*/ 1544 w 2238"/>
              <a:gd name="T73" fmla="*/ 1234 h 1389"/>
              <a:gd name="T74" fmla="*/ 1632 w 2238"/>
              <a:gd name="T75" fmla="*/ 1322 h 1389"/>
              <a:gd name="T76" fmla="*/ 1794 w 2238"/>
              <a:gd name="T77" fmla="*/ 1389 h 1389"/>
              <a:gd name="T78" fmla="*/ 1957 w 2238"/>
              <a:gd name="T79" fmla="*/ 1322 h 1389"/>
              <a:gd name="T80" fmla="*/ 1997 w 2238"/>
              <a:gd name="T81" fmla="*/ 1051 h 1389"/>
              <a:gd name="T82" fmla="*/ 2006 w 2238"/>
              <a:gd name="T83" fmla="*/ 1051 h 1389"/>
              <a:gd name="T84" fmla="*/ 2080 w 2238"/>
              <a:gd name="T85" fmla="*/ 1020 h 1389"/>
              <a:gd name="T86" fmla="*/ 2080 w 2238"/>
              <a:gd name="T87" fmla="*/ 871 h 1389"/>
              <a:gd name="T88" fmla="*/ 1979 w 2238"/>
              <a:gd name="T89" fmla="*/ 769 h 1389"/>
              <a:gd name="T90" fmla="*/ 2051 w 2238"/>
              <a:gd name="T91" fmla="*/ 786 h 1389"/>
              <a:gd name="T92" fmla="*/ 2172 w 2238"/>
              <a:gd name="T93" fmla="*/ 736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38" h="1389">
                <a:moveTo>
                  <a:pt x="2172" y="736"/>
                </a:moveTo>
                <a:cubicBezTo>
                  <a:pt x="2238" y="669"/>
                  <a:pt x="2238" y="562"/>
                  <a:pt x="2172" y="495"/>
                </a:cubicBezTo>
                <a:cubicBezTo>
                  <a:pt x="1743" y="67"/>
                  <a:pt x="1743" y="67"/>
                  <a:pt x="1743" y="67"/>
                </a:cubicBezTo>
                <a:cubicBezTo>
                  <a:pt x="1677" y="0"/>
                  <a:pt x="1569" y="0"/>
                  <a:pt x="1503" y="67"/>
                </a:cubicBezTo>
                <a:cubicBezTo>
                  <a:pt x="1436" y="133"/>
                  <a:pt x="1436" y="241"/>
                  <a:pt x="1503" y="308"/>
                </a:cubicBezTo>
                <a:cubicBezTo>
                  <a:pt x="1524" y="329"/>
                  <a:pt x="1524" y="329"/>
                  <a:pt x="1524" y="329"/>
                </a:cubicBezTo>
                <a:cubicBezTo>
                  <a:pt x="1487" y="315"/>
                  <a:pt x="1443" y="323"/>
                  <a:pt x="1413" y="353"/>
                </a:cubicBezTo>
                <a:cubicBezTo>
                  <a:pt x="1394" y="373"/>
                  <a:pt x="1384" y="397"/>
                  <a:pt x="1383" y="422"/>
                </a:cubicBezTo>
                <a:cubicBezTo>
                  <a:pt x="1184" y="223"/>
                  <a:pt x="1184" y="223"/>
                  <a:pt x="1184" y="223"/>
                </a:cubicBezTo>
                <a:cubicBezTo>
                  <a:pt x="1094" y="134"/>
                  <a:pt x="949" y="134"/>
                  <a:pt x="859" y="223"/>
                </a:cubicBezTo>
                <a:cubicBezTo>
                  <a:pt x="798" y="284"/>
                  <a:pt x="778" y="370"/>
                  <a:pt x="800" y="448"/>
                </a:cubicBezTo>
                <a:cubicBezTo>
                  <a:pt x="636" y="284"/>
                  <a:pt x="636" y="284"/>
                  <a:pt x="636" y="284"/>
                </a:cubicBezTo>
                <a:cubicBezTo>
                  <a:pt x="595" y="242"/>
                  <a:pt x="528" y="242"/>
                  <a:pt x="486" y="284"/>
                </a:cubicBezTo>
                <a:cubicBezTo>
                  <a:pt x="445" y="325"/>
                  <a:pt x="445" y="392"/>
                  <a:pt x="486" y="433"/>
                </a:cubicBezTo>
                <a:cubicBezTo>
                  <a:pt x="504" y="451"/>
                  <a:pt x="504" y="451"/>
                  <a:pt x="504" y="451"/>
                </a:cubicBezTo>
                <a:cubicBezTo>
                  <a:pt x="473" y="447"/>
                  <a:pt x="442" y="458"/>
                  <a:pt x="418" y="481"/>
                </a:cubicBezTo>
                <a:cubicBezTo>
                  <a:pt x="398" y="501"/>
                  <a:pt x="388" y="528"/>
                  <a:pt x="387" y="555"/>
                </a:cubicBezTo>
                <a:cubicBezTo>
                  <a:pt x="307" y="474"/>
                  <a:pt x="307" y="474"/>
                  <a:pt x="307" y="474"/>
                </a:cubicBezTo>
                <a:cubicBezTo>
                  <a:pt x="240" y="408"/>
                  <a:pt x="132" y="408"/>
                  <a:pt x="66" y="474"/>
                </a:cubicBezTo>
                <a:cubicBezTo>
                  <a:pt x="0" y="540"/>
                  <a:pt x="0" y="648"/>
                  <a:pt x="66" y="715"/>
                </a:cubicBezTo>
                <a:cubicBezTo>
                  <a:pt x="178" y="827"/>
                  <a:pt x="178" y="827"/>
                  <a:pt x="178" y="827"/>
                </a:cubicBezTo>
                <a:cubicBezTo>
                  <a:pt x="142" y="821"/>
                  <a:pt x="103" y="832"/>
                  <a:pt x="75" y="860"/>
                </a:cubicBezTo>
                <a:cubicBezTo>
                  <a:pt x="28" y="907"/>
                  <a:pt x="28" y="983"/>
                  <a:pt x="75" y="1030"/>
                </a:cubicBezTo>
                <a:cubicBezTo>
                  <a:pt x="378" y="1333"/>
                  <a:pt x="378" y="1333"/>
                  <a:pt x="378" y="1333"/>
                </a:cubicBezTo>
                <a:cubicBezTo>
                  <a:pt x="401" y="1356"/>
                  <a:pt x="432" y="1368"/>
                  <a:pt x="462" y="1368"/>
                </a:cubicBezTo>
                <a:cubicBezTo>
                  <a:pt x="493" y="1368"/>
                  <a:pt x="523" y="1356"/>
                  <a:pt x="547" y="1333"/>
                </a:cubicBezTo>
                <a:cubicBezTo>
                  <a:pt x="575" y="1304"/>
                  <a:pt x="586" y="1266"/>
                  <a:pt x="580" y="1229"/>
                </a:cubicBezTo>
                <a:cubicBezTo>
                  <a:pt x="679" y="1328"/>
                  <a:pt x="679" y="1328"/>
                  <a:pt x="679" y="1328"/>
                </a:cubicBezTo>
                <a:cubicBezTo>
                  <a:pt x="713" y="1361"/>
                  <a:pt x="756" y="1378"/>
                  <a:pt x="800" y="1378"/>
                </a:cubicBezTo>
                <a:cubicBezTo>
                  <a:pt x="843" y="1378"/>
                  <a:pt x="887" y="1361"/>
                  <a:pt x="920" y="1328"/>
                </a:cubicBezTo>
                <a:cubicBezTo>
                  <a:pt x="986" y="1262"/>
                  <a:pt x="986" y="1155"/>
                  <a:pt x="921" y="1088"/>
                </a:cubicBezTo>
                <a:cubicBezTo>
                  <a:pt x="947" y="1088"/>
                  <a:pt x="974" y="1077"/>
                  <a:pt x="994" y="1057"/>
                </a:cubicBezTo>
                <a:cubicBezTo>
                  <a:pt x="1018" y="1034"/>
                  <a:pt x="1028" y="1002"/>
                  <a:pt x="1025" y="972"/>
                </a:cubicBezTo>
                <a:cubicBezTo>
                  <a:pt x="1364" y="1311"/>
                  <a:pt x="1364" y="1311"/>
                  <a:pt x="1364" y="1311"/>
                </a:cubicBezTo>
                <a:cubicBezTo>
                  <a:pt x="1384" y="1331"/>
                  <a:pt x="1411" y="1342"/>
                  <a:pt x="1438" y="1342"/>
                </a:cubicBezTo>
                <a:cubicBezTo>
                  <a:pt x="1466" y="1342"/>
                  <a:pt x="1493" y="1331"/>
                  <a:pt x="1513" y="1311"/>
                </a:cubicBezTo>
                <a:cubicBezTo>
                  <a:pt x="1534" y="1290"/>
                  <a:pt x="1545" y="1262"/>
                  <a:pt x="1544" y="1234"/>
                </a:cubicBezTo>
                <a:cubicBezTo>
                  <a:pt x="1632" y="1322"/>
                  <a:pt x="1632" y="1322"/>
                  <a:pt x="1632" y="1322"/>
                </a:cubicBezTo>
                <a:cubicBezTo>
                  <a:pt x="1677" y="1367"/>
                  <a:pt x="1736" y="1389"/>
                  <a:pt x="1794" y="1389"/>
                </a:cubicBezTo>
                <a:cubicBezTo>
                  <a:pt x="1853" y="1389"/>
                  <a:pt x="1912" y="1367"/>
                  <a:pt x="1957" y="1322"/>
                </a:cubicBezTo>
                <a:cubicBezTo>
                  <a:pt x="2030" y="1248"/>
                  <a:pt x="2044" y="1138"/>
                  <a:pt x="1997" y="1051"/>
                </a:cubicBezTo>
                <a:cubicBezTo>
                  <a:pt x="2000" y="1051"/>
                  <a:pt x="2003" y="1051"/>
                  <a:pt x="2006" y="1051"/>
                </a:cubicBezTo>
                <a:cubicBezTo>
                  <a:pt x="2033" y="1051"/>
                  <a:pt x="2060" y="1041"/>
                  <a:pt x="2080" y="1020"/>
                </a:cubicBezTo>
                <a:cubicBezTo>
                  <a:pt x="2122" y="979"/>
                  <a:pt x="2122" y="912"/>
                  <a:pt x="2080" y="871"/>
                </a:cubicBezTo>
                <a:cubicBezTo>
                  <a:pt x="1979" y="769"/>
                  <a:pt x="1979" y="769"/>
                  <a:pt x="1979" y="769"/>
                </a:cubicBezTo>
                <a:cubicBezTo>
                  <a:pt x="2002" y="780"/>
                  <a:pt x="2027" y="786"/>
                  <a:pt x="2051" y="786"/>
                </a:cubicBezTo>
                <a:cubicBezTo>
                  <a:pt x="2095" y="786"/>
                  <a:pt x="2138" y="769"/>
                  <a:pt x="2172" y="736"/>
                </a:cubicBezTo>
                <a:close/>
              </a:path>
            </a:pathLst>
          </a:custGeom>
          <a:solidFill>
            <a:srgbClr val="6731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84" name="Freeform 9"/>
          <p:cNvSpPr/>
          <p:nvPr/>
        </p:nvSpPr>
        <p:spPr bwMode="auto">
          <a:xfrm>
            <a:off x="6172055" y="3013372"/>
            <a:ext cx="3906091" cy="3151661"/>
          </a:xfrm>
          <a:custGeom>
            <a:avLst/>
            <a:gdLst>
              <a:gd name="T0" fmla="*/ 1065 w 1186"/>
              <a:gd name="T1" fmla="*/ 648 h 956"/>
              <a:gd name="T2" fmla="*/ 625 w 1186"/>
              <a:gd name="T3" fmla="*/ 208 h 956"/>
              <a:gd name="T4" fmla="*/ 422 w 1186"/>
              <a:gd name="T5" fmla="*/ 235 h 956"/>
              <a:gd name="T6" fmla="*/ 308 w 1186"/>
              <a:gd name="T7" fmla="*/ 121 h 956"/>
              <a:gd name="T8" fmla="*/ 121 w 1186"/>
              <a:gd name="T9" fmla="*/ 308 h 956"/>
              <a:gd name="T10" fmla="*/ 523 w 1186"/>
              <a:gd name="T11" fmla="*/ 710 h 956"/>
              <a:gd name="T12" fmla="*/ 726 w 1186"/>
              <a:gd name="T13" fmla="*/ 684 h 956"/>
              <a:gd name="T14" fmla="*/ 877 w 1186"/>
              <a:gd name="T15" fmla="*/ 835 h 956"/>
              <a:gd name="T16" fmla="*/ 1065 w 1186"/>
              <a:gd name="T17" fmla="*/ 648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6" h="956">
                <a:moveTo>
                  <a:pt x="1065" y="648"/>
                </a:moveTo>
                <a:cubicBezTo>
                  <a:pt x="625" y="208"/>
                  <a:pt x="625" y="208"/>
                  <a:pt x="625" y="208"/>
                </a:cubicBezTo>
                <a:cubicBezTo>
                  <a:pt x="556" y="139"/>
                  <a:pt x="465" y="172"/>
                  <a:pt x="422" y="235"/>
                </a:cubicBezTo>
                <a:cubicBezTo>
                  <a:pt x="308" y="121"/>
                  <a:pt x="308" y="121"/>
                  <a:pt x="308" y="121"/>
                </a:cubicBezTo>
                <a:cubicBezTo>
                  <a:pt x="188" y="0"/>
                  <a:pt x="0" y="187"/>
                  <a:pt x="121" y="308"/>
                </a:cubicBezTo>
                <a:cubicBezTo>
                  <a:pt x="523" y="710"/>
                  <a:pt x="523" y="710"/>
                  <a:pt x="523" y="710"/>
                </a:cubicBezTo>
                <a:cubicBezTo>
                  <a:pt x="592" y="779"/>
                  <a:pt x="684" y="747"/>
                  <a:pt x="726" y="684"/>
                </a:cubicBezTo>
                <a:cubicBezTo>
                  <a:pt x="877" y="835"/>
                  <a:pt x="877" y="835"/>
                  <a:pt x="877" y="835"/>
                </a:cubicBezTo>
                <a:cubicBezTo>
                  <a:pt x="998" y="956"/>
                  <a:pt x="1186" y="769"/>
                  <a:pt x="1065" y="648"/>
                </a:cubicBez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85" name="Freeform 9"/>
          <p:cNvSpPr/>
          <p:nvPr/>
        </p:nvSpPr>
        <p:spPr bwMode="auto">
          <a:xfrm>
            <a:off x="4485731" y="3126111"/>
            <a:ext cx="3744113" cy="3020968"/>
          </a:xfrm>
          <a:custGeom>
            <a:avLst/>
            <a:gdLst>
              <a:gd name="T0" fmla="*/ 1065 w 1186"/>
              <a:gd name="T1" fmla="*/ 648 h 956"/>
              <a:gd name="T2" fmla="*/ 625 w 1186"/>
              <a:gd name="T3" fmla="*/ 208 h 956"/>
              <a:gd name="T4" fmla="*/ 422 w 1186"/>
              <a:gd name="T5" fmla="*/ 235 h 956"/>
              <a:gd name="T6" fmla="*/ 308 w 1186"/>
              <a:gd name="T7" fmla="*/ 121 h 956"/>
              <a:gd name="T8" fmla="*/ 121 w 1186"/>
              <a:gd name="T9" fmla="*/ 308 h 956"/>
              <a:gd name="T10" fmla="*/ 523 w 1186"/>
              <a:gd name="T11" fmla="*/ 710 h 956"/>
              <a:gd name="T12" fmla="*/ 726 w 1186"/>
              <a:gd name="T13" fmla="*/ 684 h 956"/>
              <a:gd name="T14" fmla="*/ 877 w 1186"/>
              <a:gd name="T15" fmla="*/ 835 h 956"/>
              <a:gd name="T16" fmla="*/ 1065 w 1186"/>
              <a:gd name="T17" fmla="*/ 648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6" h="956">
                <a:moveTo>
                  <a:pt x="1065" y="648"/>
                </a:moveTo>
                <a:cubicBezTo>
                  <a:pt x="625" y="208"/>
                  <a:pt x="625" y="208"/>
                  <a:pt x="625" y="208"/>
                </a:cubicBezTo>
                <a:cubicBezTo>
                  <a:pt x="556" y="139"/>
                  <a:pt x="465" y="172"/>
                  <a:pt x="422" y="235"/>
                </a:cubicBezTo>
                <a:cubicBezTo>
                  <a:pt x="308" y="121"/>
                  <a:pt x="308" y="121"/>
                  <a:pt x="308" y="121"/>
                </a:cubicBezTo>
                <a:cubicBezTo>
                  <a:pt x="188" y="0"/>
                  <a:pt x="0" y="187"/>
                  <a:pt x="121" y="308"/>
                </a:cubicBezTo>
                <a:cubicBezTo>
                  <a:pt x="523" y="710"/>
                  <a:pt x="523" y="710"/>
                  <a:pt x="523" y="710"/>
                </a:cubicBezTo>
                <a:cubicBezTo>
                  <a:pt x="592" y="779"/>
                  <a:pt x="684" y="747"/>
                  <a:pt x="726" y="684"/>
                </a:cubicBezTo>
                <a:cubicBezTo>
                  <a:pt x="877" y="835"/>
                  <a:pt x="877" y="835"/>
                  <a:pt x="877" y="835"/>
                </a:cubicBezTo>
                <a:cubicBezTo>
                  <a:pt x="998" y="956"/>
                  <a:pt x="1186" y="769"/>
                  <a:pt x="1065" y="648"/>
                </a:cubicBez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86" name="Freeform 12"/>
          <p:cNvSpPr/>
          <p:nvPr/>
        </p:nvSpPr>
        <p:spPr bwMode="auto">
          <a:xfrm>
            <a:off x="2264918" y="1973156"/>
            <a:ext cx="4089762" cy="3669928"/>
          </a:xfrm>
          <a:custGeom>
            <a:avLst/>
            <a:gdLst>
              <a:gd name="T0" fmla="*/ 870 w 982"/>
              <a:gd name="T1" fmla="*/ 379 h 880"/>
              <a:gd name="T2" fmla="*/ 582 w 982"/>
              <a:gd name="T3" fmla="*/ 93 h 880"/>
              <a:gd name="T4" fmla="*/ 355 w 982"/>
              <a:gd name="T5" fmla="*/ 194 h 880"/>
              <a:gd name="T6" fmla="*/ 308 w 982"/>
              <a:gd name="T7" fmla="*/ 147 h 880"/>
              <a:gd name="T8" fmla="*/ 120 w 982"/>
              <a:gd name="T9" fmla="*/ 335 h 880"/>
              <a:gd name="T10" fmla="*/ 275 w 982"/>
              <a:gd name="T11" fmla="*/ 489 h 880"/>
              <a:gd name="T12" fmla="*/ 268 w 982"/>
              <a:gd name="T13" fmla="*/ 496 h 880"/>
              <a:gd name="T14" fmla="*/ 268 w 982"/>
              <a:gd name="T15" fmla="*/ 683 h 880"/>
              <a:gd name="T16" fmla="*/ 412 w 982"/>
              <a:gd name="T17" fmla="*/ 827 h 880"/>
              <a:gd name="T18" fmla="*/ 600 w 982"/>
              <a:gd name="T19" fmla="*/ 827 h 880"/>
              <a:gd name="T20" fmla="*/ 637 w 982"/>
              <a:gd name="T21" fmla="*/ 720 h 880"/>
              <a:gd name="T22" fmla="*/ 710 w 982"/>
              <a:gd name="T23" fmla="*/ 589 h 880"/>
              <a:gd name="T24" fmla="*/ 870 w 982"/>
              <a:gd name="T25" fmla="*/ 379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2" h="880">
                <a:moveTo>
                  <a:pt x="870" y="379"/>
                </a:moveTo>
                <a:cubicBezTo>
                  <a:pt x="774" y="284"/>
                  <a:pt x="678" y="189"/>
                  <a:pt x="582" y="93"/>
                </a:cubicBezTo>
                <a:cubicBezTo>
                  <a:pt x="487" y="0"/>
                  <a:pt x="353" y="92"/>
                  <a:pt x="355" y="194"/>
                </a:cubicBezTo>
                <a:cubicBezTo>
                  <a:pt x="308" y="147"/>
                  <a:pt x="308" y="147"/>
                  <a:pt x="308" y="147"/>
                </a:cubicBezTo>
                <a:cubicBezTo>
                  <a:pt x="187" y="26"/>
                  <a:pt x="0" y="214"/>
                  <a:pt x="120" y="335"/>
                </a:cubicBezTo>
                <a:cubicBezTo>
                  <a:pt x="275" y="489"/>
                  <a:pt x="275" y="489"/>
                  <a:pt x="275" y="489"/>
                </a:cubicBezTo>
                <a:cubicBezTo>
                  <a:pt x="273" y="491"/>
                  <a:pt x="270" y="493"/>
                  <a:pt x="268" y="496"/>
                </a:cubicBezTo>
                <a:cubicBezTo>
                  <a:pt x="219" y="548"/>
                  <a:pt x="216" y="631"/>
                  <a:pt x="268" y="683"/>
                </a:cubicBezTo>
                <a:cubicBezTo>
                  <a:pt x="412" y="827"/>
                  <a:pt x="412" y="827"/>
                  <a:pt x="412" y="827"/>
                </a:cubicBezTo>
                <a:cubicBezTo>
                  <a:pt x="461" y="876"/>
                  <a:pt x="551" y="880"/>
                  <a:pt x="600" y="827"/>
                </a:cubicBezTo>
                <a:cubicBezTo>
                  <a:pt x="627" y="797"/>
                  <a:pt x="640" y="758"/>
                  <a:pt x="637" y="720"/>
                </a:cubicBezTo>
                <a:cubicBezTo>
                  <a:pt x="683" y="694"/>
                  <a:pt x="715" y="642"/>
                  <a:pt x="710" y="589"/>
                </a:cubicBezTo>
                <a:cubicBezTo>
                  <a:pt x="830" y="659"/>
                  <a:pt x="982" y="491"/>
                  <a:pt x="870" y="379"/>
                </a:cubicBez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87" name="Freeform 13"/>
          <p:cNvSpPr/>
          <p:nvPr/>
        </p:nvSpPr>
        <p:spPr bwMode="auto">
          <a:xfrm>
            <a:off x="3891170" y="712166"/>
            <a:ext cx="4143745" cy="4138360"/>
          </a:xfrm>
          <a:custGeom>
            <a:avLst/>
            <a:gdLst>
              <a:gd name="T0" fmla="*/ 587 w 756"/>
              <a:gd name="T1" fmla="*/ 394 h 749"/>
              <a:gd name="T2" fmla="*/ 650 w 756"/>
              <a:gd name="T3" fmla="*/ 364 h 749"/>
              <a:gd name="T4" fmla="*/ 650 w 756"/>
              <a:gd name="T5" fmla="*/ 216 h 749"/>
              <a:gd name="T6" fmla="*/ 474 w 756"/>
              <a:gd name="T7" fmla="*/ 40 h 749"/>
              <a:gd name="T8" fmla="*/ 326 w 756"/>
              <a:gd name="T9" fmla="*/ 40 h 749"/>
              <a:gd name="T10" fmla="*/ 296 w 756"/>
              <a:gd name="T11" fmla="*/ 103 h 749"/>
              <a:gd name="T12" fmla="*/ 118 w 756"/>
              <a:gd name="T13" fmla="*/ 299 h 749"/>
              <a:gd name="T14" fmla="*/ 447 w 756"/>
              <a:gd name="T15" fmla="*/ 629 h 749"/>
              <a:gd name="T16" fmla="*/ 635 w 756"/>
              <a:gd name="T17" fmla="*/ 441 h 749"/>
              <a:gd name="T18" fmla="*/ 587 w 756"/>
              <a:gd name="T19" fmla="*/ 39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6" h="749">
                <a:moveTo>
                  <a:pt x="587" y="394"/>
                </a:moveTo>
                <a:cubicBezTo>
                  <a:pt x="611" y="391"/>
                  <a:pt x="633" y="382"/>
                  <a:pt x="650" y="364"/>
                </a:cubicBezTo>
                <a:cubicBezTo>
                  <a:pt x="690" y="324"/>
                  <a:pt x="690" y="256"/>
                  <a:pt x="650" y="216"/>
                </a:cubicBezTo>
                <a:cubicBezTo>
                  <a:pt x="474" y="40"/>
                  <a:pt x="474" y="40"/>
                  <a:pt x="474" y="40"/>
                </a:cubicBezTo>
                <a:cubicBezTo>
                  <a:pt x="434" y="0"/>
                  <a:pt x="366" y="0"/>
                  <a:pt x="326" y="40"/>
                </a:cubicBezTo>
                <a:cubicBezTo>
                  <a:pt x="308" y="57"/>
                  <a:pt x="298" y="80"/>
                  <a:pt x="296" y="103"/>
                </a:cubicBezTo>
                <a:cubicBezTo>
                  <a:pt x="175" y="0"/>
                  <a:pt x="0" y="181"/>
                  <a:pt x="118" y="299"/>
                </a:cubicBezTo>
                <a:cubicBezTo>
                  <a:pt x="447" y="629"/>
                  <a:pt x="447" y="629"/>
                  <a:pt x="447" y="629"/>
                </a:cubicBezTo>
                <a:cubicBezTo>
                  <a:pt x="568" y="749"/>
                  <a:pt x="756" y="562"/>
                  <a:pt x="635" y="441"/>
                </a:cubicBezTo>
                <a:lnTo>
                  <a:pt x="587" y="394"/>
                </a:ln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88" name="Freeform 30"/>
          <p:cNvSpPr/>
          <p:nvPr/>
        </p:nvSpPr>
        <p:spPr bwMode="auto">
          <a:xfrm>
            <a:off x="2192750" y="645293"/>
            <a:ext cx="1362075" cy="1362075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89" name="Freeform 31"/>
          <p:cNvSpPr/>
          <p:nvPr/>
        </p:nvSpPr>
        <p:spPr bwMode="auto">
          <a:xfrm>
            <a:off x="5304839" y="5009869"/>
            <a:ext cx="1394526" cy="1394526"/>
          </a:xfrm>
          <a:custGeom>
            <a:avLst/>
            <a:gdLst>
              <a:gd name="T0" fmla="*/ 156 w 176"/>
              <a:gd name="T1" fmla="*/ 85 h 176"/>
              <a:gd name="T2" fmla="*/ 91 w 176"/>
              <a:gd name="T3" fmla="*/ 20 h 176"/>
              <a:gd name="T4" fmla="*/ 20 w 176"/>
              <a:gd name="T5" fmla="*/ 20 h 176"/>
              <a:gd name="T6" fmla="*/ 20 w 176"/>
              <a:gd name="T7" fmla="*/ 91 h 176"/>
              <a:gd name="T8" fmla="*/ 85 w 176"/>
              <a:gd name="T9" fmla="*/ 156 h 176"/>
              <a:gd name="T10" fmla="*/ 156 w 176"/>
              <a:gd name="T11" fmla="*/ 156 h 176"/>
              <a:gd name="T12" fmla="*/ 156 w 176"/>
              <a:gd name="T13" fmla="*/ 8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" h="176">
                <a:moveTo>
                  <a:pt x="156" y="85"/>
                </a:moveTo>
                <a:cubicBezTo>
                  <a:pt x="135" y="63"/>
                  <a:pt x="113" y="41"/>
                  <a:pt x="91" y="20"/>
                </a:cubicBezTo>
                <a:cubicBezTo>
                  <a:pt x="72" y="1"/>
                  <a:pt x="38" y="0"/>
                  <a:pt x="20" y="20"/>
                </a:cubicBezTo>
                <a:cubicBezTo>
                  <a:pt x="1" y="40"/>
                  <a:pt x="0" y="71"/>
                  <a:pt x="20" y="91"/>
                </a:cubicBezTo>
                <a:cubicBezTo>
                  <a:pt x="42" y="112"/>
                  <a:pt x="64" y="134"/>
                  <a:pt x="85" y="156"/>
                </a:cubicBezTo>
                <a:cubicBezTo>
                  <a:pt x="104" y="175"/>
                  <a:pt x="138" y="176"/>
                  <a:pt x="156" y="156"/>
                </a:cubicBezTo>
                <a:cubicBezTo>
                  <a:pt x="175" y="136"/>
                  <a:pt x="176" y="105"/>
                  <a:pt x="156" y="85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0" name="Freeform 30"/>
          <p:cNvSpPr/>
          <p:nvPr/>
        </p:nvSpPr>
        <p:spPr bwMode="auto">
          <a:xfrm>
            <a:off x="6366195" y="2046020"/>
            <a:ext cx="2578928" cy="2578928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1" name="Freeform 8"/>
          <p:cNvSpPr/>
          <p:nvPr/>
        </p:nvSpPr>
        <p:spPr bwMode="auto">
          <a:xfrm>
            <a:off x="9759824" y="4760468"/>
            <a:ext cx="1322388" cy="1323975"/>
          </a:xfrm>
          <a:custGeom>
            <a:avLst/>
            <a:gdLst>
              <a:gd name="T0" fmla="*/ 269 w 290"/>
              <a:gd name="T1" fmla="*/ 237 h 290"/>
              <a:gd name="T2" fmla="*/ 54 w 290"/>
              <a:gd name="T3" fmla="*/ 21 h 290"/>
              <a:gd name="T4" fmla="*/ 21 w 290"/>
              <a:gd name="T5" fmla="*/ 54 h 290"/>
              <a:gd name="T6" fmla="*/ 237 w 290"/>
              <a:gd name="T7" fmla="*/ 269 h 290"/>
              <a:gd name="T8" fmla="*/ 269 w 290"/>
              <a:gd name="T9" fmla="*/ 23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290">
                <a:moveTo>
                  <a:pt x="269" y="237"/>
                </a:moveTo>
                <a:cubicBezTo>
                  <a:pt x="197" y="165"/>
                  <a:pt x="125" y="93"/>
                  <a:pt x="54" y="21"/>
                </a:cubicBezTo>
                <a:cubicBezTo>
                  <a:pt x="33" y="0"/>
                  <a:pt x="0" y="33"/>
                  <a:pt x="21" y="54"/>
                </a:cubicBezTo>
                <a:cubicBezTo>
                  <a:pt x="93" y="125"/>
                  <a:pt x="165" y="197"/>
                  <a:pt x="237" y="269"/>
                </a:cubicBezTo>
                <a:cubicBezTo>
                  <a:pt x="258" y="290"/>
                  <a:pt x="290" y="258"/>
                  <a:pt x="269" y="237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2" name="Freeform 11"/>
          <p:cNvSpPr/>
          <p:nvPr/>
        </p:nvSpPr>
        <p:spPr bwMode="auto">
          <a:xfrm>
            <a:off x="1949743" y="4010200"/>
            <a:ext cx="1057275" cy="1060450"/>
          </a:xfrm>
          <a:custGeom>
            <a:avLst/>
            <a:gdLst>
              <a:gd name="T0" fmla="*/ 194 w 232"/>
              <a:gd name="T1" fmla="*/ 137 h 232"/>
              <a:gd name="T2" fmla="*/ 95 w 232"/>
              <a:gd name="T3" fmla="*/ 38 h 232"/>
              <a:gd name="T4" fmla="*/ 37 w 232"/>
              <a:gd name="T5" fmla="*/ 96 h 232"/>
              <a:gd name="T6" fmla="*/ 136 w 232"/>
              <a:gd name="T7" fmla="*/ 195 h 232"/>
              <a:gd name="T8" fmla="*/ 194 w 232"/>
              <a:gd name="T9" fmla="*/ 137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232">
                <a:moveTo>
                  <a:pt x="194" y="137"/>
                </a:moveTo>
                <a:cubicBezTo>
                  <a:pt x="161" y="104"/>
                  <a:pt x="128" y="71"/>
                  <a:pt x="95" y="38"/>
                </a:cubicBezTo>
                <a:cubicBezTo>
                  <a:pt x="58" y="0"/>
                  <a:pt x="0" y="59"/>
                  <a:pt x="37" y="96"/>
                </a:cubicBezTo>
                <a:cubicBezTo>
                  <a:pt x="70" y="129"/>
                  <a:pt x="103" y="162"/>
                  <a:pt x="136" y="195"/>
                </a:cubicBezTo>
                <a:cubicBezTo>
                  <a:pt x="173" y="232"/>
                  <a:pt x="232" y="174"/>
                  <a:pt x="194" y="137"/>
                </a:cubicBezTo>
                <a:close/>
              </a:path>
            </a:pathLst>
          </a:custGeom>
          <a:solidFill>
            <a:srgbClr val="C83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3" name="Freeform 12"/>
          <p:cNvSpPr/>
          <p:nvPr/>
        </p:nvSpPr>
        <p:spPr bwMode="auto">
          <a:xfrm>
            <a:off x="7151338" y="138203"/>
            <a:ext cx="679450" cy="681037"/>
          </a:xfrm>
          <a:custGeom>
            <a:avLst/>
            <a:gdLst>
              <a:gd name="T0" fmla="*/ 130 w 149"/>
              <a:gd name="T1" fmla="*/ 101 h 149"/>
              <a:gd name="T2" fmla="*/ 48 w 149"/>
              <a:gd name="T3" fmla="*/ 19 h 149"/>
              <a:gd name="T4" fmla="*/ 19 w 149"/>
              <a:gd name="T5" fmla="*/ 48 h 149"/>
              <a:gd name="T6" fmla="*/ 101 w 149"/>
              <a:gd name="T7" fmla="*/ 130 h 149"/>
              <a:gd name="T8" fmla="*/ 130 w 149"/>
              <a:gd name="T9" fmla="*/ 10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30" y="101"/>
                </a:moveTo>
                <a:cubicBezTo>
                  <a:pt x="103" y="74"/>
                  <a:pt x="75" y="46"/>
                  <a:pt x="48" y="19"/>
                </a:cubicBezTo>
                <a:cubicBezTo>
                  <a:pt x="29" y="0"/>
                  <a:pt x="0" y="29"/>
                  <a:pt x="19" y="48"/>
                </a:cubicBezTo>
                <a:cubicBezTo>
                  <a:pt x="46" y="76"/>
                  <a:pt x="74" y="103"/>
                  <a:pt x="101" y="130"/>
                </a:cubicBezTo>
                <a:cubicBezTo>
                  <a:pt x="120" y="149"/>
                  <a:pt x="149" y="120"/>
                  <a:pt x="130" y="101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4" name="Freeform 14"/>
          <p:cNvSpPr/>
          <p:nvPr/>
        </p:nvSpPr>
        <p:spPr bwMode="auto">
          <a:xfrm>
            <a:off x="1214417" y="1661610"/>
            <a:ext cx="885825" cy="885825"/>
          </a:xfrm>
          <a:custGeom>
            <a:avLst/>
            <a:gdLst>
              <a:gd name="T0" fmla="*/ 178 w 194"/>
              <a:gd name="T1" fmla="*/ 152 h 194"/>
              <a:gd name="T2" fmla="*/ 43 w 194"/>
              <a:gd name="T3" fmla="*/ 16 h 194"/>
              <a:gd name="T4" fmla="*/ 17 w 194"/>
              <a:gd name="T5" fmla="*/ 42 h 194"/>
              <a:gd name="T6" fmla="*/ 152 w 194"/>
              <a:gd name="T7" fmla="*/ 177 h 194"/>
              <a:gd name="T8" fmla="*/ 178 w 194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178" y="152"/>
                </a:moveTo>
                <a:cubicBezTo>
                  <a:pt x="133" y="106"/>
                  <a:pt x="88" y="61"/>
                  <a:pt x="43" y="16"/>
                </a:cubicBezTo>
                <a:cubicBezTo>
                  <a:pt x="26" y="0"/>
                  <a:pt x="0" y="25"/>
                  <a:pt x="17" y="42"/>
                </a:cubicBezTo>
                <a:cubicBezTo>
                  <a:pt x="62" y="87"/>
                  <a:pt x="107" y="132"/>
                  <a:pt x="152" y="177"/>
                </a:cubicBezTo>
                <a:cubicBezTo>
                  <a:pt x="169" y="194"/>
                  <a:pt x="194" y="168"/>
                  <a:pt x="178" y="152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5" name="Freeform 17"/>
          <p:cNvSpPr/>
          <p:nvPr/>
        </p:nvSpPr>
        <p:spPr bwMode="auto">
          <a:xfrm>
            <a:off x="7584648" y="1887308"/>
            <a:ext cx="630238" cy="625475"/>
          </a:xfrm>
          <a:custGeom>
            <a:avLst/>
            <a:gdLst>
              <a:gd name="T0" fmla="*/ 117 w 138"/>
              <a:gd name="T1" fmla="*/ 84 h 137"/>
              <a:gd name="T2" fmla="*/ 54 w 138"/>
              <a:gd name="T3" fmla="*/ 20 h 137"/>
              <a:gd name="T4" fmla="*/ 21 w 138"/>
              <a:gd name="T5" fmla="*/ 53 h 137"/>
              <a:gd name="T6" fmla="*/ 84 w 138"/>
              <a:gd name="T7" fmla="*/ 116 h 137"/>
              <a:gd name="T8" fmla="*/ 117 w 138"/>
              <a:gd name="T9" fmla="*/ 84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137">
                <a:moveTo>
                  <a:pt x="117" y="84"/>
                </a:moveTo>
                <a:cubicBezTo>
                  <a:pt x="96" y="63"/>
                  <a:pt x="75" y="41"/>
                  <a:pt x="54" y="20"/>
                </a:cubicBezTo>
                <a:cubicBezTo>
                  <a:pt x="33" y="0"/>
                  <a:pt x="0" y="32"/>
                  <a:pt x="21" y="53"/>
                </a:cubicBezTo>
                <a:cubicBezTo>
                  <a:pt x="42" y="74"/>
                  <a:pt x="63" y="95"/>
                  <a:pt x="84" y="116"/>
                </a:cubicBezTo>
                <a:cubicBezTo>
                  <a:pt x="105" y="137"/>
                  <a:pt x="138" y="104"/>
                  <a:pt x="117" y="84"/>
                </a:cubicBezTo>
                <a:close/>
              </a:path>
            </a:pathLst>
          </a:custGeom>
          <a:solidFill>
            <a:srgbClr val="6731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6" name="Freeform 19"/>
          <p:cNvSpPr/>
          <p:nvPr/>
        </p:nvSpPr>
        <p:spPr bwMode="auto">
          <a:xfrm>
            <a:off x="6083606" y="450151"/>
            <a:ext cx="300038" cy="233362"/>
          </a:xfrm>
          <a:custGeom>
            <a:avLst/>
            <a:gdLst>
              <a:gd name="T0" fmla="*/ 33 w 66"/>
              <a:gd name="T1" fmla="*/ 0 h 51"/>
              <a:gd name="T2" fmla="*/ 33 w 66"/>
              <a:gd name="T3" fmla="*/ 51 h 51"/>
              <a:gd name="T4" fmla="*/ 33 w 66"/>
              <a:gd name="T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" h="51">
                <a:moveTo>
                  <a:pt x="33" y="0"/>
                </a:moveTo>
                <a:cubicBezTo>
                  <a:pt x="0" y="0"/>
                  <a:pt x="0" y="51"/>
                  <a:pt x="33" y="51"/>
                </a:cubicBezTo>
                <a:cubicBezTo>
                  <a:pt x="66" y="51"/>
                  <a:pt x="66" y="0"/>
                  <a:pt x="33" y="0"/>
                </a:cubicBezTo>
                <a:close/>
              </a:path>
            </a:pathLst>
          </a:custGeom>
          <a:solidFill>
            <a:srgbClr val="67318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7" name="Freeform 20"/>
          <p:cNvSpPr/>
          <p:nvPr/>
        </p:nvSpPr>
        <p:spPr bwMode="auto">
          <a:xfrm>
            <a:off x="4192044" y="5914461"/>
            <a:ext cx="587375" cy="461962"/>
          </a:xfrm>
          <a:custGeom>
            <a:avLst/>
            <a:gdLst>
              <a:gd name="T0" fmla="*/ 64 w 129"/>
              <a:gd name="T1" fmla="*/ 0 h 101"/>
              <a:gd name="T2" fmla="*/ 64 w 129"/>
              <a:gd name="T3" fmla="*/ 101 h 101"/>
              <a:gd name="T4" fmla="*/ 64 w 129"/>
              <a:gd name="T5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" h="101">
                <a:moveTo>
                  <a:pt x="64" y="0"/>
                </a:moveTo>
                <a:cubicBezTo>
                  <a:pt x="0" y="0"/>
                  <a:pt x="0" y="101"/>
                  <a:pt x="64" y="101"/>
                </a:cubicBezTo>
                <a:cubicBezTo>
                  <a:pt x="129" y="101"/>
                  <a:pt x="129" y="0"/>
                  <a:pt x="64" y="0"/>
                </a:cubicBezTo>
                <a:close/>
              </a:path>
            </a:pathLst>
          </a:custGeom>
          <a:solidFill>
            <a:srgbClr val="C83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8" name="Freeform 22"/>
          <p:cNvSpPr/>
          <p:nvPr/>
        </p:nvSpPr>
        <p:spPr bwMode="auto">
          <a:xfrm>
            <a:off x="2113651" y="3508359"/>
            <a:ext cx="323850" cy="250825"/>
          </a:xfrm>
          <a:custGeom>
            <a:avLst/>
            <a:gdLst>
              <a:gd name="T0" fmla="*/ 36 w 71"/>
              <a:gd name="T1" fmla="*/ 0 h 55"/>
              <a:gd name="T2" fmla="*/ 36 w 71"/>
              <a:gd name="T3" fmla="*/ 55 h 55"/>
              <a:gd name="T4" fmla="*/ 36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6" y="0"/>
                </a:moveTo>
                <a:cubicBezTo>
                  <a:pt x="0" y="0"/>
                  <a:pt x="0" y="55"/>
                  <a:pt x="36" y="55"/>
                </a:cubicBezTo>
                <a:cubicBezTo>
                  <a:pt x="71" y="55"/>
                  <a:pt x="71" y="0"/>
                  <a:pt x="36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699" name="Freeform 23"/>
          <p:cNvSpPr/>
          <p:nvPr/>
        </p:nvSpPr>
        <p:spPr bwMode="auto">
          <a:xfrm>
            <a:off x="3726615" y="767410"/>
            <a:ext cx="323850" cy="246062"/>
          </a:xfrm>
          <a:custGeom>
            <a:avLst/>
            <a:gdLst>
              <a:gd name="T0" fmla="*/ 35 w 71"/>
              <a:gd name="T1" fmla="*/ 0 h 54"/>
              <a:gd name="T2" fmla="*/ 35 w 71"/>
              <a:gd name="T3" fmla="*/ 54 h 54"/>
              <a:gd name="T4" fmla="*/ 35 w 71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4">
                <a:moveTo>
                  <a:pt x="35" y="0"/>
                </a:moveTo>
                <a:cubicBezTo>
                  <a:pt x="0" y="0"/>
                  <a:pt x="0" y="54"/>
                  <a:pt x="35" y="54"/>
                </a:cubicBezTo>
                <a:cubicBezTo>
                  <a:pt x="70" y="54"/>
                  <a:pt x="71" y="0"/>
                  <a:pt x="35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00" name="Freeform 13"/>
          <p:cNvSpPr/>
          <p:nvPr/>
        </p:nvSpPr>
        <p:spPr bwMode="auto">
          <a:xfrm>
            <a:off x="5487153" y="6060647"/>
            <a:ext cx="835025" cy="831850"/>
          </a:xfrm>
          <a:custGeom>
            <a:avLst/>
            <a:gdLst>
              <a:gd name="T0" fmla="*/ 171 w 183"/>
              <a:gd name="T1" fmla="*/ 153 h 182"/>
              <a:gd name="T2" fmla="*/ 29 w 183"/>
              <a:gd name="T3" fmla="*/ 11 h 182"/>
              <a:gd name="T4" fmla="*/ 12 w 183"/>
              <a:gd name="T5" fmla="*/ 29 h 182"/>
              <a:gd name="T6" fmla="*/ 154 w 183"/>
              <a:gd name="T7" fmla="*/ 171 h 182"/>
              <a:gd name="T8" fmla="*/ 171 w 183"/>
              <a:gd name="T9" fmla="*/ 153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182">
                <a:moveTo>
                  <a:pt x="171" y="153"/>
                </a:moveTo>
                <a:cubicBezTo>
                  <a:pt x="124" y="106"/>
                  <a:pt x="77" y="58"/>
                  <a:pt x="29" y="11"/>
                </a:cubicBezTo>
                <a:cubicBezTo>
                  <a:pt x="18" y="0"/>
                  <a:pt x="0" y="17"/>
                  <a:pt x="12" y="29"/>
                </a:cubicBezTo>
                <a:cubicBezTo>
                  <a:pt x="154" y="171"/>
                  <a:pt x="154" y="171"/>
                  <a:pt x="154" y="171"/>
                </a:cubicBezTo>
                <a:cubicBezTo>
                  <a:pt x="165" y="182"/>
                  <a:pt x="183" y="164"/>
                  <a:pt x="171" y="153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01" name="Freeform 30"/>
          <p:cNvSpPr/>
          <p:nvPr/>
        </p:nvSpPr>
        <p:spPr bwMode="auto">
          <a:xfrm>
            <a:off x="6730304" y="1780709"/>
            <a:ext cx="1976214" cy="1976214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02" name="Freeform 12"/>
          <p:cNvSpPr/>
          <p:nvPr/>
        </p:nvSpPr>
        <p:spPr bwMode="auto">
          <a:xfrm>
            <a:off x="3817706" y="3661016"/>
            <a:ext cx="2801008" cy="2513471"/>
          </a:xfrm>
          <a:custGeom>
            <a:avLst/>
            <a:gdLst>
              <a:gd name="T0" fmla="*/ 870 w 982"/>
              <a:gd name="T1" fmla="*/ 379 h 880"/>
              <a:gd name="T2" fmla="*/ 582 w 982"/>
              <a:gd name="T3" fmla="*/ 93 h 880"/>
              <a:gd name="T4" fmla="*/ 355 w 982"/>
              <a:gd name="T5" fmla="*/ 194 h 880"/>
              <a:gd name="T6" fmla="*/ 308 w 982"/>
              <a:gd name="T7" fmla="*/ 147 h 880"/>
              <a:gd name="T8" fmla="*/ 120 w 982"/>
              <a:gd name="T9" fmla="*/ 335 h 880"/>
              <a:gd name="T10" fmla="*/ 275 w 982"/>
              <a:gd name="T11" fmla="*/ 489 h 880"/>
              <a:gd name="T12" fmla="*/ 268 w 982"/>
              <a:gd name="T13" fmla="*/ 496 h 880"/>
              <a:gd name="T14" fmla="*/ 268 w 982"/>
              <a:gd name="T15" fmla="*/ 683 h 880"/>
              <a:gd name="T16" fmla="*/ 412 w 982"/>
              <a:gd name="T17" fmla="*/ 827 h 880"/>
              <a:gd name="T18" fmla="*/ 600 w 982"/>
              <a:gd name="T19" fmla="*/ 827 h 880"/>
              <a:gd name="T20" fmla="*/ 637 w 982"/>
              <a:gd name="T21" fmla="*/ 720 h 880"/>
              <a:gd name="T22" fmla="*/ 710 w 982"/>
              <a:gd name="T23" fmla="*/ 589 h 880"/>
              <a:gd name="T24" fmla="*/ 870 w 982"/>
              <a:gd name="T25" fmla="*/ 379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2" h="880">
                <a:moveTo>
                  <a:pt x="870" y="379"/>
                </a:moveTo>
                <a:cubicBezTo>
                  <a:pt x="774" y="284"/>
                  <a:pt x="678" y="189"/>
                  <a:pt x="582" y="93"/>
                </a:cubicBezTo>
                <a:cubicBezTo>
                  <a:pt x="487" y="0"/>
                  <a:pt x="353" y="92"/>
                  <a:pt x="355" y="194"/>
                </a:cubicBezTo>
                <a:cubicBezTo>
                  <a:pt x="308" y="147"/>
                  <a:pt x="308" y="147"/>
                  <a:pt x="308" y="147"/>
                </a:cubicBezTo>
                <a:cubicBezTo>
                  <a:pt x="187" y="26"/>
                  <a:pt x="0" y="214"/>
                  <a:pt x="120" y="335"/>
                </a:cubicBezTo>
                <a:cubicBezTo>
                  <a:pt x="275" y="489"/>
                  <a:pt x="275" y="489"/>
                  <a:pt x="275" y="489"/>
                </a:cubicBezTo>
                <a:cubicBezTo>
                  <a:pt x="273" y="491"/>
                  <a:pt x="270" y="493"/>
                  <a:pt x="268" y="496"/>
                </a:cubicBezTo>
                <a:cubicBezTo>
                  <a:pt x="219" y="548"/>
                  <a:pt x="216" y="631"/>
                  <a:pt x="268" y="683"/>
                </a:cubicBezTo>
                <a:cubicBezTo>
                  <a:pt x="412" y="827"/>
                  <a:pt x="412" y="827"/>
                  <a:pt x="412" y="827"/>
                </a:cubicBezTo>
                <a:cubicBezTo>
                  <a:pt x="461" y="876"/>
                  <a:pt x="551" y="880"/>
                  <a:pt x="600" y="827"/>
                </a:cubicBezTo>
                <a:cubicBezTo>
                  <a:pt x="627" y="797"/>
                  <a:pt x="640" y="758"/>
                  <a:pt x="637" y="720"/>
                </a:cubicBezTo>
                <a:cubicBezTo>
                  <a:pt x="683" y="694"/>
                  <a:pt x="715" y="642"/>
                  <a:pt x="710" y="589"/>
                </a:cubicBezTo>
                <a:cubicBezTo>
                  <a:pt x="830" y="659"/>
                  <a:pt x="982" y="491"/>
                  <a:pt x="870" y="379"/>
                </a:cubicBez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03" name="Freeform 12"/>
          <p:cNvSpPr/>
          <p:nvPr/>
        </p:nvSpPr>
        <p:spPr bwMode="auto">
          <a:xfrm>
            <a:off x="7378021" y="2421723"/>
            <a:ext cx="2109047" cy="1892543"/>
          </a:xfrm>
          <a:custGeom>
            <a:avLst/>
            <a:gdLst>
              <a:gd name="T0" fmla="*/ 870 w 982"/>
              <a:gd name="T1" fmla="*/ 379 h 880"/>
              <a:gd name="T2" fmla="*/ 582 w 982"/>
              <a:gd name="T3" fmla="*/ 93 h 880"/>
              <a:gd name="T4" fmla="*/ 355 w 982"/>
              <a:gd name="T5" fmla="*/ 194 h 880"/>
              <a:gd name="T6" fmla="*/ 308 w 982"/>
              <a:gd name="T7" fmla="*/ 147 h 880"/>
              <a:gd name="T8" fmla="*/ 120 w 982"/>
              <a:gd name="T9" fmla="*/ 335 h 880"/>
              <a:gd name="T10" fmla="*/ 275 w 982"/>
              <a:gd name="T11" fmla="*/ 489 h 880"/>
              <a:gd name="T12" fmla="*/ 268 w 982"/>
              <a:gd name="T13" fmla="*/ 496 h 880"/>
              <a:gd name="T14" fmla="*/ 268 w 982"/>
              <a:gd name="T15" fmla="*/ 683 h 880"/>
              <a:gd name="T16" fmla="*/ 412 w 982"/>
              <a:gd name="T17" fmla="*/ 827 h 880"/>
              <a:gd name="T18" fmla="*/ 600 w 982"/>
              <a:gd name="T19" fmla="*/ 827 h 880"/>
              <a:gd name="T20" fmla="*/ 637 w 982"/>
              <a:gd name="T21" fmla="*/ 720 h 880"/>
              <a:gd name="T22" fmla="*/ 710 w 982"/>
              <a:gd name="T23" fmla="*/ 589 h 880"/>
              <a:gd name="T24" fmla="*/ 870 w 982"/>
              <a:gd name="T25" fmla="*/ 379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2" h="880">
                <a:moveTo>
                  <a:pt x="870" y="379"/>
                </a:moveTo>
                <a:cubicBezTo>
                  <a:pt x="774" y="284"/>
                  <a:pt x="678" y="189"/>
                  <a:pt x="582" y="93"/>
                </a:cubicBezTo>
                <a:cubicBezTo>
                  <a:pt x="487" y="0"/>
                  <a:pt x="353" y="92"/>
                  <a:pt x="355" y="194"/>
                </a:cubicBezTo>
                <a:cubicBezTo>
                  <a:pt x="308" y="147"/>
                  <a:pt x="308" y="147"/>
                  <a:pt x="308" y="147"/>
                </a:cubicBezTo>
                <a:cubicBezTo>
                  <a:pt x="187" y="26"/>
                  <a:pt x="0" y="214"/>
                  <a:pt x="120" y="335"/>
                </a:cubicBezTo>
                <a:cubicBezTo>
                  <a:pt x="275" y="489"/>
                  <a:pt x="275" y="489"/>
                  <a:pt x="275" y="489"/>
                </a:cubicBezTo>
                <a:cubicBezTo>
                  <a:pt x="273" y="491"/>
                  <a:pt x="270" y="493"/>
                  <a:pt x="268" y="496"/>
                </a:cubicBezTo>
                <a:cubicBezTo>
                  <a:pt x="219" y="548"/>
                  <a:pt x="216" y="631"/>
                  <a:pt x="268" y="683"/>
                </a:cubicBezTo>
                <a:cubicBezTo>
                  <a:pt x="412" y="827"/>
                  <a:pt x="412" y="827"/>
                  <a:pt x="412" y="827"/>
                </a:cubicBezTo>
                <a:cubicBezTo>
                  <a:pt x="461" y="876"/>
                  <a:pt x="551" y="880"/>
                  <a:pt x="600" y="827"/>
                </a:cubicBezTo>
                <a:cubicBezTo>
                  <a:pt x="627" y="797"/>
                  <a:pt x="640" y="758"/>
                  <a:pt x="637" y="720"/>
                </a:cubicBezTo>
                <a:cubicBezTo>
                  <a:pt x="683" y="694"/>
                  <a:pt x="715" y="642"/>
                  <a:pt x="710" y="589"/>
                </a:cubicBezTo>
                <a:cubicBezTo>
                  <a:pt x="830" y="659"/>
                  <a:pt x="982" y="491"/>
                  <a:pt x="870" y="379"/>
                </a:cubicBez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04" name="Freeform 9"/>
          <p:cNvSpPr/>
          <p:nvPr/>
        </p:nvSpPr>
        <p:spPr bwMode="auto">
          <a:xfrm>
            <a:off x="6807587" y="1073747"/>
            <a:ext cx="2708426" cy="2185315"/>
          </a:xfrm>
          <a:custGeom>
            <a:avLst/>
            <a:gdLst>
              <a:gd name="T0" fmla="*/ 1065 w 1186"/>
              <a:gd name="T1" fmla="*/ 648 h 956"/>
              <a:gd name="T2" fmla="*/ 625 w 1186"/>
              <a:gd name="T3" fmla="*/ 208 h 956"/>
              <a:gd name="T4" fmla="*/ 422 w 1186"/>
              <a:gd name="T5" fmla="*/ 235 h 956"/>
              <a:gd name="T6" fmla="*/ 308 w 1186"/>
              <a:gd name="T7" fmla="*/ 121 h 956"/>
              <a:gd name="T8" fmla="*/ 121 w 1186"/>
              <a:gd name="T9" fmla="*/ 308 h 956"/>
              <a:gd name="T10" fmla="*/ 523 w 1186"/>
              <a:gd name="T11" fmla="*/ 710 h 956"/>
              <a:gd name="T12" fmla="*/ 726 w 1186"/>
              <a:gd name="T13" fmla="*/ 684 h 956"/>
              <a:gd name="T14" fmla="*/ 877 w 1186"/>
              <a:gd name="T15" fmla="*/ 835 h 956"/>
              <a:gd name="T16" fmla="*/ 1065 w 1186"/>
              <a:gd name="T17" fmla="*/ 648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6" h="956">
                <a:moveTo>
                  <a:pt x="1065" y="648"/>
                </a:moveTo>
                <a:cubicBezTo>
                  <a:pt x="625" y="208"/>
                  <a:pt x="625" y="208"/>
                  <a:pt x="625" y="208"/>
                </a:cubicBezTo>
                <a:cubicBezTo>
                  <a:pt x="556" y="139"/>
                  <a:pt x="465" y="172"/>
                  <a:pt x="422" y="235"/>
                </a:cubicBezTo>
                <a:cubicBezTo>
                  <a:pt x="308" y="121"/>
                  <a:pt x="308" y="121"/>
                  <a:pt x="308" y="121"/>
                </a:cubicBezTo>
                <a:cubicBezTo>
                  <a:pt x="188" y="0"/>
                  <a:pt x="0" y="187"/>
                  <a:pt x="121" y="308"/>
                </a:cubicBezTo>
                <a:cubicBezTo>
                  <a:pt x="523" y="710"/>
                  <a:pt x="523" y="710"/>
                  <a:pt x="523" y="710"/>
                </a:cubicBezTo>
                <a:cubicBezTo>
                  <a:pt x="592" y="779"/>
                  <a:pt x="684" y="747"/>
                  <a:pt x="726" y="684"/>
                </a:cubicBezTo>
                <a:cubicBezTo>
                  <a:pt x="877" y="835"/>
                  <a:pt x="877" y="835"/>
                  <a:pt x="877" y="835"/>
                </a:cubicBezTo>
                <a:cubicBezTo>
                  <a:pt x="998" y="956"/>
                  <a:pt x="1186" y="769"/>
                  <a:pt x="1065" y="648"/>
                </a:cubicBezTo>
                <a:close/>
              </a:path>
            </a:pathLst>
          </a:custGeom>
          <a:solidFill>
            <a:srgbClr val="FCFAD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05" name="Rectangle 12"/>
          <p:cNvSpPr>
            <a:spLocks noChangeArrowheads="1"/>
          </p:cNvSpPr>
          <p:nvPr/>
        </p:nvSpPr>
        <p:spPr bwMode="auto">
          <a:xfrm>
            <a:off x="3781804" y="5734760"/>
            <a:ext cx="4862027" cy="8691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82E3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06" name="MH_Entry_1"/>
          <p:cNvSpPr/>
          <p:nvPr>
            <p:custDataLst>
              <p:tags r:id="rId1"/>
            </p:custDataLst>
          </p:nvPr>
        </p:nvSpPr>
        <p:spPr>
          <a:xfrm>
            <a:off x="4123599" y="6082164"/>
            <a:ext cx="3976468" cy="603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375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spc="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 = C + I + G + (EX-IM)</a:t>
            </a:r>
          </a:p>
          <a:p>
            <a:pPr>
              <a:lnSpc>
                <a:spcPct val="110000"/>
              </a:lnSpc>
            </a:pPr>
            <a:endParaRPr lang="zh-CN" altLang="en-US" sz="3200" spc="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707" name="Freeform 500"/>
          <p:cNvSpPr/>
          <p:nvPr/>
        </p:nvSpPr>
        <p:spPr bwMode="auto">
          <a:xfrm>
            <a:off x="3216235" y="1326331"/>
            <a:ext cx="5694463" cy="4286500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15" name="Freeform 10"/>
          <p:cNvSpPr/>
          <p:nvPr/>
        </p:nvSpPr>
        <p:spPr bwMode="auto">
          <a:xfrm>
            <a:off x="8996408" y="3389174"/>
            <a:ext cx="1222375" cy="1225550"/>
          </a:xfrm>
          <a:custGeom>
            <a:avLst/>
            <a:gdLst>
              <a:gd name="T0" fmla="*/ 247 w 268"/>
              <a:gd name="T1" fmla="*/ 213 h 268"/>
              <a:gd name="T2" fmla="*/ 55 w 268"/>
              <a:gd name="T3" fmla="*/ 21 h 268"/>
              <a:gd name="T4" fmla="*/ 21 w 268"/>
              <a:gd name="T5" fmla="*/ 55 h 268"/>
              <a:gd name="T6" fmla="*/ 213 w 268"/>
              <a:gd name="T7" fmla="*/ 247 h 268"/>
              <a:gd name="T8" fmla="*/ 247 w 268"/>
              <a:gd name="T9" fmla="*/ 213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268">
                <a:moveTo>
                  <a:pt x="247" y="213"/>
                </a:moveTo>
                <a:cubicBezTo>
                  <a:pt x="183" y="149"/>
                  <a:pt x="119" y="85"/>
                  <a:pt x="55" y="21"/>
                </a:cubicBezTo>
                <a:cubicBezTo>
                  <a:pt x="33" y="0"/>
                  <a:pt x="0" y="33"/>
                  <a:pt x="21" y="55"/>
                </a:cubicBezTo>
                <a:cubicBezTo>
                  <a:pt x="213" y="247"/>
                  <a:pt x="213" y="247"/>
                  <a:pt x="213" y="247"/>
                </a:cubicBezTo>
                <a:cubicBezTo>
                  <a:pt x="235" y="268"/>
                  <a:pt x="268" y="235"/>
                  <a:pt x="247" y="213"/>
                </a:cubicBezTo>
                <a:close/>
              </a:path>
            </a:pathLst>
          </a:custGeom>
          <a:solidFill>
            <a:srgbClr val="C83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16" name="Freeform 11"/>
          <p:cNvSpPr/>
          <p:nvPr/>
        </p:nvSpPr>
        <p:spPr bwMode="auto">
          <a:xfrm>
            <a:off x="9337987" y="1734762"/>
            <a:ext cx="1057275" cy="1060450"/>
          </a:xfrm>
          <a:custGeom>
            <a:avLst/>
            <a:gdLst>
              <a:gd name="T0" fmla="*/ 194 w 232"/>
              <a:gd name="T1" fmla="*/ 137 h 232"/>
              <a:gd name="T2" fmla="*/ 95 w 232"/>
              <a:gd name="T3" fmla="*/ 38 h 232"/>
              <a:gd name="T4" fmla="*/ 37 w 232"/>
              <a:gd name="T5" fmla="*/ 96 h 232"/>
              <a:gd name="T6" fmla="*/ 136 w 232"/>
              <a:gd name="T7" fmla="*/ 195 h 232"/>
              <a:gd name="T8" fmla="*/ 194 w 232"/>
              <a:gd name="T9" fmla="*/ 137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232">
                <a:moveTo>
                  <a:pt x="194" y="137"/>
                </a:moveTo>
                <a:cubicBezTo>
                  <a:pt x="161" y="104"/>
                  <a:pt x="128" y="71"/>
                  <a:pt x="95" y="38"/>
                </a:cubicBezTo>
                <a:cubicBezTo>
                  <a:pt x="58" y="0"/>
                  <a:pt x="0" y="59"/>
                  <a:pt x="37" y="96"/>
                </a:cubicBezTo>
                <a:cubicBezTo>
                  <a:pt x="70" y="129"/>
                  <a:pt x="103" y="162"/>
                  <a:pt x="136" y="195"/>
                </a:cubicBezTo>
                <a:cubicBezTo>
                  <a:pt x="173" y="232"/>
                  <a:pt x="232" y="174"/>
                  <a:pt x="194" y="137"/>
                </a:cubicBezTo>
                <a:close/>
              </a:path>
            </a:pathLst>
          </a:custGeom>
          <a:solidFill>
            <a:srgbClr val="C838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MH_Entry_1"/>
          <p:cNvSpPr/>
          <p:nvPr>
            <p:custDataLst>
              <p:tags r:id="rId2"/>
            </p:custDataLst>
          </p:nvPr>
        </p:nvSpPr>
        <p:spPr>
          <a:xfrm>
            <a:off x="3918248" y="1992068"/>
            <a:ext cx="5595862" cy="410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6250"/>
          </a:bodyPr>
          <a:lstStyle/>
          <a:p>
            <a:pPr>
              <a:lnSpc>
                <a:spcPct val="110000"/>
              </a:lnSpc>
            </a:pPr>
            <a:r>
              <a:rPr lang="en-US" altLang="zh-CN" sz="1900" b="1" i="1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  </a:t>
            </a:r>
            <a:r>
              <a:rPr lang="en-US" altLang="zh-CN" sz="1900" b="1" i="1" u="sng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NX     = Y – (C+ I + G)</a:t>
            </a:r>
          </a:p>
          <a:p>
            <a:pPr>
              <a:lnSpc>
                <a:spcPct val="110000"/>
              </a:lnSpc>
            </a:pPr>
            <a:r>
              <a:rPr lang="en-US" altLang="zh-CN" sz="1200" b="1" spc="2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Ekspor</a:t>
            </a:r>
            <a:r>
              <a:rPr lang="en-US" altLang="zh-CN" sz="1200" b="1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200" b="1" spc="2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Neto</a:t>
            </a:r>
            <a:r>
              <a:rPr lang="en-US" altLang="zh-CN" sz="1200" b="1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= Output – </a:t>
            </a:r>
            <a:r>
              <a:rPr lang="en-US" altLang="zh-CN" sz="1200" b="1" spc="2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Pengeluaran</a:t>
            </a:r>
            <a:r>
              <a:rPr lang="en-US" altLang="zh-CN" sz="1200" b="1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200" b="1" spc="2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Domestik</a:t>
            </a:r>
            <a:endParaRPr lang="en-US" altLang="zh-CN" sz="1200" b="1" spc="2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200" b="1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altLang="zh-CN" sz="1700" b="1" spc="2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700" b="1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C    = Cd + </a:t>
            </a:r>
            <a:r>
              <a:rPr lang="en-US" altLang="zh-CN" sz="1700" b="1" spc="2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Cf</a:t>
            </a:r>
            <a:r>
              <a:rPr lang="en-US" altLang="zh-CN" sz="1700" b="1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altLang="zh-CN" sz="1700" b="1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I     = Id + If</a:t>
            </a:r>
          </a:p>
          <a:p>
            <a:pPr>
              <a:lnSpc>
                <a:spcPct val="110000"/>
              </a:lnSpc>
            </a:pPr>
            <a:r>
              <a:rPr lang="en-US" altLang="zh-CN" sz="1700" b="1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G    = </a:t>
            </a:r>
            <a:r>
              <a:rPr lang="en-US" altLang="zh-CN" sz="1700" b="1" spc="2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Gd</a:t>
            </a:r>
            <a:r>
              <a:rPr lang="en-US" altLang="zh-CN" sz="1700" b="1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+ Gf </a:t>
            </a:r>
          </a:p>
          <a:p>
            <a:pPr>
              <a:lnSpc>
                <a:spcPct val="110000"/>
              </a:lnSpc>
            </a:pPr>
            <a:r>
              <a:rPr lang="en-US" altLang="zh-CN" sz="1200" b="1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 = </a:t>
            </a:r>
            <a:r>
              <a:rPr lang="en-US" altLang="zh-CN" sz="1200" b="1" spc="2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Domestik</a:t>
            </a:r>
            <a:r>
              <a:rPr lang="en-US" altLang="zh-CN" sz="1200" b="1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            F = </a:t>
            </a:r>
            <a:r>
              <a:rPr lang="en-US" altLang="zh-CN" sz="1200" b="1" spc="2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Mancanegara</a:t>
            </a:r>
            <a:endParaRPr lang="en-US" altLang="zh-CN" sz="1200" b="1" spc="2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sz="1200" b="1" spc="2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100" b="1" i="1" u="sng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Y= (C-</a:t>
            </a:r>
            <a:r>
              <a:rPr lang="en-US" altLang="zh-CN" sz="2100" b="1" i="1" u="sng" spc="2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Cf</a:t>
            </a:r>
            <a:r>
              <a:rPr lang="en-US" altLang="zh-CN" sz="2100" b="1" i="1" u="sng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 + (I-If) + (G-Gf) + EX</a:t>
            </a:r>
          </a:p>
          <a:p>
            <a:pPr>
              <a:lnSpc>
                <a:spcPct val="110000"/>
              </a:lnSpc>
            </a:pPr>
            <a:r>
              <a:rPr lang="en-US" altLang="zh-CN" sz="2100" b="1" i="1" u="sng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Y= </a:t>
            </a:r>
            <a:r>
              <a:rPr lang="en-US" altLang="zh-CN" sz="2100" b="1" i="1" u="sng" spc="2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C+I+G+Ex</a:t>
            </a:r>
            <a:r>
              <a:rPr lang="en-US" altLang="zh-CN" sz="2100" b="1" i="1" u="sng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– (</a:t>
            </a:r>
            <a:r>
              <a:rPr lang="en-US" altLang="zh-CN" sz="2100" b="1" i="1" u="sng" spc="200" dirty="0" err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Cf+If+Gf</a:t>
            </a:r>
            <a:r>
              <a:rPr lang="en-US" altLang="zh-CN" sz="2100" b="1" i="1" u="sng" spc="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  <a:p>
            <a:pPr>
              <a:lnSpc>
                <a:spcPct val="110000"/>
              </a:lnSpc>
            </a:pPr>
            <a:endParaRPr lang="en-US" altLang="zh-CN" sz="1200" b="1" spc="2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altLang="zh-CN" sz="1900" b="1" spc="2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zh-CN" altLang="en-US" sz="3200" spc="2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MH_Entry_1"/>
          <p:cNvSpPr/>
          <p:nvPr>
            <p:custDataLst>
              <p:tags r:id="rId1"/>
            </p:custDataLst>
          </p:nvPr>
        </p:nvSpPr>
        <p:spPr>
          <a:xfrm>
            <a:off x="579916" y="84728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6389"/>
          </a:bodyPr>
          <a:lstStyle/>
          <a:p>
            <a:pPr algn="ctr">
              <a:lnSpc>
                <a:spcPct val="110000"/>
              </a:lnSpc>
            </a:pP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773" name="Freeform 500"/>
          <p:cNvSpPr/>
          <p:nvPr/>
        </p:nvSpPr>
        <p:spPr bwMode="auto">
          <a:xfrm>
            <a:off x="124654" y="126306"/>
            <a:ext cx="427444" cy="422334"/>
          </a:xfrm>
          <a:prstGeom prst="roundRect">
            <a:avLst>
              <a:gd name="adj" fmla="val 50000"/>
            </a:avLst>
          </a:prstGeom>
          <a:noFill/>
          <a:ln w="19050" cap="flat">
            <a:solidFill>
              <a:srgbClr val="67318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74" name="MH_Entry_1"/>
          <p:cNvSpPr/>
          <p:nvPr>
            <p:custDataLst>
              <p:tags r:id="rId2"/>
            </p:custDataLst>
          </p:nvPr>
        </p:nvSpPr>
        <p:spPr>
          <a:xfrm>
            <a:off x="98573" y="108817"/>
            <a:ext cx="485003" cy="498614"/>
          </a:xfrm>
          <a:prstGeom prst="roundRect">
            <a:avLst>
              <a:gd name="adj" fmla="val 278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1786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zh-CN" altLang="en-US" sz="2800" spc="200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145743" name="直接连接符 6"/>
          <p:cNvCxnSpPr>
            <a:cxnSpLocks/>
          </p:cNvCxnSpPr>
          <p:nvPr/>
        </p:nvCxnSpPr>
        <p:spPr>
          <a:xfrm>
            <a:off x="-10886" y="6800665"/>
            <a:ext cx="12206312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4" name="直接连接符 7"/>
          <p:cNvCxnSpPr>
            <a:cxnSpLocks/>
          </p:cNvCxnSpPr>
          <p:nvPr/>
        </p:nvCxnSpPr>
        <p:spPr>
          <a:xfrm>
            <a:off x="2447180" y="353580"/>
            <a:ext cx="7340021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75" name="矩形 8"/>
          <p:cNvSpPr/>
          <p:nvPr/>
        </p:nvSpPr>
        <p:spPr>
          <a:xfrm>
            <a:off x="7282861" y="6622446"/>
            <a:ext cx="49203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JOB SUMMARY REVIEW 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776" name="Freeform 30"/>
          <p:cNvSpPr/>
          <p:nvPr/>
        </p:nvSpPr>
        <p:spPr bwMode="auto">
          <a:xfrm>
            <a:off x="10022899" y="145736"/>
            <a:ext cx="360025" cy="360025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77" name="Freeform 12"/>
          <p:cNvSpPr/>
          <p:nvPr/>
        </p:nvSpPr>
        <p:spPr bwMode="auto">
          <a:xfrm>
            <a:off x="10551658" y="179929"/>
            <a:ext cx="276147" cy="276792"/>
          </a:xfrm>
          <a:custGeom>
            <a:avLst/>
            <a:gdLst>
              <a:gd name="T0" fmla="*/ 130 w 149"/>
              <a:gd name="T1" fmla="*/ 101 h 149"/>
              <a:gd name="T2" fmla="*/ 48 w 149"/>
              <a:gd name="T3" fmla="*/ 19 h 149"/>
              <a:gd name="T4" fmla="*/ 19 w 149"/>
              <a:gd name="T5" fmla="*/ 48 h 149"/>
              <a:gd name="T6" fmla="*/ 101 w 149"/>
              <a:gd name="T7" fmla="*/ 130 h 149"/>
              <a:gd name="T8" fmla="*/ 130 w 149"/>
              <a:gd name="T9" fmla="*/ 10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30" y="101"/>
                </a:moveTo>
                <a:cubicBezTo>
                  <a:pt x="103" y="74"/>
                  <a:pt x="75" y="46"/>
                  <a:pt x="48" y="19"/>
                </a:cubicBezTo>
                <a:cubicBezTo>
                  <a:pt x="29" y="0"/>
                  <a:pt x="0" y="29"/>
                  <a:pt x="19" y="48"/>
                </a:cubicBezTo>
                <a:cubicBezTo>
                  <a:pt x="46" y="76"/>
                  <a:pt x="74" y="103"/>
                  <a:pt x="101" y="130"/>
                </a:cubicBezTo>
                <a:cubicBezTo>
                  <a:pt x="120" y="149"/>
                  <a:pt x="149" y="120"/>
                  <a:pt x="130" y="101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78" name="Freeform 14"/>
          <p:cNvSpPr/>
          <p:nvPr/>
        </p:nvSpPr>
        <p:spPr bwMode="auto">
          <a:xfrm>
            <a:off x="11024137" y="164142"/>
            <a:ext cx="204484" cy="204484"/>
          </a:xfrm>
          <a:custGeom>
            <a:avLst/>
            <a:gdLst>
              <a:gd name="T0" fmla="*/ 178 w 194"/>
              <a:gd name="T1" fmla="*/ 152 h 194"/>
              <a:gd name="T2" fmla="*/ 43 w 194"/>
              <a:gd name="T3" fmla="*/ 16 h 194"/>
              <a:gd name="T4" fmla="*/ 17 w 194"/>
              <a:gd name="T5" fmla="*/ 42 h 194"/>
              <a:gd name="T6" fmla="*/ 152 w 194"/>
              <a:gd name="T7" fmla="*/ 177 h 194"/>
              <a:gd name="T8" fmla="*/ 178 w 194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178" y="152"/>
                </a:moveTo>
                <a:cubicBezTo>
                  <a:pt x="133" y="106"/>
                  <a:pt x="88" y="61"/>
                  <a:pt x="43" y="16"/>
                </a:cubicBezTo>
                <a:cubicBezTo>
                  <a:pt x="26" y="0"/>
                  <a:pt x="0" y="25"/>
                  <a:pt x="17" y="42"/>
                </a:cubicBezTo>
                <a:cubicBezTo>
                  <a:pt x="62" y="87"/>
                  <a:pt x="107" y="132"/>
                  <a:pt x="152" y="177"/>
                </a:cubicBezTo>
                <a:cubicBezTo>
                  <a:pt x="169" y="194"/>
                  <a:pt x="194" y="168"/>
                  <a:pt x="178" y="152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79" name="Freeform 22"/>
          <p:cNvSpPr/>
          <p:nvPr/>
        </p:nvSpPr>
        <p:spPr bwMode="auto">
          <a:xfrm>
            <a:off x="11389041" y="224399"/>
            <a:ext cx="177288" cy="137311"/>
          </a:xfrm>
          <a:custGeom>
            <a:avLst/>
            <a:gdLst>
              <a:gd name="T0" fmla="*/ 36 w 71"/>
              <a:gd name="T1" fmla="*/ 0 h 55"/>
              <a:gd name="T2" fmla="*/ 36 w 71"/>
              <a:gd name="T3" fmla="*/ 55 h 55"/>
              <a:gd name="T4" fmla="*/ 36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6" y="0"/>
                </a:moveTo>
                <a:cubicBezTo>
                  <a:pt x="0" y="0"/>
                  <a:pt x="0" y="55"/>
                  <a:pt x="36" y="55"/>
                </a:cubicBezTo>
                <a:cubicBezTo>
                  <a:pt x="71" y="55"/>
                  <a:pt x="71" y="0"/>
                  <a:pt x="36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80" name="Freeform 23"/>
          <p:cNvSpPr/>
          <p:nvPr/>
        </p:nvSpPr>
        <p:spPr bwMode="auto">
          <a:xfrm>
            <a:off x="11833922" y="218147"/>
            <a:ext cx="177287" cy="134703"/>
          </a:xfrm>
          <a:custGeom>
            <a:avLst/>
            <a:gdLst>
              <a:gd name="T0" fmla="*/ 35 w 71"/>
              <a:gd name="T1" fmla="*/ 0 h 54"/>
              <a:gd name="T2" fmla="*/ 35 w 71"/>
              <a:gd name="T3" fmla="*/ 54 h 54"/>
              <a:gd name="T4" fmla="*/ 35 w 71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4">
                <a:moveTo>
                  <a:pt x="35" y="0"/>
                </a:moveTo>
                <a:cubicBezTo>
                  <a:pt x="0" y="0"/>
                  <a:pt x="0" y="54"/>
                  <a:pt x="35" y="54"/>
                </a:cubicBezTo>
                <a:cubicBezTo>
                  <a:pt x="70" y="54"/>
                  <a:pt x="71" y="0"/>
                  <a:pt x="35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145745" name="直接连接符 12"/>
          <p:cNvCxnSpPr>
            <a:cxnSpLocks/>
          </p:cNvCxnSpPr>
          <p:nvPr/>
        </p:nvCxnSpPr>
        <p:spPr>
          <a:xfrm>
            <a:off x="1417443" y="3539004"/>
            <a:ext cx="9372600" cy="127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6" name="直接连接符 13"/>
          <p:cNvCxnSpPr>
            <a:cxnSpLocks/>
          </p:cNvCxnSpPr>
          <p:nvPr/>
        </p:nvCxnSpPr>
        <p:spPr>
          <a:xfrm rot="5400000">
            <a:off x="2684268" y="353265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7" name="直接连接符 14"/>
          <p:cNvCxnSpPr>
            <a:cxnSpLocks/>
          </p:cNvCxnSpPr>
          <p:nvPr/>
        </p:nvCxnSpPr>
        <p:spPr>
          <a:xfrm rot="5400000">
            <a:off x="6067231" y="353265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81" name="KSO_Shape"/>
          <p:cNvSpPr/>
          <p:nvPr/>
        </p:nvSpPr>
        <p:spPr bwMode="auto">
          <a:xfrm>
            <a:off x="1436497" y="1546870"/>
            <a:ext cx="538162" cy="454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82" name="KSO_Shape"/>
          <p:cNvSpPr/>
          <p:nvPr/>
        </p:nvSpPr>
        <p:spPr bwMode="auto">
          <a:xfrm>
            <a:off x="7901833" y="1417358"/>
            <a:ext cx="538163" cy="385494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83" name="KSO_Shape"/>
          <p:cNvSpPr/>
          <p:nvPr/>
        </p:nvSpPr>
        <p:spPr bwMode="auto">
          <a:xfrm>
            <a:off x="4663397" y="3831881"/>
            <a:ext cx="547688" cy="379412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784" name="矩形 23"/>
          <p:cNvSpPr/>
          <p:nvPr/>
        </p:nvSpPr>
        <p:spPr>
          <a:xfrm>
            <a:off x="1994389" y="2182239"/>
            <a:ext cx="23533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Y           = C+I+G+NX</a:t>
            </a:r>
          </a:p>
          <a:p>
            <a:pPr eaLnBrk="1" hangingPunct="1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Y-C-G    = I+NX </a:t>
            </a:r>
          </a:p>
          <a:p>
            <a:pPr eaLnBrk="1" hangingPunct="1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           =  I+NX </a:t>
            </a:r>
          </a:p>
          <a:p>
            <a:pPr eaLnBrk="1" hangingPunct="1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S-I         = NX  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786" name="矩形 25"/>
          <p:cNvSpPr/>
          <p:nvPr/>
        </p:nvSpPr>
        <p:spPr>
          <a:xfrm>
            <a:off x="7907209" y="1899410"/>
            <a:ext cx="39270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NX = EKSPOR NETO BARANG DAN JASA / NERACA PERDAGANGAN</a:t>
            </a:r>
          </a:p>
          <a:p>
            <a:pPr eaLnBrk="1" hangingPunct="1"/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eaLnBrk="1" hangingPunct="1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S-I = ARUS MODAL KELUAR NETO</a:t>
            </a:r>
          </a:p>
          <a:p>
            <a:pPr eaLnBrk="1" hangingPunct="1"/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eaLnBrk="1" hangingPunct="1"/>
            <a:r>
              <a:rPr lang="en-US" altLang="zh-CN" sz="1200" b="1" dirty="0"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altLang="zh-CN" sz="1200" b="1" u="sng" dirty="0" err="1">
                <a:latin typeface="Arial" panose="020B0604020202020204" pitchFamily="34" charset="0"/>
                <a:ea typeface="Arial" panose="020B0604020202020204" pitchFamily="34" charset="0"/>
              </a:rPr>
              <a:t>Arus</a:t>
            </a:r>
            <a:r>
              <a:rPr lang="en-US" altLang="zh-CN" sz="1200" b="1" u="sng" dirty="0">
                <a:latin typeface="Arial" panose="020B0604020202020204" pitchFamily="34" charset="0"/>
                <a:ea typeface="Arial" panose="020B0604020202020204" pitchFamily="34" charset="0"/>
              </a:rPr>
              <a:t> Modal </a:t>
            </a:r>
            <a:r>
              <a:rPr lang="en-US" altLang="zh-CN" sz="1200" b="1" u="sng" dirty="0" err="1">
                <a:latin typeface="Arial" panose="020B0604020202020204" pitchFamily="34" charset="0"/>
                <a:ea typeface="Arial" panose="020B0604020202020204" pitchFamily="34" charset="0"/>
              </a:rPr>
              <a:t>Keluar</a:t>
            </a:r>
            <a:r>
              <a:rPr lang="en-US" altLang="zh-CN" sz="1200" b="1" u="sng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200" b="1" u="sng" dirty="0" err="1">
                <a:latin typeface="Arial" panose="020B0604020202020204" pitchFamily="34" charset="0"/>
                <a:ea typeface="Arial" panose="020B0604020202020204" pitchFamily="34" charset="0"/>
              </a:rPr>
              <a:t>Neto</a:t>
            </a:r>
            <a:r>
              <a:rPr lang="en-US" altLang="zh-CN" sz="1200" b="1" u="sng" dirty="0">
                <a:latin typeface="Arial" panose="020B0604020202020204" pitchFamily="34" charset="0"/>
                <a:ea typeface="Arial" panose="020B0604020202020204" pitchFamily="34" charset="0"/>
              </a:rPr>
              <a:t> = </a:t>
            </a:r>
            <a:r>
              <a:rPr lang="en-US" altLang="zh-CN" sz="1200" b="1" u="sng" dirty="0" err="1">
                <a:latin typeface="Arial" panose="020B0604020202020204" pitchFamily="34" charset="0"/>
                <a:ea typeface="Arial" panose="020B0604020202020204" pitchFamily="34" charset="0"/>
              </a:rPr>
              <a:t>Neraca</a:t>
            </a:r>
            <a:r>
              <a:rPr lang="en-US" altLang="zh-CN" sz="1200" b="1" u="sng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200" b="1" u="sng" dirty="0" err="1">
                <a:latin typeface="Arial" panose="020B0604020202020204" pitchFamily="34" charset="0"/>
                <a:ea typeface="Arial" panose="020B0604020202020204" pitchFamily="34" charset="0"/>
              </a:rPr>
              <a:t>Perdagangan</a:t>
            </a:r>
            <a:endParaRPr lang="en-US" altLang="zh-CN" sz="1200" b="1" u="sng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eaLnBrk="1" hangingPunct="1"/>
            <a:endParaRPr lang="zh-CN" altLang="en-US" sz="1600" b="1" u="sng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97156" name="Picture 2" descr="C:\Documents and Settings\Administrator\桌面\睿泰集团员工培养计划-解决方案部-JYY\其他\PPT素材\插图\bld112478.jpg"/>
          <p:cNvPicPr>
            <a:picLocks noChangeAspect="1" noChangeArrowheads="1"/>
          </p:cNvPicPr>
          <p:nvPr/>
        </p:nvPicPr>
        <p:blipFill rotWithShape="1">
          <a:blip r:embed="rId4" cstate="print"/>
          <a:srcRect t="3698"/>
          <a:stretch>
            <a:fillRect/>
          </a:stretch>
        </p:blipFill>
        <p:spPr bwMode="auto">
          <a:xfrm>
            <a:off x="1425036" y="3723979"/>
            <a:ext cx="2839608" cy="182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7" name="Picture 3" descr="C:\Documents and Settings\Administrator\桌面\睿泰集团员工培养计划-解决方案部-JYY\其他\PPT素材\插图\bmh-rf-pop021319.jpg"/>
          <p:cNvPicPr>
            <a:picLocks noChangeAspect="1" noChangeArrowheads="1"/>
          </p:cNvPicPr>
          <p:nvPr/>
        </p:nvPicPr>
        <p:blipFill rotWithShape="1">
          <a:blip r:embed="rId5" cstate="print"/>
          <a:srcRect t="3730"/>
          <a:stretch>
            <a:fillRect/>
          </a:stretch>
        </p:blipFill>
        <p:spPr bwMode="auto">
          <a:xfrm>
            <a:off x="4690600" y="1533883"/>
            <a:ext cx="2836020" cy="182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8" name="Picture 2" descr="C:\Documents and Settings\Administrator\桌面\睿泰集团员工培养计划-解决方案部-JYY\其他\PPT素材\插图\bld112478.jpg"/>
          <p:cNvPicPr>
            <a:picLocks noChangeAspect="1" noChangeArrowheads="1"/>
          </p:cNvPicPr>
          <p:nvPr/>
        </p:nvPicPr>
        <p:blipFill rotWithShape="1">
          <a:blip r:embed="rId4" cstate="print"/>
          <a:srcRect t="3698"/>
          <a:stretch>
            <a:fillRect/>
          </a:stretch>
        </p:blipFill>
        <p:spPr bwMode="auto">
          <a:xfrm>
            <a:off x="8006190" y="3724414"/>
            <a:ext cx="2839608" cy="18201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39722" y="196040"/>
            <a:ext cx="1582375" cy="60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ARUS MODAL DAN BARANG INTERNASIONAL</a:t>
            </a:r>
            <a:endParaRPr lang="zh-CN" altLang="en-US" sz="1000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8302" y="760891"/>
            <a:ext cx="8246681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ARUS MODAL INTERNASIONAL DAN NERACA PERDAGANGAN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6664" y="3863233"/>
            <a:ext cx="236475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S-I         = NX</a:t>
            </a:r>
          </a:p>
          <a:p>
            <a:r>
              <a:rPr lang="en-US" altLang="zh-CN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Ekspor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neto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(NX)</a:t>
            </a:r>
          </a:p>
          <a:p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harus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selalu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sama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dengan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selisih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tabungan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(S) </a:t>
            </a:r>
          </a:p>
          <a:p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dan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altLang="zh-CN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investasinya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(I) 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3" name="Freeform 500"/>
          <p:cNvSpPr/>
          <p:nvPr/>
        </p:nvSpPr>
        <p:spPr bwMode="auto">
          <a:xfrm>
            <a:off x="124654" y="126306"/>
            <a:ext cx="427444" cy="422334"/>
          </a:xfrm>
          <a:prstGeom prst="roundRect">
            <a:avLst>
              <a:gd name="adj" fmla="val 50000"/>
            </a:avLst>
          </a:prstGeom>
          <a:noFill/>
          <a:ln w="19050" cap="flat">
            <a:solidFill>
              <a:srgbClr val="67318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994" name="MH_Entry_1"/>
          <p:cNvSpPr/>
          <p:nvPr>
            <p:custDataLst>
              <p:tags r:id="rId1"/>
            </p:custDataLst>
          </p:nvPr>
        </p:nvSpPr>
        <p:spPr>
          <a:xfrm>
            <a:off x="98573" y="108817"/>
            <a:ext cx="485003" cy="498614"/>
          </a:xfrm>
          <a:prstGeom prst="roundRect">
            <a:avLst>
              <a:gd name="adj" fmla="val 278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1786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zh-CN" altLang="en-US" sz="2800" spc="200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145758" name="直接连接符 6"/>
          <p:cNvCxnSpPr>
            <a:cxnSpLocks/>
          </p:cNvCxnSpPr>
          <p:nvPr/>
        </p:nvCxnSpPr>
        <p:spPr>
          <a:xfrm>
            <a:off x="-10886" y="6800665"/>
            <a:ext cx="12206312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9" name="直接连接符 7"/>
          <p:cNvCxnSpPr>
            <a:cxnSpLocks/>
          </p:cNvCxnSpPr>
          <p:nvPr/>
        </p:nvCxnSpPr>
        <p:spPr>
          <a:xfrm>
            <a:off x="2447180" y="353580"/>
            <a:ext cx="7340021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995" name="矩形 8"/>
          <p:cNvSpPr/>
          <p:nvPr/>
        </p:nvSpPr>
        <p:spPr>
          <a:xfrm>
            <a:off x="7282861" y="6607932"/>
            <a:ext cx="49203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PERFORMANCE REVENUE REPORT </a:t>
            </a:r>
          </a:p>
        </p:txBody>
      </p:sp>
      <p:sp>
        <p:nvSpPr>
          <p:cNvPr id="1048996" name="Freeform 30"/>
          <p:cNvSpPr/>
          <p:nvPr/>
        </p:nvSpPr>
        <p:spPr bwMode="auto">
          <a:xfrm>
            <a:off x="10022899" y="145736"/>
            <a:ext cx="360025" cy="360025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997" name="Freeform 12"/>
          <p:cNvSpPr/>
          <p:nvPr/>
        </p:nvSpPr>
        <p:spPr bwMode="auto">
          <a:xfrm>
            <a:off x="10551658" y="179929"/>
            <a:ext cx="276147" cy="276792"/>
          </a:xfrm>
          <a:custGeom>
            <a:avLst/>
            <a:gdLst>
              <a:gd name="T0" fmla="*/ 130 w 149"/>
              <a:gd name="T1" fmla="*/ 101 h 149"/>
              <a:gd name="T2" fmla="*/ 48 w 149"/>
              <a:gd name="T3" fmla="*/ 19 h 149"/>
              <a:gd name="T4" fmla="*/ 19 w 149"/>
              <a:gd name="T5" fmla="*/ 48 h 149"/>
              <a:gd name="T6" fmla="*/ 101 w 149"/>
              <a:gd name="T7" fmla="*/ 130 h 149"/>
              <a:gd name="T8" fmla="*/ 130 w 149"/>
              <a:gd name="T9" fmla="*/ 10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30" y="101"/>
                </a:moveTo>
                <a:cubicBezTo>
                  <a:pt x="103" y="74"/>
                  <a:pt x="75" y="46"/>
                  <a:pt x="48" y="19"/>
                </a:cubicBezTo>
                <a:cubicBezTo>
                  <a:pt x="29" y="0"/>
                  <a:pt x="0" y="29"/>
                  <a:pt x="19" y="48"/>
                </a:cubicBezTo>
                <a:cubicBezTo>
                  <a:pt x="46" y="76"/>
                  <a:pt x="74" y="103"/>
                  <a:pt x="101" y="130"/>
                </a:cubicBezTo>
                <a:cubicBezTo>
                  <a:pt x="120" y="149"/>
                  <a:pt x="149" y="120"/>
                  <a:pt x="130" y="101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998" name="Freeform 14"/>
          <p:cNvSpPr/>
          <p:nvPr/>
        </p:nvSpPr>
        <p:spPr bwMode="auto">
          <a:xfrm>
            <a:off x="11024137" y="164142"/>
            <a:ext cx="204484" cy="204484"/>
          </a:xfrm>
          <a:custGeom>
            <a:avLst/>
            <a:gdLst>
              <a:gd name="T0" fmla="*/ 178 w 194"/>
              <a:gd name="T1" fmla="*/ 152 h 194"/>
              <a:gd name="T2" fmla="*/ 43 w 194"/>
              <a:gd name="T3" fmla="*/ 16 h 194"/>
              <a:gd name="T4" fmla="*/ 17 w 194"/>
              <a:gd name="T5" fmla="*/ 42 h 194"/>
              <a:gd name="T6" fmla="*/ 152 w 194"/>
              <a:gd name="T7" fmla="*/ 177 h 194"/>
              <a:gd name="T8" fmla="*/ 178 w 194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178" y="152"/>
                </a:moveTo>
                <a:cubicBezTo>
                  <a:pt x="133" y="106"/>
                  <a:pt x="88" y="61"/>
                  <a:pt x="43" y="16"/>
                </a:cubicBezTo>
                <a:cubicBezTo>
                  <a:pt x="26" y="0"/>
                  <a:pt x="0" y="25"/>
                  <a:pt x="17" y="42"/>
                </a:cubicBezTo>
                <a:cubicBezTo>
                  <a:pt x="62" y="87"/>
                  <a:pt x="107" y="132"/>
                  <a:pt x="152" y="177"/>
                </a:cubicBezTo>
                <a:cubicBezTo>
                  <a:pt x="169" y="194"/>
                  <a:pt x="194" y="168"/>
                  <a:pt x="178" y="152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999" name="Freeform 22"/>
          <p:cNvSpPr/>
          <p:nvPr/>
        </p:nvSpPr>
        <p:spPr bwMode="auto">
          <a:xfrm>
            <a:off x="11389041" y="224399"/>
            <a:ext cx="177288" cy="137311"/>
          </a:xfrm>
          <a:custGeom>
            <a:avLst/>
            <a:gdLst>
              <a:gd name="T0" fmla="*/ 36 w 71"/>
              <a:gd name="T1" fmla="*/ 0 h 55"/>
              <a:gd name="T2" fmla="*/ 36 w 71"/>
              <a:gd name="T3" fmla="*/ 55 h 55"/>
              <a:gd name="T4" fmla="*/ 36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6" y="0"/>
                </a:moveTo>
                <a:cubicBezTo>
                  <a:pt x="0" y="0"/>
                  <a:pt x="0" y="55"/>
                  <a:pt x="36" y="55"/>
                </a:cubicBezTo>
                <a:cubicBezTo>
                  <a:pt x="71" y="55"/>
                  <a:pt x="71" y="0"/>
                  <a:pt x="36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9000" name="Freeform 23"/>
          <p:cNvSpPr/>
          <p:nvPr/>
        </p:nvSpPr>
        <p:spPr bwMode="auto">
          <a:xfrm>
            <a:off x="11833922" y="218147"/>
            <a:ext cx="177287" cy="134703"/>
          </a:xfrm>
          <a:custGeom>
            <a:avLst/>
            <a:gdLst>
              <a:gd name="T0" fmla="*/ 35 w 71"/>
              <a:gd name="T1" fmla="*/ 0 h 54"/>
              <a:gd name="T2" fmla="*/ 35 w 71"/>
              <a:gd name="T3" fmla="*/ 54 h 54"/>
              <a:gd name="T4" fmla="*/ 35 w 71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4">
                <a:moveTo>
                  <a:pt x="35" y="0"/>
                </a:moveTo>
                <a:cubicBezTo>
                  <a:pt x="0" y="0"/>
                  <a:pt x="0" y="54"/>
                  <a:pt x="35" y="54"/>
                </a:cubicBezTo>
                <a:cubicBezTo>
                  <a:pt x="70" y="54"/>
                  <a:pt x="71" y="0"/>
                  <a:pt x="35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9001" name="MH_Other_9"/>
          <p:cNvSpPr/>
          <p:nvPr>
            <p:custDataLst>
              <p:tags r:id="rId2"/>
            </p:custDataLst>
          </p:nvPr>
        </p:nvSpPr>
        <p:spPr>
          <a:xfrm>
            <a:off x="2767013" y="20383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9002" name="MH_Other_10"/>
          <p:cNvSpPr/>
          <p:nvPr>
            <p:custDataLst>
              <p:tags r:id="rId3"/>
            </p:custDataLst>
          </p:nvPr>
        </p:nvSpPr>
        <p:spPr>
          <a:xfrm>
            <a:off x="2767013" y="29654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9003" name="MH_Other_11"/>
          <p:cNvSpPr/>
          <p:nvPr>
            <p:custDataLst>
              <p:tags r:id="rId4"/>
            </p:custDataLst>
          </p:nvPr>
        </p:nvSpPr>
        <p:spPr>
          <a:xfrm>
            <a:off x="2767013" y="3892550"/>
            <a:ext cx="2108200" cy="654050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9004" name="MH_Other_12"/>
          <p:cNvSpPr/>
          <p:nvPr>
            <p:custDataLst>
              <p:tags r:id="rId5"/>
            </p:custDataLst>
          </p:nvPr>
        </p:nvSpPr>
        <p:spPr>
          <a:xfrm>
            <a:off x="2767013" y="4818063"/>
            <a:ext cx="2108200" cy="655637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73" name="组合 21"/>
          <p:cNvGrpSpPr/>
          <p:nvPr/>
        </p:nvGrpSpPr>
        <p:grpSpPr bwMode="auto">
          <a:xfrm>
            <a:off x="1725613" y="2038350"/>
            <a:ext cx="1990725" cy="655638"/>
            <a:chOff x="1725709" y="2037977"/>
            <a:chExt cx="1990726" cy="655638"/>
          </a:xfrm>
        </p:grpSpPr>
        <p:sp>
          <p:nvSpPr>
            <p:cNvPr id="1049005" name="MH_Other_1"/>
            <p:cNvSpPr/>
            <p:nvPr>
              <p:custDataLst>
                <p:tags r:id="rId20"/>
              </p:custDataLst>
            </p:nvPr>
          </p:nvSpPr>
          <p:spPr>
            <a:xfrm flipV="1">
              <a:off x="3605310" y="25920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9006" name="MH_Other_2"/>
            <p:cNvSpPr/>
            <p:nvPr>
              <p:custDataLst>
                <p:tags r:id="rId21"/>
              </p:custDataLst>
            </p:nvPr>
          </p:nvSpPr>
          <p:spPr>
            <a:xfrm>
              <a:off x="3605310" y="20379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9007" name="MH_SubTitle_1"/>
            <p:cNvSpPr/>
            <p:nvPr>
              <p:custDataLst>
                <p:tags r:id="rId22"/>
              </p:custDataLst>
            </p:nvPr>
          </p:nvSpPr>
          <p:spPr>
            <a:xfrm>
              <a:off x="1725709" y="2037977"/>
              <a:ext cx="1879601" cy="655638"/>
            </a:xfrm>
            <a:prstGeom prst="rect">
              <a:avLst/>
            </a:prstGeom>
            <a:solidFill>
              <a:schemeClr val="accent4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85000" lnSpcReduction="20000"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kern="0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S-I 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kern="0" dirty="0" err="1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Arus</a:t>
              </a:r>
              <a:r>
                <a:rPr lang="en-US" altLang="zh-CN" sz="2000" kern="0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Modal </a:t>
              </a:r>
              <a:r>
                <a:rPr lang="en-US" altLang="zh-CN" sz="2000" kern="0" dirty="0" err="1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Keluar</a:t>
              </a:r>
              <a:r>
                <a:rPr lang="en-US" altLang="zh-CN" sz="2000" kern="0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2000" kern="0" dirty="0" err="1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Neto</a:t>
              </a:r>
              <a:endParaRPr lang="zh-CN" altLang="en-US" sz="2000" kern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4" name="组合 25"/>
          <p:cNvGrpSpPr/>
          <p:nvPr/>
        </p:nvGrpSpPr>
        <p:grpSpPr bwMode="auto">
          <a:xfrm>
            <a:off x="1725613" y="2965450"/>
            <a:ext cx="1990725" cy="655638"/>
            <a:chOff x="1725709" y="2965077"/>
            <a:chExt cx="1990726" cy="655638"/>
          </a:xfrm>
        </p:grpSpPr>
        <p:sp>
          <p:nvSpPr>
            <p:cNvPr id="1049008" name="MH_Other_3"/>
            <p:cNvSpPr/>
            <p:nvPr>
              <p:custDataLst>
                <p:tags r:id="rId17"/>
              </p:custDataLst>
            </p:nvPr>
          </p:nvSpPr>
          <p:spPr>
            <a:xfrm flipV="1">
              <a:off x="3605310" y="35191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9009" name="MH_Other_4"/>
            <p:cNvSpPr/>
            <p:nvPr>
              <p:custDataLst>
                <p:tags r:id="rId18"/>
              </p:custDataLst>
            </p:nvPr>
          </p:nvSpPr>
          <p:spPr>
            <a:xfrm>
              <a:off x="3605310" y="29650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9010" name="MH_SubTitle_2"/>
            <p:cNvSpPr/>
            <p:nvPr>
              <p:custDataLst>
                <p:tags r:id="rId19"/>
              </p:custDataLst>
            </p:nvPr>
          </p:nvSpPr>
          <p:spPr>
            <a:xfrm>
              <a:off x="1725709" y="2965077"/>
              <a:ext cx="1879601" cy="655638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kern="0" dirty="0" err="1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Arus</a:t>
              </a:r>
              <a:r>
                <a:rPr lang="en-US" altLang="zh-CN" sz="2000" kern="0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Modal </a:t>
              </a:r>
              <a:r>
                <a:rPr lang="en-US" altLang="zh-CN" sz="2000" kern="0" dirty="0" err="1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Keluar</a:t>
              </a:r>
              <a:r>
                <a:rPr lang="en-US" altLang="zh-CN" sz="2000" kern="0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2000" kern="0" dirty="0" err="1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Neto</a:t>
              </a:r>
              <a:r>
                <a:rPr lang="en-US" altLang="zh-CN" sz="2000" kern="0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(+)</a:t>
              </a:r>
              <a:endParaRPr lang="zh-CN" altLang="en-US" sz="2000" kern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5" name="组合 29"/>
          <p:cNvGrpSpPr/>
          <p:nvPr/>
        </p:nvGrpSpPr>
        <p:grpSpPr bwMode="auto">
          <a:xfrm>
            <a:off x="1725613" y="3892550"/>
            <a:ext cx="1990725" cy="654050"/>
            <a:chOff x="1725709" y="3892177"/>
            <a:chExt cx="1990726" cy="654050"/>
          </a:xfrm>
        </p:grpSpPr>
        <p:sp>
          <p:nvSpPr>
            <p:cNvPr id="1049011" name="MH_Other_5"/>
            <p:cNvSpPr/>
            <p:nvPr>
              <p:custDataLst>
                <p:tags r:id="rId14"/>
              </p:custDataLst>
            </p:nvPr>
          </p:nvSpPr>
          <p:spPr>
            <a:xfrm flipV="1">
              <a:off x="3605310" y="444462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9012" name="MH_Other_6"/>
            <p:cNvSpPr/>
            <p:nvPr>
              <p:custDataLst>
                <p:tags r:id="rId15"/>
              </p:custDataLst>
            </p:nvPr>
          </p:nvSpPr>
          <p:spPr>
            <a:xfrm>
              <a:off x="3605310" y="3892177"/>
              <a:ext cx="111125" cy="100013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9013" name="MH_SubTitle_3"/>
            <p:cNvSpPr/>
            <p:nvPr>
              <p:custDataLst>
                <p:tags r:id="rId16"/>
              </p:custDataLst>
            </p:nvPr>
          </p:nvSpPr>
          <p:spPr>
            <a:xfrm>
              <a:off x="1725709" y="3892177"/>
              <a:ext cx="1879601" cy="654050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kern="0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Enter title</a:t>
              </a:r>
              <a:endParaRPr lang="zh-CN" altLang="en-US" sz="2000" kern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6" name="组合 33"/>
          <p:cNvGrpSpPr/>
          <p:nvPr/>
        </p:nvGrpSpPr>
        <p:grpSpPr bwMode="auto">
          <a:xfrm>
            <a:off x="1725613" y="4818063"/>
            <a:ext cx="1990725" cy="655637"/>
            <a:chOff x="1725709" y="4817690"/>
            <a:chExt cx="1990726" cy="655638"/>
          </a:xfrm>
        </p:grpSpPr>
        <p:sp>
          <p:nvSpPr>
            <p:cNvPr id="1049014" name="MH_Other_7"/>
            <p:cNvSpPr/>
            <p:nvPr>
              <p:custDataLst>
                <p:tags r:id="rId11"/>
              </p:custDataLst>
            </p:nvPr>
          </p:nvSpPr>
          <p:spPr>
            <a:xfrm flipV="1">
              <a:off x="3605310" y="5371728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9015" name="MH_Other_8"/>
            <p:cNvSpPr/>
            <p:nvPr>
              <p:custDataLst>
                <p:tags r:id="rId12"/>
              </p:custDataLst>
            </p:nvPr>
          </p:nvSpPr>
          <p:spPr>
            <a:xfrm>
              <a:off x="3605310" y="4817690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49016" name="MH_SubTitle_4"/>
            <p:cNvSpPr/>
            <p:nvPr>
              <p:custDataLst>
                <p:tags r:id="rId13"/>
              </p:custDataLst>
            </p:nvPr>
          </p:nvSpPr>
          <p:spPr>
            <a:xfrm>
              <a:off x="1725709" y="4817690"/>
              <a:ext cx="1879601" cy="655638"/>
            </a:xfrm>
            <a:prstGeom prst="rect">
              <a:avLst/>
            </a:prstGeom>
            <a:solidFill>
              <a:schemeClr val="accent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kern="0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S-I </a:t>
              </a:r>
              <a:r>
                <a:rPr lang="en-US" altLang="zh-CN" sz="2000" kern="0" dirty="0" err="1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r>
                <a:rPr lang="en-US" altLang="zh-CN" sz="2000" kern="0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N-X (+)</a:t>
              </a:r>
              <a:endParaRPr lang="zh-CN" altLang="en-US" sz="2000" kern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049017" name="矩形 37"/>
          <p:cNvSpPr>
            <a:spLocks noChangeArrowheads="1"/>
          </p:cNvSpPr>
          <p:nvPr/>
        </p:nvSpPr>
        <p:spPr bwMode="auto">
          <a:xfrm>
            <a:off x="4959350" y="1827965"/>
            <a:ext cx="5797550" cy="105259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Jumlah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dana yang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dipinjamkan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oleh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penduduk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domestik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luar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negeri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dikurangi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dengan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jumlah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dana yang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dipinjamkan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orang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asing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kepada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kita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</p:txBody>
      </p:sp>
      <p:sp>
        <p:nvSpPr>
          <p:cNvPr id="1049018" name="矩形 38"/>
          <p:cNvSpPr>
            <a:spLocks noChangeArrowheads="1"/>
          </p:cNvSpPr>
          <p:nvPr/>
        </p:nvSpPr>
        <p:spPr bwMode="auto">
          <a:xfrm>
            <a:off x="4959350" y="2942890"/>
            <a:ext cx="5797550" cy="7325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Maka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tabungan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kita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melebihi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investasi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kelebihannya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dipinjamkan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kepada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pihak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asing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</p:txBody>
      </p:sp>
      <p:sp>
        <p:nvSpPr>
          <p:cNvPr id="1049019" name="矩形 39"/>
          <p:cNvSpPr>
            <a:spLocks noChangeArrowheads="1"/>
          </p:cNvSpPr>
          <p:nvPr/>
        </p:nvSpPr>
        <p:spPr bwMode="auto">
          <a:xfrm>
            <a:off x="4959350" y="3684545"/>
            <a:ext cx="5797550" cy="1052596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Perekonomian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mengalami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arus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modal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masuk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Investasi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melebihi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tabungan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perekonomian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membiayai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investasi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ekstra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ini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dengan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cara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meminjam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dari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luar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negeri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</p:txBody>
      </p:sp>
      <p:sp>
        <p:nvSpPr>
          <p:cNvPr id="1049020" name="矩形 40"/>
          <p:cNvSpPr>
            <a:spLocks noChangeArrowheads="1"/>
          </p:cNvSpPr>
          <p:nvPr/>
        </p:nvSpPr>
        <p:spPr bwMode="auto">
          <a:xfrm>
            <a:off x="4959350" y="4956342"/>
            <a:ext cx="5797550" cy="37907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Surplus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perdagangan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Ekspor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&gt;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Impor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9722" y="196040"/>
            <a:ext cx="1582375" cy="60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ARUS MODAL DAN BARANG INTERNASIONAL</a:t>
            </a:r>
            <a:endParaRPr lang="zh-CN" altLang="en-US" sz="1000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8" name="矩形 25"/>
          <p:cNvSpPr/>
          <p:nvPr/>
        </p:nvSpPr>
        <p:spPr>
          <a:xfrm>
            <a:off x="2767013" y="822586"/>
            <a:ext cx="81650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altLang="zh-CN" sz="2000" b="1" u="sng" dirty="0" err="1">
                <a:latin typeface="Arial" panose="020B0604020202020204" pitchFamily="34" charset="0"/>
                <a:ea typeface="Arial" panose="020B0604020202020204" pitchFamily="34" charset="0"/>
              </a:rPr>
              <a:t>Arus</a:t>
            </a:r>
            <a:r>
              <a:rPr lang="en-US" altLang="zh-CN" sz="2000" b="1" u="sng" dirty="0">
                <a:latin typeface="Arial" panose="020B0604020202020204" pitchFamily="34" charset="0"/>
                <a:ea typeface="Arial" panose="020B0604020202020204" pitchFamily="34" charset="0"/>
              </a:rPr>
              <a:t> Modal </a:t>
            </a:r>
            <a:r>
              <a:rPr lang="en-US" altLang="zh-CN" sz="2000" b="1" u="sng" dirty="0" err="1">
                <a:latin typeface="Arial" panose="020B0604020202020204" pitchFamily="34" charset="0"/>
                <a:ea typeface="Arial" panose="020B0604020202020204" pitchFamily="34" charset="0"/>
              </a:rPr>
              <a:t>Keluar</a:t>
            </a:r>
            <a:r>
              <a:rPr lang="en-US" altLang="zh-CN" sz="2000" b="1" u="sng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000" b="1" u="sng" dirty="0" err="1">
                <a:latin typeface="Arial" panose="020B0604020202020204" pitchFamily="34" charset="0"/>
                <a:ea typeface="Arial" panose="020B0604020202020204" pitchFamily="34" charset="0"/>
              </a:rPr>
              <a:t>Neto</a:t>
            </a:r>
            <a:r>
              <a:rPr lang="en-US" altLang="zh-CN" sz="2000" b="1" u="sng" dirty="0">
                <a:latin typeface="Arial" panose="020B0604020202020204" pitchFamily="34" charset="0"/>
                <a:ea typeface="Arial" panose="020B0604020202020204" pitchFamily="34" charset="0"/>
              </a:rPr>
              <a:t> = </a:t>
            </a:r>
            <a:r>
              <a:rPr lang="en-US" altLang="zh-CN" sz="2000" b="1" u="sng" dirty="0" err="1">
                <a:latin typeface="Arial" panose="020B0604020202020204" pitchFamily="34" charset="0"/>
                <a:ea typeface="Arial" panose="020B0604020202020204" pitchFamily="34" charset="0"/>
              </a:rPr>
              <a:t>Neraca</a:t>
            </a:r>
            <a:r>
              <a:rPr lang="en-US" altLang="zh-CN" sz="2000" b="1" u="sng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000" b="1" u="sng" dirty="0" err="1">
                <a:latin typeface="Arial" panose="020B0604020202020204" pitchFamily="34" charset="0"/>
                <a:ea typeface="Arial" panose="020B0604020202020204" pitchFamily="34" charset="0"/>
              </a:rPr>
              <a:t>Perdagangan</a:t>
            </a:r>
            <a:endParaRPr lang="en-US" altLang="zh-CN" sz="2000" b="1" u="sng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eaLnBrk="1" hangingPunct="1"/>
            <a:endParaRPr lang="zh-CN" altLang="en-US" sz="1600" b="1" u="sng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7664" y="638552"/>
            <a:ext cx="2773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S-I         = NX</a:t>
            </a:r>
          </a:p>
        </p:txBody>
      </p:sp>
      <p:sp>
        <p:nvSpPr>
          <p:cNvPr id="42" name="MH_SubTitle_2"/>
          <p:cNvSpPr/>
          <p:nvPr>
            <p:custDataLst>
              <p:tags r:id="rId6"/>
            </p:custDataLst>
          </p:nvPr>
        </p:nvSpPr>
        <p:spPr bwMode="auto">
          <a:xfrm>
            <a:off x="1725613" y="3870658"/>
            <a:ext cx="1879600" cy="65563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kern="0" dirty="0" err="1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Arus</a:t>
            </a:r>
            <a:r>
              <a:rPr lang="en-US" altLang="zh-CN" sz="2000" kern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Modal </a:t>
            </a:r>
            <a:r>
              <a:rPr lang="en-US" altLang="zh-CN" sz="2000" kern="0" dirty="0" err="1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Keluar</a:t>
            </a:r>
            <a:r>
              <a:rPr lang="en-US" altLang="zh-CN" sz="2000" kern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000" kern="0" dirty="0" err="1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Neto</a:t>
            </a:r>
            <a:r>
              <a:rPr lang="en-US" altLang="zh-CN" sz="2000" kern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(-)</a:t>
            </a:r>
            <a:endParaRPr lang="zh-CN" altLang="en-US" sz="2000" kern="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3" name="MH_Other_12"/>
          <p:cNvSpPr/>
          <p:nvPr>
            <p:custDataLst>
              <p:tags r:id="rId7"/>
            </p:custDataLst>
          </p:nvPr>
        </p:nvSpPr>
        <p:spPr>
          <a:xfrm>
            <a:off x="2811542" y="5581046"/>
            <a:ext cx="2108200" cy="655637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44" name="组合 33"/>
          <p:cNvGrpSpPr/>
          <p:nvPr/>
        </p:nvGrpSpPr>
        <p:grpSpPr bwMode="auto">
          <a:xfrm>
            <a:off x="1725613" y="5611295"/>
            <a:ext cx="1990725" cy="655637"/>
            <a:chOff x="1725709" y="4817690"/>
            <a:chExt cx="1990726" cy="655638"/>
          </a:xfrm>
          <a:solidFill>
            <a:srgbClr val="92D050"/>
          </a:solidFill>
        </p:grpSpPr>
        <p:sp>
          <p:nvSpPr>
            <p:cNvPr id="45" name="MH_Other_7"/>
            <p:cNvSpPr/>
            <p:nvPr>
              <p:custDataLst>
                <p:tags r:id="rId8"/>
              </p:custDataLst>
            </p:nvPr>
          </p:nvSpPr>
          <p:spPr>
            <a:xfrm flipV="1">
              <a:off x="3605310" y="5371728"/>
              <a:ext cx="111125" cy="101600"/>
            </a:xfrm>
            <a:prstGeom prst="rtTriangle">
              <a:avLst/>
            </a:prstGeom>
            <a:grpFill/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6" name="MH_Other_8"/>
            <p:cNvSpPr/>
            <p:nvPr>
              <p:custDataLst>
                <p:tags r:id="rId9"/>
              </p:custDataLst>
            </p:nvPr>
          </p:nvSpPr>
          <p:spPr>
            <a:xfrm>
              <a:off x="3605310" y="4817690"/>
              <a:ext cx="111125" cy="101600"/>
            </a:xfrm>
            <a:prstGeom prst="rtTriangle">
              <a:avLst/>
            </a:prstGeom>
            <a:grpFill/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7" name="MH_SubTitle_4"/>
            <p:cNvSpPr/>
            <p:nvPr>
              <p:custDataLst>
                <p:tags r:id="rId10"/>
              </p:custDataLst>
            </p:nvPr>
          </p:nvSpPr>
          <p:spPr>
            <a:xfrm>
              <a:off x="1725709" y="4817690"/>
              <a:ext cx="1879601" cy="655638"/>
            </a:xfrm>
            <a:prstGeom prst="rect">
              <a:avLst/>
            </a:prstGeom>
            <a:grpFill/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kern="0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S-I </a:t>
              </a:r>
              <a:r>
                <a:rPr lang="en-US" altLang="zh-CN" sz="2000" kern="0" dirty="0" err="1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dan</a:t>
              </a:r>
              <a:r>
                <a:rPr lang="en-US" altLang="zh-CN" sz="2000" kern="0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N-X (-)</a:t>
              </a:r>
              <a:endParaRPr lang="zh-CN" altLang="en-US" sz="2000" kern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48" name="矩形 40"/>
          <p:cNvSpPr>
            <a:spLocks noChangeArrowheads="1"/>
          </p:cNvSpPr>
          <p:nvPr/>
        </p:nvSpPr>
        <p:spPr bwMode="auto">
          <a:xfrm>
            <a:off x="4959350" y="5677159"/>
            <a:ext cx="5797550" cy="4124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Defisit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perdagangan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Ekspor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&lt;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Impor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4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4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4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01" grpId="0" animBg="1"/>
      <p:bldP spid="1049002" grpId="0" animBg="1"/>
      <p:bldP spid="1049003" grpId="0" animBg="1"/>
      <p:bldP spid="1049004" grpId="0" animBg="1"/>
      <p:bldP spid="1049017" grpId="0" animBg="1"/>
      <p:bldP spid="1049018" grpId="0" animBg="1"/>
      <p:bldP spid="1049019" grpId="0" animBg="1"/>
      <p:bldP spid="1049020" grpId="0" animBg="1"/>
      <p:bldP spid="43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4" name="Freeform 500"/>
          <p:cNvSpPr/>
          <p:nvPr/>
        </p:nvSpPr>
        <p:spPr bwMode="auto">
          <a:xfrm>
            <a:off x="124654" y="126306"/>
            <a:ext cx="427444" cy="422334"/>
          </a:xfrm>
          <a:prstGeom prst="roundRect">
            <a:avLst>
              <a:gd name="adj" fmla="val 50000"/>
            </a:avLst>
          </a:prstGeom>
          <a:noFill/>
          <a:ln w="19050" cap="flat">
            <a:solidFill>
              <a:srgbClr val="67318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9075" name="MH_Entry_1"/>
          <p:cNvSpPr/>
          <p:nvPr>
            <p:custDataLst>
              <p:tags r:id="rId1"/>
            </p:custDataLst>
          </p:nvPr>
        </p:nvSpPr>
        <p:spPr>
          <a:xfrm>
            <a:off x="98573" y="108817"/>
            <a:ext cx="485003" cy="498614"/>
          </a:xfrm>
          <a:prstGeom prst="roundRect">
            <a:avLst>
              <a:gd name="adj" fmla="val 278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1786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zh-CN" altLang="en-US" sz="2800" spc="200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145768" name="直接连接符 6"/>
          <p:cNvCxnSpPr>
            <a:cxnSpLocks/>
          </p:cNvCxnSpPr>
          <p:nvPr/>
        </p:nvCxnSpPr>
        <p:spPr>
          <a:xfrm>
            <a:off x="-10886" y="6800665"/>
            <a:ext cx="12206312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9" name="直接连接符 7"/>
          <p:cNvCxnSpPr>
            <a:cxnSpLocks/>
          </p:cNvCxnSpPr>
          <p:nvPr/>
        </p:nvCxnSpPr>
        <p:spPr>
          <a:xfrm>
            <a:off x="2447180" y="353580"/>
            <a:ext cx="7340021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076" name="矩形 8"/>
          <p:cNvSpPr/>
          <p:nvPr/>
        </p:nvSpPr>
        <p:spPr>
          <a:xfrm>
            <a:off x="7282861" y="6607932"/>
            <a:ext cx="49203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PERFORMANCE REVENUE REPORT </a:t>
            </a:r>
          </a:p>
        </p:txBody>
      </p:sp>
      <p:sp>
        <p:nvSpPr>
          <p:cNvPr id="1049077" name="Freeform 30"/>
          <p:cNvSpPr/>
          <p:nvPr/>
        </p:nvSpPr>
        <p:spPr bwMode="auto">
          <a:xfrm>
            <a:off x="10022899" y="145736"/>
            <a:ext cx="360025" cy="360025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9078" name="Freeform 12"/>
          <p:cNvSpPr/>
          <p:nvPr/>
        </p:nvSpPr>
        <p:spPr bwMode="auto">
          <a:xfrm>
            <a:off x="10551658" y="179929"/>
            <a:ext cx="276147" cy="276792"/>
          </a:xfrm>
          <a:custGeom>
            <a:avLst/>
            <a:gdLst>
              <a:gd name="T0" fmla="*/ 130 w 149"/>
              <a:gd name="T1" fmla="*/ 101 h 149"/>
              <a:gd name="T2" fmla="*/ 48 w 149"/>
              <a:gd name="T3" fmla="*/ 19 h 149"/>
              <a:gd name="T4" fmla="*/ 19 w 149"/>
              <a:gd name="T5" fmla="*/ 48 h 149"/>
              <a:gd name="T6" fmla="*/ 101 w 149"/>
              <a:gd name="T7" fmla="*/ 130 h 149"/>
              <a:gd name="T8" fmla="*/ 130 w 149"/>
              <a:gd name="T9" fmla="*/ 10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30" y="101"/>
                </a:moveTo>
                <a:cubicBezTo>
                  <a:pt x="103" y="74"/>
                  <a:pt x="75" y="46"/>
                  <a:pt x="48" y="19"/>
                </a:cubicBezTo>
                <a:cubicBezTo>
                  <a:pt x="29" y="0"/>
                  <a:pt x="0" y="29"/>
                  <a:pt x="19" y="48"/>
                </a:cubicBezTo>
                <a:cubicBezTo>
                  <a:pt x="46" y="76"/>
                  <a:pt x="74" y="103"/>
                  <a:pt x="101" y="130"/>
                </a:cubicBezTo>
                <a:cubicBezTo>
                  <a:pt x="120" y="149"/>
                  <a:pt x="149" y="120"/>
                  <a:pt x="130" y="101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9079" name="Freeform 14"/>
          <p:cNvSpPr/>
          <p:nvPr/>
        </p:nvSpPr>
        <p:spPr bwMode="auto">
          <a:xfrm>
            <a:off x="11024137" y="164142"/>
            <a:ext cx="204484" cy="204484"/>
          </a:xfrm>
          <a:custGeom>
            <a:avLst/>
            <a:gdLst>
              <a:gd name="T0" fmla="*/ 178 w 194"/>
              <a:gd name="T1" fmla="*/ 152 h 194"/>
              <a:gd name="T2" fmla="*/ 43 w 194"/>
              <a:gd name="T3" fmla="*/ 16 h 194"/>
              <a:gd name="T4" fmla="*/ 17 w 194"/>
              <a:gd name="T5" fmla="*/ 42 h 194"/>
              <a:gd name="T6" fmla="*/ 152 w 194"/>
              <a:gd name="T7" fmla="*/ 177 h 194"/>
              <a:gd name="T8" fmla="*/ 178 w 194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178" y="152"/>
                </a:moveTo>
                <a:cubicBezTo>
                  <a:pt x="133" y="106"/>
                  <a:pt x="88" y="61"/>
                  <a:pt x="43" y="16"/>
                </a:cubicBezTo>
                <a:cubicBezTo>
                  <a:pt x="26" y="0"/>
                  <a:pt x="0" y="25"/>
                  <a:pt x="17" y="42"/>
                </a:cubicBezTo>
                <a:cubicBezTo>
                  <a:pt x="62" y="87"/>
                  <a:pt x="107" y="132"/>
                  <a:pt x="152" y="177"/>
                </a:cubicBezTo>
                <a:cubicBezTo>
                  <a:pt x="169" y="194"/>
                  <a:pt x="194" y="168"/>
                  <a:pt x="178" y="152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9080" name="Freeform 22"/>
          <p:cNvSpPr/>
          <p:nvPr/>
        </p:nvSpPr>
        <p:spPr bwMode="auto">
          <a:xfrm>
            <a:off x="11389041" y="224399"/>
            <a:ext cx="177288" cy="137311"/>
          </a:xfrm>
          <a:custGeom>
            <a:avLst/>
            <a:gdLst>
              <a:gd name="T0" fmla="*/ 36 w 71"/>
              <a:gd name="T1" fmla="*/ 0 h 55"/>
              <a:gd name="T2" fmla="*/ 36 w 71"/>
              <a:gd name="T3" fmla="*/ 55 h 55"/>
              <a:gd name="T4" fmla="*/ 36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6" y="0"/>
                </a:moveTo>
                <a:cubicBezTo>
                  <a:pt x="0" y="0"/>
                  <a:pt x="0" y="55"/>
                  <a:pt x="36" y="55"/>
                </a:cubicBezTo>
                <a:cubicBezTo>
                  <a:pt x="71" y="55"/>
                  <a:pt x="71" y="0"/>
                  <a:pt x="36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9081" name="Freeform 23"/>
          <p:cNvSpPr/>
          <p:nvPr/>
        </p:nvSpPr>
        <p:spPr bwMode="auto">
          <a:xfrm>
            <a:off x="11833922" y="218147"/>
            <a:ext cx="177287" cy="134703"/>
          </a:xfrm>
          <a:custGeom>
            <a:avLst/>
            <a:gdLst>
              <a:gd name="T0" fmla="*/ 35 w 71"/>
              <a:gd name="T1" fmla="*/ 0 h 54"/>
              <a:gd name="T2" fmla="*/ 35 w 71"/>
              <a:gd name="T3" fmla="*/ 54 h 54"/>
              <a:gd name="T4" fmla="*/ 35 w 71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4">
                <a:moveTo>
                  <a:pt x="35" y="0"/>
                </a:moveTo>
                <a:cubicBezTo>
                  <a:pt x="0" y="0"/>
                  <a:pt x="0" y="54"/>
                  <a:pt x="35" y="54"/>
                </a:cubicBezTo>
                <a:cubicBezTo>
                  <a:pt x="70" y="54"/>
                  <a:pt x="71" y="0"/>
                  <a:pt x="35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9082" name="MH_Other_1"/>
          <p:cNvSpPr/>
          <p:nvPr>
            <p:custDataLst>
              <p:tags r:id="rId2"/>
            </p:custDataLst>
          </p:nvPr>
        </p:nvSpPr>
        <p:spPr bwMode="auto">
          <a:xfrm>
            <a:off x="549275" y="4125913"/>
            <a:ext cx="11093450" cy="1347787"/>
          </a:xfrm>
          <a:custGeom>
            <a:avLst/>
            <a:gdLst>
              <a:gd name="T0" fmla="*/ 0 w 5760"/>
              <a:gd name="T1" fmla="*/ 0 h 700"/>
              <a:gd name="T2" fmla="*/ 72 w 5760"/>
              <a:gd name="T3" fmla="*/ 38 h 700"/>
              <a:gd name="T4" fmla="*/ 197 w 5760"/>
              <a:gd name="T5" fmla="*/ 96 h 700"/>
              <a:gd name="T6" fmla="*/ 378 w 5760"/>
              <a:gd name="T7" fmla="*/ 175 h 700"/>
              <a:gd name="T8" fmla="*/ 613 w 5760"/>
              <a:gd name="T9" fmla="*/ 266 h 700"/>
              <a:gd name="T10" fmla="*/ 748 w 5760"/>
              <a:gd name="T11" fmla="*/ 314 h 700"/>
              <a:gd name="T12" fmla="*/ 895 w 5760"/>
              <a:gd name="T13" fmla="*/ 363 h 700"/>
              <a:gd name="T14" fmla="*/ 1053 w 5760"/>
              <a:gd name="T15" fmla="*/ 412 h 700"/>
              <a:gd name="T16" fmla="*/ 1221 w 5760"/>
              <a:gd name="T17" fmla="*/ 458 h 700"/>
              <a:gd name="T18" fmla="*/ 1400 w 5760"/>
              <a:gd name="T19" fmla="*/ 504 h 700"/>
              <a:gd name="T20" fmla="*/ 1588 w 5760"/>
              <a:gd name="T21" fmla="*/ 547 h 700"/>
              <a:gd name="T22" fmla="*/ 1786 w 5760"/>
              <a:gd name="T23" fmla="*/ 586 h 700"/>
              <a:gd name="T24" fmla="*/ 1991 w 5760"/>
              <a:gd name="T25" fmla="*/ 621 h 700"/>
              <a:gd name="T26" fmla="*/ 2206 w 5760"/>
              <a:gd name="T27" fmla="*/ 651 h 700"/>
              <a:gd name="T28" fmla="*/ 2427 w 5760"/>
              <a:gd name="T29" fmla="*/ 674 h 700"/>
              <a:gd name="T30" fmla="*/ 2656 w 5760"/>
              <a:gd name="T31" fmla="*/ 691 h 700"/>
              <a:gd name="T32" fmla="*/ 2890 w 5760"/>
              <a:gd name="T33" fmla="*/ 699 h 700"/>
              <a:gd name="T34" fmla="*/ 3132 w 5760"/>
              <a:gd name="T35" fmla="*/ 699 h 700"/>
              <a:gd name="T36" fmla="*/ 3378 w 5760"/>
              <a:gd name="T37" fmla="*/ 690 h 700"/>
              <a:gd name="T38" fmla="*/ 3630 w 5760"/>
              <a:gd name="T39" fmla="*/ 670 h 700"/>
              <a:gd name="T40" fmla="*/ 3821 w 5760"/>
              <a:gd name="T41" fmla="*/ 648 h 700"/>
              <a:gd name="T42" fmla="*/ 3950 w 5760"/>
              <a:gd name="T43" fmla="*/ 629 h 700"/>
              <a:gd name="T44" fmla="*/ 4080 w 5760"/>
              <a:gd name="T45" fmla="*/ 608 h 700"/>
              <a:gd name="T46" fmla="*/ 4211 w 5760"/>
              <a:gd name="T47" fmla="*/ 583 h 700"/>
              <a:gd name="T48" fmla="*/ 4343 w 5760"/>
              <a:gd name="T49" fmla="*/ 555 h 700"/>
              <a:gd name="T50" fmla="*/ 4475 w 5760"/>
              <a:gd name="T51" fmla="*/ 523 h 700"/>
              <a:gd name="T52" fmla="*/ 4608 w 5760"/>
              <a:gd name="T53" fmla="*/ 489 h 700"/>
              <a:gd name="T54" fmla="*/ 4742 w 5760"/>
              <a:gd name="T55" fmla="*/ 450 h 700"/>
              <a:gd name="T56" fmla="*/ 4876 w 5760"/>
              <a:gd name="T57" fmla="*/ 408 h 700"/>
              <a:gd name="T58" fmla="*/ 5012 w 5760"/>
              <a:gd name="T59" fmla="*/ 363 h 700"/>
              <a:gd name="T60" fmla="*/ 5146 w 5760"/>
              <a:gd name="T61" fmla="*/ 313 h 700"/>
              <a:gd name="T62" fmla="*/ 5283 w 5760"/>
              <a:gd name="T63" fmla="*/ 259 h 700"/>
              <a:gd name="T64" fmla="*/ 5418 w 5760"/>
              <a:gd name="T65" fmla="*/ 201 h 700"/>
              <a:gd name="T66" fmla="*/ 5555 w 5760"/>
              <a:gd name="T67" fmla="*/ 138 h 700"/>
              <a:gd name="T68" fmla="*/ 5692 w 5760"/>
              <a:gd name="T69" fmla="*/ 72 h 700"/>
              <a:gd name="T70" fmla="*/ 5760 w 5760"/>
              <a:gd name="T71" fmla="*/ 37 h 700"/>
              <a:gd name="T72" fmla="*/ 5623 w 5760"/>
              <a:gd name="T73" fmla="*/ 63 h 700"/>
              <a:gd name="T74" fmla="*/ 5460 w 5760"/>
              <a:gd name="T75" fmla="*/ 92 h 700"/>
              <a:gd name="T76" fmla="*/ 5242 w 5760"/>
              <a:gd name="T77" fmla="*/ 127 h 700"/>
              <a:gd name="T78" fmla="*/ 4971 w 5760"/>
              <a:gd name="T79" fmla="*/ 164 h 700"/>
              <a:gd name="T80" fmla="*/ 4653 w 5760"/>
              <a:gd name="T81" fmla="*/ 203 h 700"/>
              <a:gd name="T82" fmla="*/ 4294 w 5760"/>
              <a:gd name="T83" fmla="*/ 241 h 700"/>
              <a:gd name="T84" fmla="*/ 3898 w 5760"/>
              <a:gd name="T85" fmla="*/ 272 h 700"/>
              <a:gd name="T86" fmla="*/ 3579 w 5760"/>
              <a:gd name="T87" fmla="*/ 291 h 700"/>
              <a:gd name="T88" fmla="*/ 3358 w 5760"/>
              <a:gd name="T89" fmla="*/ 300 h 700"/>
              <a:gd name="T90" fmla="*/ 3132 w 5760"/>
              <a:gd name="T91" fmla="*/ 307 h 700"/>
              <a:gd name="T92" fmla="*/ 2898 w 5760"/>
              <a:gd name="T93" fmla="*/ 310 h 700"/>
              <a:gd name="T94" fmla="*/ 2660 w 5760"/>
              <a:gd name="T95" fmla="*/ 309 h 700"/>
              <a:gd name="T96" fmla="*/ 2417 w 5760"/>
              <a:gd name="T97" fmla="*/ 306 h 700"/>
              <a:gd name="T98" fmla="*/ 2170 w 5760"/>
              <a:gd name="T99" fmla="*/ 297 h 700"/>
              <a:gd name="T100" fmla="*/ 1920 w 5760"/>
              <a:gd name="T101" fmla="*/ 284 h 700"/>
              <a:gd name="T102" fmla="*/ 1667 w 5760"/>
              <a:gd name="T103" fmla="*/ 266 h 700"/>
              <a:gd name="T104" fmla="*/ 1412 w 5760"/>
              <a:gd name="T105" fmla="*/ 242 h 700"/>
              <a:gd name="T106" fmla="*/ 1155 w 5760"/>
              <a:gd name="T107" fmla="*/ 212 h 700"/>
              <a:gd name="T108" fmla="*/ 898 w 5760"/>
              <a:gd name="T109" fmla="*/ 177 h 700"/>
              <a:gd name="T110" fmla="*/ 640 w 5760"/>
              <a:gd name="T111" fmla="*/ 136 h 700"/>
              <a:gd name="T112" fmla="*/ 383 w 5760"/>
              <a:gd name="T113" fmla="*/ 87 h 700"/>
              <a:gd name="T114" fmla="*/ 128 w 5760"/>
              <a:gd name="T115" fmla="*/ 31 h 700"/>
              <a:gd name="T116" fmla="*/ 0 w 5760"/>
              <a:gd name="T117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0" h="700">
                <a:moveTo>
                  <a:pt x="0" y="0"/>
                </a:moveTo>
                <a:lnTo>
                  <a:pt x="0" y="0"/>
                </a:lnTo>
                <a:lnTo>
                  <a:pt x="32" y="17"/>
                </a:lnTo>
                <a:lnTo>
                  <a:pt x="72" y="38"/>
                </a:lnTo>
                <a:lnTo>
                  <a:pt x="128" y="64"/>
                </a:lnTo>
                <a:lnTo>
                  <a:pt x="197" y="96"/>
                </a:lnTo>
                <a:lnTo>
                  <a:pt x="281" y="134"/>
                </a:lnTo>
                <a:lnTo>
                  <a:pt x="378" y="175"/>
                </a:lnTo>
                <a:lnTo>
                  <a:pt x="490" y="219"/>
                </a:lnTo>
                <a:lnTo>
                  <a:pt x="613" y="266"/>
                </a:lnTo>
                <a:lnTo>
                  <a:pt x="679" y="290"/>
                </a:lnTo>
                <a:lnTo>
                  <a:pt x="748" y="314"/>
                </a:lnTo>
                <a:lnTo>
                  <a:pt x="820" y="339"/>
                </a:lnTo>
                <a:lnTo>
                  <a:pt x="895" y="363"/>
                </a:lnTo>
                <a:lnTo>
                  <a:pt x="973" y="387"/>
                </a:lnTo>
                <a:lnTo>
                  <a:pt x="1053" y="412"/>
                </a:lnTo>
                <a:lnTo>
                  <a:pt x="1136" y="436"/>
                </a:lnTo>
                <a:lnTo>
                  <a:pt x="1221" y="458"/>
                </a:lnTo>
                <a:lnTo>
                  <a:pt x="1310" y="482"/>
                </a:lnTo>
                <a:lnTo>
                  <a:pt x="1400" y="504"/>
                </a:lnTo>
                <a:lnTo>
                  <a:pt x="1494" y="526"/>
                </a:lnTo>
                <a:lnTo>
                  <a:pt x="1588" y="547"/>
                </a:lnTo>
                <a:lnTo>
                  <a:pt x="1686" y="568"/>
                </a:lnTo>
                <a:lnTo>
                  <a:pt x="1786" y="586"/>
                </a:lnTo>
                <a:lnTo>
                  <a:pt x="1888" y="604"/>
                </a:lnTo>
                <a:lnTo>
                  <a:pt x="1991" y="621"/>
                </a:lnTo>
                <a:lnTo>
                  <a:pt x="2097" y="636"/>
                </a:lnTo>
                <a:lnTo>
                  <a:pt x="2206" y="651"/>
                </a:lnTo>
                <a:lnTo>
                  <a:pt x="2315" y="664"/>
                </a:lnTo>
                <a:lnTo>
                  <a:pt x="2427" y="674"/>
                </a:lnTo>
                <a:lnTo>
                  <a:pt x="2541" y="683"/>
                </a:lnTo>
                <a:lnTo>
                  <a:pt x="2656" y="691"/>
                </a:lnTo>
                <a:lnTo>
                  <a:pt x="2772" y="695"/>
                </a:lnTo>
                <a:lnTo>
                  <a:pt x="2890" y="699"/>
                </a:lnTo>
                <a:lnTo>
                  <a:pt x="3010" y="700"/>
                </a:lnTo>
                <a:lnTo>
                  <a:pt x="3132" y="699"/>
                </a:lnTo>
                <a:lnTo>
                  <a:pt x="3254" y="695"/>
                </a:lnTo>
                <a:lnTo>
                  <a:pt x="3378" y="690"/>
                </a:lnTo>
                <a:lnTo>
                  <a:pt x="3503" y="681"/>
                </a:lnTo>
                <a:lnTo>
                  <a:pt x="3630" y="670"/>
                </a:lnTo>
                <a:lnTo>
                  <a:pt x="3756" y="656"/>
                </a:lnTo>
                <a:lnTo>
                  <a:pt x="3821" y="648"/>
                </a:lnTo>
                <a:lnTo>
                  <a:pt x="3885" y="638"/>
                </a:lnTo>
                <a:lnTo>
                  <a:pt x="3950" y="629"/>
                </a:lnTo>
                <a:lnTo>
                  <a:pt x="4015" y="619"/>
                </a:lnTo>
                <a:lnTo>
                  <a:pt x="4080" y="608"/>
                </a:lnTo>
                <a:lnTo>
                  <a:pt x="4145" y="596"/>
                </a:lnTo>
                <a:lnTo>
                  <a:pt x="4211" y="583"/>
                </a:lnTo>
                <a:lnTo>
                  <a:pt x="4277" y="569"/>
                </a:lnTo>
                <a:lnTo>
                  <a:pt x="4343" y="555"/>
                </a:lnTo>
                <a:lnTo>
                  <a:pt x="4409" y="539"/>
                </a:lnTo>
                <a:lnTo>
                  <a:pt x="4475" y="523"/>
                </a:lnTo>
                <a:lnTo>
                  <a:pt x="4541" y="506"/>
                </a:lnTo>
                <a:lnTo>
                  <a:pt x="4608" y="489"/>
                </a:lnTo>
                <a:lnTo>
                  <a:pt x="4674" y="470"/>
                </a:lnTo>
                <a:lnTo>
                  <a:pt x="4742" y="450"/>
                </a:lnTo>
                <a:lnTo>
                  <a:pt x="4809" y="430"/>
                </a:lnTo>
                <a:lnTo>
                  <a:pt x="4876" y="408"/>
                </a:lnTo>
                <a:lnTo>
                  <a:pt x="4943" y="386"/>
                </a:lnTo>
                <a:lnTo>
                  <a:pt x="5012" y="363"/>
                </a:lnTo>
                <a:lnTo>
                  <a:pt x="5079" y="338"/>
                </a:lnTo>
                <a:lnTo>
                  <a:pt x="5146" y="313"/>
                </a:lnTo>
                <a:lnTo>
                  <a:pt x="5214" y="286"/>
                </a:lnTo>
                <a:lnTo>
                  <a:pt x="5283" y="259"/>
                </a:lnTo>
                <a:lnTo>
                  <a:pt x="5350" y="231"/>
                </a:lnTo>
                <a:lnTo>
                  <a:pt x="5418" y="201"/>
                </a:lnTo>
                <a:lnTo>
                  <a:pt x="5487" y="170"/>
                </a:lnTo>
                <a:lnTo>
                  <a:pt x="5555" y="138"/>
                </a:lnTo>
                <a:lnTo>
                  <a:pt x="5623" y="106"/>
                </a:lnTo>
                <a:lnTo>
                  <a:pt x="5692" y="72"/>
                </a:lnTo>
                <a:lnTo>
                  <a:pt x="5760" y="37"/>
                </a:lnTo>
                <a:lnTo>
                  <a:pt x="5760" y="37"/>
                </a:lnTo>
                <a:lnTo>
                  <a:pt x="5725" y="44"/>
                </a:lnTo>
                <a:lnTo>
                  <a:pt x="5623" y="63"/>
                </a:lnTo>
                <a:lnTo>
                  <a:pt x="5549" y="77"/>
                </a:lnTo>
                <a:lnTo>
                  <a:pt x="5460" y="92"/>
                </a:lnTo>
                <a:lnTo>
                  <a:pt x="5358" y="109"/>
                </a:lnTo>
                <a:lnTo>
                  <a:pt x="5242" y="127"/>
                </a:lnTo>
                <a:lnTo>
                  <a:pt x="5112" y="145"/>
                </a:lnTo>
                <a:lnTo>
                  <a:pt x="4971" y="164"/>
                </a:lnTo>
                <a:lnTo>
                  <a:pt x="4818" y="184"/>
                </a:lnTo>
                <a:lnTo>
                  <a:pt x="4653" y="203"/>
                </a:lnTo>
                <a:lnTo>
                  <a:pt x="4478" y="223"/>
                </a:lnTo>
                <a:lnTo>
                  <a:pt x="4294" y="241"/>
                </a:lnTo>
                <a:lnTo>
                  <a:pt x="4100" y="257"/>
                </a:lnTo>
                <a:lnTo>
                  <a:pt x="3898" y="272"/>
                </a:lnTo>
                <a:lnTo>
                  <a:pt x="3688" y="285"/>
                </a:lnTo>
                <a:lnTo>
                  <a:pt x="3579" y="291"/>
                </a:lnTo>
                <a:lnTo>
                  <a:pt x="3470" y="296"/>
                </a:lnTo>
                <a:lnTo>
                  <a:pt x="3358" y="300"/>
                </a:lnTo>
                <a:lnTo>
                  <a:pt x="3246" y="303"/>
                </a:lnTo>
                <a:lnTo>
                  <a:pt x="3132" y="307"/>
                </a:lnTo>
                <a:lnTo>
                  <a:pt x="3016" y="309"/>
                </a:lnTo>
                <a:lnTo>
                  <a:pt x="2898" y="310"/>
                </a:lnTo>
                <a:lnTo>
                  <a:pt x="2780" y="310"/>
                </a:lnTo>
                <a:lnTo>
                  <a:pt x="2660" y="309"/>
                </a:lnTo>
                <a:lnTo>
                  <a:pt x="2539" y="308"/>
                </a:lnTo>
                <a:lnTo>
                  <a:pt x="2417" y="306"/>
                </a:lnTo>
                <a:lnTo>
                  <a:pt x="2294" y="302"/>
                </a:lnTo>
                <a:lnTo>
                  <a:pt x="2170" y="297"/>
                </a:lnTo>
                <a:lnTo>
                  <a:pt x="2045" y="291"/>
                </a:lnTo>
                <a:lnTo>
                  <a:pt x="1920" y="284"/>
                </a:lnTo>
                <a:lnTo>
                  <a:pt x="1793" y="275"/>
                </a:lnTo>
                <a:lnTo>
                  <a:pt x="1667" y="266"/>
                </a:lnTo>
                <a:lnTo>
                  <a:pt x="1539" y="254"/>
                </a:lnTo>
                <a:lnTo>
                  <a:pt x="1412" y="242"/>
                </a:lnTo>
                <a:lnTo>
                  <a:pt x="1284" y="228"/>
                </a:lnTo>
                <a:lnTo>
                  <a:pt x="1155" y="212"/>
                </a:lnTo>
                <a:lnTo>
                  <a:pt x="1026" y="196"/>
                </a:lnTo>
                <a:lnTo>
                  <a:pt x="898" y="177"/>
                </a:lnTo>
                <a:lnTo>
                  <a:pt x="769" y="158"/>
                </a:lnTo>
                <a:lnTo>
                  <a:pt x="640" y="136"/>
                </a:lnTo>
                <a:lnTo>
                  <a:pt x="512" y="112"/>
                </a:lnTo>
                <a:lnTo>
                  <a:pt x="383" y="87"/>
                </a:lnTo>
                <a:lnTo>
                  <a:pt x="255" y="60"/>
                </a:lnTo>
                <a:lnTo>
                  <a:pt x="128" y="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9083" name="MH_SubTitle_1"/>
          <p:cNvSpPr/>
          <p:nvPr>
            <p:custDataLst>
              <p:tags r:id="rId3"/>
            </p:custDataLst>
          </p:nvPr>
        </p:nvSpPr>
        <p:spPr bwMode="auto">
          <a:xfrm>
            <a:off x="82585" y="3080598"/>
            <a:ext cx="1390650" cy="1393825"/>
          </a:xfrm>
          <a:custGeom>
            <a:avLst/>
            <a:gdLst>
              <a:gd name="T0" fmla="*/ 642 w 642"/>
              <a:gd name="T1" fmla="*/ 338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8 w 642"/>
              <a:gd name="T11" fmla="*/ 548 h 643"/>
              <a:gd name="T12" fmla="*/ 513 w 642"/>
              <a:gd name="T13" fmla="*/ 579 h 643"/>
              <a:gd name="T14" fmla="*/ 474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7 w 642"/>
              <a:gd name="T29" fmla="*/ 604 h 643"/>
              <a:gd name="T30" fmla="*/ 128 w 642"/>
              <a:gd name="T31" fmla="*/ 579 h 643"/>
              <a:gd name="T32" fmla="*/ 93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7 w 642"/>
              <a:gd name="T41" fmla="*/ 386 h 643"/>
              <a:gd name="T42" fmla="*/ 0 w 642"/>
              <a:gd name="T43" fmla="*/ 338 h 643"/>
              <a:gd name="T44" fmla="*/ 0 w 642"/>
              <a:gd name="T45" fmla="*/ 304 h 643"/>
              <a:gd name="T46" fmla="*/ 7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3 w 642"/>
              <a:gd name="T55" fmla="*/ 95 h 643"/>
              <a:gd name="T56" fmla="*/ 128 w 642"/>
              <a:gd name="T57" fmla="*/ 64 h 643"/>
              <a:gd name="T58" fmla="*/ 167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4 w 642"/>
              <a:gd name="T73" fmla="*/ 39 h 643"/>
              <a:gd name="T74" fmla="*/ 513 w 642"/>
              <a:gd name="T75" fmla="*/ 64 h 643"/>
              <a:gd name="T76" fmla="*/ 548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4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8"/>
                </a:lnTo>
                <a:lnTo>
                  <a:pt x="640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1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6" y="488"/>
                </a:lnTo>
                <a:lnTo>
                  <a:pt x="588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8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4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7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6" y="618"/>
                </a:lnTo>
                <a:lnTo>
                  <a:pt x="182" y="611"/>
                </a:lnTo>
                <a:lnTo>
                  <a:pt x="167" y="604"/>
                </a:lnTo>
                <a:lnTo>
                  <a:pt x="155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5" y="560"/>
                </a:lnTo>
                <a:lnTo>
                  <a:pt x="93" y="548"/>
                </a:lnTo>
                <a:lnTo>
                  <a:pt x="83" y="538"/>
                </a:lnTo>
                <a:lnTo>
                  <a:pt x="73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2" y="460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1"/>
                </a:lnTo>
                <a:lnTo>
                  <a:pt x="7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8"/>
                </a:lnTo>
                <a:lnTo>
                  <a:pt x="0" y="321"/>
                </a:lnTo>
                <a:lnTo>
                  <a:pt x="0" y="321"/>
                </a:lnTo>
                <a:lnTo>
                  <a:pt x="0" y="304"/>
                </a:lnTo>
                <a:lnTo>
                  <a:pt x="1" y="288"/>
                </a:lnTo>
                <a:lnTo>
                  <a:pt x="3" y="272"/>
                </a:lnTo>
                <a:lnTo>
                  <a:pt x="7" y="256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3" y="117"/>
                </a:lnTo>
                <a:lnTo>
                  <a:pt x="83" y="105"/>
                </a:lnTo>
                <a:lnTo>
                  <a:pt x="93" y="95"/>
                </a:lnTo>
                <a:lnTo>
                  <a:pt x="105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5" y="47"/>
                </a:lnTo>
                <a:lnTo>
                  <a:pt x="167" y="39"/>
                </a:lnTo>
                <a:lnTo>
                  <a:pt x="182" y="32"/>
                </a:lnTo>
                <a:lnTo>
                  <a:pt x="196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3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3"/>
                </a:lnTo>
                <a:lnTo>
                  <a:pt x="386" y="7"/>
                </a:lnTo>
                <a:lnTo>
                  <a:pt x="401" y="10"/>
                </a:lnTo>
                <a:lnTo>
                  <a:pt x="417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4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8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8" y="141"/>
                </a:lnTo>
                <a:lnTo>
                  <a:pt x="596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0" y="288"/>
                </a:lnTo>
                <a:lnTo>
                  <a:pt x="642" y="304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9084" name="MH_SubTitle_2"/>
          <p:cNvSpPr/>
          <p:nvPr>
            <p:custDataLst>
              <p:tags r:id="rId4"/>
            </p:custDataLst>
          </p:nvPr>
        </p:nvSpPr>
        <p:spPr bwMode="auto">
          <a:xfrm>
            <a:off x="2575067" y="3608720"/>
            <a:ext cx="1390650" cy="1392237"/>
          </a:xfrm>
          <a:custGeom>
            <a:avLst/>
            <a:gdLst>
              <a:gd name="T0" fmla="*/ 642 w 642"/>
              <a:gd name="T1" fmla="*/ 339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7 w 642"/>
              <a:gd name="T11" fmla="*/ 548 h 643"/>
              <a:gd name="T12" fmla="*/ 513 w 642"/>
              <a:gd name="T13" fmla="*/ 579 h 643"/>
              <a:gd name="T14" fmla="*/ 473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8 w 642"/>
              <a:gd name="T29" fmla="*/ 604 h 643"/>
              <a:gd name="T30" fmla="*/ 128 w 642"/>
              <a:gd name="T31" fmla="*/ 579 h 643"/>
              <a:gd name="T32" fmla="*/ 94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6 w 642"/>
              <a:gd name="T41" fmla="*/ 386 h 643"/>
              <a:gd name="T42" fmla="*/ 0 w 642"/>
              <a:gd name="T43" fmla="*/ 339 h 643"/>
              <a:gd name="T44" fmla="*/ 0 w 642"/>
              <a:gd name="T45" fmla="*/ 305 h 643"/>
              <a:gd name="T46" fmla="*/ 6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4 w 642"/>
              <a:gd name="T55" fmla="*/ 95 h 643"/>
              <a:gd name="T56" fmla="*/ 128 w 642"/>
              <a:gd name="T57" fmla="*/ 64 h 643"/>
              <a:gd name="T58" fmla="*/ 168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3 w 642"/>
              <a:gd name="T73" fmla="*/ 39 h 643"/>
              <a:gd name="T74" fmla="*/ 513 w 642"/>
              <a:gd name="T75" fmla="*/ 64 h 643"/>
              <a:gd name="T76" fmla="*/ 547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9"/>
                </a:lnTo>
                <a:lnTo>
                  <a:pt x="641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2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5" y="488"/>
                </a:lnTo>
                <a:lnTo>
                  <a:pt x="587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7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3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6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5" y="618"/>
                </a:lnTo>
                <a:lnTo>
                  <a:pt x="182" y="611"/>
                </a:lnTo>
                <a:lnTo>
                  <a:pt x="168" y="604"/>
                </a:lnTo>
                <a:lnTo>
                  <a:pt x="154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4" y="560"/>
                </a:lnTo>
                <a:lnTo>
                  <a:pt x="94" y="548"/>
                </a:lnTo>
                <a:lnTo>
                  <a:pt x="83" y="538"/>
                </a:lnTo>
                <a:lnTo>
                  <a:pt x="72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1" y="460"/>
                </a:lnTo>
                <a:lnTo>
                  <a:pt x="25" y="447"/>
                </a:lnTo>
                <a:lnTo>
                  <a:pt x="19" y="432"/>
                </a:lnTo>
                <a:lnTo>
                  <a:pt x="14" y="417"/>
                </a:lnTo>
                <a:lnTo>
                  <a:pt x="10" y="402"/>
                </a:lnTo>
                <a:lnTo>
                  <a:pt x="6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9"/>
                </a:lnTo>
                <a:lnTo>
                  <a:pt x="0" y="321"/>
                </a:lnTo>
                <a:lnTo>
                  <a:pt x="0" y="321"/>
                </a:lnTo>
                <a:lnTo>
                  <a:pt x="0" y="305"/>
                </a:lnTo>
                <a:lnTo>
                  <a:pt x="1" y="288"/>
                </a:lnTo>
                <a:lnTo>
                  <a:pt x="3" y="272"/>
                </a:lnTo>
                <a:lnTo>
                  <a:pt x="6" y="256"/>
                </a:lnTo>
                <a:lnTo>
                  <a:pt x="10" y="242"/>
                </a:lnTo>
                <a:lnTo>
                  <a:pt x="14" y="226"/>
                </a:lnTo>
                <a:lnTo>
                  <a:pt x="19" y="211"/>
                </a:lnTo>
                <a:lnTo>
                  <a:pt x="25" y="196"/>
                </a:lnTo>
                <a:lnTo>
                  <a:pt x="31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2" y="117"/>
                </a:lnTo>
                <a:lnTo>
                  <a:pt x="83" y="105"/>
                </a:lnTo>
                <a:lnTo>
                  <a:pt x="94" y="95"/>
                </a:lnTo>
                <a:lnTo>
                  <a:pt x="104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4" y="47"/>
                </a:lnTo>
                <a:lnTo>
                  <a:pt x="168" y="39"/>
                </a:lnTo>
                <a:lnTo>
                  <a:pt x="182" y="32"/>
                </a:lnTo>
                <a:lnTo>
                  <a:pt x="195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4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4"/>
                </a:lnTo>
                <a:lnTo>
                  <a:pt x="386" y="7"/>
                </a:lnTo>
                <a:lnTo>
                  <a:pt x="401" y="10"/>
                </a:lnTo>
                <a:lnTo>
                  <a:pt x="416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3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7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7" y="141"/>
                </a:lnTo>
                <a:lnTo>
                  <a:pt x="595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1" y="288"/>
                </a:lnTo>
                <a:lnTo>
                  <a:pt x="642" y="305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9085" name="MH_SubTitle_4"/>
          <p:cNvSpPr/>
          <p:nvPr>
            <p:custDataLst>
              <p:tags r:id="rId5"/>
            </p:custDataLst>
          </p:nvPr>
        </p:nvSpPr>
        <p:spPr bwMode="auto">
          <a:xfrm>
            <a:off x="7645936" y="3608720"/>
            <a:ext cx="1392238" cy="1393825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9 w 643"/>
              <a:gd name="T11" fmla="*/ 549 h 643"/>
              <a:gd name="T12" fmla="*/ 514 w 643"/>
              <a:gd name="T13" fmla="*/ 579 h 643"/>
              <a:gd name="T14" fmla="*/ 475 w 643"/>
              <a:gd name="T15" fmla="*/ 604 h 643"/>
              <a:gd name="T16" fmla="*/ 432 w 643"/>
              <a:gd name="T17" fmla="*/ 624 h 643"/>
              <a:gd name="T18" fmla="*/ 386 w 643"/>
              <a:gd name="T19" fmla="*/ 636 h 643"/>
              <a:gd name="T20" fmla="*/ 338 w 643"/>
              <a:gd name="T21" fmla="*/ 643 h 643"/>
              <a:gd name="T22" fmla="*/ 305 w 643"/>
              <a:gd name="T23" fmla="*/ 643 h 643"/>
              <a:gd name="T24" fmla="*/ 256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19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19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6 w 643"/>
              <a:gd name="T63" fmla="*/ 7 h 643"/>
              <a:gd name="T64" fmla="*/ 305 w 643"/>
              <a:gd name="T65" fmla="*/ 0 h 643"/>
              <a:gd name="T66" fmla="*/ 338 w 643"/>
              <a:gd name="T67" fmla="*/ 0 h 643"/>
              <a:gd name="T68" fmla="*/ 386 w 643"/>
              <a:gd name="T69" fmla="*/ 7 h 643"/>
              <a:gd name="T70" fmla="*/ 432 w 643"/>
              <a:gd name="T71" fmla="*/ 20 h 643"/>
              <a:gd name="T72" fmla="*/ 475 w 643"/>
              <a:gd name="T73" fmla="*/ 39 h 643"/>
              <a:gd name="T74" fmla="*/ 514 w 643"/>
              <a:gd name="T75" fmla="*/ 64 h 643"/>
              <a:gd name="T76" fmla="*/ 549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2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59" y="538"/>
                </a:lnTo>
                <a:lnTo>
                  <a:pt x="549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1" y="588"/>
                </a:lnTo>
                <a:lnTo>
                  <a:pt x="488" y="596"/>
                </a:lnTo>
                <a:lnTo>
                  <a:pt x="475" y="604"/>
                </a:lnTo>
                <a:lnTo>
                  <a:pt x="460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6" y="636"/>
                </a:lnTo>
                <a:lnTo>
                  <a:pt x="370" y="640"/>
                </a:lnTo>
                <a:lnTo>
                  <a:pt x="354" y="642"/>
                </a:lnTo>
                <a:lnTo>
                  <a:pt x="338" y="643"/>
                </a:lnTo>
                <a:lnTo>
                  <a:pt x="321" y="643"/>
                </a:lnTo>
                <a:lnTo>
                  <a:pt x="321" y="643"/>
                </a:lnTo>
                <a:lnTo>
                  <a:pt x="305" y="643"/>
                </a:lnTo>
                <a:lnTo>
                  <a:pt x="288" y="642"/>
                </a:lnTo>
                <a:lnTo>
                  <a:pt x="272" y="640"/>
                </a:lnTo>
                <a:lnTo>
                  <a:pt x="256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2" y="611"/>
                </a:lnTo>
                <a:lnTo>
                  <a:pt x="169" y="604"/>
                </a:lnTo>
                <a:lnTo>
                  <a:pt x="155" y="596"/>
                </a:lnTo>
                <a:lnTo>
                  <a:pt x="141" y="588"/>
                </a:lnTo>
                <a:lnTo>
                  <a:pt x="129" y="579"/>
                </a:lnTo>
                <a:lnTo>
                  <a:pt x="117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3"/>
                </a:lnTo>
                <a:lnTo>
                  <a:pt x="7" y="387"/>
                </a:lnTo>
                <a:lnTo>
                  <a:pt x="4" y="371"/>
                </a:lnTo>
                <a:lnTo>
                  <a:pt x="2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2" y="289"/>
                </a:lnTo>
                <a:lnTo>
                  <a:pt x="4" y="273"/>
                </a:lnTo>
                <a:lnTo>
                  <a:pt x="7" y="257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7" y="73"/>
                </a:lnTo>
                <a:lnTo>
                  <a:pt x="129" y="64"/>
                </a:lnTo>
                <a:lnTo>
                  <a:pt x="141" y="55"/>
                </a:lnTo>
                <a:lnTo>
                  <a:pt x="155" y="47"/>
                </a:lnTo>
                <a:lnTo>
                  <a:pt x="169" y="39"/>
                </a:lnTo>
                <a:lnTo>
                  <a:pt x="182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6" y="7"/>
                </a:lnTo>
                <a:lnTo>
                  <a:pt x="272" y="4"/>
                </a:lnTo>
                <a:lnTo>
                  <a:pt x="288" y="2"/>
                </a:lnTo>
                <a:lnTo>
                  <a:pt x="305" y="0"/>
                </a:lnTo>
                <a:lnTo>
                  <a:pt x="321" y="0"/>
                </a:lnTo>
                <a:lnTo>
                  <a:pt x="321" y="0"/>
                </a:lnTo>
                <a:lnTo>
                  <a:pt x="338" y="0"/>
                </a:lnTo>
                <a:lnTo>
                  <a:pt x="354" y="2"/>
                </a:lnTo>
                <a:lnTo>
                  <a:pt x="370" y="4"/>
                </a:lnTo>
                <a:lnTo>
                  <a:pt x="386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0" y="32"/>
                </a:lnTo>
                <a:lnTo>
                  <a:pt x="475" y="39"/>
                </a:lnTo>
                <a:lnTo>
                  <a:pt x="488" y="47"/>
                </a:lnTo>
                <a:lnTo>
                  <a:pt x="501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9" y="95"/>
                </a:lnTo>
                <a:lnTo>
                  <a:pt x="559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2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9086" name="MH_SubTitle_3"/>
          <p:cNvSpPr/>
          <p:nvPr>
            <p:custDataLst>
              <p:tags r:id="rId6"/>
            </p:custDataLst>
          </p:nvPr>
        </p:nvSpPr>
        <p:spPr bwMode="auto">
          <a:xfrm>
            <a:off x="5011386" y="3879216"/>
            <a:ext cx="1393825" cy="1392237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8 w 643"/>
              <a:gd name="T11" fmla="*/ 549 h 643"/>
              <a:gd name="T12" fmla="*/ 514 w 643"/>
              <a:gd name="T13" fmla="*/ 579 h 643"/>
              <a:gd name="T14" fmla="*/ 474 w 643"/>
              <a:gd name="T15" fmla="*/ 604 h 643"/>
              <a:gd name="T16" fmla="*/ 432 w 643"/>
              <a:gd name="T17" fmla="*/ 624 h 643"/>
              <a:gd name="T18" fmla="*/ 387 w 643"/>
              <a:gd name="T19" fmla="*/ 636 h 643"/>
              <a:gd name="T20" fmla="*/ 339 w 643"/>
              <a:gd name="T21" fmla="*/ 643 h 643"/>
              <a:gd name="T22" fmla="*/ 306 w 643"/>
              <a:gd name="T23" fmla="*/ 643 h 643"/>
              <a:gd name="T24" fmla="*/ 257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20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20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7 w 643"/>
              <a:gd name="T63" fmla="*/ 7 h 643"/>
              <a:gd name="T64" fmla="*/ 306 w 643"/>
              <a:gd name="T65" fmla="*/ 0 h 643"/>
              <a:gd name="T66" fmla="*/ 339 w 643"/>
              <a:gd name="T67" fmla="*/ 0 h 643"/>
              <a:gd name="T68" fmla="*/ 387 w 643"/>
              <a:gd name="T69" fmla="*/ 7 h 643"/>
              <a:gd name="T70" fmla="*/ 432 w 643"/>
              <a:gd name="T71" fmla="*/ 20 h 643"/>
              <a:gd name="T72" fmla="*/ 474 w 643"/>
              <a:gd name="T73" fmla="*/ 39 h 643"/>
              <a:gd name="T74" fmla="*/ 514 w 643"/>
              <a:gd name="T75" fmla="*/ 64 h 643"/>
              <a:gd name="T76" fmla="*/ 548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3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60" y="538"/>
                </a:lnTo>
                <a:lnTo>
                  <a:pt x="548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2" y="588"/>
                </a:lnTo>
                <a:lnTo>
                  <a:pt x="488" y="596"/>
                </a:lnTo>
                <a:lnTo>
                  <a:pt x="474" y="604"/>
                </a:lnTo>
                <a:lnTo>
                  <a:pt x="461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7" y="636"/>
                </a:lnTo>
                <a:lnTo>
                  <a:pt x="371" y="640"/>
                </a:lnTo>
                <a:lnTo>
                  <a:pt x="355" y="642"/>
                </a:lnTo>
                <a:lnTo>
                  <a:pt x="339" y="643"/>
                </a:lnTo>
                <a:lnTo>
                  <a:pt x="322" y="643"/>
                </a:lnTo>
                <a:lnTo>
                  <a:pt x="322" y="643"/>
                </a:lnTo>
                <a:lnTo>
                  <a:pt x="306" y="643"/>
                </a:lnTo>
                <a:lnTo>
                  <a:pt x="289" y="642"/>
                </a:lnTo>
                <a:lnTo>
                  <a:pt x="273" y="640"/>
                </a:lnTo>
                <a:lnTo>
                  <a:pt x="257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3" y="611"/>
                </a:lnTo>
                <a:lnTo>
                  <a:pt x="169" y="604"/>
                </a:lnTo>
                <a:lnTo>
                  <a:pt x="155" y="596"/>
                </a:lnTo>
                <a:lnTo>
                  <a:pt x="142" y="588"/>
                </a:lnTo>
                <a:lnTo>
                  <a:pt x="129" y="579"/>
                </a:lnTo>
                <a:lnTo>
                  <a:pt x="118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20" y="432"/>
                </a:lnTo>
                <a:lnTo>
                  <a:pt x="15" y="417"/>
                </a:lnTo>
                <a:lnTo>
                  <a:pt x="11" y="403"/>
                </a:lnTo>
                <a:lnTo>
                  <a:pt x="7" y="387"/>
                </a:lnTo>
                <a:lnTo>
                  <a:pt x="4" y="371"/>
                </a:lnTo>
                <a:lnTo>
                  <a:pt x="1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1" y="289"/>
                </a:lnTo>
                <a:lnTo>
                  <a:pt x="4" y="273"/>
                </a:lnTo>
                <a:lnTo>
                  <a:pt x="7" y="257"/>
                </a:lnTo>
                <a:lnTo>
                  <a:pt x="11" y="242"/>
                </a:lnTo>
                <a:lnTo>
                  <a:pt x="15" y="226"/>
                </a:lnTo>
                <a:lnTo>
                  <a:pt x="20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8" y="73"/>
                </a:lnTo>
                <a:lnTo>
                  <a:pt x="129" y="64"/>
                </a:lnTo>
                <a:lnTo>
                  <a:pt x="142" y="55"/>
                </a:lnTo>
                <a:lnTo>
                  <a:pt x="155" y="47"/>
                </a:lnTo>
                <a:lnTo>
                  <a:pt x="169" y="39"/>
                </a:lnTo>
                <a:lnTo>
                  <a:pt x="183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7" y="7"/>
                </a:lnTo>
                <a:lnTo>
                  <a:pt x="273" y="4"/>
                </a:lnTo>
                <a:lnTo>
                  <a:pt x="289" y="2"/>
                </a:lnTo>
                <a:lnTo>
                  <a:pt x="306" y="0"/>
                </a:lnTo>
                <a:lnTo>
                  <a:pt x="322" y="0"/>
                </a:lnTo>
                <a:lnTo>
                  <a:pt x="322" y="0"/>
                </a:lnTo>
                <a:lnTo>
                  <a:pt x="339" y="0"/>
                </a:lnTo>
                <a:lnTo>
                  <a:pt x="355" y="2"/>
                </a:lnTo>
                <a:lnTo>
                  <a:pt x="371" y="4"/>
                </a:lnTo>
                <a:lnTo>
                  <a:pt x="387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1" y="32"/>
                </a:lnTo>
                <a:lnTo>
                  <a:pt x="474" y="39"/>
                </a:lnTo>
                <a:lnTo>
                  <a:pt x="488" y="47"/>
                </a:lnTo>
                <a:lnTo>
                  <a:pt x="502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8" y="95"/>
                </a:lnTo>
                <a:lnTo>
                  <a:pt x="560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3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9087" name="MH_SubTitle_1"/>
          <p:cNvSpPr txBox="1">
            <a:spLocks noChangeArrowheads="1"/>
          </p:cNvSpPr>
          <p:nvPr/>
        </p:nvSpPr>
        <p:spPr bwMode="auto">
          <a:xfrm>
            <a:off x="-10886" y="1475175"/>
            <a:ext cx="2401526" cy="9762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Jika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tabungan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kita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melebihi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investasi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maka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tabungan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tidak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di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investasikan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domestik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namun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dipinjamkan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pihak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asing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yang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membutuhkan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(Surplus </a:t>
            </a:r>
            <a:r>
              <a:rPr lang="en-US" altLang="zh-CN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Perdagangan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zh-CN" altLang="en-US" sz="1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722" y="196040"/>
            <a:ext cx="1582375" cy="60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ARUS MODAL DAN BARANG INTERNASIONAL</a:t>
            </a:r>
            <a:endParaRPr lang="zh-CN" altLang="en-US" sz="1000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" name="MH_SubTitle_1"/>
          <p:cNvSpPr txBox="1">
            <a:spLocks noChangeArrowheads="1"/>
          </p:cNvSpPr>
          <p:nvPr/>
        </p:nvSpPr>
        <p:spPr bwMode="auto">
          <a:xfrm>
            <a:off x="2292394" y="2051390"/>
            <a:ext cx="2232820" cy="9762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Jika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investasi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kita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melebihi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tabungan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maka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kelebihan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investasi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harus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dibiayai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dengan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meminjam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dari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luar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negeri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algn="just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altLang="zh-CN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Defisit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Perdagangan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zh-CN" altLang="en-US" sz="1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" name="MH_SubTitle_1"/>
          <p:cNvSpPr txBox="1">
            <a:spLocks noChangeArrowheads="1"/>
          </p:cNvSpPr>
          <p:nvPr/>
        </p:nvSpPr>
        <p:spPr bwMode="auto">
          <a:xfrm>
            <a:off x="4602095" y="2109953"/>
            <a:ext cx="2835734" cy="254334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(Surplus </a:t>
            </a:r>
            <a:r>
              <a:rPr lang="en-US" altLang="zh-CN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Perdagangan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Ekspor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&gt;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Impor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Ekspor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Neto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&gt; 0</a:t>
            </a: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 &gt; C + I + G </a:t>
            </a: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Tabungan &gt;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Investasi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Arus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Modal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Keluar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Neto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&gt; 0</a:t>
            </a:r>
          </a:p>
        </p:txBody>
      </p:sp>
      <p:sp>
        <p:nvSpPr>
          <p:cNvPr id="25" name="MH_SubTitle_1"/>
          <p:cNvSpPr txBox="1">
            <a:spLocks noChangeArrowheads="1"/>
          </p:cNvSpPr>
          <p:nvPr/>
        </p:nvSpPr>
        <p:spPr bwMode="auto">
          <a:xfrm>
            <a:off x="6878332" y="1759477"/>
            <a:ext cx="2864720" cy="22303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altLang="zh-CN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Perdagangan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Berimbang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Ekspor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Impor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Ekspor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Neto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= 0</a:t>
            </a: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 = C + I + G </a:t>
            </a: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Tabungan =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Investasi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Arus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Modal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Keluar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Neto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= 0</a:t>
            </a:r>
          </a:p>
        </p:txBody>
      </p:sp>
      <p:sp>
        <p:nvSpPr>
          <p:cNvPr id="26" name="MH_SubTitle_4"/>
          <p:cNvSpPr/>
          <p:nvPr>
            <p:custDataLst>
              <p:tags r:id="rId7"/>
            </p:custDataLst>
          </p:nvPr>
        </p:nvSpPr>
        <p:spPr bwMode="auto">
          <a:xfrm>
            <a:off x="10375781" y="3259470"/>
            <a:ext cx="1392238" cy="1393825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9 w 643"/>
              <a:gd name="T11" fmla="*/ 549 h 643"/>
              <a:gd name="T12" fmla="*/ 514 w 643"/>
              <a:gd name="T13" fmla="*/ 579 h 643"/>
              <a:gd name="T14" fmla="*/ 475 w 643"/>
              <a:gd name="T15" fmla="*/ 604 h 643"/>
              <a:gd name="T16" fmla="*/ 432 w 643"/>
              <a:gd name="T17" fmla="*/ 624 h 643"/>
              <a:gd name="T18" fmla="*/ 386 w 643"/>
              <a:gd name="T19" fmla="*/ 636 h 643"/>
              <a:gd name="T20" fmla="*/ 338 w 643"/>
              <a:gd name="T21" fmla="*/ 643 h 643"/>
              <a:gd name="T22" fmla="*/ 305 w 643"/>
              <a:gd name="T23" fmla="*/ 643 h 643"/>
              <a:gd name="T24" fmla="*/ 256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19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19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6 w 643"/>
              <a:gd name="T63" fmla="*/ 7 h 643"/>
              <a:gd name="T64" fmla="*/ 305 w 643"/>
              <a:gd name="T65" fmla="*/ 0 h 643"/>
              <a:gd name="T66" fmla="*/ 338 w 643"/>
              <a:gd name="T67" fmla="*/ 0 h 643"/>
              <a:gd name="T68" fmla="*/ 386 w 643"/>
              <a:gd name="T69" fmla="*/ 7 h 643"/>
              <a:gd name="T70" fmla="*/ 432 w 643"/>
              <a:gd name="T71" fmla="*/ 20 h 643"/>
              <a:gd name="T72" fmla="*/ 475 w 643"/>
              <a:gd name="T73" fmla="*/ 39 h 643"/>
              <a:gd name="T74" fmla="*/ 514 w 643"/>
              <a:gd name="T75" fmla="*/ 64 h 643"/>
              <a:gd name="T76" fmla="*/ 549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2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59" y="538"/>
                </a:lnTo>
                <a:lnTo>
                  <a:pt x="549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1" y="588"/>
                </a:lnTo>
                <a:lnTo>
                  <a:pt x="488" y="596"/>
                </a:lnTo>
                <a:lnTo>
                  <a:pt x="475" y="604"/>
                </a:lnTo>
                <a:lnTo>
                  <a:pt x="460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6" y="636"/>
                </a:lnTo>
                <a:lnTo>
                  <a:pt x="370" y="640"/>
                </a:lnTo>
                <a:lnTo>
                  <a:pt x="354" y="642"/>
                </a:lnTo>
                <a:lnTo>
                  <a:pt x="338" y="643"/>
                </a:lnTo>
                <a:lnTo>
                  <a:pt x="321" y="643"/>
                </a:lnTo>
                <a:lnTo>
                  <a:pt x="321" y="643"/>
                </a:lnTo>
                <a:lnTo>
                  <a:pt x="305" y="643"/>
                </a:lnTo>
                <a:lnTo>
                  <a:pt x="288" y="642"/>
                </a:lnTo>
                <a:lnTo>
                  <a:pt x="272" y="640"/>
                </a:lnTo>
                <a:lnTo>
                  <a:pt x="256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2" y="611"/>
                </a:lnTo>
                <a:lnTo>
                  <a:pt x="169" y="604"/>
                </a:lnTo>
                <a:lnTo>
                  <a:pt x="155" y="596"/>
                </a:lnTo>
                <a:lnTo>
                  <a:pt x="141" y="588"/>
                </a:lnTo>
                <a:lnTo>
                  <a:pt x="129" y="579"/>
                </a:lnTo>
                <a:lnTo>
                  <a:pt x="117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3"/>
                </a:lnTo>
                <a:lnTo>
                  <a:pt x="7" y="387"/>
                </a:lnTo>
                <a:lnTo>
                  <a:pt x="4" y="371"/>
                </a:lnTo>
                <a:lnTo>
                  <a:pt x="2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2" y="289"/>
                </a:lnTo>
                <a:lnTo>
                  <a:pt x="4" y="273"/>
                </a:lnTo>
                <a:lnTo>
                  <a:pt x="7" y="257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7" y="73"/>
                </a:lnTo>
                <a:lnTo>
                  <a:pt x="129" y="64"/>
                </a:lnTo>
                <a:lnTo>
                  <a:pt x="141" y="55"/>
                </a:lnTo>
                <a:lnTo>
                  <a:pt x="155" y="47"/>
                </a:lnTo>
                <a:lnTo>
                  <a:pt x="169" y="39"/>
                </a:lnTo>
                <a:lnTo>
                  <a:pt x="182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6" y="7"/>
                </a:lnTo>
                <a:lnTo>
                  <a:pt x="272" y="4"/>
                </a:lnTo>
                <a:lnTo>
                  <a:pt x="288" y="2"/>
                </a:lnTo>
                <a:lnTo>
                  <a:pt x="305" y="0"/>
                </a:lnTo>
                <a:lnTo>
                  <a:pt x="321" y="0"/>
                </a:lnTo>
                <a:lnTo>
                  <a:pt x="321" y="0"/>
                </a:lnTo>
                <a:lnTo>
                  <a:pt x="338" y="0"/>
                </a:lnTo>
                <a:lnTo>
                  <a:pt x="354" y="2"/>
                </a:lnTo>
                <a:lnTo>
                  <a:pt x="370" y="4"/>
                </a:lnTo>
                <a:lnTo>
                  <a:pt x="386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0" y="32"/>
                </a:lnTo>
                <a:lnTo>
                  <a:pt x="475" y="39"/>
                </a:lnTo>
                <a:lnTo>
                  <a:pt x="488" y="47"/>
                </a:lnTo>
                <a:lnTo>
                  <a:pt x="501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9" y="95"/>
                </a:lnTo>
                <a:lnTo>
                  <a:pt x="559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2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kern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endParaRPr lang="zh-CN" altLang="en-US" sz="2400" kern="0" dirty="0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MH_SubTitle_1"/>
          <p:cNvSpPr txBox="1">
            <a:spLocks noChangeArrowheads="1"/>
          </p:cNvSpPr>
          <p:nvPr/>
        </p:nvSpPr>
        <p:spPr bwMode="auto">
          <a:xfrm>
            <a:off x="9455603" y="1648881"/>
            <a:ext cx="2954652" cy="22303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altLang="zh-CN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Defisit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Perdagangan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Ekspor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&lt;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Impor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Ekspor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Neto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&lt; 0</a:t>
            </a: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 &lt; C + I + G </a:t>
            </a: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Tabungan &lt;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Investasi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Arus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Modal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Keluar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Neto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&lt;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83" grpId="0" animBg="1"/>
      <p:bldP spid="1049084" grpId="0" animBg="1"/>
      <p:bldP spid="1049085" grpId="0" animBg="1"/>
      <p:bldP spid="1049086" grpId="0" animBg="1"/>
      <p:bldP spid="1049087" grpId="0"/>
      <p:bldP spid="23" grpId="0"/>
      <p:bldP spid="24" grpId="0"/>
      <p:bldP spid="25" grpId="0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MH_Entry_1"/>
          <p:cNvSpPr/>
          <p:nvPr>
            <p:custDataLst>
              <p:tags r:id="rId1"/>
            </p:custDataLst>
          </p:nvPr>
        </p:nvSpPr>
        <p:spPr>
          <a:xfrm>
            <a:off x="579916" y="84728"/>
            <a:ext cx="1713162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5833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PEMBAHASAN</a:t>
            </a:r>
            <a:endParaRPr lang="zh-CN" altLang="en-US" spc="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50" name="Freeform 500"/>
          <p:cNvSpPr/>
          <p:nvPr/>
        </p:nvSpPr>
        <p:spPr bwMode="auto">
          <a:xfrm>
            <a:off x="124654" y="126306"/>
            <a:ext cx="427444" cy="422334"/>
          </a:xfrm>
          <a:prstGeom prst="roundRect">
            <a:avLst>
              <a:gd name="adj" fmla="val 50000"/>
            </a:avLst>
          </a:prstGeom>
          <a:noFill/>
          <a:ln w="19050" cap="flat">
            <a:solidFill>
              <a:srgbClr val="67318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51" name="MH_Entry_1"/>
          <p:cNvSpPr/>
          <p:nvPr>
            <p:custDataLst>
              <p:tags r:id="rId2"/>
            </p:custDataLst>
          </p:nvPr>
        </p:nvSpPr>
        <p:spPr>
          <a:xfrm>
            <a:off x="98573" y="108817"/>
            <a:ext cx="485003" cy="498614"/>
          </a:xfrm>
          <a:prstGeom prst="roundRect">
            <a:avLst>
              <a:gd name="adj" fmla="val 278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81786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spc="2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zh-CN" altLang="en-US" sz="2800" spc="200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145750" name="直接连接符 6"/>
          <p:cNvCxnSpPr>
            <a:cxnSpLocks/>
          </p:cNvCxnSpPr>
          <p:nvPr/>
        </p:nvCxnSpPr>
        <p:spPr>
          <a:xfrm>
            <a:off x="-10886" y="6800665"/>
            <a:ext cx="12206312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1" name="直接连接符 7"/>
          <p:cNvCxnSpPr>
            <a:cxnSpLocks/>
          </p:cNvCxnSpPr>
          <p:nvPr/>
        </p:nvCxnSpPr>
        <p:spPr>
          <a:xfrm>
            <a:off x="2447180" y="353580"/>
            <a:ext cx="7340021" cy="0"/>
          </a:xfrm>
          <a:prstGeom prst="line">
            <a:avLst/>
          </a:prstGeom>
          <a:ln>
            <a:solidFill>
              <a:srgbClr val="673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52" name="矩形 8"/>
          <p:cNvSpPr/>
          <p:nvPr/>
        </p:nvSpPr>
        <p:spPr>
          <a:xfrm>
            <a:off x="7282861" y="6607932"/>
            <a:ext cx="492038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MARKET STATUS ANALYSIS </a:t>
            </a:r>
          </a:p>
        </p:txBody>
      </p:sp>
      <p:sp>
        <p:nvSpPr>
          <p:cNvPr id="1048853" name="Freeform 30"/>
          <p:cNvSpPr/>
          <p:nvPr/>
        </p:nvSpPr>
        <p:spPr bwMode="auto">
          <a:xfrm>
            <a:off x="10022899" y="145736"/>
            <a:ext cx="360025" cy="360025"/>
          </a:xfrm>
          <a:custGeom>
            <a:avLst/>
            <a:gdLst>
              <a:gd name="T0" fmla="*/ 252 w 298"/>
              <a:gd name="T1" fmla="*/ 182 h 298"/>
              <a:gd name="T2" fmla="*/ 117 w 298"/>
              <a:gd name="T3" fmla="*/ 46 h 298"/>
              <a:gd name="T4" fmla="*/ 46 w 298"/>
              <a:gd name="T5" fmla="*/ 117 h 298"/>
              <a:gd name="T6" fmla="*/ 181 w 298"/>
              <a:gd name="T7" fmla="*/ 253 h 298"/>
              <a:gd name="T8" fmla="*/ 252 w 298"/>
              <a:gd name="T9" fmla="*/ 18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98">
                <a:moveTo>
                  <a:pt x="252" y="182"/>
                </a:moveTo>
                <a:cubicBezTo>
                  <a:pt x="207" y="136"/>
                  <a:pt x="162" y="91"/>
                  <a:pt x="117" y="46"/>
                </a:cubicBezTo>
                <a:cubicBezTo>
                  <a:pt x="71" y="0"/>
                  <a:pt x="0" y="71"/>
                  <a:pt x="46" y="117"/>
                </a:cubicBezTo>
                <a:cubicBezTo>
                  <a:pt x="91" y="162"/>
                  <a:pt x="136" y="207"/>
                  <a:pt x="181" y="253"/>
                </a:cubicBezTo>
                <a:cubicBezTo>
                  <a:pt x="227" y="298"/>
                  <a:pt x="298" y="227"/>
                  <a:pt x="252" y="182"/>
                </a:cubicBezTo>
                <a:close/>
              </a:path>
            </a:pathLst>
          </a:custGeom>
          <a:solidFill>
            <a:srgbClr val="43245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54" name="Freeform 12"/>
          <p:cNvSpPr/>
          <p:nvPr/>
        </p:nvSpPr>
        <p:spPr bwMode="auto">
          <a:xfrm>
            <a:off x="10551658" y="179929"/>
            <a:ext cx="276147" cy="276792"/>
          </a:xfrm>
          <a:custGeom>
            <a:avLst/>
            <a:gdLst>
              <a:gd name="T0" fmla="*/ 130 w 149"/>
              <a:gd name="T1" fmla="*/ 101 h 149"/>
              <a:gd name="T2" fmla="*/ 48 w 149"/>
              <a:gd name="T3" fmla="*/ 19 h 149"/>
              <a:gd name="T4" fmla="*/ 19 w 149"/>
              <a:gd name="T5" fmla="*/ 48 h 149"/>
              <a:gd name="T6" fmla="*/ 101 w 149"/>
              <a:gd name="T7" fmla="*/ 130 h 149"/>
              <a:gd name="T8" fmla="*/ 130 w 149"/>
              <a:gd name="T9" fmla="*/ 10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9">
                <a:moveTo>
                  <a:pt x="130" y="101"/>
                </a:moveTo>
                <a:cubicBezTo>
                  <a:pt x="103" y="74"/>
                  <a:pt x="75" y="46"/>
                  <a:pt x="48" y="19"/>
                </a:cubicBezTo>
                <a:cubicBezTo>
                  <a:pt x="29" y="0"/>
                  <a:pt x="0" y="29"/>
                  <a:pt x="19" y="48"/>
                </a:cubicBezTo>
                <a:cubicBezTo>
                  <a:pt x="46" y="76"/>
                  <a:pt x="74" y="103"/>
                  <a:pt x="101" y="130"/>
                </a:cubicBezTo>
                <a:cubicBezTo>
                  <a:pt x="120" y="149"/>
                  <a:pt x="149" y="120"/>
                  <a:pt x="130" y="101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55" name="Freeform 14"/>
          <p:cNvSpPr/>
          <p:nvPr/>
        </p:nvSpPr>
        <p:spPr bwMode="auto">
          <a:xfrm>
            <a:off x="11024137" y="164142"/>
            <a:ext cx="204484" cy="204484"/>
          </a:xfrm>
          <a:custGeom>
            <a:avLst/>
            <a:gdLst>
              <a:gd name="T0" fmla="*/ 178 w 194"/>
              <a:gd name="T1" fmla="*/ 152 h 194"/>
              <a:gd name="T2" fmla="*/ 43 w 194"/>
              <a:gd name="T3" fmla="*/ 16 h 194"/>
              <a:gd name="T4" fmla="*/ 17 w 194"/>
              <a:gd name="T5" fmla="*/ 42 h 194"/>
              <a:gd name="T6" fmla="*/ 152 w 194"/>
              <a:gd name="T7" fmla="*/ 177 h 194"/>
              <a:gd name="T8" fmla="*/ 178 w 194"/>
              <a:gd name="T9" fmla="*/ 15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" h="194">
                <a:moveTo>
                  <a:pt x="178" y="152"/>
                </a:moveTo>
                <a:cubicBezTo>
                  <a:pt x="133" y="106"/>
                  <a:pt x="88" y="61"/>
                  <a:pt x="43" y="16"/>
                </a:cubicBezTo>
                <a:cubicBezTo>
                  <a:pt x="26" y="0"/>
                  <a:pt x="0" y="25"/>
                  <a:pt x="17" y="42"/>
                </a:cubicBezTo>
                <a:cubicBezTo>
                  <a:pt x="62" y="87"/>
                  <a:pt x="107" y="132"/>
                  <a:pt x="152" y="177"/>
                </a:cubicBezTo>
                <a:cubicBezTo>
                  <a:pt x="169" y="194"/>
                  <a:pt x="194" y="168"/>
                  <a:pt x="178" y="152"/>
                </a:cubicBezTo>
                <a:close/>
              </a:path>
            </a:pathLst>
          </a:custGeom>
          <a:solidFill>
            <a:srgbClr val="A8263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56" name="Freeform 22"/>
          <p:cNvSpPr/>
          <p:nvPr/>
        </p:nvSpPr>
        <p:spPr bwMode="auto">
          <a:xfrm>
            <a:off x="11389041" y="224399"/>
            <a:ext cx="177288" cy="137311"/>
          </a:xfrm>
          <a:custGeom>
            <a:avLst/>
            <a:gdLst>
              <a:gd name="T0" fmla="*/ 36 w 71"/>
              <a:gd name="T1" fmla="*/ 0 h 55"/>
              <a:gd name="T2" fmla="*/ 36 w 71"/>
              <a:gd name="T3" fmla="*/ 55 h 55"/>
              <a:gd name="T4" fmla="*/ 36 w 71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5">
                <a:moveTo>
                  <a:pt x="36" y="0"/>
                </a:moveTo>
                <a:cubicBezTo>
                  <a:pt x="0" y="0"/>
                  <a:pt x="0" y="55"/>
                  <a:pt x="36" y="55"/>
                </a:cubicBezTo>
                <a:cubicBezTo>
                  <a:pt x="71" y="55"/>
                  <a:pt x="71" y="0"/>
                  <a:pt x="36" y="0"/>
                </a:cubicBezTo>
                <a:close/>
              </a:path>
            </a:pathLst>
          </a:custGeom>
          <a:solidFill>
            <a:srgbClr val="5FA7A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57" name="Freeform 23"/>
          <p:cNvSpPr/>
          <p:nvPr/>
        </p:nvSpPr>
        <p:spPr bwMode="auto">
          <a:xfrm>
            <a:off x="11833922" y="218147"/>
            <a:ext cx="177287" cy="134703"/>
          </a:xfrm>
          <a:custGeom>
            <a:avLst/>
            <a:gdLst>
              <a:gd name="T0" fmla="*/ 35 w 71"/>
              <a:gd name="T1" fmla="*/ 0 h 54"/>
              <a:gd name="T2" fmla="*/ 35 w 71"/>
              <a:gd name="T3" fmla="*/ 54 h 54"/>
              <a:gd name="T4" fmla="*/ 35 w 71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" h="54">
                <a:moveTo>
                  <a:pt x="35" y="0"/>
                </a:moveTo>
                <a:cubicBezTo>
                  <a:pt x="0" y="0"/>
                  <a:pt x="0" y="54"/>
                  <a:pt x="35" y="54"/>
                </a:cubicBezTo>
                <a:cubicBezTo>
                  <a:pt x="70" y="54"/>
                  <a:pt x="71" y="0"/>
                  <a:pt x="35" y="0"/>
                </a:cubicBezTo>
                <a:close/>
              </a:path>
            </a:pathLst>
          </a:custGeom>
          <a:solidFill>
            <a:srgbClr val="ECBA3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58" name="任意形状 30"/>
          <p:cNvSpPr/>
          <p:nvPr/>
        </p:nvSpPr>
        <p:spPr>
          <a:xfrm>
            <a:off x="638630" y="1457848"/>
            <a:ext cx="3008085" cy="274320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59" name="任意形状 31"/>
          <p:cNvSpPr/>
          <p:nvPr/>
        </p:nvSpPr>
        <p:spPr>
          <a:xfrm flipH="1">
            <a:off x="3447144" y="1457848"/>
            <a:ext cx="3008085" cy="274320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60" name="任意形状 32"/>
          <p:cNvSpPr/>
          <p:nvPr/>
        </p:nvSpPr>
        <p:spPr>
          <a:xfrm rot="10800000" flipH="1">
            <a:off x="3882250" y="1619695"/>
            <a:ext cx="2653134" cy="2419506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61" name="任意形状 33"/>
          <p:cNvSpPr/>
          <p:nvPr/>
        </p:nvSpPr>
        <p:spPr>
          <a:xfrm rot="10800000">
            <a:off x="6336651" y="1619695"/>
            <a:ext cx="2653134" cy="2419506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62" name="任意形状 36"/>
          <p:cNvSpPr/>
          <p:nvPr/>
        </p:nvSpPr>
        <p:spPr>
          <a:xfrm rot="10800000">
            <a:off x="8901397" y="1779353"/>
            <a:ext cx="2302985" cy="210019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63" name="任意形状 37"/>
          <p:cNvSpPr/>
          <p:nvPr/>
        </p:nvSpPr>
        <p:spPr>
          <a:xfrm rot="10800000" flipH="1">
            <a:off x="6770918" y="1779353"/>
            <a:ext cx="2302985" cy="210019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64" name="椭圆 23"/>
          <p:cNvSpPr/>
          <p:nvPr/>
        </p:nvSpPr>
        <p:spPr>
          <a:xfrm>
            <a:off x="9263743" y="1953523"/>
            <a:ext cx="1780669" cy="1780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48865" name="文本框 24"/>
          <p:cNvSpPr txBox="1"/>
          <p:nvPr/>
        </p:nvSpPr>
        <p:spPr>
          <a:xfrm>
            <a:off x="1614473" y="1252092"/>
            <a:ext cx="801691" cy="307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99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kumimoji="1" lang="zh-CN" altLang="en-US" sz="199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66" name="文本框 25"/>
          <p:cNvSpPr txBox="1"/>
          <p:nvPr/>
        </p:nvSpPr>
        <p:spPr>
          <a:xfrm>
            <a:off x="4708605" y="1457848"/>
            <a:ext cx="801691" cy="258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kumimoji="1" lang="zh-CN" altLang="en-US" sz="16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67" name="文本框 26"/>
          <p:cNvSpPr txBox="1"/>
          <p:nvPr/>
        </p:nvSpPr>
        <p:spPr>
          <a:xfrm>
            <a:off x="7435312" y="1673291"/>
            <a:ext cx="801691" cy="216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38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kumimoji="1" lang="zh-CN" altLang="en-US" sz="13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68" name="文本框 27"/>
          <p:cNvSpPr txBox="1"/>
          <p:nvPr/>
        </p:nvSpPr>
        <p:spPr>
          <a:xfrm>
            <a:off x="9696238" y="1898423"/>
            <a:ext cx="801691" cy="181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15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endParaRPr kumimoji="1" lang="zh-CN" altLang="en-US" sz="115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69" name="文本框 28"/>
          <p:cNvSpPr txBox="1"/>
          <p:nvPr/>
        </p:nvSpPr>
        <p:spPr>
          <a:xfrm>
            <a:off x="579916" y="5346486"/>
            <a:ext cx="267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GABUNGAN ANTARA GEAR YANG MELAMBANGKAN ERA INDUSTRI PADA MASA VICTORIA DENGAN DI ATASNYA DIGAMBARKAN BENTUK JARINGAN YAMG MEWAKILI SAINS FIKSI </a:t>
            </a:r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70" name="文本框 29"/>
          <p:cNvSpPr txBox="1"/>
          <p:nvPr/>
        </p:nvSpPr>
        <p:spPr>
          <a:xfrm>
            <a:off x="813454" y="4263429"/>
            <a:ext cx="3065007" cy="101565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lvl="0">
              <a:defRPr cap="all"/>
            </a:pPr>
            <a:r>
              <a:rPr lang="en-US" sz="2000" dirty="0">
                <a:solidFill>
                  <a:schemeClr val="accent1"/>
                </a:solidFill>
              </a:rPr>
              <a:t>ARUS MODAL DAN BARANG INTERNASIONAL</a:t>
            </a:r>
          </a:p>
        </p:txBody>
      </p:sp>
      <p:sp>
        <p:nvSpPr>
          <p:cNvPr id="1048871" name="文本框 30"/>
          <p:cNvSpPr txBox="1"/>
          <p:nvPr/>
        </p:nvSpPr>
        <p:spPr>
          <a:xfrm>
            <a:off x="3842624" y="4253740"/>
            <a:ext cx="2660529" cy="138499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lvl="0" defTabSz="457200"/>
            <a:r>
              <a:rPr lang="en-US" sz="1600" b="1" dirty="0">
                <a:solidFill>
                  <a:schemeClr val="accent1"/>
                </a:solidFill>
              </a:rPr>
              <a:t>TABUNGAN DAN INVESTASI DALAM PEREKONOMIAN TERBUKA KECIL</a:t>
            </a:r>
          </a:p>
          <a:p>
            <a:pPr defTabSz="457200"/>
            <a:endParaRPr kumimoji="1" lang="zh-CN" altLang="en-US" sz="2000" b="1" dirty="0">
              <a:solidFill>
                <a:srgbClr val="36393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872" name="文本框 31"/>
          <p:cNvSpPr txBox="1"/>
          <p:nvPr/>
        </p:nvSpPr>
        <p:spPr>
          <a:xfrm>
            <a:off x="6377632" y="4155038"/>
            <a:ext cx="2920984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000" b="1" dirty="0" err="1">
                <a:solidFill>
                  <a:srgbClr val="36393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kumimoji="1" lang="en-US" altLang="zh-CN" sz="2000" b="1" dirty="0">
                <a:solidFill>
                  <a:srgbClr val="36393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(Exchange Rate) </a:t>
            </a:r>
            <a:endParaRPr kumimoji="1" lang="zh-CN" altLang="en-US" sz="2000" b="1" dirty="0">
              <a:solidFill>
                <a:srgbClr val="36393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873" name="文本框 32"/>
          <p:cNvSpPr txBox="1"/>
          <p:nvPr/>
        </p:nvSpPr>
        <p:spPr>
          <a:xfrm>
            <a:off x="9578133" y="4223139"/>
            <a:ext cx="883567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000" b="1" dirty="0">
                <a:solidFill>
                  <a:srgbClr val="36393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FONT</a:t>
            </a:r>
            <a:endParaRPr kumimoji="1" lang="zh-CN" altLang="en-US" sz="2000" b="1" dirty="0">
              <a:solidFill>
                <a:srgbClr val="36393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874" name="文本框 33"/>
          <p:cNvSpPr txBox="1"/>
          <p:nvPr/>
        </p:nvSpPr>
        <p:spPr>
          <a:xfrm>
            <a:off x="3796473" y="5301958"/>
            <a:ext cx="2670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Hitam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memiliki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karakteristik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atau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sifat-sifat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seperti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berkelas,tegas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kukuh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dalam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pendirian</a:t>
            </a: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875" name="文本框 34"/>
          <p:cNvSpPr txBox="1"/>
          <p:nvPr/>
        </p:nvSpPr>
        <p:spPr>
          <a:xfrm>
            <a:off x="6467315" y="4670980"/>
            <a:ext cx="267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STEAMPUNK ADALAH GABUNGAN DARI KONSEP SAINS FIKSI DENGAN ERA VICTORIA (ERA KEPEMIMPINAN RATU VICTORIA DI JAMAN BRITANIA RAYA PADA AWAL ABAD 19)</a:t>
            </a:r>
          </a:p>
        </p:txBody>
      </p:sp>
      <p:sp>
        <p:nvSpPr>
          <p:cNvPr id="1048876" name="文本框 35"/>
          <p:cNvSpPr txBox="1"/>
          <p:nvPr/>
        </p:nvSpPr>
        <p:spPr>
          <a:xfrm>
            <a:off x="9297847" y="4652866"/>
            <a:ext cx="2670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FONT : 36 days ago BRK YANG MEWAKILI KARAKTERISTIK TEGAS DAN ELEGAN </a:t>
            </a: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8" grpId="0" animBg="1"/>
      <p:bldP spid="1048859" grpId="0" animBg="1"/>
      <p:bldP spid="1048860" grpId="0" animBg="1"/>
      <p:bldP spid="1048861" grpId="0" animBg="1"/>
      <p:bldP spid="1048862" grpId="0" animBg="1"/>
      <p:bldP spid="1048863" grpId="0" animBg="1"/>
      <p:bldP spid="1048864" grpId="0" animBg="1"/>
      <p:bldP spid="1048865" grpId="0"/>
      <p:bldP spid="1048866" grpId="0"/>
      <p:bldP spid="1048867" grpId="0"/>
      <p:bldP spid="1048868" grpId="0"/>
      <p:bldP spid="1048869" grpId="0"/>
      <p:bldP spid="1048870" grpId="0"/>
      <p:bldP spid="1048871" grpId="0"/>
      <p:bldP spid="1048872" grpId="0"/>
      <p:bldP spid="1048873" grpId="0"/>
      <p:bldP spid="1048874" grpId="0"/>
      <p:bldP spid="1048875" grpId="0"/>
      <p:bldP spid="10488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总结汇报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8388F"/>
      </a:accent1>
      <a:accent2>
        <a:srgbClr val="5FA7AF"/>
      </a:accent2>
      <a:accent3>
        <a:srgbClr val="67318A"/>
      </a:accent3>
      <a:accent4>
        <a:srgbClr val="ECBA3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1089</Words>
  <Application>Microsoft Office PowerPoint</Application>
  <PresentationFormat>Custom</PresentationFormat>
  <Paragraphs>180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主题​​</vt:lpstr>
      <vt:lpstr>PowerPoint Presentation</vt:lpstr>
      <vt:lpstr>PEMBAHASAN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Tabungan dan Investasi dalam Perekonomian Terbuka Kecil. </vt:lpstr>
      <vt:lpstr>SURPLUS PERDAGANGAN</vt:lpstr>
      <vt:lpstr>DEFISIT PERDAGANGAN</vt:lpstr>
      <vt:lpstr> Pergeseran Kurva Investasi dalam Perekonomian Terbuka Kecil </vt:lpstr>
      <vt:lpstr>PowerPoint Presentation</vt:lpstr>
      <vt:lpstr>KURS (EXCHANGE RATE)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xiaofan Zhou</dc:creator>
  <cp:lastModifiedBy>auliahj</cp:lastModifiedBy>
  <cp:revision>43</cp:revision>
  <dcterms:created xsi:type="dcterms:W3CDTF">2018-01-16T13:07:00Z</dcterms:created>
  <dcterms:modified xsi:type="dcterms:W3CDTF">2019-10-17T14:37:41Z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